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0"/>
  </p:notesMasterIdLst>
  <p:sldIdLst>
    <p:sldId id="260" r:id="rId2"/>
    <p:sldId id="259" r:id="rId3"/>
    <p:sldId id="257" r:id="rId4"/>
    <p:sldId id="275" r:id="rId5"/>
    <p:sldId id="276" r:id="rId6"/>
    <p:sldId id="277" r:id="rId7"/>
    <p:sldId id="278" r:id="rId8"/>
    <p:sldId id="279" r:id="rId9"/>
    <p:sldId id="287" r:id="rId10"/>
    <p:sldId id="288" r:id="rId11"/>
    <p:sldId id="281" r:id="rId12"/>
    <p:sldId id="282" r:id="rId13"/>
    <p:sldId id="283" r:id="rId14"/>
    <p:sldId id="290" r:id="rId15"/>
    <p:sldId id="285" r:id="rId16"/>
    <p:sldId id="286" r:id="rId17"/>
    <p:sldId id="280" r:id="rId18"/>
    <p:sldId id="289" r:id="rId19"/>
  </p:sldIdLst>
  <p:sldSz cx="9144000" cy="5143500" type="screen16x9"/>
  <p:notesSz cx="6858000" cy="9144000"/>
  <p:embeddedFontLst>
    <p:embeddedFont>
      <p:font typeface="Cambria Math" panose="02040503050406030204" pitchFamily="18" charset="0"/>
      <p:regular r:id="rId21"/>
    </p:embeddedFont>
    <p:embeddedFont>
      <p:font typeface="IBM Plex Sans Light" panose="020B0604020202020204" charset="0"/>
      <p:regular r:id="rId22"/>
      <p:bold r:id="rId23"/>
      <p:italic r:id="rId24"/>
      <p:boldItalic r:id="rId25"/>
    </p:embeddedFont>
    <p:embeddedFont>
      <p:font typeface="Merriweather" panose="020B0604020202020204" charset="0"/>
      <p:regular r:id="rId26"/>
      <p:bold r:id="rId27"/>
      <p:italic r:id="rId28"/>
      <p:boldItalic r:id="rId29"/>
    </p:embeddedFont>
    <p:embeddedFont>
      <p:font typeface="Cambria" panose="02040503050406030204" pitchFamily="18" charset="0"/>
      <p:regular r:id="rId30"/>
      <p:bold r:id="rId31"/>
      <p:italic r:id="rId32"/>
      <p:boldItalic r:id="rId33"/>
    </p:embeddedFont>
    <p:embeddedFont>
      <p:font typeface="IBM Plex Sans" panose="020B0604020202020204" charset="0"/>
      <p:regular r:id="rId34"/>
      <p:bold r:id="rId35"/>
      <p:italic r:id="rId36"/>
      <p:boldItalic r:id="rId37"/>
    </p:embeddedFont>
    <p:embeddedFont>
      <p:font typeface="SimSun" panose="02010600030101010101" pitchFamily="2" charset="-122"/>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2BBDFF-6B9B-4462-9DDC-469176A503FA}">
  <a:tblStyle styleId="{412BBDFF-6B9B-4462-9DDC-469176A503F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64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300774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721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787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019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709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162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56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86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177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830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51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19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99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461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826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60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556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43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677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Ref idx="1001">
        <a:schemeClr val="bg2"/>
      </p:bgRef>
    </p:bg>
    <p:spTree>
      <p:nvGrpSpPr>
        <p:cNvPr id="1" name="Shape 14"/>
        <p:cNvGrpSpPr/>
        <p:nvPr/>
      </p:nvGrpSpPr>
      <p:grpSpPr>
        <a:xfrm>
          <a:off x="0" y="0"/>
          <a:ext cx="0" cy="0"/>
          <a:chOff x="0" y="0"/>
          <a:chExt cx="0" cy="0"/>
        </a:xfrm>
      </p:grpSpPr>
      <p:grpSp>
        <p:nvGrpSpPr>
          <p:cNvPr id="15" name="Google Shape;15;p3"/>
          <p:cNvGrpSpPr/>
          <p:nvPr/>
        </p:nvGrpSpPr>
        <p:grpSpPr>
          <a:xfrm>
            <a:off x="-847116" y="534075"/>
            <a:ext cx="10543643" cy="3440047"/>
            <a:chOff x="-847116" y="591225"/>
            <a:chExt cx="10543643" cy="3440047"/>
          </a:xfrm>
        </p:grpSpPr>
        <p:sp>
          <p:nvSpPr>
            <p:cNvPr id="16" name="Google Shape;16;p3"/>
            <p:cNvSpPr/>
            <p:nvPr/>
          </p:nvSpPr>
          <p:spPr>
            <a:xfrm>
              <a:off x="278002" y="1405392"/>
              <a:ext cx="7944569" cy="2230428"/>
            </a:xfrm>
            <a:prstGeom prst="parallelogram">
              <a:avLst>
                <a:gd name="adj" fmla="val 549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847116" y="2227372"/>
              <a:ext cx="1691400" cy="1803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7113129" y="1325881"/>
              <a:ext cx="1691507" cy="1803781"/>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75747" y="1165593"/>
              <a:ext cx="2241448" cy="2390699"/>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84968" y="591225"/>
              <a:ext cx="943237" cy="1006433"/>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442811" y="2959969"/>
              <a:ext cx="559354" cy="59633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354027" y="961274"/>
              <a:ext cx="1342500" cy="1431600"/>
            </a:xfrm>
            <a:prstGeom prst="parallelogram">
              <a:avLst>
                <a:gd name="adj" fmla="val 59001"/>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ctrTitle"/>
          </p:nvPr>
        </p:nvSpPr>
        <p:spPr>
          <a:xfrm>
            <a:off x="1790700" y="2099613"/>
            <a:ext cx="5562600" cy="5823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4" name="Google Shape;24;p3"/>
          <p:cNvSpPr txBox="1">
            <a:spLocks noGrp="1"/>
          </p:cNvSpPr>
          <p:nvPr>
            <p:ph type="subTitle" idx="1"/>
          </p:nvPr>
        </p:nvSpPr>
        <p:spPr>
          <a:xfrm>
            <a:off x="1790700" y="2778688"/>
            <a:ext cx="5562600" cy="2652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1800"/>
              <a:buNone/>
              <a:defRPr sz="18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userDrawn="1">
  <p:cSld name="TITLE_1_1">
    <p:spTree>
      <p:nvGrpSpPr>
        <p:cNvPr id="1" name="Shape 25"/>
        <p:cNvGrpSpPr/>
        <p:nvPr/>
      </p:nvGrpSpPr>
      <p:grpSpPr>
        <a:xfrm>
          <a:off x="0" y="0"/>
          <a:ext cx="0" cy="0"/>
          <a:chOff x="0" y="0"/>
          <a:chExt cx="0" cy="0"/>
        </a:xfrm>
      </p:grpSpPr>
      <p:sp>
        <p:nvSpPr>
          <p:cNvPr id="26" name="Google Shape;26;p4"/>
          <p:cNvSpPr/>
          <p:nvPr/>
        </p:nvSpPr>
        <p:spPr>
          <a:xfrm>
            <a:off x="0" y="-50"/>
            <a:ext cx="9144000" cy="5143500"/>
          </a:xfrm>
          <a:prstGeom prst="parallelogram">
            <a:avLst>
              <a:gd name="adj" fmla="val 5558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161316" y="2170222"/>
            <a:ext cx="1691400" cy="1803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510053" y="1108443"/>
            <a:ext cx="2241300" cy="23907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1070768" y="534075"/>
            <a:ext cx="943200" cy="10065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308537" y="814737"/>
            <a:ext cx="1744500" cy="1859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6769741" y="3169650"/>
            <a:ext cx="1234800" cy="1316700"/>
          </a:xfrm>
          <a:prstGeom prst="parallelogram">
            <a:avLst>
              <a:gd name="adj" fmla="val 59001"/>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7174525" y="2019350"/>
            <a:ext cx="1782000" cy="19005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userDrawn="1">
  <p:cSld name="TITLE_AND_TWO_COLUMNS">
    <p:bg>
      <p:bgPr>
        <a:solidFill>
          <a:schemeClr val="lt1"/>
        </a:solidFill>
        <a:effectLst/>
      </p:bgPr>
    </p:bg>
    <p:spTree>
      <p:nvGrpSpPr>
        <p:cNvPr id="1" name="Shape 66"/>
        <p:cNvGrpSpPr/>
        <p:nvPr/>
      </p:nvGrpSpPr>
      <p:grpSpPr>
        <a:xfrm>
          <a:off x="0" y="0"/>
          <a:ext cx="0" cy="0"/>
          <a:chOff x="0" y="0"/>
          <a:chExt cx="0" cy="0"/>
        </a:xfrm>
      </p:grpSpPr>
      <p:grpSp>
        <p:nvGrpSpPr>
          <p:cNvPr id="67" name="Google Shape;67;p7"/>
          <p:cNvGrpSpPr/>
          <p:nvPr/>
        </p:nvGrpSpPr>
        <p:grpSpPr>
          <a:xfrm>
            <a:off x="751783" y="-200125"/>
            <a:ext cx="7510983" cy="1201989"/>
            <a:chOff x="-313691" y="-18375"/>
            <a:chExt cx="7510983" cy="1637005"/>
          </a:xfrm>
        </p:grpSpPr>
        <p:sp>
          <p:nvSpPr>
            <p:cNvPr id="68" name="Google Shape;68;p7"/>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7"/>
          <p:cNvGrpSpPr/>
          <p:nvPr/>
        </p:nvGrpSpPr>
        <p:grpSpPr>
          <a:xfrm>
            <a:off x="7882043" y="2687539"/>
            <a:ext cx="2523914" cy="2861599"/>
            <a:chOff x="7485392" y="1755351"/>
            <a:chExt cx="2830800" cy="3388272"/>
          </a:xfrm>
        </p:grpSpPr>
        <p:sp>
          <p:nvSpPr>
            <p:cNvPr id="75" name="Google Shape;75;p7"/>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7"/>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 Dark">
  <p:cSld name="TITLE_ONLY_1">
    <p:bg>
      <p:bgPr>
        <a:gradFill>
          <a:gsLst>
            <a:gs pos="0">
              <a:schemeClr val="accent6"/>
            </a:gs>
            <a:gs pos="100000">
              <a:schemeClr val="accent5"/>
            </a:gs>
          </a:gsLst>
          <a:lin ang="5400012" scaled="0"/>
        </a:gradFill>
        <a:effectLst/>
      </p:bgPr>
    </p:bg>
    <p:spTree>
      <p:nvGrpSpPr>
        <p:cNvPr id="1" name="Shape 110"/>
        <p:cNvGrpSpPr/>
        <p:nvPr/>
      </p:nvGrpSpPr>
      <p:grpSpPr>
        <a:xfrm>
          <a:off x="0" y="0"/>
          <a:ext cx="0" cy="0"/>
          <a:chOff x="0" y="0"/>
          <a:chExt cx="0" cy="0"/>
        </a:xfrm>
      </p:grpSpPr>
      <p:grpSp>
        <p:nvGrpSpPr>
          <p:cNvPr id="111" name="Google Shape;111;p10"/>
          <p:cNvGrpSpPr/>
          <p:nvPr/>
        </p:nvGrpSpPr>
        <p:grpSpPr>
          <a:xfrm>
            <a:off x="-313691" y="-18375"/>
            <a:ext cx="7510983" cy="1637005"/>
            <a:chOff x="-313691" y="-18375"/>
            <a:chExt cx="7510983" cy="1637005"/>
          </a:xfrm>
        </p:grpSpPr>
        <p:sp>
          <p:nvSpPr>
            <p:cNvPr id="112" name="Google Shape;112;p10"/>
            <p:cNvSpPr/>
            <p:nvPr/>
          </p:nvSpPr>
          <p:spPr>
            <a:xfrm>
              <a:off x="256376" y="499825"/>
              <a:ext cx="6692400" cy="804900"/>
            </a:xfrm>
            <a:prstGeom prst="parallelogram">
              <a:avLst>
                <a:gd name="adj" fmla="val 549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0"/>
          <p:cNvGrpSpPr/>
          <p:nvPr/>
        </p:nvGrpSpPr>
        <p:grpSpPr>
          <a:xfrm>
            <a:off x="7485392" y="1755351"/>
            <a:ext cx="2830800" cy="3388272"/>
            <a:chOff x="7485392" y="1755351"/>
            <a:chExt cx="2830800" cy="3388272"/>
          </a:xfrm>
        </p:grpSpPr>
        <p:sp>
          <p:nvSpPr>
            <p:cNvPr id="119" name="Google Shape;119;p10"/>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2000"/>
              <a:buNone/>
              <a:defRPr>
                <a:solidFill>
                  <a:schemeClr val="lt1"/>
                </a:solidFill>
              </a:defRPr>
            </a:lvl1pPr>
            <a:lvl2pPr lvl="1" rtl="0">
              <a:spcBef>
                <a:spcPts val="0"/>
              </a:spcBef>
              <a:spcAft>
                <a:spcPts val="0"/>
              </a:spcAft>
              <a:buClr>
                <a:schemeClr val="lt1"/>
              </a:buClr>
              <a:buSzPts val="2000"/>
              <a:buNone/>
              <a:defRPr>
                <a:solidFill>
                  <a:schemeClr val="lt1"/>
                </a:solidFill>
              </a:defRPr>
            </a:lvl2pPr>
            <a:lvl3pPr lvl="2" rtl="0">
              <a:spcBef>
                <a:spcPts val="0"/>
              </a:spcBef>
              <a:spcAft>
                <a:spcPts val="0"/>
              </a:spcAft>
              <a:buClr>
                <a:schemeClr val="lt1"/>
              </a:buClr>
              <a:buSzPts val="2000"/>
              <a:buNone/>
              <a:defRPr>
                <a:solidFill>
                  <a:schemeClr val="lt1"/>
                </a:solidFill>
              </a:defRPr>
            </a:lvl3pPr>
            <a:lvl4pPr lvl="3" rtl="0">
              <a:spcBef>
                <a:spcPts val="0"/>
              </a:spcBef>
              <a:spcAft>
                <a:spcPts val="0"/>
              </a:spcAft>
              <a:buClr>
                <a:schemeClr val="lt1"/>
              </a:buClr>
              <a:buSzPts val="2000"/>
              <a:buNone/>
              <a:defRPr>
                <a:solidFill>
                  <a:schemeClr val="lt1"/>
                </a:solidFill>
              </a:defRPr>
            </a:lvl4pPr>
            <a:lvl5pPr lvl="4" rtl="0">
              <a:spcBef>
                <a:spcPts val="0"/>
              </a:spcBef>
              <a:spcAft>
                <a:spcPts val="0"/>
              </a:spcAft>
              <a:buClr>
                <a:schemeClr val="lt1"/>
              </a:buClr>
              <a:buSzPts val="2000"/>
              <a:buNone/>
              <a:defRPr>
                <a:solidFill>
                  <a:schemeClr val="lt1"/>
                </a:solidFill>
              </a:defRPr>
            </a:lvl5pPr>
            <a:lvl6pPr lvl="5" rtl="0">
              <a:spcBef>
                <a:spcPts val="0"/>
              </a:spcBef>
              <a:spcAft>
                <a:spcPts val="0"/>
              </a:spcAft>
              <a:buClr>
                <a:schemeClr val="lt1"/>
              </a:buClr>
              <a:buSzPts val="2000"/>
              <a:buNone/>
              <a:defRPr>
                <a:solidFill>
                  <a:schemeClr val="lt1"/>
                </a:solidFill>
              </a:defRPr>
            </a:lvl6pPr>
            <a:lvl7pPr lvl="6" rtl="0">
              <a:spcBef>
                <a:spcPts val="0"/>
              </a:spcBef>
              <a:spcAft>
                <a:spcPts val="0"/>
              </a:spcAft>
              <a:buClr>
                <a:schemeClr val="lt1"/>
              </a:buClr>
              <a:buSzPts val="2000"/>
              <a:buNone/>
              <a:defRPr>
                <a:solidFill>
                  <a:schemeClr val="lt1"/>
                </a:solidFill>
              </a:defRPr>
            </a:lvl7pPr>
            <a:lvl8pPr lvl="7" rtl="0">
              <a:spcBef>
                <a:spcPts val="0"/>
              </a:spcBef>
              <a:spcAft>
                <a:spcPts val="0"/>
              </a:spcAft>
              <a:buClr>
                <a:schemeClr val="lt1"/>
              </a:buClr>
              <a:buSzPts val="2000"/>
              <a:buNone/>
              <a:defRPr>
                <a:solidFill>
                  <a:schemeClr val="lt1"/>
                </a:solidFill>
              </a:defRPr>
            </a:lvl8pPr>
            <a:lvl9pPr lvl="8" rtl="0">
              <a:spcBef>
                <a:spcPts val="0"/>
              </a:spcBef>
              <a:spcAft>
                <a:spcPts val="0"/>
              </a:spcAft>
              <a:buClr>
                <a:schemeClr val="lt1"/>
              </a:buClr>
              <a:buSzPts val="2000"/>
              <a:buNone/>
              <a:defRPr>
                <a:solidFill>
                  <a:schemeClr val="lt1"/>
                </a:solidFill>
              </a:defRPr>
            </a:lvl9pPr>
          </a:lstStyle>
          <a:p>
            <a:endParaRPr/>
          </a:p>
        </p:txBody>
      </p:sp>
      <p:sp>
        <p:nvSpPr>
          <p:cNvPr id="122" name="Google Shape;122;p1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6"/>
            </a:gs>
            <a:gs pos="100000">
              <a:schemeClr val="accent5"/>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14575" y="495875"/>
            <a:ext cx="6026700" cy="8130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1pPr>
            <a:lvl2pPr lvl="1"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2pPr>
            <a:lvl3pPr lvl="2"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3pPr>
            <a:lvl4pPr lvl="3"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4pPr>
            <a:lvl5pPr lvl="4"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5pPr>
            <a:lvl6pPr lvl="5"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6pPr>
            <a:lvl7pPr lvl="6"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7pPr>
            <a:lvl8pPr lvl="7"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8pPr>
            <a:lvl9pPr lvl="8"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914575" y="1584425"/>
            <a:ext cx="6999600" cy="29997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BM Plex Sans Light"/>
              <a:buChar char="▰"/>
              <a:defRPr sz="2400">
                <a:solidFill>
                  <a:schemeClr val="dk1"/>
                </a:solidFill>
                <a:latin typeface="IBM Plex Sans Light"/>
                <a:ea typeface="IBM Plex Sans Light"/>
                <a:cs typeface="IBM Plex Sans Light"/>
                <a:sym typeface="IBM Plex Sans Light"/>
              </a:defRPr>
            </a:lvl1pPr>
            <a:lvl2pPr marL="914400" lvl="1" indent="-381000" rtl="0">
              <a:lnSpc>
                <a:spcPct val="115000"/>
              </a:lnSpc>
              <a:spcBef>
                <a:spcPts val="0"/>
              </a:spcBef>
              <a:spcAft>
                <a:spcPts val="0"/>
              </a:spcAft>
              <a:buClr>
                <a:schemeClr val="accent2"/>
              </a:buClr>
              <a:buSzPts val="2400"/>
              <a:buFont typeface="IBM Plex Sans Light"/>
              <a:buChar char="╺"/>
              <a:defRPr sz="2400">
                <a:solidFill>
                  <a:schemeClr val="dk1"/>
                </a:solidFill>
                <a:latin typeface="IBM Plex Sans Light"/>
                <a:ea typeface="IBM Plex Sans Light"/>
                <a:cs typeface="IBM Plex Sans Light"/>
                <a:sym typeface="IBM Plex Sans Light"/>
              </a:defRPr>
            </a:lvl2pPr>
            <a:lvl3pPr marL="1371600" lvl="2" indent="-381000" rtl="0">
              <a:lnSpc>
                <a:spcPct val="115000"/>
              </a:lnSpc>
              <a:spcBef>
                <a:spcPts val="0"/>
              </a:spcBef>
              <a:spcAft>
                <a:spcPts val="0"/>
              </a:spcAft>
              <a:buClr>
                <a:schemeClr val="accent3"/>
              </a:buClr>
              <a:buSzPts val="2400"/>
              <a:buFont typeface="IBM Plex Sans Light"/>
              <a:buChar char="╺"/>
              <a:defRPr sz="2400">
                <a:solidFill>
                  <a:schemeClr val="dk1"/>
                </a:solidFill>
                <a:latin typeface="IBM Plex Sans Light"/>
                <a:ea typeface="IBM Plex Sans Light"/>
                <a:cs typeface="IBM Plex Sans Light"/>
                <a:sym typeface="IBM Plex Sans Light"/>
              </a:defRPr>
            </a:lvl3pPr>
            <a:lvl4pPr marL="1828800" lvl="3"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4pPr>
            <a:lvl5pPr marL="2286000" lvl="4"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5pPr>
            <a:lvl6pPr marL="2743200" lvl="5"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6pPr>
            <a:lvl7pPr marL="3200400" lvl="6"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7pPr>
            <a:lvl8pPr marL="3657600" lvl="7"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8pPr>
            <a:lvl9pPr marL="4114800" lvl="8"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9pPr>
          </a:lstStyle>
          <a:p>
            <a:endParaRPr/>
          </a:p>
        </p:txBody>
      </p:sp>
      <p:sp>
        <p:nvSpPr>
          <p:cNvPr id="8" name="Google Shape;8;p1"/>
          <p:cNvSpPr txBox="1">
            <a:spLocks noGrp="1"/>
          </p:cNvSpPr>
          <p:nvPr>
            <p:ph type="sldNum" idx="12"/>
          </p:nvPr>
        </p:nvSpPr>
        <p:spPr>
          <a:xfrm>
            <a:off x="8557525" y="0"/>
            <a:ext cx="434100" cy="393600"/>
          </a:xfrm>
          <a:prstGeom prst="rect">
            <a:avLst/>
          </a:prstGeom>
          <a:noFill/>
          <a:ln>
            <a:noFill/>
          </a:ln>
        </p:spPr>
        <p:txBody>
          <a:bodyPr spcFirstLastPara="1" wrap="square" lIns="0" tIns="0" rIns="0" bIns="0" anchor="ctr" anchorCtr="0">
            <a:noAutofit/>
          </a:bodyPr>
          <a:lstStyle>
            <a:lvl1pPr lvl="0" algn="r" rtl="0">
              <a:buNone/>
              <a:defRPr sz="1200">
                <a:solidFill>
                  <a:schemeClr val="dk2"/>
                </a:solidFill>
                <a:latin typeface="IBM Plex Sans"/>
                <a:ea typeface="IBM Plex Sans"/>
                <a:cs typeface="IBM Plex Sans"/>
                <a:sym typeface="IBM Plex Sans"/>
              </a:defRPr>
            </a:lvl1pPr>
            <a:lvl2pPr lvl="1" algn="r" rtl="0">
              <a:buNone/>
              <a:defRPr sz="1200">
                <a:solidFill>
                  <a:schemeClr val="dk2"/>
                </a:solidFill>
                <a:latin typeface="IBM Plex Sans"/>
                <a:ea typeface="IBM Plex Sans"/>
                <a:cs typeface="IBM Plex Sans"/>
                <a:sym typeface="IBM Plex Sans"/>
              </a:defRPr>
            </a:lvl2pPr>
            <a:lvl3pPr lvl="2" algn="r" rtl="0">
              <a:buNone/>
              <a:defRPr sz="1200">
                <a:solidFill>
                  <a:schemeClr val="dk2"/>
                </a:solidFill>
                <a:latin typeface="IBM Plex Sans"/>
                <a:ea typeface="IBM Plex Sans"/>
                <a:cs typeface="IBM Plex Sans"/>
                <a:sym typeface="IBM Plex Sans"/>
              </a:defRPr>
            </a:lvl3pPr>
            <a:lvl4pPr lvl="3" algn="r" rtl="0">
              <a:buNone/>
              <a:defRPr sz="1200">
                <a:solidFill>
                  <a:schemeClr val="dk2"/>
                </a:solidFill>
                <a:latin typeface="IBM Plex Sans"/>
                <a:ea typeface="IBM Plex Sans"/>
                <a:cs typeface="IBM Plex Sans"/>
                <a:sym typeface="IBM Plex Sans"/>
              </a:defRPr>
            </a:lvl4pPr>
            <a:lvl5pPr lvl="4" algn="r" rtl="0">
              <a:buNone/>
              <a:defRPr sz="1200">
                <a:solidFill>
                  <a:schemeClr val="dk2"/>
                </a:solidFill>
                <a:latin typeface="IBM Plex Sans"/>
                <a:ea typeface="IBM Plex Sans"/>
                <a:cs typeface="IBM Plex Sans"/>
                <a:sym typeface="IBM Plex Sans"/>
              </a:defRPr>
            </a:lvl5pPr>
            <a:lvl6pPr lvl="5" algn="r" rtl="0">
              <a:buNone/>
              <a:defRPr sz="1200">
                <a:solidFill>
                  <a:schemeClr val="dk2"/>
                </a:solidFill>
                <a:latin typeface="IBM Plex Sans"/>
                <a:ea typeface="IBM Plex Sans"/>
                <a:cs typeface="IBM Plex Sans"/>
                <a:sym typeface="IBM Plex Sans"/>
              </a:defRPr>
            </a:lvl6pPr>
            <a:lvl7pPr lvl="6" algn="r" rtl="0">
              <a:buNone/>
              <a:defRPr sz="1200">
                <a:solidFill>
                  <a:schemeClr val="dk2"/>
                </a:solidFill>
                <a:latin typeface="IBM Plex Sans"/>
                <a:ea typeface="IBM Plex Sans"/>
                <a:cs typeface="IBM Plex Sans"/>
                <a:sym typeface="IBM Plex Sans"/>
              </a:defRPr>
            </a:lvl7pPr>
            <a:lvl8pPr lvl="7" algn="r" rtl="0">
              <a:buNone/>
              <a:defRPr sz="1200">
                <a:solidFill>
                  <a:schemeClr val="dk2"/>
                </a:solidFill>
                <a:latin typeface="IBM Plex Sans"/>
                <a:ea typeface="IBM Plex Sans"/>
                <a:cs typeface="IBM Plex Sans"/>
                <a:sym typeface="IBM Plex Sans"/>
              </a:defRPr>
            </a:lvl8pPr>
            <a:lvl9pPr lvl="8" algn="r" rtl="0">
              <a:buNone/>
              <a:defRPr sz="1200">
                <a:solidFill>
                  <a:schemeClr val="dk2"/>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1.png"/><Relationship Id="rId7"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png"/><Relationship Id="rId7"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20" name="TextBox 19">
            <a:extLst>
              <a:ext uri="{FF2B5EF4-FFF2-40B4-BE49-F238E27FC236}">
                <a16:creationId xmlns="" xmlns:a16="http://schemas.microsoft.com/office/drawing/2014/main" id="{77D75E1B-06F1-4655-A0AF-7A9D0EF418D7}"/>
              </a:ext>
            </a:extLst>
          </p:cNvPr>
          <p:cNvSpPr txBox="1"/>
          <p:nvPr/>
        </p:nvSpPr>
        <p:spPr>
          <a:xfrm>
            <a:off x="1929468" y="1872966"/>
            <a:ext cx="5368954" cy="1908215"/>
          </a:xfrm>
          <a:prstGeom prst="rect">
            <a:avLst/>
          </a:prstGeom>
          <a:noFill/>
        </p:spPr>
        <p:txBody>
          <a:bodyPr wrap="square" rtlCol="0">
            <a:spAutoFit/>
          </a:bodyPr>
          <a:lstStyle/>
          <a:p>
            <a:pPr algn="ct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lgn="ct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1" dirty="0" smtClean="0">
                <a:solidFill>
                  <a:schemeClr val="accent2">
                    <a:lumMod val="50000"/>
                  </a:schemeClr>
                </a:solidFill>
                <a:latin typeface="Times New Roman" panose="02020603050405020304" pitchFamily="18" charset="0"/>
                <a:cs typeface="Times New Roman" panose="02020603050405020304" pitchFamily="18" charset="0"/>
              </a:rPr>
              <a:t>13th </a:t>
            </a:r>
            <a:r>
              <a:rPr lang="en-US" sz="2000" b="1" dirty="0">
                <a:solidFill>
                  <a:schemeClr val="accent2">
                    <a:lumMod val="50000"/>
                  </a:schemeClr>
                </a:solidFill>
                <a:latin typeface="Times New Roman" panose="02020603050405020304" pitchFamily="18" charset="0"/>
                <a:cs typeface="Times New Roman" panose="02020603050405020304" pitchFamily="18" charset="0"/>
              </a:rPr>
              <a:t>International Conference on Computer and Knowledge Engineering </a:t>
            </a:r>
            <a:endParaRPr lang="en-US" sz="2000" b="0" i="0" u="none" strike="noStrike" baseline="0" dirty="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6000" dirty="0">
                <a:solidFill>
                  <a:schemeClr val="accent2">
                    <a:lumMod val="50000"/>
                  </a:schemeClr>
                </a:solidFill>
                <a:latin typeface="Times New Roman" panose="02020603050405020304" pitchFamily="18" charset="0"/>
                <a:cs typeface="Times New Roman" panose="02020603050405020304" pitchFamily="18" charset="0"/>
              </a:rPr>
              <a:t>(</a:t>
            </a:r>
            <a:r>
              <a:rPr lang="en-US" sz="6000" dirty="0" smtClean="0">
                <a:solidFill>
                  <a:schemeClr val="accent2">
                    <a:lumMod val="50000"/>
                  </a:schemeClr>
                </a:solidFill>
                <a:latin typeface="Times New Roman" panose="02020603050405020304" pitchFamily="18" charset="0"/>
                <a:cs typeface="Times New Roman" panose="02020603050405020304" pitchFamily="18" charset="0"/>
              </a:rPr>
              <a:t>ICCKE2023)</a:t>
            </a:r>
            <a:endParaRPr lang="en-US" sz="60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028"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526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3564" y="921729"/>
            <a:ext cx="8794678" cy="369332"/>
          </a:xfrm>
          <a:prstGeom prst="rect">
            <a:avLst/>
          </a:prstGeom>
          <a:noFill/>
        </p:spPr>
        <p:txBody>
          <a:bodyPr wrap="square" rtlCol="0">
            <a:spAutoFit/>
          </a:bodyPr>
          <a:lstStyle/>
          <a:p>
            <a:r>
              <a:rPr lang="en-US" sz="1800" dirty="0" smtClean="0">
                <a:latin typeface="Cambria" panose="02040503050406030204" pitchFamily="18" charset="0"/>
                <a:ea typeface="Cambria" panose="02040503050406030204" pitchFamily="18" charset="0"/>
              </a:rPr>
              <a:t>PSS Damping controller model design</a:t>
            </a:r>
          </a:p>
        </p:txBody>
      </p:sp>
      <p:pic>
        <p:nvPicPr>
          <p:cNvPr id="8" name="Picture 7"/>
          <p:cNvPicPr>
            <a:picLocks noChangeAspect="1"/>
          </p:cNvPicPr>
          <p:nvPr/>
        </p:nvPicPr>
        <p:blipFill>
          <a:blip r:embed="rId4"/>
          <a:stretch>
            <a:fillRect/>
          </a:stretch>
        </p:blipFill>
        <p:spPr>
          <a:xfrm>
            <a:off x="6412294" y="2712377"/>
            <a:ext cx="2346534" cy="2001229"/>
          </a:xfrm>
          <a:prstGeom prst="rect">
            <a:avLst/>
          </a:prstGeom>
          <a:noFill/>
          <a:ln w="9525">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5642" y="1000823"/>
            <a:ext cx="4698597" cy="1024785"/>
          </a:xfrm>
          <a:prstGeom prst="rect">
            <a:avLst/>
          </a:prstGeom>
        </p:spPr>
      </p:pic>
      <p:sp>
        <p:nvSpPr>
          <p:cNvPr id="6" name="TextBox 5"/>
          <p:cNvSpPr txBox="1"/>
          <p:nvPr/>
        </p:nvSpPr>
        <p:spPr>
          <a:xfrm>
            <a:off x="6052939" y="2054831"/>
            <a:ext cx="2618450" cy="307777"/>
          </a:xfrm>
          <a:prstGeom prst="rect">
            <a:avLst/>
          </a:prstGeom>
          <a:noFill/>
        </p:spPr>
        <p:txBody>
          <a:bodyPr wrap="square" rtlCol="0">
            <a:spAutoFit/>
          </a:bodyPr>
          <a:lstStyle/>
          <a:p>
            <a:r>
              <a:rPr lang="en-US" dirty="0" smtClean="0">
                <a:latin typeface="Cambria" panose="02040503050406030204" pitchFamily="18" charset="0"/>
                <a:ea typeface="Cambria" panose="02040503050406030204" pitchFamily="18" charset="0"/>
              </a:rPr>
              <a:t>PSS damping controller model</a:t>
            </a:r>
            <a:endParaRPr lang="en-US" dirty="0">
              <a:latin typeface="Cambria" panose="02040503050406030204" pitchFamily="18" charset="0"/>
              <a:ea typeface="Cambria" panose="02040503050406030204" pitchFamily="18" charset="0"/>
            </a:endParaRPr>
          </a:p>
        </p:txBody>
      </p:sp>
      <p:sp>
        <p:nvSpPr>
          <p:cNvPr id="7" name="TextBox 6"/>
          <p:cNvSpPr txBox="1"/>
          <p:nvPr/>
        </p:nvSpPr>
        <p:spPr>
          <a:xfrm>
            <a:off x="6774941" y="4713606"/>
            <a:ext cx="1466409" cy="307777"/>
          </a:xfrm>
          <a:prstGeom prst="rect">
            <a:avLst/>
          </a:prstGeom>
          <a:noFill/>
        </p:spPr>
        <p:txBody>
          <a:bodyPr wrap="square" rtlCol="0">
            <a:spAutoFit/>
          </a:bodyPr>
          <a:lstStyle/>
          <a:p>
            <a:r>
              <a:rPr lang="en-US" dirty="0" smtClean="0">
                <a:latin typeface="Cambria" panose="02040503050406030204" pitchFamily="18" charset="0"/>
                <a:ea typeface="Cambria" panose="02040503050406030204" pitchFamily="18" charset="0"/>
              </a:rPr>
              <a:t>Complex S-plane</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6"/>
          <a:stretch>
            <a:fillRect/>
          </a:stretch>
        </p:blipFill>
        <p:spPr>
          <a:xfrm>
            <a:off x="374288" y="1213874"/>
            <a:ext cx="4436797" cy="3807509"/>
          </a:xfrm>
          <a:prstGeom prst="rect">
            <a:avLst/>
          </a:prstGeom>
        </p:spPr>
      </p:pic>
    </p:spTree>
    <p:extLst>
      <p:ext uri="{BB962C8B-B14F-4D97-AF65-F5344CB8AC3E}">
        <p14:creationId xmlns:p14="http://schemas.microsoft.com/office/powerpoint/2010/main" val="917483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5924" y="975556"/>
            <a:ext cx="791109" cy="369332"/>
          </a:xfrm>
          <a:prstGeom prst="rect">
            <a:avLst/>
          </a:prstGeom>
          <a:noFill/>
        </p:spPr>
        <p:txBody>
          <a:bodyPr wrap="square" rtlCol="0">
            <a:spAutoFit/>
          </a:bodyPr>
          <a:lstStyle/>
          <a:p>
            <a:r>
              <a:rPr lang="en-US" sz="1800" dirty="0" smtClean="0">
                <a:latin typeface="Cambria" panose="02040503050406030204" pitchFamily="18" charset="0"/>
                <a:ea typeface="Cambria" panose="02040503050406030204" pitchFamily="18" charset="0"/>
              </a:rPr>
              <a:t>AEO</a:t>
            </a:r>
          </a:p>
        </p:txBody>
      </p:sp>
      <p:sp>
        <p:nvSpPr>
          <p:cNvPr id="3" name="TextBox 2"/>
          <p:cNvSpPr txBox="1"/>
          <p:nvPr/>
        </p:nvSpPr>
        <p:spPr>
          <a:xfrm>
            <a:off x="5829475" y="4121681"/>
            <a:ext cx="2492594" cy="307777"/>
          </a:xfrm>
          <a:prstGeom prst="rect">
            <a:avLst/>
          </a:prstGeom>
          <a:noFill/>
        </p:spPr>
        <p:txBody>
          <a:bodyPr wrap="square" rtlCol="0">
            <a:spAutoFit/>
          </a:bodyPr>
          <a:lstStyle/>
          <a:p>
            <a:r>
              <a:rPr lang="en-US" dirty="0" smtClean="0">
                <a:latin typeface="Cambria" panose="02040503050406030204" pitchFamily="18" charset="0"/>
                <a:ea typeface="Cambria" panose="02040503050406030204" pitchFamily="18" charset="0"/>
              </a:rPr>
              <a:t>Flow chart of the AEO Process</a:t>
            </a:r>
            <a:endParaRPr lang="en-US" dirty="0">
              <a:latin typeface="Cambria" panose="02040503050406030204" pitchFamily="18" charset="0"/>
              <a:ea typeface="Cambria" panose="02040503050406030204" pitchFamily="18" charset="0"/>
            </a:endParaRPr>
          </a:p>
        </p:txBody>
      </p:sp>
      <p:sp>
        <p:nvSpPr>
          <p:cNvPr id="4" name="TextBox 3"/>
          <p:cNvSpPr txBox="1"/>
          <p:nvPr/>
        </p:nvSpPr>
        <p:spPr>
          <a:xfrm>
            <a:off x="-8050" y="1160222"/>
            <a:ext cx="4819135" cy="3539430"/>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dirty="0">
                <a:latin typeface="Cambria" panose="02040503050406030204" pitchFamily="18" charset="0"/>
                <a:cs typeface="Cambria" panose="02040503050406030204" pitchFamily="18" charset="0"/>
              </a:rPr>
              <a:t>AEO mimics Production, consumption and decomposition behaviors of living organisms</a:t>
            </a:r>
          </a:p>
          <a:p>
            <a:pPr marL="342900" indent="-342900" algn="just">
              <a:lnSpc>
                <a:spcPct val="200000"/>
              </a:lnSpc>
              <a:buFont typeface="Wingdings" panose="05000000000000000000" pitchFamily="2" charset="2"/>
              <a:buChar char="§"/>
            </a:pPr>
            <a:r>
              <a:rPr lang="en-US" sz="1600" dirty="0" smtClean="0">
                <a:latin typeface="Cambria" panose="02040503050406030204" pitchFamily="18" charset="0"/>
                <a:cs typeface="Cambria" panose="02040503050406030204" pitchFamily="18" charset="0"/>
              </a:rPr>
              <a:t>The production </a:t>
            </a:r>
            <a:r>
              <a:rPr lang="en-US" sz="1600" dirty="0">
                <a:latin typeface="Cambria" panose="02040503050406030204" pitchFamily="18" charset="0"/>
                <a:cs typeface="Cambria" panose="02040503050406030204" pitchFamily="18" charset="0"/>
              </a:rPr>
              <a:t>operation enhances the exploitation and </a:t>
            </a:r>
            <a:r>
              <a:rPr lang="en-US" sz="1600" dirty="0" smtClean="0">
                <a:latin typeface="Cambria" panose="02040503050406030204" pitchFamily="18" charset="0"/>
                <a:cs typeface="Cambria" panose="02040503050406030204" pitchFamily="18" charset="0"/>
              </a:rPr>
              <a:t>exploration </a:t>
            </a:r>
            <a:r>
              <a:rPr lang="en-US" sz="1600" dirty="0">
                <a:latin typeface="Cambria" panose="02040503050406030204" pitchFamily="18" charset="0"/>
                <a:cs typeface="Cambria" panose="02040503050406030204" pitchFamily="18" charset="0"/>
              </a:rPr>
              <a:t>balance, the consumption operation improves </a:t>
            </a:r>
            <a:r>
              <a:rPr lang="en-US" sz="1600" dirty="0" smtClean="0">
                <a:latin typeface="Cambria" panose="02040503050406030204" pitchFamily="18" charset="0"/>
                <a:cs typeface="Cambria" panose="02040503050406030204" pitchFamily="18" charset="0"/>
              </a:rPr>
              <a:t>the algorithm’s </a:t>
            </a:r>
            <a:r>
              <a:rPr lang="en-US" sz="1600" dirty="0">
                <a:latin typeface="Cambria" panose="02040503050406030204" pitchFamily="18" charset="0"/>
                <a:cs typeface="Cambria" panose="02040503050406030204" pitchFamily="18" charset="0"/>
              </a:rPr>
              <a:t>exploration ability, and the decomposition </a:t>
            </a:r>
            <a:r>
              <a:rPr lang="en-US" sz="1600" dirty="0" smtClean="0">
                <a:latin typeface="Cambria" panose="02040503050406030204" pitchFamily="18" charset="0"/>
                <a:cs typeface="Cambria" panose="02040503050406030204" pitchFamily="18" charset="0"/>
              </a:rPr>
              <a:t>process </a:t>
            </a:r>
            <a:r>
              <a:rPr lang="en-US" sz="1600" dirty="0">
                <a:latin typeface="Cambria" panose="02040503050406030204" pitchFamily="18" charset="0"/>
                <a:cs typeface="Cambria" panose="02040503050406030204" pitchFamily="18" charset="0"/>
              </a:rPr>
              <a:t>improves exploitation in the algorithm.</a:t>
            </a:r>
          </a:p>
        </p:txBody>
      </p:sp>
      <p:pic>
        <p:nvPicPr>
          <p:cNvPr id="8" name="Picture 7"/>
          <p:cNvPicPr>
            <a:picLocks noChangeAspect="1"/>
          </p:cNvPicPr>
          <p:nvPr/>
        </p:nvPicPr>
        <p:blipFill>
          <a:blip r:embed="rId4"/>
          <a:stretch>
            <a:fillRect/>
          </a:stretch>
        </p:blipFill>
        <p:spPr>
          <a:xfrm>
            <a:off x="5214798" y="1437356"/>
            <a:ext cx="3521182" cy="2684325"/>
          </a:xfrm>
          <a:prstGeom prst="rect">
            <a:avLst/>
          </a:prstGeom>
        </p:spPr>
      </p:pic>
    </p:spTree>
    <p:extLst>
      <p:ext uri="{BB962C8B-B14F-4D97-AF65-F5344CB8AC3E}">
        <p14:creationId xmlns:p14="http://schemas.microsoft.com/office/powerpoint/2010/main" val="425656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094609" y="921729"/>
            <a:ext cx="1237677" cy="369332"/>
          </a:xfrm>
          <a:prstGeom prst="rect">
            <a:avLst/>
          </a:prstGeom>
          <a:noFill/>
        </p:spPr>
        <p:txBody>
          <a:bodyPr wrap="square" rtlCol="0">
            <a:spAutoFit/>
          </a:bodyPr>
          <a:lstStyle/>
          <a:p>
            <a:pPr algn="ctr"/>
            <a:r>
              <a:rPr lang="en-US" sz="1800" dirty="0" smtClean="0">
                <a:latin typeface="Cambria" panose="02040503050406030204" pitchFamily="18" charset="0"/>
                <a:ea typeface="Cambria" panose="02040503050406030204" pitchFamily="18" charset="0"/>
              </a:rPr>
              <a:t>Results</a:t>
            </a:r>
          </a:p>
        </p:txBody>
      </p:sp>
      <p:sp>
        <p:nvSpPr>
          <p:cNvPr id="4" name="TextBox 3"/>
          <p:cNvSpPr txBox="1"/>
          <p:nvPr/>
        </p:nvSpPr>
        <p:spPr>
          <a:xfrm>
            <a:off x="2878311" y="4386481"/>
            <a:ext cx="4629835" cy="52322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Time domain simulation of the uncontrolled synchronous generator rotor angle deviation</a:t>
            </a:r>
          </a:p>
        </p:txBody>
      </p:sp>
      <p:sp>
        <p:nvSpPr>
          <p:cNvPr id="14" name="TextBox 13"/>
          <p:cNvSpPr txBox="1"/>
          <p:nvPr/>
        </p:nvSpPr>
        <p:spPr>
          <a:xfrm>
            <a:off x="2527342" y="2542738"/>
            <a:ext cx="4567485" cy="52322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Time domain simulation of the uncontrolled synchronous generator rotor speed deviation</a:t>
            </a:r>
          </a:p>
        </p:txBody>
      </p:sp>
      <p:pic>
        <p:nvPicPr>
          <p:cNvPr id="16" name="Picture 15"/>
          <p:cNvPicPr/>
          <p:nvPr/>
        </p:nvPicPr>
        <p:blipFill rotWithShape="1">
          <a:blip r:embed="rId4">
            <a:extLst>
              <a:ext uri="{28A0092B-C50C-407E-A947-70E740481C1C}">
                <a14:useLocalDpi xmlns:a14="http://schemas.microsoft.com/office/drawing/2010/main" val="0"/>
              </a:ext>
            </a:extLst>
          </a:blip>
          <a:srcRect l="7241" t="3773" r="48771" b="15729"/>
          <a:stretch/>
        </p:blipFill>
        <p:spPr bwMode="auto">
          <a:xfrm>
            <a:off x="520716" y="1240961"/>
            <a:ext cx="2580005" cy="1358900"/>
          </a:xfrm>
          <a:prstGeom prst="rect">
            <a:avLst/>
          </a:prstGeom>
          <a:noFill/>
          <a:ln>
            <a:noFill/>
          </a:ln>
          <a:extLst>
            <a:ext uri="{53640926-AAD7-44D8-BBD7-CCE9431645EC}">
              <a14:shadowObscured xmlns:a14="http://schemas.microsoft.com/office/drawing/2010/main"/>
            </a:ext>
          </a:extLst>
        </p:spPr>
      </p:pic>
      <p:pic>
        <p:nvPicPr>
          <p:cNvPr id="17" name="Picture 16"/>
          <p:cNvPicPr/>
          <p:nvPr/>
        </p:nvPicPr>
        <p:blipFill rotWithShape="1">
          <a:blip r:embed="rId5" cstate="print">
            <a:extLst>
              <a:ext uri="{28A0092B-C50C-407E-A947-70E740481C1C}">
                <a14:useLocalDpi xmlns:a14="http://schemas.microsoft.com/office/drawing/2010/main" val="0"/>
              </a:ext>
            </a:extLst>
          </a:blip>
          <a:srcRect l="7606" t="4717" r="44064" b="12716"/>
          <a:stretch/>
        </p:blipFill>
        <p:spPr bwMode="auto">
          <a:xfrm>
            <a:off x="3432017" y="1240961"/>
            <a:ext cx="2562860" cy="1301777"/>
          </a:xfrm>
          <a:prstGeom prst="rect">
            <a:avLst/>
          </a:prstGeom>
          <a:noFill/>
          <a:ln>
            <a:noFill/>
          </a:ln>
          <a:extLst>
            <a:ext uri="{53640926-AAD7-44D8-BBD7-CCE9431645EC}">
              <a14:shadowObscured xmlns:a14="http://schemas.microsoft.com/office/drawing/2010/main"/>
            </a:ext>
          </a:extLst>
        </p:spPr>
      </p:pic>
      <p:pic>
        <p:nvPicPr>
          <p:cNvPr id="18" name="Picture 17"/>
          <p:cNvPicPr/>
          <p:nvPr/>
        </p:nvPicPr>
        <p:blipFill rotWithShape="1">
          <a:blip r:embed="rId6">
            <a:extLst>
              <a:ext uri="{28A0092B-C50C-407E-A947-70E740481C1C}">
                <a14:useLocalDpi xmlns:a14="http://schemas.microsoft.com/office/drawing/2010/main" val="0"/>
              </a:ext>
            </a:extLst>
          </a:blip>
          <a:srcRect l="7374" t="5406" r="53510" b="24310"/>
          <a:stretch/>
        </p:blipFill>
        <p:spPr bwMode="auto">
          <a:xfrm>
            <a:off x="6136546" y="1240961"/>
            <a:ext cx="2743200" cy="1309544"/>
          </a:xfrm>
          <a:prstGeom prst="rect">
            <a:avLst/>
          </a:prstGeom>
          <a:noFill/>
          <a:ln>
            <a:noFill/>
          </a:ln>
          <a:extLst>
            <a:ext uri="{53640926-AAD7-44D8-BBD7-CCE9431645EC}">
              <a14:shadowObscured xmlns:a14="http://schemas.microsoft.com/office/drawing/2010/main"/>
            </a:ext>
          </a:extLst>
        </p:spPr>
      </p:pic>
      <p:pic>
        <p:nvPicPr>
          <p:cNvPr id="19" name="Picture 18"/>
          <p:cNvPicPr/>
          <p:nvPr/>
        </p:nvPicPr>
        <p:blipFill rotWithShape="1">
          <a:blip r:embed="rId7" cstate="print">
            <a:extLst>
              <a:ext uri="{28A0092B-C50C-407E-A947-70E740481C1C}">
                <a14:useLocalDpi xmlns:a14="http://schemas.microsoft.com/office/drawing/2010/main" val="0"/>
              </a:ext>
            </a:extLst>
          </a:blip>
          <a:srcRect l="8331" t="5329" r="44426" b="12574"/>
          <a:stretch/>
        </p:blipFill>
        <p:spPr bwMode="auto">
          <a:xfrm>
            <a:off x="520716" y="3065958"/>
            <a:ext cx="2580005" cy="1301777"/>
          </a:xfrm>
          <a:prstGeom prst="rect">
            <a:avLst/>
          </a:prstGeom>
          <a:noFill/>
          <a:ln>
            <a:noFill/>
          </a:ln>
          <a:extLst>
            <a:ext uri="{53640926-AAD7-44D8-BBD7-CCE9431645EC}">
              <a14:shadowObscured xmlns:a14="http://schemas.microsoft.com/office/drawing/2010/main"/>
            </a:ext>
          </a:extLst>
        </p:spPr>
      </p:pic>
      <p:pic>
        <p:nvPicPr>
          <p:cNvPr id="20" name="Picture 19"/>
          <p:cNvPicPr/>
          <p:nvPr/>
        </p:nvPicPr>
        <p:blipFill rotWithShape="1">
          <a:blip r:embed="rId8" cstate="print">
            <a:extLst>
              <a:ext uri="{28A0092B-C50C-407E-A947-70E740481C1C}">
                <a14:useLocalDpi xmlns:a14="http://schemas.microsoft.com/office/drawing/2010/main" val="0"/>
              </a:ext>
            </a:extLst>
          </a:blip>
          <a:srcRect l="7785" t="6200" r="42616" b="17631"/>
          <a:stretch/>
        </p:blipFill>
        <p:spPr bwMode="auto">
          <a:xfrm>
            <a:off x="3352560" y="3086006"/>
            <a:ext cx="2783986" cy="1261680"/>
          </a:xfrm>
          <a:prstGeom prst="rect">
            <a:avLst/>
          </a:prstGeom>
          <a:noFill/>
          <a:ln>
            <a:noFill/>
          </a:ln>
          <a:extLst>
            <a:ext uri="{53640926-AAD7-44D8-BBD7-CCE9431645EC}">
              <a14:shadowObscured xmlns:a14="http://schemas.microsoft.com/office/drawing/2010/main"/>
            </a:ext>
          </a:extLst>
        </p:spPr>
      </p:pic>
      <p:pic>
        <p:nvPicPr>
          <p:cNvPr id="21" name="Picture 20"/>
          <p:cNvPicPr/>
          <p:nvPr/>
        </p:nvPicPr>
        <p:blipFill rotWithShape="1">
          <a:blip r:embed="rId9">
            <a:extLst>
              <a:ext uri="{28A0092B-C50C-407E-A947-70E740481C1C}">
                <a14:useLocalDpi xmlns:a14="http://schemas.microsoft.com/office/drawing/2010/main" val="0"/>
              </a:ext>
            </a:extLst>
          </a:blip>
          <a:srcRect l="7374" t="7026" r="49503" b="25464"/>
          <a:stretch/>
        </p:blipFill>
        <p:spPr bwMode="auto">
          <a:xfrm>
            <a:off x="6093928" y="3084704"/>
            <a:ext cx="2828436" cy="128303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0991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1043666"/>
            <a:ext cx="3585681" cy="461665"/>
          </a:xfrm>
          <a:prstGeom prst="rect">
            <a:avLst/>
          </a:prstGeom>
          <a:noFill/>
        </p:spPr>
        <p:txBody>
          <a:bodyPr wrap="square" rtlCol="0">
            <a:spAutoFit/>
          </a:bodyPr>
          <a:lstStyle/>
          <a:p>
            <a:r>
              <a:rPr lang="en-US" sz="1200" dirty="0" smtClean="0">
                <a:latin typeface="Cambria" panose="02040503050406030204" pitchFamily="18" charset="0"/>
                <a:ea typeface="Cambria" panose="02040503050406030204" pitchFamily="18" charset="0"/>
              </a:rPr>
              <a:t>mode of oscillation, the dominant eigenvalues, and the damping ratio of the uncontrolled power system</a:t>
            </a:r>
            <a:endParaRPr lang="en-US" sz="1200" dirty="0">
              <a:latin typeface="Cambria" panose="02040503050406030204" pitchFamily="18" charset="0"/>
              <a:ea typeface="Cambria" panose="02040503050406030204" pitchFamily="18" charset="0"/>
            </a:endParaRPr>
          </a:p>
        </p:txBody>
      </p:sp>
      <p:sp>
        <p:nvSpPr>
          <p:cNvPr id="19" name="TextBox 18"/>
          <p:cNvSpPr txBox="1"/>
          <p:nvPr/>
        </p:nvSpPr>
        <p:spPr>
          <a:xfrm>
            <a:off x="3890769" y="1029094"/>
            <a:ext cx="3208674" cy="276999"/>
          </a:xfrm>
          <a:prstGeom prst="rect">
            <a:avLst/>
          </a:prstGeom>
          <a:noFill/>
        </p:spPr>
        <p:txBody>
          <a:bodyPr wrap="square" rtlCol="0">
            <a:spAutoFit/>
          </a:bodyPr>
          <a:lstStyle/>
          <a:p>
            <a:r>
              <a:rPr lang="en-US" sz="1200">
                <a:latin typeface="Cambria" panose="02040503050406030204" pitchFamily="18" charset="0"/>
                <a:ea typeface="Cambria" panose="02040503050406030204" pitchFamily="18" charset="0"/>
              </a:rPr>
              <a:t>Optimized PSS damping controller parameters</a:t>
            </a:r>
            <a:endParaRPr lang="en-US" sz="1200" dirty="0">
              <a:latin typeface="Cambria" panose="02040503050406030204" pitchFamily="18" charset="0"/>
              <a:ea typeface="Cambria" panose="02040503050406030204" pitchFamily="18" charset="0"/>
            </a:endParaRPr>
          </a:p>
        </p:txBody>
      </p:sp>
      <p:sp>
        <p:nvSpPr>
          <p:cNvPr id="21" name="TextBox 20"/>
          <p:cNvSpPr txBox="1"/>
          <p:nvPr/>
        </p:nvSpPr>
        <p:spPr>
          <a:xfrm>
            <a:off x="4238368" y="4704146"/>
            <a:ext cx="4510216" cy="461665"/>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Time domain simulation of the controlled synchronous generator rotor speed deviation</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237407427"/>
                  </p:ext>
                </p:extLst>
              </p:nvPr>
            </p:nvGraphicFramePr>
            <p:xfrm>
              <a:off x="109877" y="1505331"/>
              <a:ext cx="3147029" cy="2419397"/>
            </p:xfrm>
            <a:graphic>
              <a:graphicData uri="http://schemas.openxmlformats.org/drawingml/2006/table">
                <a:tbl>
                  <a:tblPr>
                    <a:tableStyleId>{412BBDFF-6B9B-4462-9DDC-469176A503FA}</a:tableStyleId>
                  </a:tblPr>
                  <a:tblGrid>
                    <a:gridCol w="537056"/>
                    <a:gridCol w="1722993"/>
                    <a:gridCol w="886980"/>
                  </a:tblGrid>
                  <a:tr h="162740">
                    <a:tc>
                      <a:txBody>
                        <a:bodyPr/>
                        <a:lstStyle/>
                        <a:p>
                          <a:pPr algn="ctr">
                            <a:spcAft>
                              <a:spcPts val="0"/>
                            </a:spcAft>
                          </a:pPr>
                          <a:r>
                            <a:rPr lang="en-US" sz="750" dirty="0">
                              <a:effectLst/>
                            </a:rPr>
                            <a:t>Mode</a:t>
                          </a:r>
                          <a:endParaRPr lang="en-US" sz="75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a:effectLst/>
                            </a:rPr>
                            <a:t>Eigenvalue</a:t>
                          </a:r>
                          <a:endParaRPr lang="en-US" sz="75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a:effectLst/>
                            </a:rPr>
                            <a:t>Damping ratio</a:t>
                          </a:r>
                          <a:endParaRPr lang="en-US" sz="750" b="1" i="1">
                            <a:effectLst/>
                            <a:latin typeface="Times New Roman" panose="02020603050405020304" pitchFamily="18" charset="0"/>
                            <a:ea typeface="SimSun" panose="02010600030101010101" pitchFamily="2" charset="-122"/>
                          </a:endParaRPr>
                        </a:p>
                      </a:txBody>
                      <a:tcPr marL="68580" marR="68580" marT="0" marB="0" anchor="ctr"/>
                    </a:tc>
                  </a:tr>
                  <a:tr h="173589">
                    <a:tc>
                      <a:txBody>
                        <a:bodyPr/>
                        <a:lstStyle/>
                        <a:p>
                          <a:pPr algn="ctr">
                            <a:spcAft>
                              <a:spcPts val="0"/>
                            </a:spcAft>
                          </a:pPr>
                          <a:r>
                            <a:rPr lang="en-US" sz="800">
                              <a:effectLst/>
                            </a:rPr>
                            <a:t>1</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−3.6317±76.9313</m:t>
                                </m:r>
                                <m:r>
                                  <a:rPr lang="en-US" sz="800">
                                    <a:effectLst/>
                                    <a:latin typeface="Cambria Math" panose="02040503050406030204" pitchFamily="18" charset="0"/>
                                  </a:rPr>
                                  <m:t>𝑖</m:t>
                                </m:r>
                              </m:oMath>
                            </m:oMathPara>
                          </a14:m>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800">
                              <a:effectLst/>
                            </a:rPr>
                            <a:t>0.0471</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2</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−4.6223±78.5987</m:t>
                                </m:r>
                                <m:r>
                                  <a:rPr lang="en-US" sz="800">
                                    <a:effectLst/>
                                    <a:latin typeface="Cambria Math" panose="02040503050406030204" pitchFamily="18" charset="0"/>
                                  </a:rPr>
                                  <m:t>𝑖</m:t>
                                </m:r>
                              </m:oMath>
                            </m:oMathPara>
                          </a14:m>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800">
                              <a:effectLst/>
                            </a:rPr>
                            <a:t>0.0587</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3</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−1.3308±49.1518</m:t>
                                </m:r>
                                <m:r>
                                  <a:rPr lang="en-US" sz="800">
                                    <a:effectLst/>
                                    <a:latin typeface="Cambria Math" panose="02040503050406030204" pitchFamily="18" charset="0"/>
                                  </a:rPr>
                                  <m:t>𝑖</m:t>
                                </m:r>
                              </m:oMath>
                            </m:oMathPara>
                          </a14:m>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800">
                              <a:effectLst/>
                            </a:rPr>
                            <a:t>0.0271</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4</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−1.4860±33.4840</m:t>
                                </m:r>
                                <m:r>
                                  <a:rPr lang="en-US" sz="800">
                                    <a:effectLst/>
                                    <a:latin typeface="Cambria Math" panose="02040503050406030204" pitchFamily="18" charset="0"/>
                                  </a:rPr>
                                  <m:t>𝑖</m:t>
                                </m:r>
                              </m:oMath>
                            </m:oMathPara>
                          </a14:m>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800">
                              <a:effectLst/>
                            </a:rPr>
                            <a:t>0.0443</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5</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−14.4563±21.0604</m:t>
                                </m:r>
                                <m:r>
                                  <a:rPr lang="en-US" sz="800">
                                    <a:effectLst/>
                                    <a:latin typeface="Cambria Math" panose="02040503050406030204" pitchFamily="18" charset="0"/>
                                  </a:rPr>
                                  <m:t>𝑖</m:t>
                                </m:r>
                              </m:oMath>
                            </m:oMathPara>
                          </a14:m>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800">
                              <a:effectLst/>
                            </a:rPr>
                            <a:t>0.6864</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6</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−15.6891±17.8324</m:t>
                                </m:r>
                                <m:r>
                                  <a:rPr lang="en-US" sz="800">
                                    <a:effectLst/>
                                    <a:latin typeface="Cambria Math" panose="02040503050406030204" pitchFamily="18" charset="0"/>
                                  </a:rPr>
                                  <m:t>𝑖</m:t>
                                </m:r>
                              </m:oMath>
                            </m:oMathPara>
                          </a14:m>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800">
                              <a:effectLst/>
                            </a:rPr>
                            <a:t>0.8798</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7</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−18.6974±7.4663</m:t>
                                </m:r>
                                <m:r>
                                  <a:rPr lang="en-US" sz="800">
                                    <a:effectLst/>
                                    <a:latin typeface="Cambria Math" panose="02040503050406030204" pitchFamily="18" charset="0"/>
                                  </a:rPr>
                                  <m:t>𝑖</m:t>
                                </m:r>
                              </m:oMath>
                            </m:oMathPara>
                          </a14:m>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800">
                              <a:effectLst/>
                            </a:rPr>
                            <a:t>0.9287</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8</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−18.9055±6.9837</m:t>
                                </m:r>
                                <m:r>
                                  <a:rPr lang="en-US" sz="800">
                                    <a:effectLst/>
                                    <a:latin typeface="Cambria Math" panose="02040503050406030204" pitchFamily="18" charset="0"/>
                                  </a:rPr>
                                  <m:t>𝑖</m:t>
                                </m:r>
                              </m:oMath>
                            </m:oMathPara>
                          </a14:m>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800">
                              <a:effectLst/>
                            </a:rPr>
                            <a:t>0.9380</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9</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−2.1654±11.1759</m:t>
                                </m:r>
                              </m:oMath>
                            </m:oMathPara>
                          </a14:m>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800">
                              <a:effectLst/>
                            </a:rPr>
                            <a:t>0.1938</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10</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−0.1265±0.1665</m:t>
                                </m:r>
                                <m:r>
                                  <a:rPr lang="en-US" sz="800">
                                    <a:effectLst/>
                                    <a:latin typeface="Cambria Math" panose="02040503050406030204" pitchFamily="18" charset="0"/>
                                  </a:rPr>
                                  <m:t>𝑖</m:t>
                                </m:r>
                              </m:oMath>
                            </m:oMathPara>
                          </a14:m>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800">
                              <a:effectLst/>
                            </a:rPr>
                            <a:t>0.7598</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11</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−0.0001±0.0162</m:t>
                                </m:r>
                                <m:r>
                                  <a:rPr lang="en-US" sz="800">
                                    <a:effectLst/>
                                    <a:latin typeface="Cambria Math" panose="02040503050406030204" pitchFamily="18" charset="0"/>
                                  </a:rPr>
                                  <m:t>𝑖</m:t>
                                </m:r>
                              </m:oMath>
                            </m:oMathPara>
                          </a14:m>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800">
                              <a:effectLst/>
                            </a:rPr>
                            <a:t>0.0062</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12</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−0.0001±0.0154</m:t>
                                </m:r>
                                <m:r>
                                  <a:rPr lang="en-US" sz="800">
                                    <a:effectLst/>
                                    <a:latin typeface="Cambria Math" panose="02040503050406030204" pitchFamily="18" charset="0"/>
                                  </a:rPr>
                                  <m:t>𝑖</m:t>
                                </m:r>
                              </m:oMath>
                            </m:oMathPara>
                          </a14:m>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800">
                              <a:effectLst/>
                            </a:rPr>
                            <a:t>0.0065</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13</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800">
                                    <a:effectLst/>
                                    <a:latin typeface="Cambria Math" panose="02040503050406030204" pitchFamily="18" charset="0"/>
                                  </a:rPr>
                                  <m:t>𝟎</m:t>
                                </m:r>
                                <m:r>
                                  <a:rPr lang="en-US" sz="800">
                                    <a:effectLst/>
                                    <a:latin typeface="Cambria Math" panose="02040503050406030204" pitchFamily="18" charset="0"/>
                                  </a:rPr>
                                  <m:t>.</m:t>
                                </m:r>
                                <m:r>
                                  <a:rPr lang="en-US" sz="800">
                                    <a:effectLst/>
                                    <a:latin typeface="Cambria Math" panose="02040503050406030204" pitchFamily="18" charset="0"/>
                                  </a:rPr>
                                  <m:t>𝟎𝟎𝟎𝟒</m:t>
                                </m:r>
                                <m:r>
                                  <a:rPr lang="en-US" sz="800">
                                    <a:effectLst/>
                                    <a:latin typeface="Cambria Math" panose="02040503050406030204" pitchFamily="18" charset="0"/>
                                  </a:rPr>
                                  <m:t>±</m:t>
                                </m:r>
                                <m:r>
                                  <a:rPr lang="en-US" sz="800">
                                    <a:effectLst/>
                                    <a:latin typeface="Cambria Math" panose="02040503050406030204" pitchFamily="18" charset="0"/>
                                  </a:rPr>
                                  <m:t>𝟎</m:t>
                                </m:r>
                                <m:r>
                                  <a:rPr lang="en-US" sz="800">
                                    <a:effectLst/>
                                    <a:latin typeface="Cambria Math" panose="02040503050406030204" pitchFamily="18" charset="0"/>
                                  </a:rPr>
                                  <m:t>.</m:t>
                                </m:r>
                                <m:r>
                                  <a:rPr lang="en-US" sz="800">
                                    <a:effectLst/>
                                    <a:latin typeface="Cambria Math" panose="02040503050406030204" pitchFamily="18" charset="0"/>
                                  </a:rPr>
                                  <m:t>𝟎𝟎𝟎𝟗</m:t>
                                </m:r>
                                <m:r>
                                  <a:rPr lang="en-US" sz="800">
                                    <a:effectLst/>
                                    <a:latin typeface="Cambria Math" panose="02040503050406030204" pitchFamily="18" charset="0"/>
                                  </a:rPr>
                                  <m:t>𝒊</m:t>
                                </m:r>
                              </m:oMath>
                            </m:oMathPara>
                          </a14:m>
                          <a:endParaRPr lang="en-US" sz="1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800" dirty="0">
                              <a:effectLst/>
                            </a:rPr>
                            <a:t>-0.4061</a:t>
                          </a:r>
                          <a:endParaRPr lang="en-US" sz="10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237407427"/>
                  </p:ext>
                </p:extLst>
              </p:nvPr>
            </p:nvGraphicFramePr>
            <p:xfrm>
              <a:off x="109877" y="1505331"/>
              <a:ext cx="3147029" cy="2419397"/>
            </p:xfrm>
            <a:graphic>
              <a:graphicData uri="http://schemas.openxmlformats.org/drawingml/2006/table">
                <a:tbl>
                  <a:tblPr>
                    <a:tableStyleId>{412BBDFF-6B9B-4462-9DDC-469176A503FA}</a:tableStyleId>
                  </a:tblPr>
                  <a:tblGrid>
                    <a:gridCol w="537056"/>
                    <a:gridCol w="1722993"/>
                    <a:gridCol w="886980"/>
                  </a:tblGrid>
                  <a:tr h="162740">
                    <a:tc>
                      <a:txBody>
                        <a:bodyPr/>
                        <a:lstStyle/>
                        <a:p>
                          <a:pPr algn="ctr">
                            <a:spcAft>
                              <a:spcPts val="0"/>
                            </a:spcAft>
                          </a:pPr>
                          <a:r>
                            <a:rPr lang="en-US" sz="750" dirty="0">
                              <a:effectLst/>
                            </a:rPr>
                            <a:t>Mode</a:t>
                          </a:r>
                          <a:endParaRPr lang="en-US" sz="75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a:effectLst/>
                            </a:rPr>
                            <a:t>Eigenvalue</a:t>
                          </a:r>
                          <a:endParaRPr lang="en-US" sz="75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a:effectLst/>
                            </a:rPr>
                            <a:t>Damping ratio</a:t>
                          </a:r>
                          <a:endParaRPr lang="en-US" sz="750" b="1" i="1">
                            <a:effectLst/>
                            <a:latin typeface="Times New Roman" panose="02020603050405020304" pitchFamily="18" charset="0"/>
                            <a:ea typeface="SimSun" panose="02010600030101010101" pitchFamily="2" charset="-122"/>
                          </a:endParaRPr>
                        </a:p>
                      </a:txBody>
                      <a:tcPr marL="68580" marR="68580" marT="0" marB="0" anchor="ctr"/>
                    </a:tc>
                  </a:tr>
                  <a:tr h="173589">
                    <a:tc>
                      <a:txBody>
                        <a:bodyPr/>
                        <a:lstStyle/>
                        <a:p>
                          <a:pPr algn="ctr">
                            <a:spcAft>
                              <a:spcPts val="0"/>
                            </a:spcAft>
                          </a:pPr>
                          <a:r>
                            <a:rPr lang="en-US" sz="800">
                              <a:effectLst/>
                            </a:rPr>
                            <a:t>1</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4"/>
                          <a:stretch>
                            <a:fillRect l="-31449" t="-100000" r="-51943" b="-1246429"/>
                          </a:stretch>
                        </a:blipFill>
                      </a:tcPr>
                    </a:tc>
                    <a:tc>
                      <a:txBody>
                        <a:bodyPr/>
                        <a:lstStyle/>
                        <a:p>
                          <a:pPr algn="ctr">
                            <a:spcAft>
                              <a:spcPts val="0"/>
                            </a:spcAft>
                          </a:pPr>
                          <a:r>
                            <a:rPr lang="en-US" sz="800">
                              <a:effectLst/>
                            </a:rPr>
                            <a:t>0.0471</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2</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4"/>
                          <a:stretch>
                            <a:fillRect l="-31449" t="-193103" r="-51943" b="-1103448"/>
                          </a:stretch>
                        </a:blipFill>
                      </a:tcPr>
                    </a:tc>
                    <a:tc>
                      <a:txBody>
                        <a:bodyPr/>
                        <a:lstStyle/>
                        <a:p>
                          <a:pPr algn="ctr">
                            <a:spcAft>
                              <a:spcPts val="0"/>
                            </a:spcAft>
                          </a:pPr>
                          <a:r>
                            <a:rPr lang="en-US" sz="800">
                              <a:effectLst/>
                            </a:rPr>
                            <a:t>0.0587</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3</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4"/>
                          <a:stretch>
                            <a:fillRect l="-31449" t="-303571" r="-51943" b="-1042857"/>
                          </a:stretch>
                        </a:blipFill>
                      </a:tcPr>
                    </a:tc>
                    <a:tc>
                      <a:txBody>
                        <a:bodyPr/>
                        <a:lstStyle/>
                        <a:p>
                          <a:pPr algn="ctr">
                            <a:spcAft>
                              <a:spcPts val="0"/>
                            </a:spcAft>
                          </a:pPr>
                          <a:r>
                            <a:rPr lang="en-US" sz="800">
                              <a:effectLst/>
                            </a:rPr>
                            <a:t>0.0271</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4</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4"/>
                          <a:stretch>
                            <a:fillRect l="-31449" t="-389655" r="-51943" b="-906897"/>
                          </a:stretch>
                        </a:blipFill>
                      </a:tcPr>
                    </a:tc>
                    <a:tc>
                      <a:txBody>
                        <a:bodyPr/>
                        <a:lstStyle/>
                        <a:p>
                          <a:pPr algn="ctr">
                            <a:spcAft>
                              <a:spcPts val="0"/>
                            </a:spcAft>
                          </a:pPr>
                          <a:r>
                            <a:rPr lang="en-US" sz="800">
                              <a:effectLst/>
                            </a:rPr>
                            <a:t>0.0443</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5</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4"/>
                          <a:stretch>
                            <a:fillRect l="-31449" t="-489655" r="-51943" b="-806897"/>
                          </a:stretch>
                        </a:blipFill>
                      </a:tcPr>
                    </a:tc>
                    <a:tc>
                      <a:txBody>
                        <a:bodyPr/>
                        <a:lstStyle/>
                        <a:p>
                          <a:pPr algn="ctr">
                            <a:spcAft>
                              <a:spcPts val="0"/>
                            </a:spcAft>
                          </a:pPr>
                          <a:r>
                            <a:rPr lang="en-US" sz="800">
                              <a:effectLst/>
                            </a:rPr>
                            <a:t>0.6864</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6</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4"/>
                          <a:stretch>
                            <a:fillRect l="-31449" t="-610714" r="-51943" b="-735714"/>
                          </a:stretch>
                        </a:blipFill>
                      </a:tcPr>
                    </a:tc>
                    <a:tc>
                      <a:txBody>
                        <a:bodyPr/>
                        <a:lstStyle/>
                        <a:p>
                          <a:pPr algn="ctr">
                            <a:spcAft>
                              <a:spcPts val="0"/>
                            </a:spcAft>
                          </a:pPr>
                          <a:r>
                            <a:rPr lang="en-US" sz="800">
                              <a:effectLst/>
                            </a:rPr>
                            <a:t>0.8798</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7</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4"/>
                          <a:stretch>
                            <a:fillRect l="-31449" t="-686207" r="-51943" b="-610345"/>
                          </a:stretch>
                        </a:blipFill>
                      </a:tcPr>
                    </a:tc>
                    <a:tc>
                      <a:txBody>
                        <a:bodyPr/>
                        <a:lstStyle/>
                        <a:p>
                          <a:pPr algn="ctr">
                            <a:spcAft>
                              <a:spcPts val="0"/>
                            </a:spcAft>
                          </a:pPr>
                          <a:r>
                            <a:rPr lang="en-US" sz="800">
                              <a:effectLst/>
                            </a:rPr>
                            <a:t>0.9287</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8</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4"/>
                          <a:stretch>
                            <a:fillRect l="-31449" t="-814286" r="-51943" b="-532143"/>
                          </a:stretch>
                        </a:blipFill>
                      </a:tcPr>
                    </a:tc>
                    <a:tc>
                      <a:txBody>
                        <a:bodyPr/>
                        <a:lstStyle/>
                        <a:p>
                          <a:pPr algn="ctr">
                            <a:spcAft>
                              <a:spcPts val="0"/>
                            </a:spcAft>
                          </a:pPr>
                          <a:r>
                            <a:rPr lang="en-US" sz="800">
                              <a:effectLst/>
                            </a:rPr>
                            <a:t>0.9380</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9</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4"/>
                          <a:stretch>
                            <a:fillRect l="-31449" t="-882759" r="-51943" b="-413793"/>
                          </a:stretch>
                        </a:blipFill>
                      </a:tcPr>
                    </a:tc>
                    <a:tc>
                      <a:txBody>
                        <a:bodyPr/>
                        <a:lstStyle/>
                        <a:p>
                          <a:pPr algn="ctr">
                            <a:spcAft>
                              <a:spcPts val="0"/>
                            </a:spcAft>
                          </a:pPr>
                          <a:r>
                            <a:rPr lang="en-US" sz="800">
                              <a:effectLst/>
                            </a:rPr>
                            <a:t>0.1938</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10</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4"/>
                          <a:stretch>
                            <a:fillRect l="-31449" t="-1017857" r="-51943" b="-328571"/>
                          </a:stretch>
                        </a:blipFill>
                      </a:tcPr>
                    </a:tc>
                    <a:tc>
                      <a:txBody>
                        <a:bodyPr/>
                        <a:lstStyle/>
                        <a:p>
                          <a:pPr algn="ctr">
                            <a:spcAft>
                              <a:spcPts val="0"/>
                            </a:spcAft>
                          </a:pPr>
                          <a:r>
                            <a:rPr lang="en-US" sz="800">
                              <a:effectLst/>
                            </a:rPr>
                            <a:t>0.7598</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11</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4"/>
                          <a:stretch>
                            <a:fillRect l="-31449" t="-1079310" r="-51943" b="-217241"/>
                          </a:stretch>
                        </a:blipFill>
                      </a:tcPr>
                    </a:tc>
                    <a:tc>
                      <a:txBody>
                        <a:bodyPr/>
                        <a:lstStyle/>
                        <a:p>
                          <a:pPr algn="ctr">
                            <a:spcAft>
                              <a:spcPts val="0"/>
                            </a:spcAft>
                          </a:pPr>
                          <a:r>
                            <a:rPr lang="en-US" sz="800">
                              <a:effectLst/>
                            </a:rPr>
                            <a:t>0.0062</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12</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4"/>
                          <a:stretch>
                            <a:fillRect l="-31449" t="-1221429" r="-51943" b="-125000"/>
                          </a:stretch>
                        </a:blipFill>
                      </a:tcPr>
                    </a:tc>
                    <a:tc>
                      <a:txBody>
                        <a:bodyPr/>
                        <a:lstStyle/>
                        <a:p>
                          <a:pPr algn="ctr">
                            <a:spcAft>
                              <a:spcPts val="0"/>
                            </a:spcAft>
                          </a:pPr>
                          <a:r>
                            <a:rPr lang="en-US" sz="800">
                              <a:effectLst/>
                            </a:rPr>
                            <a:t>0.0065</a:t>
                          </a:r>
                          <a:endParaRPr lang="en-US" sz="1000">
                            <a:effectLst/>
                            <a:latin typeface="Times New Roman" panose="02020603050405020304" pitchFamily="18" charset="0"/>
                            <a:ea typeface="SimSun" panose="02010600030101010101" pitchFamily="2" charset="-122"/>
                          </a:endParaRPr>
                        </a:p>
                      </a:txBody>
                      <a:tcPr marL="68580" marR="68580" marT="0" marB="0"/>
                    </a:tc>
                  </a:tr>
                  <a:tr h="173589">
                    <a:tc>
                      <a:txBody>
                        <a:bodyPr/>
                        <a:lstStyle/>
                        <a:p>
                          <a:pPr algn="ctr">
                            <a:spcAft>
                              <a:spcPts val="0"/>
                            </a:spcAft>
                          </a:pPr>
                          <a:r>
                            <a:rPr lang="en-US" sz="800">
                              <a:effectLst/>
                            </a:rPr>
                            <a:t>13</a:t>
                          </a:r>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4"/>
                          <a:stretch>
                            <a:fillRect l="-31449" t="-1275862" r="-51943" b="-20690"/>
                          </a:stretch>
                        </a:blipFill>
                      </a:tcPr>
                    </a:tc>
                    <a:tc>
                      <a:txBody>
                        <a:bodyPr/>
                        <a:lstStyle/>
                        <a:p>
                          <a:pPr algn="ctr">
                            <a:spcAft>
                              <a:spcPts val="0"/>
                            </a:spcAft>
                          </a:pPr>
                          <a:r>
                            <a:rPr lang="en-US" sz="800" dirty="0">
                              <a:effectLst/>
                            </a:rPr>
                            <a:t>-0.4061</a:t>
                          </a:r>
                          <a:endParaRPr lang="en-US" sz="10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2612605705"/>
                  </p:ext>
                </p:extLst>
              </p:nvPr>
            </p:nvGraphicFramePr>
            <p:xfrm>
              <a:off x="3955277" y="1306093"/>
              <a:ext cx="3552869" cy="571500"/>
            </p:xfrm>
            <a:graphic>
              <a:graphicData uri="http://schemas.openxmlformats.org/drawingml/2006/table">
                <a:tbl>
                  <a:tblPr>
                    <a:tableStyleId>{412BBDFF-6B9B-4462-9DDC-469176A503FA}</a:tableStyleId>
                  </a:tblPr>
                  <a:tblGrid>
                    <a:gridCol w="404077"/>
                    <a:gridCol w="711434"/>
                    <a:gridCol w="608981"/>
                    <a:gridCol w="609698"/>
                    <a:gridCol w="608981"/>
                    <a:gridCol w="609698"/>
                  </a:tblGrid>
                  <a:tr h="0">
                    <a:tc>
                      <a:txBody>
                        <a:bodyPr/>
                        <a:lstStyle/>
                        <a:p>
                          <a:pPr algn="ctr">
                            <a:spcAft>
                              <a:spcPts val="0"/>
                            </a:spcAft>
                          </a:pPr>
                          <a:r>
                            <a:rPr lang="x-none" sz="750" dirty="0">
                              <a:effectLst/>
                            </a:rPr>
                            <a:t> </a:t>
                          </a:r>
                          <a:endParaRPr lang="en-US" sz="75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750" i="1">
                                        <a:effectLst/>
                                        <a:latin typeface="Cambria Math" panose="02040503050406030204" pitchFamily="18" charset="0"/>
                                      </a:rPr>
                                    </m:ctrlPr>
                                  </m:sSubPr>
                                  <m:e>
                                    <m:r>
                                      <a:rPr lang="en-US" sz="750">
                                        <a:effectLst/>
                                        <a:latin typeface="Cambria Math" panose="02040503050406030204" pitchFamily="18" charset="0"/>
                                      </a:rPr>
                                      <m:t>𝑲</m:t>
                                    </m:r>
                                  </m:e>
                                  <m:sub>
                                    <m:r>
                                      <a:rPr lang="en-US" sz="750">
                                        <a:effectLst/>
                                        <a:latin typeface="Cambria Math" panose="02040503050406030204" pitchFamily="18" charset="0"/>
                                      </a:rPr>
                                      <m:t>𝑮𝒊</m:t>
                                    </m:r>
                                  </m:sub>
                                </m:sSub>
                              </m:oMath>
                            </m:oMathPara>
                          </a14:m>
                          <a:endParaRPr lang="en-US" sz="750" b="1" i="1">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750" i="1">
                                        <a:effectLst/>
                                        <a:latin typeface="Cambria Math" panose="02040503050406030204" pitchFamily="18" charset="0"/>
                                      </a:rPr>
                                    </m:ctrlPr>
                                  </m:sSubPr>
                                  <m:e>
                                    <m:r>
                                      <a:rPr lang="en-US" sz="750">
                                        <a:effectLst/>
                                        <a:latin typeface="Cambria Math" panose="02040503050406030204" pitchFamily="18" charset="0"/>
                                      </a:rPr>
                                      <m:t>𝑻</m:t>
                                    </m:r>
                                  </m:e>
                                  <m:sub>
                                    <m:r>
                                      <a:rPr lang="en-US" sz="750">
                                        <a:effectLst/>
                                        <a:latin typeface="Cambria Math" panose="02040503050406030204" pitchFamily="18" charset="0"/>
                                      </a:rPr>
                                      <m:t>𝟏</m:t>
                                    </m:r>
                                    <m:r>
                                      <a:rPr lang="en-US" sz="750">
                                        <a:effectLst/>
                                        <a:latin typeface="Cambria Math" panose="02040503050406030204" pitchFamily="18" charset="0"/>
                                      </a:rPr>
                                      <m:t>𝒊</m:t>
                                    </m:r>
                                  </m:sub>
                                </m:sSub>
                              </m:oMath>
                            </m:oMathPara>
                          </a14:m>
                          <a:endParaRPr lang="en-US" sz="750" b="1" i="1">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750" i="1">
                                        <a:effectLst/>
                                        <a:latin typeface="Cambria Math" panose="02040503050406030204" pitchFamily="18" charset="0"/>
                                      </a:rPr>
                                    </m:ctrlPr>
                                  </m:sSubPr>
                                  <m:e>
                                    <m:r>
                                      <a:rPr lang="en-US" sz="750">
                                        <a:effectLst/>
                                        <a:latin typeface="Cambria Math" panose="02040503050406030204" pitchFamily="18" charset="0"/>
                                      </a:rPr>
                                      <m:t>𝑻</m:t>
                                    </m:r>
                                  </m:e>
                                  <m:sub>
                                    <m:r>
                                      <a:rPr lang="en-US" sz="750">
                                        <a:effectLst/>
                                        <a:latin typeface="Cambria Math" panose="02040503050406030204" pitchFamily="18" charset="0"/>
                                      </a:rPr>
                                      <m:t>𝟐</m:t>
                                    </m:r>
                                    <m:r>
                                      <a:rPr lang="en-US" sz="750">
                                        <a:effectLst/>
                                        <a:latin typeface="Cambria Math" panose="02040503050406030204" pitchFamily="18" charset="0"/>
                                      </a:rPr>
                                      <m:t>𝒊</m:t>
                                    </m:r>
                                  </m:sub>
                                </m:sSub>
                              </m:oMath>
                            </m:oMathPara>
                          </a14:m>
                          <a:endParaRPr lang="en-US" sz="750" b="1" i="1">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750" i="1">
                                        <a:effectLst/>
                                        <a:latin typeface="Cambria Math" panose="02040503050406030204" pitchFamily="18" charset="0"/>
                                      </a:rPr>
                                    </m:ctrlPr>
                                  </m:sSubPr>
                                  <m:e>
                                    <m:r>
                                      <a:rPr lang="en-US" sz="750">
                                        <a:effectLst/>
                                        <a:latin typeface="Cambria Math" panose="02040503050406030204" pitchFamily="18" charset="0"/>
                                      </a:rPr>
                                      <m:t>𝑻</m:t>
                                    </m:r>
                                  </m:e>
                                  <m:sub>
                                    <m:r>
                                      <a:rPr lang="en-US" sz="750">
                                        <a:effectLst/>
                                        <a:latin typeface="Cambria Math" panose="02040503050406030204" pitchFamily="18" charset="0"/>
                                      </a:rPr>
                                      <m:t>𝟑</m:t>
                                    </m:r>
                                    <m:r>
                                      <a:rPr lang="en-US" sz="750">
                                        <a:effectLst/>
                                        <a:latin typeface="Cambria Math" panose="02040503050406030204" pitchFamily="18" charset="0"/>
                                      </a:rPr>
                                      <m:t>𝒊</m:t>
                                    </m:r>
                                  </m:sub>
                                </m:sSub>
                              </m:oMath>
                            </m:oMathPara>
                          </a14:m>
                          <a:endParaRPr lang="en-US" sz="750" b="1" i="1">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750" i="1">
                                        <a:effectLst/>
                                        <a:latin typeface="Cambria Math" panose="02040503050406030204" pitchFamily="18" charset="0"/>
                                      </a:rPr>
                                    </m:ctrlPr>
                                  </m:sSubPr>
                                  <m:e>
                                    <m:r>
                                      <a:rPr lang="en-US" sz="750">
                                        <a:effectLst/>
                                        <a:latin typeface="Cambria Math" panose="02040503050406030204" pitchFamily="18" charset="0"/>
                                      </a:rPr>
                                      <m:t>𝑻</m:t>
                                    </m:r>
                                  </m:e>
                                  <m:sub>
                                    <m:r>
                                      <a:rPr lang="en-US" sz="750">
                                        <a:effectLst/>
                                        <a:latin typeface="Cambria Math" panose="02040503050406030204" pitchFamily="18" charset="0"/>
                                      </a:rPr>
                                      <m:t>𝟒</m:t>
                                    </m:r>
                                    <m:r>
                                      <a:rPr lang="en-US" sz="750">
                                        <a:effectLst/>
                                        <a:latin typeface="Cambria Math" panose="02040503050406030204" pitchFamily="18" charset="0"/>
                                      </a:rPr>
                                      <m:t>𝒊</m:t>
                                    </m:r>
                                  </m:sub>
                                </m:sSub>
                              </m:oMath>
                            </m:oMathPara>
                          </a14:m>
                          <a:endParaRPr lang="en-US" sz="750" b="1" i="1">
                            <a:effectLst/>
                            <a:latin typeface="Times New Roman" panose="02020603050405020304" pitchFamily="18" charset="0"/>
                            <a:ea typeface="SimSun" panose="02010600030101010101" pitchFamily="2" charset="-122"/>
                          </a:endParaRPr>
                        </a:p>
                      </a:txBody>
                      <a:tcPr marL="68580" marR="68580" marT="0" marB="0"/>
                    </a:tc>
                  </a:tr>
                  <a:tr h="0">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800" i="1">
                                        <a:effectLst/>
                                        <a:latin typeface="Cambria Math" panose="02040503050406030204" pitchFamily="18" charset="0"/>
                                      </a:rPr>
                                    </m:ctrlPr>
                                  </m:sSubPr>
                                  <m:e>
                                    <m:r>
                                      <a:rPr lang="en-US" sz="800">
                                        <a:effectLst/>
                                        <a:latin typeface="Cambria Math" panose="02040503050406030204" pitchFamily="18" charset="0"/>
                                      </a:rPr>
                                      <m:t>𝑃𝑆𝑆</m:t>
                                    </m:r>
                                  </m:e>
                                  <m:sub>
                                    <m:r>
                                      <a:rPr lang="en-US" sz="800">
                                        <a:effectLst/>
                                        <a:latin typeface="Cambria Math" panose="02040503050406030204" pitchFamily="18" charset="0"/>
                                      </a:rPr>
                                      <m:t>1</m:t>
                                    </m:r>
                                  </m:sub>
                                </m:sSub>
                              </m:oMath>
                            </m:oMathPara>
                          </a14:m>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5.12198</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dirty="0">
                              <a:effectLst/>
                            </a:rPr>
                            <a:t>0.26822</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0.05571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0.63607</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000">
                              <a:effectLst/>
                            </a:rPr>
                            <a:t>0.7896</a:t>
                          </a:r>
                          <a:endParaRPr lang="en-US" sz="1000">
                            <a:effectLst/>
                            <a:latin typeface="Times New Roman" panose="02020603050405020304" pitchFamily="18" charset="0"/>
                            <a:ea typeface="SimSun" panose="02010600030101010101" pitchFamily="2" charset="-122"/>
                          </a:endParaRPr>
                        </a:p>
                      </a:txBody>
                      <a:tcPr marL="68580" marR="68580" marT="0" marB="0"/>
                    </a:tc>
                  </a:tr>
                  <a:tr h="0">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800" i="1">
                                        <a:effectLst/>
                                        <a:latin typeface="Cambria Math" panose="02040503050406030204" pitchFamily="18" charset="0"/>
                                      </a:rPr>
                                    </m:ctrlPr>
                                  </m:sSubPr>
                                  <m:e>
                                    <m:r>
                                      <a:rPr lang="en-US" sz="800">
                                        <a:effectLst/>
                                        <a:latin typeface="Cambria Math" panose="02040503050406030204" pitchFamily="18" charset="0"/>
                                      </a:rPr>
                                      <m:t>𝑃𝑆𝑆</m:t>
                                    </m:r>
                                  </m:e>
                                  <m:sub>
                                    <m:r>
                                      <a:rPr lang="en-US" sz="800">
                                        <a:effectLst/>
                                        <a:latin typeface="Cambria Math" panose="02040503050406030204" pitchFamily="18" charset="0"/>
                                      </a:rPr>
                                      <m:t>2</m:t>
                                    </m:r>
                                  </m:sub>
                                </m:sSub>
                              </m:oMath>
                            </m:oMathPara>
                          </a14:m>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25.51753</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0.44415</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0.59401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0.00141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000">
                              <a:effectLst/>
                            </a:rPr>
                            <a:t>0.4080</a:t>
                          </a:r>
                          <a:endParaRPr lang="en-US" sz="1000">
                            <a:effectLst/>
                            <a:latin typeface="Times New Roman" panose="02020603050405020304" pitchFamily="18" charset="0"/>
                            <a:ea typeface="SimSun" panose="02010600030101010101" pitchFamily="2" charset="-122"/>
                          </a:endParaRPr>
                        </a:p>
                      </a:txBody>
                      <a:tcPr marL="68580" marR="68580" marT="0" marB="0"/>
                    </a:tc>
                  </a:tr>
                  <a:tr h="0">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800" i="1">
                                        <a:effectLst/>
                                        <a:latin typeface="Cambria Math" panose="02040503050406030204" pitchFamily="18" charset="0"/>
                                      </a:rPr>
                                    </m:ctrlPr>
                                  </m:sSubPr>
                                  <m:e>
                                    <m:r>
                                      <a:rPr lang="en-US" sz="800">
                                        <a:effectLst/>
                                        <a:latin typeface="Cambria Math" panose="02040503050406030204" pitchFamily="18" charset="0"/>
                                      </a:rPr>
                                      <m:t>𝑃𝑆𝑆</m:t>
                                    </m:r>
                                  </m:e>
                                  <m:sub>
                                    <m:r>
                                      <a:rPr lang="en-US" sz="800">
                                        <a:effectLst/>
                                        <a:latin typeface="Cambria Math" panose="02040503050406030204" pitchFamily="18" charset="0"/>
                                      </a:rPr>
                                      <m:t>3</m:t>
                                    </m:r>
                                  </m:sub>
                                </m:sSub>
                              </m:oMath>
                            </m:oMathPara>
                          </a14:m>
                          <a:endParaRPr lang="en-US" sz="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11.60297</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0.62399</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0.29765</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0.69110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000" dirty="0">
                              <a:effectLst/>
                            </a:rPr>
                            <a:t>0.3152</a:t>
                          </a:r>
                          <a:endParaRPr lang="en-US" sz="10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2612605705"/>
                  </p:ext>
                </p:extLst>
              </p:nvPr>
            </p:nvGraphicFramePr>
            <p:xfrm>
              <a:off x="3955277" y="1306093"/>
              <a:ext cx="3552869" cy="571500"/>
            </p:xfrm>
            <a:graphic>
              <a:graphicData uri="http://schemas.openxmlformats.org/drawingml/2006/table">
                <a:tbl>
                  <a:tblPr>
                    <a:tableStyleId>{412BBDFF-6B9B-4462-9DDC-469176A503FA}</a:tableStyleId>
                  </a:tblPr>
                  <a:tblGrid>
                    <a:gridCol w="404077"/>
                    <a:gridCol w="711434"/>
                    <a:gridCol w="608981"/>
                    <a:gridCol w="609698"/>
                    <a:gridCol w="608981"/>
                    <a:gridCol w="609698"/>
                  </a:tblGrid>
                  <a:tr h="114300">
                    <a:tc>
                      <a:txBody>
                        <a:bodyPr/>
                        <a:lstStyle/>
                        <a:p>
                          <a:pPr algn="ctr">
                            <a:spcAft>
                              <a:spcPts val="0"/>
                            </a:spcAft>
                          </a:pPr>
                          <a:r>
                            <a:rPr lang="x-none" sz="750" dirty="0">
                              <a:effectLst/>
                            </a:rPr>
                            <a:t> </a:t>
                          </a:r>
                          <a:endParaRPr lang="en-US" sz="75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blipFill rotWithShape="0">
                          <a:blip r:embed="rId5"/>
                          <a:stretch>
                            <a:fillRect l="-56410" t="-5263" r="-344444" b="-457895"/>
                          </a:stretch>
                        </a:blipFill>
                      </a:tcPr>
                    </a:tc>
                    <a:tc>
                      <a:txBody>
                        <a:bodyPr/>
                        <a:lstStyle/>
                        <a:p>
                          <a:endParaRPr lang="en-US"/>
                        </a:p>
                      </a:txBody>
                      <a:tcPr marL="68580" marR="68580" marT="0" marB="0">
                        <a:blipFill rotWithShape="0">
                          <a:blip r:embed="rId5"/>
                          <a:stretch>
                            <a:fillRect l="-183000" t="-5263" r="-303000" b="-457895"/>
                          </a:stretch>
                        </a:blipFill>
                      </a:tcPr>
                    </a:tc>
                    <a:tc>
                      <a:txBody>
                        <a:bodyPr/>
                        <a:lstStyle/>
                        <a:p>
                          <a:endParaRPr lang="en-US"/>
                        </a:p>
                      </a:txBody>
                      <a:tcPr marL="68580" marR="68580" marT="0" marB="0">
                        <a:blipFill rotWithShape="0">
                          <a:blip r:embed="rId5"/>
                          <a:stretch>
                            <a:fillRect l="-280198" t="-5263" r="-200000" b="-457895"/>
                          </a:stretch>
                        </a:blipFill>
                      </a:tcPr>
                    </a:tc>
                    <a:tc>
                      <a:txBody>
                        <a:bodyPr/>
                        <a:lstStyle/>
                        <a:p>
                          <a:endParaRPr lang="en-US"/>
                        </a:p>
                      </a:txBody>
                      <a:tcPr marL="68580" marR="68580" marT="0" marB="0">
                        <a:blipFill rotWithShape="0">
                          <a:blip r:embed="rId5"/>
                          <a:stretch>
                            <a:fillRect l="-384000" t="-5263" r="-102000" b="-457895"/>
                          </a:stretch>
                        </a:blipFill>
                      </a:tcPr>
                    </a:tc>
                    <a:tc>
                      <a:txBody>
                        <a:bodyPr/>
                        <a:lstStyle/>
                        <a:p>
                          <a:endParaRPr lang="en-US"/>
                        </a:p>
                      </a:txBody>
                      <a:tcPr marL="68580" marR="68580" marT="0" marB="0">
                        <a:blipFill rotWithShape="0">
                          <a:blip r:embed="rId5"/>
                          <a:stretch>
                            <a:fillRect l="-484000" t="-5263" r="-2000" b="-457895"/>
                          </a:stretch>
                        </a:blipFill>
                      </a:tcPr>
                    </a:tc>
                  </a:tr>
                  <a:tr h="152400">
                    <a:tc>
                      <a:txBody>
                        <a:bodyPr/>
                        <a:lstStyle/>
                        <a:p>
                          <a:endParaRPr lang="en-US"/>
                        </a:p>
                      </a:txBody>
                      <a:tcPr marL="68580" marR="68580" marT="0" marB="0" anchor="ctr">
                        <a:blipFill rotWithShape="0">
                          <a:blip r:embed="rId5"/>
                          <a:stretch>
                            <a:fillRect t="-80000" r="-787879" b="-248000"/>
                          </a:stretch>
                        </a:blipFill>
                      </a:tcPr>
                    </a:tc>
                    <a:tc>
                      <a:txBody>
                        <a:bodyPr/>
                        <a:lstStyle/>
                        <a:p>
                          <a:pPr algn="ctr">
                            <a:spcAft>
                              <a:spcPts val="0"/>
                            </a:spcAft>
                          </a:pPr>
                          <a:r>
                            <a:rPr lang="en-US" sz="900">
                              <a:effectLst/>
                            </a:rPr>
                            <a:t>5.12198</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dirty="0">
                              <a:effectLst/>
                            </a:rPr>
                            <a:t>0.26822</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0.05571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0.63607</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000">
                              <a:effectLst/>
                            </a:rPr>
                            <a:t>0.7896</a:t>
                          </a:r>
                          <a:endParaRPr lang="en-US" sz="1000">
                            <a:effectLst/>
                            <a:latin typeface="Times New Roman" panose="02020603050405020304" pitchFamily="18" charset="0"/>
                            <a:ea typeface="SimSun" panose="02010600030101010101" pitchFamily="2" charset="-122"/>
                          </a:endParaRPr>
                        </a:p>
                      </a:txBody>
                      <a:tcPr marL="68580" marR="68580" marT="0" marB="0"/>
                    </a:tc>
                  </a:tr>
                  <a:tr h="152400">
                    <a:tc>
                      <a:txBody>
                        <a:bodyPr/>
                        <a:lstStyle/>
                        <a:p>
                          <a:endParaRPr lang="en-US"/>
                        </a:p>
                      </a:txBody>
                      <a:tcPr marL="68580" marR="68580" marT="0" marB="0" anchor="ctr">
                        <a:blipFill rotWithShape="0">
                          <a:blip r:embed="rId5"/>
                          <a:stretch>
                            <a:fillRect t="-173077" r="-787879" b="-138462"/>
                          </a:stretch>
                        </a:blipFill>
                      </a:tcPr>
                    </a:tc>
                    <a:tc>
                      <a:txBody>
                        <a:bodyPr/>
                        <a:lstStyle/>
                        <a:p>
                          <a:pPr algn="ctr">
                            <a:spcAft>
                              <a:spcPts val="0"/>
                            </a:spcAft>
                          </a:pPr>
                          <a:r>
                            <a:rPr lang="en-US" sz="900">
                              <a:effectLst/>
                            </a:rPr>
                            <a:t>25.51753</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0.44415</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0.59401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0.00141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000">
                              <a:effectLst/>
                            </a:rPr>
                            <a:t>0.4080</a:t>
                          </a:r>
                          <a:endParaRPr lang="en-US" sz="1000">
                            <a:effectLst/>
                            <a:latin typeface="Times New Roman" panose="02020603050405020304" pitchFamily="18" charset="0"/>
                            <a:ea typeface="SimSun" panose="02010600030101010101" pitchFamily="2" charset="-122"/>
                          </a:endParaRPr>
                        </a:p>
                      </a:txBody>
                      <a:tcPr marL="68580" marR="68580" marT="0" marB="0"/>
                    </a:tc>
                  </a:tr>
                  <a:tr h="152400">
                    <a:tc>
                      <a:txBody>
                        <a:bodyPr/>
                        <a:lstStyle/>
                        <a:p>
                          <a:endParaRPr lang="en-US"/>
                        </a:p>
                      </a:txBody>
                      <a:tcPr marL="68580" marR="68580" marT="0" marB="0" anchor="ctr">
                        <a:blipFill rotWithShape="0">
                          <a:blip r:embed="rId5"/>
                          <a:stretch>
                            <a:fillRect t="-284000" r="-787879" b="-44000"/>
                          </a:stretch>
                        </a:blipFill>
                      </a:tcPr>
                    </a:tc>
                    <a:tc>
                      <a:txBody>
                        <a:bodyPr/>
                        <a:lstStyle/>
                        <a:p>
                          <a:pPr algn="ctr">
                            <a:spcAft>
                              <a:spcPts val="0"/>
                            </a:spcAft>
                          </a:pPr>
                          <a:r>
                            <a:rPr lang="en-US" sz="900">
                              <a:effectLst/>
                            </a:rPr>
                            <a:t>11.60297</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0.62399</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0.29765</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900">
                              <a:effectLst/>
                            </a:rPr>
                            <a:t>0.69110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000" dirty="0">
                              <a:effectLst/>
                            </a:rPr>
                            <a:t>0.3152</a:t>
                          </a:r>
                          <a:endParaRPr lang="en-US" sz="10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mc:Fallback>
      </mc:AlternateContent>
      <p:pic>
        <p:nvPicPr>
          <p:cNvPr id="23" name="Picture 22"/>
          <p:cNvPicPr/>
          <p:nvPr/>
        </p:nvPicPr>
        <p:blipFill rotWithShape="1">
          <a:blip r:embed="rId6">
            <a:extLst>
              <a:ext uri="{28A0092B-C50C-407E-A947-70E740481C1C}">
                <a14:useLocalDpi xmlns:a14="http://schemas.microsoft.com/office/drawing/2010/main" val="0"/>
              </a:ext>
            </a:extLst>
          </a:blip>
          <a:srcRect l="7603" t="6096" r="49031" b="16931"/>
          <a:stretch/>
        </p:blipFill>
        <p:spPr bwMode="auto">
          <a:xfrm>
            <a:off x="3277713" y="1972957"/>
            <a:ext cx="2764790" cy="1412240"/>
          </a:xfrm>
          <a:prstGeom prst="rect">
            <a:avLst/>
          </a:prstGeom>
          <a:noFill/>
          <a:ln>
            <a:noFill/>
          </a:ln>
          <a:extLst>
            <a:ext uri="{53640926-AAD7-44D8-BBD7-CCE9431645EC}">
              <a14:shadowObscured xmlns:a14="http://schemas.microsoft.com/office/drawing/2010/main"/>
            </a:ext>
          </a:extLst>
        </p:spPr>
      </p:pic>
      <p:pic>
        <p:nvPicPr>
          <p:cNvPr id="24" name="Picture 23"/>
          <p:cNvPicPr/>
          <p:nvPr/>
        </p:nvPicPr>
        <p:blipFill rotWithShape="1">
          <a:blip r:embed="rId7">
            <a:extLst>
              <a:ext uri="{28A0092B-C50C-407E-A947-70E740481C1C}">
                <a14:useLocalDpi xmlns:a14="http://schemas.microsoft.com/office/drawing/2010/main" val="0"/>
              </a:ext>
            </a:extLst>
          </a:blip>
          <a:srcRect l="7423" t="5951" r="43795" b="10703"/>
          <a:stretch/>
        </p:blipFill>
        <p:spPr bwMode="auto">
          <a:xfrm>
            <a:off x="6042503" y="1973529"/>
            <a:ext cx="2821940" cy="1387475"/>
          </a:xfrm>
          <a:prstGeom prst="rect">
            <a:avLst/>
          </a:prstGeom>
          <a:noFill/>
          <a:ln>
            <a:noFill/>
          </a:ln>
          <a:extLst>
            <a:ext uri="{53640926-AAD7-44D8-BBD7-CCE9431645EC}">
              <a14:shadowObscured xmlns:a14="http://schemas.microsoft.com/office/drawing/2010/main"/>
            </a:ext>
          </a:extLst>
        </p:spPr>
      </p:pic>
      <p:pic>
        <p:nvPicPr>
          <p:cNvPr id="25" name="Picture 24"/>
          <p:cNvPicPr/>
          <p:nvPr/>
        </p:nvPicPr>
        <p:blipFill rotWithShape="1">
          <a:blip r:embed="rId8">
            <a:extLst>
              <a:ext uri="{28A0092B-C50C-407E-A947-70E740481C1C}">
                <a14:useLocalDpi xmlns:a14="http://schemas.microsoft.com/office/drawing/2010/main" val="0"/>
              </a:ext>
            </a:extLst>
          </a:blip>
          <a:srcRect l="7603" t="7589" r="53839" b="22652"/>
          <a:stretch/>
        </p:blipFill>
        <p:spPr bwMode="auto">
          <a:xfrm>
            <a:off x="4747602" y="3295721"/>
            <a:ext cx="2922905" cy="15220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3622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p:nvPr/>
        </p:nvPicPr>
        <p:blipFill rotWithShape="1">
          <a:blip r:embed="rId4" cstate="print">
            <a:extLst>
              <a:ext uri="{28A0092B-C50C-407E-A947-70E740481C1C}">
                <a14:useLocalDpi xmlns:a14="http://schemas.microsoft.com/office/drawing/2010/main" val="0"/>
              </a:ext>
            </a:extLst>
          </a:blip>
          <a:srcRect l="8145" t="5078" r="42435" b="8164"/>
          <a:stretch/>
        </p:blipFill>
        <p:spPr bwMode="auto">
          <a:xfrm>
            <a:off x="395416" y="1075472"/>
            <a:ext cx="2677795" cy="1353185"/>
          </a:xfrm>
          <a:prstGeom prst="rect">
            <a:avLst/>
          </a:prstGeom>
          <a:noFill/>
          <a:ln>
            <a:noFill/>
          </a:ln>
          <a:extLst>
            <a:ext uri="{53640926-AAD7-44D8-BBD7-CCE9431645EC}">
              <a14:shadowObscured xmlns:a14="http://schemas.microsoft.com/office/drawing/2010/main"/>
            </a:ext>
          </a:extLst>
        </p:spPr>
      </p:pic>
      <p:pic>
        <p:nvPicPr>
          <p:cNvPr id="13" name="Picture 12"/>
          <p:cNvPicPr/>
          <p:nvPr/>
        </p:nvPicPr>
        <p:blipFill rotWithShape="1">
          <a:blip r:embed="rId5">
            <a:extLst>
              <a:ext uri="{28A0092B-C50C-407E-A947-70E740481C1C}">
                <a14:useLocalDpi xmlns:a14="http://schemas.microsoft.com/office/drawing/2010/main" val="0"/>
              </a:ext>
            </a:extLst>
          </a:blip>
          <a:srcRect l="8145" t="6588" r="44523" b="12546"/>
          <a:stretch/>
        </p:blipFill>
        <p:spPr bwMode="auto">
          <a:xfrm>
            <a:off x="3251009" y="1104047"/>
            <a:ext cx="2693670" cy="1324610"/>
          </a:xfrm>
          <a:prstGeom prst="rect">
            <a:avLst/>
          </a:prstGeom>
          <a:noFill/>
          <a:ln>
            <a:noFill/>
          </a:ln>
          <a:extLst>
            <a:ext uri="{53640926-AAD7-44D8-BBD7-CCE9431645EC}">
              <a14:shadowObscured xmlns:a14="http://schemas.microsoft.com/office/drawing/2010/main"/>
            </a:ext>
          </a:extLst>
        </p:spPr>
      </p:pic>
      <p:pic>
        <p:nvPicPr>
          <p:cNvPr id="14" name="Picture 13"/>
          <p:cNvPicPr/>
          <p:nvPr/>
        </p:nvPicPr>
        <p:blipFill rotWithShape="1">
          <a:blip r:embed="rId6">
            <a:extLst>
              <a:ext uri="{28A0092B-C50C-407E-A947-70E740481C1C}">
                <a14:useLocalDpi xmlns:a14="http://schemas.microsoft.com/office/drawing/2010/main" val="0"/>
              </a:ext>
            </a:extLst>
          </a:blip>
          <a:srcRect l="8145" t="6050" r="44064" b="7082"/>
          <a:stretch/>
        </p:blipFill>
        <p:spPr bwMode="auto">
          <a:xfrm>
            <a:off x="6093424" y="1057056"/>
            <a:ext cx="2765425" cy="1447165"/>
          </a:xfrm>
          <a:prstGeom prst="rect">
            <a:avLst/>
          </a:prstGeom>
          <a:noFill/>
          <a:ln>
            <a:noFill/>
          </a:ln>
          <a:extLst>
            <a:ext uri="{53640926-AAD7-44D8-BBD7-CCE9431645EC}">
              <a14:shadowObscured xmlns:a14="http://schemas.microsoft.com/office/drawing/2010/main"/>
            </a:ext>
          </a:extLst>
        </p:spPr>
      </p:pic>
      <p:sp>
        <p:nvSpPr>
          <p:cNvPr id="4" name="TextBox 3"/>
          <p:cNvSpPr txBox="1"/>
          <p:nvPr/>
        </p:nvSpPr>
        <p:spPr>
          <a:xfrm>
            <a:off x="2761390" y="2411742"/>
            <a:ext cx="4099389" cy="492443"/>
          </a:xfrm>
          <a:prstGeom prst="rect">
            <a:avLst/>
          </a:prstGeom>
          <a:noFill/>
        </p:spPr>
        <p:txBody>
          <a:bodyPr wrap="square" rtlCol="0">
            <a:spAutoFit/>
          </a:bodyPr>
          <a:lstStyle/>
          <a:p>
            <a:r>
              <a:rPr lang="en-US" sz="1300" dirty="0">
                <a:latin typeface="Cambria" panose="02040503050406030204" pitchFamily="18" charset="0"/>
                <a:ea typeface="Cambria" panose="02040503050406030204" pitchFamily="18" charset="0"/>
              </a:rPr>
              <a:t>Time domain simulation of the controlled synchronous generator rotor angle</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425124238"/>
                  </p:ext>
                </p:extLst>
              </p:nvPr>
            </p:nvGraphicFramePr>
            <p:xfrm>
              <a:off x="200207" y="3729433"/>
              <a:ext cx="3323829" cy="946400"/>
            </p:xfrm>
            <a:graphic>
              <a:graphicData uri="http://schemas.openxmlformats.org/drawingml/2006/table">
                <a:tbl>
                  <a:tblPr>
                    <a:tableStyleId>{412BBDFF-6B9B-4462-9DDC-469176A503FA}</a:tableStyleId>
                  </a:tblPr>
                  <a:tblGrid>
                    <a:gridCol w="378027"/>
                    <a:gridCol w="665570"/>
                    <a:gridCol w="569723"/>
                    <a:gridCol w="570393"/>
                    <a:gridCol w="569723"/>
                    <a:gridCol w="570393"/>
                  </a:tblGrid>
                  <a:tr h="315467">
                    <a:tc>
                      <a:txBody>
                        <a:bodyPr/>
                        <a:lstStyle/>
                        <a:p>
                          <a:pPr algn="ctr">
                            <a:spcAft>
                              <a:spcPts val="0"/>
                            </a:spcAft>
                          </a:pPr>
                          <a:r>
                            <a:rPr lang="x-none" sz="900" dirty="0">
                              <a:effectLst/>
                            </a:rPr>
                            <a:t> </a:t>
                          </a:r>
                          <a:endParaRPr lang="en-US" sz="9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NO-PSS</a:t>
                          </a:r>
                          <a:endParaRPr lang="en-US" sz="9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AEO-PSS</a:t>
                          </a:r>
                          <a:endParaRPr lang="en-US" sz="9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 </a:t>
                          </a:r>
                          <a:endParaRPr lang="en-US" sz="9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NO-PSS</a:t>
                          </a:r>
                          <a:endParaRPr lang="en-US" sz="9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AEO-PSS</a:t>
                          </a:r>
                          <a:endParaRPr lang="en-US" sz="900" b="1" i="1">
                            <a:effectLst/>
                            <a:latin typeface="Times New Roman" panose="02020603050405020304" pitchFamily="18" charset="0"/>
                            <a:ea typeface="SimSun" panose="02010600030101010101" pitchFamily="2" charset="-122"/>
                          </a:endParaRPr>
                        </a:p>
                      </a:txBody>
                      <a:tcPr marL="68580" marR="68580" marT="0" marB="0" anchor="ctr"/>
                    </a:tc>
                  </a:tr>
                  <a:tr h="210311">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900" i="1">
                                        <a:effectLst/>
                                        <a:latin typeface="Cambria Math" panose="02040503050406030204" pitchFamily="18" charset="0"/>
                                      </a:rPr>
                                    </m:ctrlPr>
                                  </m:sSubPr>
                                  <m:e>
                                    <m:r>
                                      <a:rPr lang="en-US" sz="900">
                                        <a:effectLst/>
                                        <a:latin typeface="Cambria Math" panose="02040503050406030204" pitchFamily="18" charset="0"/>
                                      </a:rPr>
                                      <m:t>𝑑𝑒𝑙</m:t>
                                    </m:r>
                                    <m:r>
                                      <a:rPr lang="en-US" sz="900">
                                        <a:effectLst/>
                                        <a:latin typeface="Cambria Math" panose="02040503050406030204" pitchFamily="18" charset="0"/>
                                      </a:rPr>
                                      <m:t>𝜔</m:t>
                                    </m:r>
                                  </m:e>
                                  <m:sub>
                                    <m:r>
                                      <a:rPr lang="en-US" sz="900">
                                        <a:effectLst/>
                                        <a:latin typeface="Cambria Math" panose="02040503050406030204" pitchFamily="18" charset="0"/>
                                      </a:rPr>
                                      <m:t>1</m:t>
                                    </m:r>
                                  </m:sub>
                                </m:sSub>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9.96</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2.41</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900" i="1">
                                        <a:effectLst/>
                                        <a:latin typeface="Cambria Math" panose="02040503050406030204" pitchFamily="18" charset="0"/>
                                      </a:rPr>
                                    </m:ctrlPr>
                                  </m:sSubPr>
                                  <m:e>
                                    <m:r>
                                      <a:rPr lang="en-US" sz="900">
                                        <a:effectLst/>
                                        <a:latin typeface="Cambria Math" panose="02040503050406030204" pitchFamily="18" charset="0"/>
                                      </a:rPr>
                                      <m:t>𝛿</m:t>
                                    </m:r>
                                  </m:e>
                                  <m:sub>
                                    <m:r>
                                      <a:rPr lang="en-US" sz="900">
                                        <a:effectLst/>
                                        <a:latin typeface="Cambria Math" panose="02040503050406030204" pitchFamily="18" charset="0"/>
                                      </a:rPr>
                                      <m:t>1</m:t>
                                    </m:r>
                                  </m:sub>
                                </m:sSub>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9.96</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2.10</a:t>
                          </a:r>
                          <a:endParaRPr lang="en-US" sz="900">
                            <a:effectLst/>
                            <a:latin typeface="Times New Roman" panose="02020603050405020304" pitchFamily="18" charset="0"/>
                            <a:ea typeface="SimSun" panose="02010600030101010101" pitchFamily="2" charset="-122"/>
                          </a:endParaRPr>
                        </a:p>
                      </a:txBody>
                      <a:tcPr marL="68580" marR="68580" marT="0" marB="0" anchor="ctr"/>
                    </a:tc>
                  </a:tr>
                  <a:tr h="210311">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900" i="1">
                                        <a:effectLst/>
                                        <a:latin typeface="Cambria Math" panose="02040503050406030204" pitchFamily="18" charset="0"/>
                                      </a:rPr>
                                    </m:ctrlPr>
                                  </m:sSubPr>
                                  <m:e>
                                    <m:r>
                                      <a:rPr lang="en-US" sz="900">
                                        <a:effectLst/>
                                        <a:latin typeface="Cambria Math" panose="02040503050406030204" pitchFamily="18" charset="0"/>
                                      </a:rPr>
                                      <m:t>𝑑𝑒𝑙</m:t>
                                    </m:r>
                                    <m:r>
                                      <a:rPr lang="en-US" sz="900">
                                        <a:effectLst/>
                                        <a:latin typeface="Cambria Math" panose="02040503050406030204" pitchFamily="18" charset="0"/>
                                      </a:rPr>
                                      <m:t>𝜔</m:t>
                                    </m:r>
                                  </m:e>
                                  <m:sub>
                                    <m:r>
                                      <a:rPr lang="en-US" sz="900">
                                        <a:effectLst/>
                                        <a:latin typeface="Cambria Math" panose="02040503050406030204" pitchFamily="18" charset="0"/>
                                      </a:rPr>
                                      <m:t>2</m:t>
                                    </m:r>
                                  </m:sub>
                                </m:sSub>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9.97</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2.60</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900" i="1">
                                        <a:effectLst/>
                                        <a:latin typeface="Cambria Math" panose="02040503050406030204" pitchFamily="18" charset="0"/>
                                      </a:rPr>
                                    </m:ctrlPr>
                                  </m:sSubPr>
                                  <m:e>
                                    <m:r>
                                      <a:rPr lang="en-US" sz="900">
                                        <a:effectLst/>
                                        <a:latin typeface="Cambria Math" panose="02040503050406030204" pitchFamily="18" charset="0"/>
                                      </a:rPr>
                                      <m:t>𝛿</m:t>
                                    </m:r>
                                  </m:e>
                                  <m:sub>
                                    <m:r>
                                      <a:rPr lang="en-US" sz="900">
                                        <a:effectLst/>
                                        <a:latin typeface="Cambria Math" panose="02040503050406030204" pitchFamily="18" charset="0"/>
                                      </a:rPr>
                                      <m:t>2</m:t>
                                    </m:r>
                                  </m:sub>
                                </m:sSub>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9.97</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2.21</a:t>
                          </a:r>
                          <a:endParaRPr lang="en-US" sz="900">
                            <a:effectLst/>
                            <a:latin typeface="Times New Roman" panose="02020603050405020304" pitchFamily="18" charset="0"/>
                            <a:ea typeface="SimSun" panose="02010600030101010101" pitchFamily="2" charset="-122"/>
                          </a:endParaRPr>
                        </a:p>
                      </a:txBody>
                      <a:tcPr marL="68580" marR="68580" marT="0" marB="0" anchor="ctr"/>
                    </a:tc>
                  </a:tr>
                  <a:tr h="210311">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900" i="1">
                                        <a:effectLst/>
                                        <a:latin typeface="Cambria Math" panose="02040503050406030204" pitchFamily="18" charset="0"/>
                                      </a:rPr>
                                    </m:ctrlPr>
                                  </m:sSubPr>
                                  <m:e>
                                    <m:r>
                                      <a:rPr lang="en-US" sz="900">
                                        <a:effectLst/>
                                        <a:latin typeface="Cambria Math" panose="02040503050406030204" pitchFamily="18" charset="0"/>
                                      </a:rPr>
                                      <m:t>𝑑𝑒𝑙</m:t>
                                    </m:r>
                                    <m:r>
                                      <a:rPr lang="en-US" sz="900">
                                        <a:effectLst/>
                                        <a:latin typeface="Cambria Math" panose="02040503050406030204" pitchFamily="18" charset="0"/>
                                      </a:rPr>
                                      <m:t>𝜔</m:t>
                                    </m:r>
                                  </m:e>
                                  <m:sub>
                                    <m:r>
                                      <a:rPr lang="en-US" sz="900">
                                        <a:effectLst/>
                                        <a:latin typeface="Cambria Math" panose="02040503050406030204" pitchFamily="18" charset="0"/>
                                      </a:rPr>
                                      <m:t>3</m:t>
                                    </m:r>
                                  </m:sub>
                                </m:sSub>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9.75</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2.54</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900" i="1">
                                        <a:effectLst/>
                                        <a:latin typeface="Cambria Math" panose="02040503050406030204" pitchFamily="18" charset="0"/>
                                      </a:rPr>
                                    </m:ctrlPr>
                                  </m:sSubPr>
                                  <m:e>
                                    <m:r>
                                      <a:rPr lang="en-US" sz="900">
                                        <a:effectLst/>
                                        <a:latin typeface="Cambria Math" panose="02040503050406030204" pitchFamily="18" charset="0"/>
                                      </a:rPr>
                                      <m:t>𝛿</m:t>
                                    </m:r>
                                  </m:e>
                                  <m:sub>
                                    <m:r>
                                      <a:rPr lang="en-US" sz="900">
                                        <a:effectLst/>
                                        <a:latin typeface="Cambria Math" panose="02040503050406030204" pitchFamily="18" charset="0"/>
                                      </a:rPr>
                                      <m:t>3</m:t>
                                    </m:r>
                                  </m:sub>
                                </m:sSub>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9.95</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dirty="0">
                              <a:effectLst/>
                            </a:rPr>
                            <a:t>2.30</a:t>
                          </a:r>
                          <a:endParaRPr lang="en-US" sz="900" dirty="0">
                            <a:effectLst/>
                            <a:latin typeface="Times New Roman" panose="02020603050405020304" pitchFamily="18" charset="0"/>
                            <a:ea typeface="SimSun" panose="02010600030101010101" pitchFamily="2" charset="-122"/>
                          </a:endParaRPr>
                        </a:p>
                      </a:txBody>
                      <a:tcPr marL="68580" marR="68580" marT="0" marB="0"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425124238"/>
                  </p:ext>
                </p:extLst>
              </p:nvPr>
            </p:nvGraphicFramePr>
            <p:xfrm>
              <a:off x="200207" y="3729433"/>
              <a:ext cx="3323829" cy="946400"/>
            </p:xfrm>
            <a:graphic>
              <a:graphicData uri="http://schemas.openxmlformats.org/drawingml/2006/table">
                <a:tbl>
                  <a:tblPr>
                    <a:tableStyleId>{412BBDFF-6B9B-4462-9DDC-469176A503FA}</a:tableStyleId>
                  </a:tblPr>
                  <a:tblGrid>
                    <a:gridCol w="378027"/>
                    <a:gridCol w="665570"/>
                    <a:gridCol w="569723"/>
                    <a:gridCol w="570393"/>
                    <a:gridCol w="569723"/>
                    <a:gridCol w="570393"/>
                  </a:tblGrid>
                  <a:tr h="315467">
                    <a:tc>
                      <a:txBody>
                        <a:bodyPr/>
                        <a:lstStyle/>
                        <a:p>
                          <a:pPr algn="ctr">
                            <a:spcAft>
                              <a:spcPts val="0"/>
                            </a:spcAft>
                          </a:pPr>
                          <a:r>
                            <a:rPr lang="x-none" sz="900" dirty="0">
                              <a:effectLst/>
                            </a:rPr>
                            <a:t> </a:t>
                          </a:r>
                          <a:endParaRPr lang="en-US" sz="9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NO-PSS</a:t>
                          </a:r>
                          <a:endParaRPr lang="en-US" sz="9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AEO-PSS</a:t>
                          </a:r>
                          <a:endParaRPr lang="en-US" sz="9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 </a:t>
                          </a:r>
                          <a:endParaRPr lang="en-US" sz="9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NO-PSS</a:t>
                          </a:r>
                          <a:endParaRPr lang="en-US" sz="9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AEO-PSS</a:t>
                          </a:r>
                          <a:endParaRPr lang="en-US" sz="900" b="1" i="1">
                            <a:effectLst/>
                            <a:latin typeface="Times New Roman" panose="02020603050405020304" pitchFamily="18" charset="0"/>
                            <a:ea typeface="SimSun" panose="02010600030101010101" pitchFamily="2" charset="-122"/>
                          </a:endParaRPr>
                        </a:p>
                      </a:txBody>
                      <a:tcPr marL="68580" marR="68580" marT="0" marB="0" anchor="ctr"/>
                    </a:tc>
                  </a:tr>
                  <a:tr h="210311">
                    <a:tc>
                      <a:txBody>
                        <a:bodyPr/>
                        <a:lstStyle/>
                        <a:p>
                          <a:endParaRPr lang="en-US"/>
                        </a:p>
                      </a:txBody>
                      <a:tcPr marL="68580" marR="68580" marT="0" marB="0" anchor="ctr">
                        <a:blipFill rotWithShape="0">
                          <a:blip r:embed="rId7"/>
                          <a:stretch>
                            <a:fillRect t="-157143" r="-783871" b="-214286"/>
                          </a:stretch>
                        </a:blipFill>
                      </a:tcPr>
                    </a:tc>
                    <a:tc>
                      <a:txBody>
                        <a:bodyPr/>
                        <a:lstStyle/>
                        <a:p>
                          <a:pPr algn="ctr">
                            <a:spcAft>
                              <a:spcPts val="0"/>
                            </a:spcAft>
                          </a:pPr>
                          <a:r>
                            <a:rPr lang="en-US" sz="900">
                              <a:effectLst/>
                            </a:rPr>
                            <a:t>9.96</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2.41</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7"/>
                          <a:stretch>
                            <a:fillRect l="-286022" t="-157143" r="-203226" b="-214286"/>
                          </a:stretch>
                        </a:blipFill>
                      </a:tcPr>
                    </a:tc>
                    <a:tc>
                      <a:txBody>
                        <a:bodyPr/>
                        <a:lstStyle/>
                        <a:p>
                          <a:pPr algn="ctr">
                            <a:spcAft>
                              <a:spcPts val="0"/>
                            </a:spcAft>
                          </a:pPr>
                          <a:r>
                            <a:rPr lang="en-US" sz="900">
                              <a:effectLst/>
                            </a:rPr>
                            <a:t>9.96</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2.10</a:t>
                          </a:r>
                          <a:endParaRPr lang="en-US" sz="900">
                            <a:effectLst/>
                            <a:latin typeface="Times New Roman" panose="02020603050405020304" pitchFamily="18" charset="0"/>
                            <a:ea typeface="SimSun" panose="02010600030101010101" pitchFamily="2" charset="-122"/>
                          </a:endParaRPr>
                        </a:p>
                      </a:txBody>
                      <a:tcPr marL="68580" marR="68580" marT="0" marB="0" anchor="ctr"/>
                    </a:tc>
                  </a:tr>
                  <a:tr h="210311">
                    <a:tc>
                      <a:txBody>
                        <a:bodyPr/>
                        <a:lstStyle/>
                        <a:p>
                          <a:endParaRPr lang="en-US"/>
                        </a:p>
                      </a:txBody>
                      <a:tcPr marL="68580" marR="68580" marT="0" marB="0" anchor="ctr">
                        <a:blipFill rotWithShape="0">
                          <a:blip r:embed="rId7"/>
                          <a:stretch>
                            <a:fillRect t="-257143" r="-783871" b="-114286"/>
                          </a:stretch>
                        </a:blipFill>
                      </a:tcPr>
                    </a:tc>
                    <a:tc>
                      <a:txBody>
                        <a:bodyPr/>
                        <a:lstStyle/>
                        <a:p>
                          <a:pPr algn="ctr">
                            <a:spcAft>
                              <a:spcPts val="0"/>
                            </a:spcAft>
                          </a:pPr>
                          <a:r>
                            <a:rPr lang="en-US" sz="900">
                              <a:effectLst/>
                            </a:rPr>
                            <a:t>9.97</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2.60</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7"/>
                          <a:stretch>
                            <a:fillRect l="-286022" t="-257143" r="-203226" b="-114286"/>
                          </a:stretch>
                        </a:blipFill>
                      </a:tcPr>
                    </a:tc>
                    <a:tc>
                      <a:txBody>
                        <a:bodyPr/>
                        <a:lstStyle/>
                        <a:p>
                          <a:pPr algn="ctr">
                            <a:spcAft>
                              <a:spcPts val="0"/>
                            </a:spcAft>
                          </a:pPr>
                          <a:r>
                            <a:rPr lang="en-US" sz="900">
                              <a:effectLst/>
                            </a:rPr>
                            <a:t>9.97</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2.21</a:t>
                          </a:r>
                          <a:endParaRPr lang="en-US" sz="900">
                            <a:effectLst/>
                            <a:latin typeface="Times New Roman" panose="02020603050405020304" pitchFamily="18" charset="0"/>
                            <a:ea typeface="SimSun" panose="02010600030101010101" pitchFamily="2" charset="-122"/>
                          </a:endParaRPr>
                        </a:p>
                      </a:txBody>
                      <a:tcPr marL="68580" marR="68580" marT="0" marB="0" anchor="ctr"/>
                    </a:tc>
                  </a:tr>
                  <a:tr h="210311">
                    <a:tc>
                      <a:txBody>
                        <a:bodyPr/>
                        <a:lstStyle/>
                        <a:p>
                          <a:endParaRPr lang="en-US"/>
                        </a:p>
                      </a:txBody>
                      <a:tcPr marL="68580" marR="68580" marT="0" marB="0" anchor="ctr">
                        <a:blipFill rotWithShape="0">
                          <a:blip r:embed="rId7"/>
                          <a:stretch>
                            <a:fillRect t="-357143" r="-783871" b="-14286"/>
                          </a:stretch>
                        </a:blipFill>
                      </a:tcPr>
                    </a:tc>
                    <a:tc>
                      <a:txBody>
                        <a:bodyPr/>
                        <a:lstStyle/>
                        <a:p>
                          <a:pPr algn="ctr">
                            <a:spcAft>
                              <a:spcPts val="0"/>
                            </a:spcAft>
                          </a:pPr>
                          <a:r>
                            <a:rPr lang="en-US" sz="900">
                              <a:effectLst/>
                            </a:rPr>
                            <a:t>9.75</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2.54</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7"/>
                          <a:stretch>
                            <a:fillRect l="-286022" t="-357143" r="-203226" b="-14286"/>
                          </a:stretch>
                        </a:blipFill>
                      </a:tcPr>
                    </a:tc>
                    <a:tc>
                      <a:txBody>
                        <a:bodyPr/>
                        <a:lstStyle/>
                        <a:p>
                          <a:pPr algn="ctr">
                            <a:spcAft>
                              <a:spcPts val="0"/>
                            </a:spcAft>
                          </a:pPr>
                          <a:r>
                            <a:rPr lang="en-US" sz="900">
                              <a:effectLst/>
                            </a:rPr>
                            <a:t>9.95</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dirty="0">
                              <a:effectLst/>
                            </a:rPr>
                            <a:t>2.30</a:t>
                          </a:r>
                          <a:endParaRPr lang="en-US" sz="900" dirty="0">
                            <a:effectLst/>
                            <a:latin typeface="Times New Roman" panose="02020603050405020304" pitchFamily="18" charset="0"/>
                            <a:ea typeface="SimSun" panose="02010600030101010101" pitchFamily="2" charset="-122"/>
                          </a:endParaRPr>
                        </a:p>
                      </a:txBody>
                      <a:tcPr marL="68580" marR="68580" marT="0" marB="0" anchor="ctr"/>
                    </a:tc>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6"/>
              <p:cNvGraphicFramePr>
                <a:graphicFrameLocks noGrp="1"/>
              </p:cNvGraphicFramePr>
              <p:nvPr>
                <p:extLst>
                  <p:ext uri="{D42A27DB-BD31-4B8C-83A1-F6EECF244321}">
                    <p14:modId xmlns:p14="http://schemas.microsoft.com/office/powerpoint/2010/main" val="1570199168"/>
                  </p:ext>
                </p:extLst>
              </p:nvPr>
            </p:nvGraphicFramePr>
            <p:xfrm>
              <a:off x="4512823" y="2818638"/>
              <a:ext cx="2863712" cy="2324862"/>
            </p:xfrm>
            <a:graphic>
              <a:graphicData uri="http://schemas.openxmlformats.org/drawingml/2006/table">
                <a:tbl>
                  <a:tblPr>
                    <a:tableStyleId>{412BBDFF-6B9B-4462-9DDC-469176A503FA}</a:tableStyleId>
                  </a:tblPr>
                  <a:tblGrid>
                    <a:gridCol w="488707"/>
                    <a:gridCol w="1567877"/>
                    <a:gridCol w="807128"/>
                  </a:tblGrid>
                  <a:tr h="130567">
                    <a:tc>
                      <a:txBody>
                        <a:bodyPr/>
                        <a:lstStyle/>
                        <a:p>
                          <a:pPr algn="ctr">
                            <a:spcAft>
                              <a:spcPts val="0"/>
                            </a:spcAft>
                          </a:pPr>
                          <a:r>
                            <a:rPr lang="en-US" sz="900" dirty="0">
                              <a:effectLst/>
                            </a:rPr>
                            <a:t>Mode</a:t>
                          </a:r>
                          <a:endParaRPr lang="en-US" sz="9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Eigenvalue</a:t>
                          </a:r>
                          <a:endParaRPr lang="en-US" sz="9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Damping ratio</a:t>
                          </a:r>
                          <a:endParaRPr lang="en-US" sz="900" b="1" i="1">
                            <a:effectLst/>
                            <a:latin typeface="Times New Roman" panose="02020603050405020304" pitchFamily="18" charset="0"/>
                            <a:ea typeface="SimSun" panose="02010600030101010101" pitchFamily="2" charset="-122"/>
                          </a:endParaRPr>
                        </a:p>
                      </a:txBody>
                      <a:tcPr marL="68580" marR="68580" marT="0" marB="0" anchor="ctr"/>
                    </a:tc>
                  </a:tr>
                  <a:tr h="147179">
                    <a:tc>
                      <a:txBody>
                        <a:bodyPr/>
                        <a:lstStyle/>
                        <a:p>
                          <a:pPr algn="ctr">
                            <a:spcAft>
                              <a:spcPts val="0"/>
                            </a:spcAft>
                          </a:pPr>
                          <a:r>
                            <a:rPr lang="en-US" sz="900">
                              <a:effectLst/>
                            </a:rPr>
                            <a:t>1</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−3.7398±0.5512</m:t>
                                </m:r>
                                <m:r>
                                  <a:rPr lang="en-US" sz="900">
                                    <a:effectLst/>
                                    <a:latin typeface="Cambria Math" panose="02040503050406030204" pitchFamily="18" charset="0"/>
                                  </a:rPr>
                                  <m:t>𝑖</m:t>
                                </m:r>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spcAft>
                              <a:spcPts val="0"/>
                            </a:spcAft>
                          </a:pPr>
                          <a:r>
                            <a:rPr lang="en-US" sz="900">
                              <a:effectLst/>
                            </a:rPr>
                            <a:t>0.9893</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47179">
                    <a:tc>
                      <a:txBody>
                        <a:bodyPr/>
                        <a:lstStyle/>
                        <a:p>
                          <a:pPr algn="ctr">
                            <a:spcAft>
                              <a:spcPts val="0"/>
                            </a:spcAft>
                          </a:pPr>
                          <a:r>
                            <a:rPr lang="en-US" sz="900">
                              <a:effectLst/>
                            </a:rPr>
                            <a:t>2</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−2.7398±0.5338</m:t>
                                </m:r>
                                <m:r>
                                  <a:rPr lang="en-US" sz="900">
                                    <a:effectLst/>
                                    <a:latin typeface="Cambria Math" panose="02040503050406030204" pitchFamily="18" charset="0"/>
                                  </a:rPr>
                                  <m:t>𝑖</m:t>
                                </m:r>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spcAft>
                              <a:spcPts val="0"/>
                            </a:spcAft>
                          </a:pPr>
                          <a:r>
                            <a:rPr lang="en-US" sz="900">
                              <a:effectLst/>
                            </a:rPr>
                            <a:t>0.9813</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47179">
                    <a:tc>
                      <a:txBody>
                        <a:bodyPr/>
                        <a:lstStyle/>
                        <a:p>
                          <a:pPr algn="ctr">
                            <a:spcAft>
                              <a:spcPts val="0"/>
                            </a:spcAft>
                          </a:pPr>
                          <a:r>
                            <a:rPr lang="en-US" sz="900">
                              <a:effectLst/>
                            </a:rPr>
                            <a:t>3</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−0.1437±0.2487</m:t>
                                </m:r>
                                <m:r>
                                  <a:rPr lang="en-US" sz="900">
                                    <a:effectLst/>
                                    <a:latin typeface="Cambria Math" panose="02040503050406030204" pitchFamily="18" charset="0"/>
                                  </a:rPr>
                                  <m:t>𝑖</m:t>
                                </m:r>
                              </m:oMath>
                            </m:oMathPara>
                          </a14:m>
                          <a:endParaRPr lang="en-US" sz="9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spcAft>
                              <a:spcPts val="0"/>
                            </a:spcAft>
                          </a:pPr>
                          <a:r>
                            <a:rPr lang="en-US" sz="900">
                              <a:effectLst/>
                            </a:rPr>
                            <a:t>0.5004</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47179">
                    <a:tc>
                      <a:txBody>
                        <a:bodyPr/>
                        <a:lstStyle/>
                        <a:p>
                          <a:pPr algn="ctr">
                            <a:spcAft>
                              <a:spcPts val="0"/>
                            </a:spcAft>
                          </a:pPr>
                          <a:r>
                            <a:rPr lang="en-US" sz="900">
                              <a:effectLst/>
                            </a:rPr>
                            <a:t>4</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−0.1530±0.2133</m:t>
                                </m:r>
                                <m:r>
                                  <a:rPr lang="en-US" sz="900">
                                    <a:effectLst/>
                                    <a:latin typeface="Cambria Math" panose="02040503050406030204" pitchFamily="18" charset="0"/>
                                  </a:rPr>
                                  <m:t>𝑖</m:t>
                                </m:r>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spcAft>
                              <a:spcPts val="0"/>
                            </a:spcAft>
                          </a:pPr>
                          <a:r>
                            <a:rPr lang="en-US" sz="900" dirty="0">
                              <a:effectLst/>
                            </a:rPr>
                            <a:t>0.5829</a:t>
                          </a:r>
                          <a:endParaRPr lang="en-US" sz="900" dirty="0">
                            <a:effectLst/>
                            <a:latin typeface="Times New Roman" panose="02020603050405020304" pitchFamily="18" charset="0"/>
                            <a:ea typeface="SimSun" panose="02010600030101010101" pitchFamily="2" charset="-122"/>
                          </a:endParaRPr>
                        </a:p>
                      </a:txBody>
                      <a:tcPr marL="68580" marR="68580" marT="0" marB="0" anchor="ctr"/>
                    </a:tc>
                  </a:tr>
                  <a:tr h="147179">
                    <a:tc>
                      <a:txBody>
                        <a:bodyPr/>
                        <a:lstStyle/>
                        <a:p>
                          <a:pPr algn="ctr">
                            <a:spcAft>
                              <a:spcPts val="0"/>
                            </a:spcAft>
                          </a:pPr>
                          <a:r>
                            <a:rPr lang="en-US" sz="900">
                              <a:effectLst/>
                            </a:rPr>
                            <a:t>5</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−0.0465±0.0433</m:t>
                                </m:r>
                                <m:r>
                                  <a:rPr lang="en-US" sz="900">
                                    <a:effectLst/>
                                    <a:latin typeface="Cambria Math" panose="02040503050406030204" pitchFamily="18" charset="0"/>
                                  </a:rPr>
                                  <m:t>𝑖</m:t>
                                </m:r>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spcAft>
                              <a:spcPts val="0"/>
                            </a:spcAft>
                          </a:pPr>
                          <a:r>
                            <a:rPr lang="en-US" sz="900">
                              <a:effectLst/>
                            </a:rPr>
                            <a:t>0.7313</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47179">
                    <a:tc>
                      <a:txBody>
                        <a:bodyPr/>
                        <a:lstStyle/>
                        <a:p>
                          <a:pPr algn="ctr">
                            <a:spcAft>
                              <a:spcPts val="0"/>
                            </a:spcAft>
                          </a:pPr>
                          <a:r>
                            <a:rPr lang="en-US" sz="900">
                              <a:effectLst/>
                            </a:rPr>
                            <a:t>6</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−0.0217±0.1118</m:t>
                                </m:r>
                                <m:r>
                                  <a:rPr lang="en-US" sz="900">
                                    <a:effectLst/>
                                    <a:latin typeface="Cambria Math" panose="02040503050406030204" pitchFamily="18" charset="0"/>
                                  </a:rPr>
                                  <m:t>𝑖</m:t>
                                </m:r>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spcAft>
                              <a:spcPts val="0"/>
                            </a:spcAft>
                          </a:pPr>
                          <a:r>
                            <a:rPr lang="en-US" sz="900">
                              <a:effectLst/>
                            </a:rPr>
                            <a:t>0.1902</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47179">
                    <a:tc>
                      <a:txBody>
                        <a:bodyPr/>
                        <a:lstStyle/>
                        <a:p>
                          <a:pPr algn="ctr">
                            <a:spcAft>
                              <a:spcPts val="0"/>
                            </a:spcAft>
                          </a:pPr>
                          <a:r>
                            <a:rPr lang="en-US" sz="900">
                              <a:effectLst/>
                            </a:rPr>
                            <a:t>7</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−0.0138±0.0320</m:t>
                                </m:r>
                                <m:r>
                                  <a:rPr lang="en-US" sz="900">
                                    <a:effectLst/>
                                    <a:latin typeface="Cambria Math" panose="02040503050406030204" pitchFamily="18" charset="0"/>
                                  </a:rPr>
                                  <m:t>𝑖</m:t>
                                </m:r>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spcAft>
                              <a:spcPts val="0"/>
                            </a:spcAft>
                          </a:pPr>
                          <a:r>
                            <a:rPr lang="en-US" sz="900">
                              <a:effectLst/>
                            </a:rPr>
                            <a:t>0.3958</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47179">
                    <a:tc>
                      <a:txBody>
                        <a:bodyPr/>
                        <a:lstStyle/>
                        <a:p>
                          <a:pPr algn="ctr">
                            <a:spcAft>
                              <a:spcPts val="0"/>
                            </a:spcAft>
                          </a:pPr>
                          <a:r>
                            <a:rPr lang="en-US" sz="900">
                              <a:effectLst/>
                            </a:rPr>
                            <a:t>8</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−0.0526±0.0014</m:t>
                                </m:r>
                                <m:r>
                                  <a:rPr lang="en-US" sz="900">
                                    <a:effectLst/>
                                    <a:latin typeface="Cambria Math" panose="02040503050406030204" pitchFamily="18" charset="0"/>
                                  </a:rPr>
                                  <m:t>𝑖</m:t>
                                </m:r>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spcAft>
                              <a:spcPts val="0"/>
                            </a:spcAft>
                          </a:pPr>
                          <a:r>
                            <a:rPr lang="en-US" sz="900">
                              <a:effectLst/>
                            </a:rPr>
                            <a:t>0.9997</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47179">
                    <a:tc>
                      <a:txBody>
                        <a:bodyPr/>
                        <a:lstStyle/>
                        <a:p>
                          <a:pPr algn="ctr">
                            <a:spcAft>
                              <a:spcPts val="0"/>
                            </a:spcAft>
                          </a:pPr>
                          <a:r>
                            <a:rPr lang="en-US" sz="900">
                              <a:effectLst/>
                            </a:rPr>
                            <a:t>9</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−0.0086±0.0263</m:t>
                                </m:r>
                                <m:r>
                                  <a:rPr lang="en-US" sz="900">
                                    <a:effectLst/>
                                    <a:latin typeface="Cambria Math" panose="02040503050406030204" pitchFamily="18" charset="0"/>
                                  </a:rPr>
                                  <m:t>𝑖</m:t>
                                </m:r>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spcAft>
                              <a:spcPts val="0"/>
                            </a:spcAft>
                          </a:pPr>
                          <a:r>
                            <a:rPr lang="en-US" sz="900">
                              <a:effectLst/>
                            </a:rPr>
                            <a:t>0.3108</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47179">
                    <a:tc>
                      <a:txBody>
                        <a:bodyPr/>
                        <a:lstStyle/>
                        <a:p>
                          <a:pPr algn="ctr">
                            <a:spcAft>
                              <a:spcPts val="0"/>
                            </a:spcAft>
                          </a:pPr>
                          <a:r>
                            <a:rPr lang="en-US" sz="900">
                              <a:effectLst/>
                            </a:rPr>
                            <a:t>10</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−0.0060±0.0176</m:t>
                                </m:r>
                                <m:r>
                                  <a:rPr lang="en-US" sz="900">
                                    <a:effectLst/>
                                    <a:latin typeface="Cambria Math" panose="02040503050406030204" pitchFamily="18" charset="0"/>
                                  </a:rPr>
                                  <m:t>𝑖</m:t>
                                </m:r>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spcAft>
                              <a:spcPts val="0"/>
                            </a:spcAft>
                          </a:pPr>
                          <a:r>
                            <a:rPr lang="en-US" sz="900">
                              <a:effectLst/>
                            </a:rPr>
                            <a:t>0.3226</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47179">
                    <a:tc>
                      <a:txBody>
                        <a:bodyPr/>
                        <a:lstStyle/>
                        <a:p>
                          <a:pPr algn="ctr">
                            <a:spcAft>
                              <a:spcPts val="0"/>
                            </a:spcAft>
                          </a:pPr>
                          <a:r>
                            <a:rPr lang="en-US" sz="900">
                              <a:effectLst/>
                            </a:rPr>
                            <a:t>11</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−0.0110±0.0118</m:t>
                                </m:r>
                                <m:r>
                                  <a:rPr lang="en-US" sz="900">
                                    <a:effectLst/>
                                    <a:latin typeface="Cambria Math" panose="02040503050406030204" pitchFamily="18" charset="0"/>
                                  </a:rPr>
                                  <m:t>𝑖</m:t>
                                </m:r>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spcAft>
                              <a:spcPts val="0"/>
                            </a:spcAft>
                          </a:pPr>
                          <a:r>
                            <a:rPr lang="en-US" sz="900">
                              <a:effectLst/>
                            </a:rPr>
                            <a:t>0.6819</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47179">
                    <a:tc>
                      <a:txBody>
                        <a:bodyPr/>
                        <a:lstStyle/>
                        <a:p>
                          <a:pPr algn="ctr">
                            <a:spcAft>
                              <a:spcPts val="0"/>
                            </a:spcAft>
                          </a:pPr>
                          <a:r>
                            <a:rPr lang="en-US" sz="900">
                              <a:effectLst/>
                            </a:rPr>
                            <a:t>12</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−0.0197±0.0008</m:t>
                                </m:r>
                                <m:r>
                                  <a:rPr lang="en-US" sz="900">
                                    <a:effectLst/>
                                    <a:latin typeface="Cambria Math" panose="02040503050406030204" pitchFamily="18" charset="0"/>
                                  </a:rPr>
                                  <m:t>𝑖</m:t>
                                </m:r>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spcAft>
                              <a:spcPts val="0"/>
                            </a:spcAft>
                          </a:pPr>
                          <a:r>
                            <a:rPr lang="en-US" sz="900">
                              <a:effectLst/>
                            </a:rPr>
                            <a:t>0.9991</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47179">
                    <a:tc>
                      <a:txBody>
                        <a:bodyPr/>
                        <a:lstStyle/>
                        <a:p>
                          <a:pPr algn="ctr">
                            <a:spcAft>
                              <a:spcPts val="0"/>
                            </a:spcAft>
                          </a:pPr>
                          <a:r>
                            <a:rPr lang="en-US" sz="900">
                              <a:effectLst/>
                            </a:rPr>
                            <a:t>13</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900">
                                    <a:effectLst/>
                                    <a:latin typeface="Cambria Math" panose="02040503050406030204" pitchFamily="18" charset="0"/>
                                  </a:rPr>
                                  <m:t>−</m:t>
                                </m:r>
                                <m:r>
                                  <a:rPr lang="en-US" sz="900">
                                    <a:effectLst/>
                                    <a:latin typeface="Cambria Math" panose="02040503050406030204" pitchFamily="18" charset="0"/>
                                  </a:rPr>
                                  <m:t>𝟎</m:t>
                                </m:r>
                                <m:r>
                                  <a:rPr lang="en-US" sz="900">
                                    <a:effectLst/>
                                    <a:latin typeface="Cambria Math" panose="02040503050406030204" pitchFamily="18" charset="0"/>
                                  </a:rPr>
                                  <m:t>.</m:t>
                                </m:r>
                                <m:r>
                                  <a:rPr lang="en-US" sz="900">
                                    <a:effectLst/>
                                    <a:latin typeface="Cambria Math" panose="02040503050406030204" pitchFamily="18" charset="0"/>
                                  </a:rPr>
                                  <m:t>𝟎𝟎𝟏𝟑</m:t>
                                </m:r>
                                <m:r>
                                  <a:rPr lang="en-US" sz="900">
                                    <a:effectLst/>
                                    <a:latin typeface="Cambria Math" panose="02040503050406030204" pitchFamily="18" charset="0"/>
                                  </a:rPr>
                                  <m:t>±</m:t>
                                </m:r>
                                <m:r>
                                  <a:rPr lang="en-US" sz="900">
                                    <a:effectLst/>
                                    <a:latin typeface="Cambria Math" panose="02040503050406030204" pitchFamily="18" charset="0"/>
                                  </a:rPr>
                                  <m:t>𝟎</m:t>
                                </m:r>
                                <m:r>
                                  <a:rPr lang="en-US" sz="900">
                                    <a:effectLst/>
                                    <a:latin typeface="Cambria Math" panose="02040503050406030204" pitchFamily="18" charset="0"/>
                                  </a:rPr>
                                  <m:t>.</m:t>
                                </m:r>
                                <m:r>
                                  <a:rPr lang="en-US" sz="900">
                                    <a:effectLst/>
                                    <a:latin typeface="Cambria Math" panose="02040503050406030204" pitchFamily="18" charset="0"/>
                                  </a:rPr>
                                  <m:t>𝟎𝟎𝟏𝟕</m:t>
                                </m:r>
                                <m:r>
                                  <a:rPr lang="en-US" sz="900">
                                    <a:effectLst/>
                                    <a:latin typeface="Cambria Math" panose="02040503050406030204" pitchFamily="18" charset="0"/>
                                  </a:rPr>
                                  <m:t>𝒊</m:t>
                                </m:r>
                              </m:oMath>
                            </m:oMathPara>
                          </a14:m>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spcAft>
                              <a:spcPts val="0"/>
                            </a:spcAft>
                          </a:pPr>
                          <a:r>
                            <a:rPr lang="en-US" sz="900" dirty="0">
                              <a:effectLst/>
                            </a:rPr>
                            <a:t>0.6075</a:t>
                          </a:r>
                          <a:endParaRPr lang="en-US" sz="900" dirty="0">
                            <a:effectLst/>
                            <a:latin typeface="Times New Roman" panose="02020603050405020304" pitchFamily="18" charset="0"/>
                            <a:ea typeface="SimSun" panose="02010600030101010101" pitchFamily="2" charset="-122"/>
                          </a:endParaRPr>
                        </a:p>
                      </a:txBody>
                      <a:tcPr marL="68580" marR="68580" marT="0" marB="0" anchor="ctr"/>
                    </a:tc>
                  </a:tr>
                </a:tbl>
              </a:graphicData>
            </a:graphic>
          </p:graphicFrame>
        </mc:Choice>
        <mc:Fallback>
          <p:graphicFrame>
            <p:nvGraphicFramePr>
              <p:cNvPr id="7" name="Table 6"/>
              <p:cNvGraphicFramePr>
                <a:graphicFrameLocks noGrp="1"/>
              </p:cNvGraphicFramePr>
              <p:nvPr>
                <p:extLst>
                  <p:ext uri="{D42A27DB-BD31-4B8C-83A1-F6EECF244321}">
                    <p14:modId xmlns:p14="http://schemas.microsoft.com/office/powerpoint/2010/main" val="1570199168"/>
                  </p:ext>
                </p:extLst>
              </p:nvPr>
            </p:nvGraphicFramePr>
            <p:xfrm>
              <a:off x="4512823" y="2818638"/>
              <a:ext cx="2863712" cy="2324862"/>
            </p:xfrm>
            <a:graphic>
              <a:graphicData uri="http://schemas.openxmlformats.org/drawingml/2006/table">
                <a:tbl>
                  <a:tblPr>
                    <a:tableStyleId>{412BBDFF-6B9B-4462-9DDC-469176A503FA}</a:tableStyleId>
                  </a:tblPr>
                  <a:tblGrid>
                    <a:gridCol w="488707"/>
                    <a:gridCol w="1567877"/>
                    <a:gridCol w="807128"/>
                  </a:tblGrid>
                  <a:tr h="274320">
                    <a:tc>
                      <a:txBody>
                        <a:bodyPr/>
                        <a:lstStyle/>
                        <a:p>
                          <a:pPr algn="ctr">
                            <a:spcAft>
                              <a:spcPts val="0"/>
                            </a:spcAft>
                          </a:pPr>
                          <a:r>
                            <a:rPr lang="en-US" sz="900" dirty="0">
                              <a:effectLst/>
                            </a:rPr>
                            <a:t>Mode</a:t>
                          </a:r>
                          <a:endParaRPr lang="en-US" sz="9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Eigenvalue</a:t>
                          </a:r>
                          <a:endParaRPr lang="en-US" sz="9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900">
                              <a:effectLst/>
                            </a:rPr>
                            <a:t>Damping ratio</a:t>
                          </a:r>
                          <a:endParaRPr lang="en-US" sz="900" b="1" i="1">
                            <a:effectLst/>
                            <a:latin typeface="Times New Roman" panose="02020603050405020304" pitchFamily="18" charset="0"/>
                            <a:ea typeface="SimSun" panose="02010600030101010101" pitchFamily="2" charset="-122"/>
                          </a:endParaRPr>
                        </a:p>
                      </a:txBody>
                      <a:tcPr marL="68580" marR="68580" marT="0" marB="0" anchor="ctr"/>
                    </a:tc>
                  </a:tr>
                  <a:tr h="157734">
                    <a:tc>
                      <a:txBody>
                        <a:bodyPr/>
                        <a:lstStyle/>
                        <a:p>
                          <a:pPr algn="ctr">
                            <a:spcAft>
                              <a:spcPts val="0"/>
                            </a:spcAft>
                          </a:pPr>
                          <a:r>
                            <a:rPr lang="en-US" sz="900">
                              <a:effectLst/>
                            </a:rPr>
                            <a:t>1</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8"/>
                          <a:stretch>
                            <a:fillRect l="-31395" t="-200000" r="-51938" b="-1234615"/>
                          </a:stretch>
                        </a:blipFill>
                      </a:tcPr>
                    </a:tc>
                    <a:tc>
                      <a:txBody>
                        <a:bodyPr/>
                        <a:lstStyle/>
                        <a:p>
                          <a:pPr algn="ctr">
                            <a:lnSpc>
                              <a:spcPct val="115000"/>
                            </a:lnSpc>
                            <a:spcAft>
                              <a:spcPts val="0"/>
                            </a:spcAft>
                          </a:pPr>
                          <a:r>
                            <a:rPr lang="en-US" sz="900">
                              <a:effectLst/>
                            </a:rPr>
                            <a:t>0.9893</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57734">
                    <a:tc>
                      <a:txBody>
                        <a:bodyPr/>
                        <a:lstStyle/>
                        <a:p>
                          <a:pPr algn="ctr">
                            <a:spcAft>
                              <a:spcPts val="0"/>
                            </a:spcAft>
                          </a:pPr>
                          <a:r>
                            <a:rPr lang="en-US" sz="900">
                              <a:effectLst/>
                            </a:rPr>
                            <a:t>2</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8"/>
                          <a:stretch>
                            <a:fillRect l="-31395" t="-300000" r="-51938" b="-1134615"/>
                          </a:stretch>
                        </a:blipFill>
                      </a:tcPr>
                    </a:tc>
                    <a:tc>
                      <a:txBody>
                        <a:bodyPr/>
                        <a:lstStyle/>
                        <a:p>
                          <a:pPr algn="ctr">
                            <a:lnSpc>
                              <a:spcPct val="115000"/>
                            </a:lnSpc>
                            <a:spcAft>
                              <a:spcPts val="0"/>
                            </a:spcAft>
                          </a:pPr>
                          <a:r>
                            <a:rPr lang="en-US" sz="900">
                              <a:effectLst/>
                            </a:rPr>
                            <a:t>0.9813</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57734">
                    <a:tc>
                      <a:txBody>
                        <a:bodyPr/>
                        <a:lstStyle/>
                        <a:p>
                          <a:pPr algn="ctr">
                            <a:spcAft>
                              <a:spcPts val="0"/>
                            </a:spcAft>
                          </a:pPr>
                          <a:r>
                            <a:rPr lang="en-US" sz="900">
                              <a:effectLst/>
                            </a:rPr>
                            <a:t>3</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8"/>
                          <a:stretch>
                            <a:fillRect l="-31395" t="-400000" r="-51938" b="-1034615"/>
                          </a:stretch>
                        </a:blipFill>
                      </a:tcPr>
                    </a:tc>
                    <a:tc>
                      <a:txBody>
                        <a:bodyPr/>
                        <a:lstStyle/>
                        <a:p>
                          <a:pPr algn="ctr">
                            <a:lnSpc>
                              <a:spcPct val="115000"/>
                            </a:lnSpc>
                            <a:spcAft>
                              <a:spcPts val="0"/>
                            </a:spcAft>
                          </a:pPr>
                          <a:r>
                            <a:rPr lang="en-US" sz="900">
                              <a:effectLst/>
                            </a:rPr>
                            <a:t>0.5004</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57734">
                    <a:tc>
                      <a:txBody>
                        <a:bodyPr/>
                        <a:lstStyle/>
                        <a:p>
                          <a:pPr algn="ctr">
                            <a:spcAft>
                              <a:spcPts val="0"/>
                            </a:spcAft>
                          </a:pPr>
                          <a:r>
                            <a:rPr lang="en-US" sz="900">
                              <a:effectLst/>
                            </a:rPr>
                            <a:t>4</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8"/>
                          <a:stretch>
                            <a:fillRect l="-31395" t="-500000" r="-51938" b="-934615"/>
                          </a:stretch>
                        </a:blipFill>
                      </a:tcPr>
                    </a:tc>
                    <a:tc>
                      <a:txBody>
                        <a:bodyPr/>
                        <a:lstStyle/>
                        <a:p>
                          <a:pPr algn="ctr">
                            <a:lnSpc>
                              <a:spcPct val="115000"/>
                            </a:lnSpc>
                            <a:spcAft>
                              <a:spcPts val="0"/>
                            </a:spcAft>
                          </a:pPr>
                          <a:r>
                            <a:rPr lang="en-US" sz="900" dirty="0">
                              <a:effectLst/>
                            </a:rPr>
                            <a:t>0.5829</a:t>
                          </a:r>
                          <a:endParaRPr lang="en-US" sz="900" dirty="0">
                            <a:effectLst/>
                            <a:latin typeface="Times New Roman" panose="02020603050405020304" pitchFamily="18" charset="0"/>
                            <a:ea typeface="SimSun" panose="02010600030101010101" pitchFamily="2" charset="-122"/>
                          </a:endParaRPr>
                        </a:p>
                      </a:txBody>
                      <a:tcPr marL="68580" marR="68580" marT="0" marB="0" anchor="ctr"/>
                    </a:tc>
                  </a:tr>
                  <a:tr h="157734">
                    <a:tc>
                      <a:txBody>
                        <a:bodyPr/>
                        <a:lstStyle/>
                        <a:p>
                          <a:pPr algn="ctr">
                            <a:spcAft>
                              <a:spcPts val="0"/>
                            </a:spcAft>
                          </a:pPr>
                          <a:r>
                            <a:rPr lang="en-US" sz="900">
                              <a:effectLst/>
                            </a:rPr>
                            <a:t>5</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8"/>
                          <a:stretch>
                            <a:fillRect l="-31395" t="-600000" r="-51938" b="-834615"/>
                          </a:stretch>
                        </a:blipFill>
                      </a:tcPr>
                    </a:tc>
                    <a:tc>
                      <a:txBody>
                        <a:bodyPr/>
                        <a:lstStyle/>
                        <a:p>
                          <a:pPr algn="ctr">
                            <a:lnSpc>
                              <a:spcPct val="115000"/>
                            </a:lnSpc>
                            <a:spcAft>
                              <a:spcPts val="0"/>
                            </a:spcAft>
                          </a:pPr>
                          <a:r>
                            <a:rPr lang="en-US" sz="900">
                              <a:effectLst/>
                            </a:rPr>
                            <a:t>0.7313</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57734">
                    <a:tc>
                      <a:txBody>
                        <a:bodyPr/>
                        <a:lstStyle/>
                        <a:p>
                          <a:pPr algn="ctr">
                            <a:spcAft>
                              <a:spcPts val="0"/>
                            </a:spcAft>
                          </a:pPr>
                          <a:r>
                            <a:rPr lang="en-US" sz="900">
                              <a:effectLst/>
                            </a:rPr>
                            <a:t>6</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8"/>
                          <a:stretch>
                            <a:fillRect l="-31395" t="-700000" r="-51938" b="-734615"/>
                          </a:stretch>
                        </a:blipFill>
                      </a:tcPr>
                    </a:tc>
                    <a:tc>
                      <a:txBody>
                        <a:bodyPr/>
                        <a:lstStyle/>
                        <a:p>
                          <a:pPr algn="ctr">
                            <a:lnSpc>
                              <a:spcPct val="115000"/>
                            </a:lnSpc>
                            <a:spcAft>
                              <a:spcPts val="0"/>
                            </a:spcAft>
                          </a:pPr>
                          <a:r>
                            <a:rPr lang="en-US" sz="900">
                              <a:effectLst/>
                            </a:rPr>
                            <a:t>0.1902</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57734">
                    <a:tc>
                      <a:txBody>
                        <a:bodyPr/>
                        <a:lstStyle/>
                        <a:p>
                          <a:pPr algn="ctr">
                            <a:spcAft>
                              <a:spcPts val="0"/>
                            </a:spcAft>
                          </a:pPr>
                          <a:r>
                            <a:rPr lang="en-US" sz="900">
                              <a:effectLst/>
                            </a:rPr>
                            <a:t>7</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8"/>
                          <a:stretch>
                            <a:fillRect l="-31395" t="-832000" r="-51938" b="-664000"/>
                          </a:stretch>
                        </a:blipFill>
                      </a:tcPr>
                    </a:tc>
                    <a:tc>
                      <a:txBody>
                        <a:bodyPr/>
                        <a:lstStyle/>
                        <a:p>
                          <a:pPr algn="ctr">
                            <a:lnSpc>
                              <a:spcPct val="115000"/>
                            </a:lnSpc>
                            <a:spcAft>
                              <a:spcPts val="0"/>
                            </a:spcAft>
                          </a:pPr>
                          <a:r>
                            <a:rPr lang="en-US" sz="900">
                              <a:effectLst/>
                            </a:rPr>
                            <a:t>0.3958</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57734">
                    <a:tc>
                      <a:txBody>
                        <a:bodyPr/>
                        <a:lstStyle/>
                        <a:p>
                          <a:pPr algn="ctr">
                            <a:spcAft>
                              <a:spcPts val="0"/>
                            </a:spcAft>
                          </a:pPr>
                          <a:r>
                            <a:rPr lang="en-US" sz="900">
                              <a:effectLst/>
                            </a:rPr>
                            <a:t>8</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8"/>
                          <a:stretch>
                            <a:fillRect l="-31395" t="-896154" r="-51938" b="-538462"/>
                          </a:stretch>
                        </a:blipFill>
                      </a:tcPr>
                    </a:tc>
                    <a:tc>
                      <a:txBody>
                        <a:bodyPr/>
                        <a:lstStyle/>
                        <a:p>
                          <a:pPr algn="ctr">
                            <a:lnSpc>
                              <a:spcPct val="115000"/>
                            </a:lnSpc>
                            <a:spcAft>
                              <a:spcPts val="0"/>
                            </a:spcAft>
                          </a:pPr>
                          <a:r>
                            <a:rPr lang="en-US" sz="900">
                              <a:effectLst/>
                            </a:rPr>
                            <a:t>0.9997</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57734">
                    <a:tc>
                      <a:txBody>
                        <a:bodyPr/>
                        <a:lstStyle/>
                        <a:p>
                          <a:pPr algn="ctr">
                            <a:spcAft>
                              <a:spcPts val="0"/>
                            </a:spcAft>
                          </a:pPr>
                          <a:r>
                            <a:rPr lang="en-US" sz="900">
                              <a:effectLst/>
                            </a:rPr>
                            <a:t>9</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8"/>
                          <a:stretch>
                            <a:fillRect l="-31395" t="-996154" r="-51938" b="-438462"/>
                          </a:stretch>
                        </a:blipFill>
                      </a:tcPr>
                    </a:tc>
                    <a:tc>
                      <a:txBody>
                        <a:bodyPr/>
                        <a:lstStyle/>
                        <a:p>
                          <a:pPr algn="ctr">
                            <a:lnSpc>
                              <a:spcPct val="115000"/>
                            </a:lnSpc>
                            <a:spcAft>
                              <a:spcPts val="0"/>
                            </a:spcAft>
                          </a:pPr>
                          <a:r>
                            <a:rPr lang="en-US" sz="900">
                              <a:effectLst/>
                            </a:rPr>
                            <a:t>0.3108</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57734">
                    <a:tc>
                      <a:txBody>
                        <a:bodyPr/>
                        <a:lstStyle/>
                        <a:p>
                          <a:pPr algn="ctr">
                            <a:spcAft>
                              <a:spcPts val="0"/>
                            </a:spcAft>
                          </a:pPr>
                          <a:r>
                            <a:rPr lang="en-US" sz="900">
                              <a:effectLst/>
                            </a:rPr>
                            <a:t>10</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8"/>
                          <a:stretch>
                            <a:fillRect l="-31395" t="-1096154" r="-51938" b="-338462"/>
                          </a:stretch>
                        </a:blipFill>
                      </a:tcPr>
                    </a:tc>
                    <a:tc>
                      <a:txBody>
                        <a:bodyPr/>
                        <a:lstStyle/>
                        <a:p>
                          <a:pPr algn="ctr">
                            <a:lnSpc>
                              <a:spcPct val="115000"/>
                            </a:lnSpc>
                            <a:spcAft>
                              <a:spcPts val="0"/>
                            </a:spcAft>
                          </a:pPr>
                          <a:r>
                            <a:rPr lang="en-US" sz="900">
                              <a:effectLst/>
                            </a:rPr>
                            <a:t>0.3226</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57734">
                    <a:tc>
                      <a:txBody>
                        <a:bodyPr/>
                        <a:lstStyle/>
                        <a:p>
                          <a:pPr algn="ctr">
                            <a:spcAft>
                              <a:spcPts val="0"/>
                            </a:spcAft>
                          </a:pPr>
                          <a:r>
                            <a:rPr lang="en-US" sz="900">
                              <a:effectLst/>
                            </a:rPr>
                            <a:t>11</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8"/>
                          <a:stretch>
                            <a:fillRect l="-31395" t="-1196154" r="-51938" b="-238462"/>
                          </a:stretch>
                        </a:blipFill>
                      </a:tcPr>
                    </a:tc>
                    <a:tc>
                      <a:txBody>
                        <a:bodyPr/>
                        <a:lstStyle/>
                        <a:p>
                          <a:pPr algn="ctr">
                            <a:lnSpc>
                              <a:spcPct val="115000"/>
                            </a:lnSpc>
                            <a:spcAft>
                              <a:spcPts val="0"/>
                            </a:spcAft>
                          </a:pPr>
                          <a:r>
                            <a:rPr lang="en-US" sz="900">
                              <a:effectLst/>
                            </a:rPr>
                            <a:t>0.6819</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57734">
                    <a:tc>
                      <a:txBody>
                        <a:bodyPr/>
                        <a:lstStyle/>
                        <a:p>
                          <a:pPr algn="ctr">
                            <a:spcAft>
                              <a:spcPts val="0"/>
                            </a:spcAft>
                          </a:pPr>
                          <a:r>
                            <a:rPr lang="en-US" sz="900">
                              <a:effectLst/>
                            </a:rPr>
                            <a:t>12</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8"/>
                          <a:stretch>
                            <a:fillRect l="-31395" t="-1296154" r="-51938" b="-138462"/>
                          </a:stretch>
                        </a:blipFill>
                      </a:tcPr>
                    </a:tc>
                    <a:tc>
                      <a:txBody>
                        <a:bodyPr/>
                        <a:lstStyle/>
                        <a:p>
                          <a:pPr algn="ctr">
                            <a:lnSpc>
                              <a:spcPct val="115000"/>
                            </a:lnSpc>
                            <a:spcAft>
                              <a:spcPts val="0"/>
                            </a:spcAft>
                          </a:pPr>
                          <a:r>
                            <a:rPr lang="en-US" sz="900">
                              <a:effectLst/>
                            </a:rPr>
                            <a:t>0.9991</a:t>
                          </a:r>
                          <a:endParaRPr lang="en-US" sz="900">
                            <a:effectLst/>
                            <a:latin typeface="Times New Roman" panose="02020603050405020304" pitchFamily="18" charset="0"/>
                            <a:ea typeface="SimSun" panose="02010600030101010101" pitchFamily="2" charset="-122"/>
                          </a:endParaRPr>
                        </a:p>
                      </a:txBody>
                      <a:tcPr marL="68580" marR="68580" marT="0" marB="0" anchor="ctr"/>
                    </a:tc>
                  </a:tr>
                  <a:tr h="157734">
                    <a:tc>
                      <a:txBody>
                        <a:bodyPr/>
                        <a:lstStyle/>
                        <a:p>
                          <a:pPr algn="ctr">
                            <a:spcAft>
                              <a:spcPts val="0"/>
                            </a:spcAft>
                          </a:pPr>
                          <a:r>
                            <a:rPr lang="en-US" sz="900">
                              <a:effectLst/>
                            </a:rPr>
                            <a:t>13</a:t>
                          </a:r>
                          <a:endParaRPr lang="en-US" sz="90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US"/>
                        </a:p>
                      </a:txBody>
                      <a:tcPr marL="68580" marR="68580" marT="0" marB="0" anchor="ctr">
                        <a:blipFill rotWithShape="0">
                          <a:blip r:embed="rId8"/>
                          <a:stretch>
                            <a:fillRect l="-31395" t="-1396154" r="-51938" b="-38462"/>
                          </a:stretch>
                        </a:blipFill>
                      </a:tcPr>
                    </a:tc>
                    <a:tc>
                      <a:txBody>
                        <a:bodyPr/>
                        <a:lstStyle/>
                        <a:p>
                          <a:pPr algn="ctr">
                            <a:lnSpc>
                              <a:spcPct val="115000"/>
                            </a:lnSpc>
                            <a:spcAft>
                              <a:spcPts val="0"/>
                            </a:spcAft>
                          </a:pPr>
                          <a:r>
                            <a:rPr lang="en-US" sz="900" dirty="0">
                              <a:effectLst/>
                            </a:rPr>
                            <a:t>0.6075</a:t>
                          </a:r>
                          <a:endParaRPr lang="en-US" sz="900" dirty="0">
                            <a:effectLst/>
                            <a:latin typeface="Times New Roman" panose="02020603050405020304" pitchFamily="18" charset="0"/>
                            <a:ea typeface="SimSun" panose="02010600030101010101" pitchFamily="2" charset="-122"/>
                          </a:endParaRPr>
                        </a:p>
                      </a:txBody>
                      <a:tcPr marL="68580" marR="68580" marT="0" marB="0" anchor="ctr"/>
                    </a:tc>
                  </a:tr>
                </a:tbl>
              </a:graphicData>
            </a:graphic>
          </p:graphicFrame>
        </mc:Fallback>
      </mc:AlternateContent>
      <p:sp>
        <p:nvSpPr>
          <p:cNvPr id="8" name="TextBox 7"/>
          <p:cNvSpPr txBox="1"/>
          <p:nvPr/>
        </p:nvSpPr>
        <p:spPr>
          <a:xfrm>
            <a:off x="7335748" y="3110026"/>
            <a:ext cx="1972638" cy="1092607"/>
          </a:xfrm>
          <a:prstGeom prst="rect">
            <a:avLst/>
          </a:prstGeom>
          <a:noFill/>
        </p:spPr>
        <p:txBody>
          <a:bodyPr wrap="square" rtlCol="0">
            <a:spAutoFit/>
          </a:bodyPr>
          <a:lstStyle/>
          <a:p>
            <a:r>
              <a:rPr lang="en-US" sz="1300" dirty="0">
                <a:latin typeface="Cambria" panose="02040503050406030204" pitchFamily="18" charset="0"/>
                <a:ea typeface="Cambria" panose="02040503050406030204" pitchFamily="18" charset="0"/>
              </a:rPr>
              <a:t>Mode of oscillation, the dominant eigenvalues, and the damping ratio of the uncontrolled power system</a:t>
            </a:r>
          </a:p>
        </p:txBody>
      </p:sp>
      <p:sp>
        <p:nvSpPr>
          <p:cNvPr id="9" name="TextBox 8"/>
          <p:cNvSpPr txBox="1"/>
          <p:nvPr/>
        </p:nvSpPr>
        <p:spPr>
          <a:xfrm>
            <a:off x="161935" y="3106982"/>
            <a:ext cx="3904180" cy="646331"/>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Numerical comparison of the rotor speed and angle deviation between NO-PSS and AEO-PSS controller in terms of settling time in seconds</a:t>
            </a:r>
          </a:p>
        </p:txBody>
      </p:sp>
    </p:spTree>
    <p:extLst>
      <p:ext uri="{BB962C8B-B14F-4D97-AF65-F5344CB8AC3E}">
        <p14:creationId xmlns:p14="http://schemas.microsoft.com/office/powerpoint/2010/main" val="3287098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2742" y="1089061"/>
            <a:ext cx="8887146" cy="369332"/>
          </a:xfrm>
          <a:prstGeom prst="rect">
            <a:avLst/>
          </a:prstGeom>
          <a:noFill/>
        </p:spPr>
        <p:txBody>
          <a:bodyPr wrap="square" rtlCol="0">
            <a:spAutoFit/>
          </a:bodyPr>
          <a:lstStyle/>
          <a:p>
            <a:pPr algn="ctr"/>
            <a:r>
              <a:rPr lang="en-US" sz="1800" dirty="0" smtClean="0">
                <a:latin typeface="Cambria" panose="02040503050406030204" pitchFamily="18" charset="0"/>
                <a:ea typeface="Cambria" panose="02040503050406030204" pitchFamily="18" charset="0"/>
              </a:rPr>
              <a:t>Contribution to knowledge</a:t>
            </a:r>
            <a:endParaRPr lang="en-US" sz="1800" dirty="0">
              <a:latin typeface="Cambria" panose="02040503050406030204" pitchFamily="18" charset="0"/>
              <a:ea typeface="Cambria" panose="02040503050406030204" pitchFamily="18" charset="0"/>
            </a:endParaRPr>
          </a:p>
        </p:txBody>
      </p:sp>
      <p:sp>
        <p:nvSpPr>
          <p:cNvPr id="3" name="TextBox 2"/>
          <p:cNvSpPr txBox="1"/>
          <p:nvPr/>
        </p:nvSpPr>
        <p:spPr>
          <a:xfrm>
            <a:off x="102742" y="1458393"/>
            <a:ext cx="8887146" cy="1287468"/>
          </a:xfrm>
          <a:prstGeom prst="rect">
            <a:avLst/>
          </a:prstGeom>
          <a:noFill/>
        </p:spPr>
        <p:txBody>
          <a:bodyPr wrap="square" rtlCol="0">
            <a:spAutoFit/>
          </a:bodyPr>
          <a:lstStyle/>
          <a:p>
            <a:pPr algn="just">
              <a:lnSpc>
                <a:spcPct val="150000"/>
              </a:lnSpc>
            </a:pPr>
            <a:r>
              <a:rPr lang="en-US" sz="1800" dirty="0" smtClean="0">
                <a:latin typeface="Cambria" panose="02040503050406030204" pitchFamily="18" charset="0"/>
                <a:ea typeface="Cambria" panose="02040503050406030204" pitchFamily="18" charset="0"/>
              </a:rPr>
              <a:t>This </a:t>
            </a:r>
            <a:r>
              <a:rPr lang="en-US" sz="1800" dirty="0">
                <a:latin typeface="Cambria" panose="02040503050406030204" pitchFamily="18" charset="0"/>
                <a:ea typeface="Cambria" panose="02040503050406030204" pitchFamily="18" charset="0"/>
              </a:rPr>
              <a:t>present study </a:t>
            </a:r>
            <a:r>
              <a:rPr lang="en-US" sz="1800" dirty="0" smtClean="0">
                <a:latin typeface="Cambria" panose="02040503050406030204" pitchFamily="18" charset="0"/>
                <a:ea typeface="Cambria" panose="02040503050406030204" pitchFamily="18" charset="0"/>
              </a:rPr>
              <a:t>considered </a:t>
            </a:r>
            <a:r>
              <a:rPr lang="en-US" sz="1800" dirty="0">
                <a:latin typeface="Cambria" panose="02040503050406030204" pitchFamily="18" charset="0"/>
                <a:ea typeface="Cambria" panose="02040503050406030204" pitchFamily="18" charset="0"/>
              </a:rPr>
              <a:t>PSS damping controller design using the Artificial ecosystem optimization (AEO) algorithm in a DFIG-WECS integrated into the Kundur’s IEEE 2-area power test system.</a:t>
            </a:r>
          </a:p>
        </p:txBody>
      </p:sp>
    </p:spTree>
    <p:extLst>
      <p:ext uri="{BB962C8B-B14F-4D97-AF65-F5344CB8AC3E}">
        <p14:creationId xmlns:p14="http://schemas.microsoft.com/office/powerpoint/2010/main" val="3197816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2742" y="1089061"/>
            <a:ext cx="8887146" cy="369332"/>
          </a:xfrm>
          <a:prstGeom prst="rect">
            <a:avLst/>
          </a:prstGeom>
          <a:noFill/>
        </p:spPr>
        <p:txBody>
          <a:bodyPr wrap="square" rtlCol="0">
            <a:spAutoFit/>
          </a:bodyPr>
          <a:lstStyle/>
          <a:p>
            <a:pPr algn="ctr"/>
            <a:r>
              <a:rPr lang="en-US" sz="1800" dirty="0" smtClean="0">
                <a:latin typeface="Cambria" panose="02040503050406030204" pitchFamily="18" charset="0"/>
                <a:ea typeface="Cambria" panose="02040503050406030204" pitchFamily="18" charset="0"/>
              </a:rPr>
              <a:t>Conclusion</a:t>
            </a:r>
            <a:endParaRPr lang="en-US" sz="1800" dirty="0">
              <a:latin typeface="Cambria" panose="02040503050406030204" pitchFamily="18" charset="0"/>
              <a:ea typeface="Cambria" panose="02040503050406030204" pitchFamily="18" charset="0"/>
            </a:endParaRPr>
          </a:p>
        </p:txBody>
      </p:sp>
      <p:sp>
        <p:nvSpPr>
          <p:cNvPr id="2" name="TextBox 1"/>
          <p:cNvSpPr txBox="1"/>
          <p:nvPr/>
        </p:nvSpPr>
        <p:spPr>
          <a:xfrm>
            <a:off x="102742" y="1539523"/>
            <a:ext cx="8887146" cy="2949462"/>
          </a:xfrm>
          <a:prstGeom prst="rect">
            <a:avLst/>
          </a:prstGeom>
          <a:noFill/>
        </p:spPr>
        <p:txBody>
          <a:bodyPr wrap="square" rtlCol="0">
            <a:spAutoFit/>
          </a:bodyPr>
          <a:lstStyle/>
          <a:p>
            <a:pPr algn="just">
              <a:lnSpc>
                <a:spcPct val="150000"/>
              </a:lnSpc>
            </a:pPr>
            <a:r>
              <a:rPr lang="en-US" sz="1800" dirty="0">
                <a:latin typeface="Cambria" panose="02040503050406030204" pitchFamily="18" charset="0"/>
                <a:ea typeface="Cambria" panose="02040503050406030204" pitchFamily="18" charset="0"/>
              </a:rPr>
              <a:t>This study has presented PSS damping controller design in a DFIG-WECS integrated to the Kundur’s 2-area power test system to control and damp electromechanical oscillations in the power grid system. The PSS controller parameters were obtained using AEO algorithm for optimal performance. In this study was the following scenario were compared; No-PSS controller installed, PSS controller installed but not optimized (conventional PSS damping controller) and PSS damping controller installed and optimized using AEO algorithm</a:t>
            </a:r>
          </a:p>
        </p:txBody>
      </p:sp>
    </p:spTree>
    <p:extLst>
      <p:ext uri="{BB962C8B-B14F-4D97-AF65-F5344CB8AC3E}">
        <p14:creationId xmlns:p14="http://schemas.microsoft.com/office/powerpoint/2010/main" val="3714954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2742" y="1089061"/>
            <a:ext cx="8887146" cy="3416320"/>
          </a:xfrm>
          <a:prstGeom prst="rect">
            <a:avLst/>
          </a:prstGeom>
          <a:noFill/>
        </p:spPr>
        <p:txBody>
          <a:bodyPr wrap="square" rtlCol="0">
            <a:spAutoFit/>
          </a:bodyPr>
          <a:lstStyle/>
          <a:p>
            <a:pPr algn="ctr">
              <a:lnSpc>
                <a:spcPct val="200000"/>
              </a:lnSpc>
            </a:pPr>
            <a:r>
              <a:rPr lang="en-US" sz="1800" dirty="0" smtClean="0">
                <a:latin typeface="Cambria" panose="02040503050406030204" pitchFamily="18" charset="0"/>
                <a:ea typeface="Cambria" panose="02040503050406030204" pitchFamily="18" charset="0"/>
              </a:rPr>
              <a:t>Recommendations</a:t>
            </a:r>
            <a:endParaRPr lang="en-US" sz="1800" dirty="0">
              <a:latin typeface="Cambria" panose="02040503050406030204" pitchFamily="18" charset="0"/>
              <a:ea typeface="Cambria" panose="02040503050406030204" pitchFamily="18" charset="0"/>
            </a:endParaRPr>
          </a:p>
          <a:p>
            <a:pPr marL="285750" indent="-285750">
              <a:lnSpc>
                <a:spcPct val="200000"/>
              </a:lnSpc>
              <a:buFont typeface="Wingdings" panose="05000000000000000000" pitchFamily="2" charset="2"/>
              <a:buChar char="§"/>
            </a:pPr>
            <a:r>
              <a:rPr lang="en-US" sz="1800" dirty="0">
                <a:latin typeface="Cambria" panose="02040503050406030204" pitchFamily="18" charset="0"/>
                <a:ea typeface="Cambria" panose="02040503050406030204" pitchFamily="18" charset="0"/>
              </a:rPr>
              <a:t>This study can be further improved Proportional Integral Derivative (PID) controllers or Flexible AC Transmission Systems (FACTs) can be coordinated together with PSS damping controller to improve its performance. </a:t>
            </a:r>
            <a:endParaRPr lang="en-US" sz="1800" dirty="0" smtClean="0">
              <a:latin typeface="Cambria" panose="02040503050406030204" pitchFamily="18" charset="0"/>
              <a:ea typeface="Cambria" panose="02040503050406030204" pitchFamily="18" charset="0"/>
            </a:endParaRPr>
          </a:p>
          <a:p>
            <a:pPr marL="285750" indent="-285750">
              <a:lnSpc>
                <a:spcPct val="200000"/>
              </a:lnSpc>
              <a:buFont typeface="Wingdings" panose="05000000000000000000" pitchFamily="2" charset="2"/>
              <a:buChar char="§"/>
            </a:pPr>
            <a:r>
              <a:rPr lang="en-US" sz="1800" dirty="0" smtClean="0">
                <a:latin typeface="Cambria" panose="02040503050406030204" pitchFamily="18" charset="0"/>
                <a:ea typeface="Cambria" panose="02040503050406030204" pitchFamily="18" charset="0"/>
              </a:rPr>
              <a:t>The </a:t>
            </a:r>
            <a:r>
              <a:rPr lang="en-US" sz="1800" dirty="0">
                <a:latin typeface="Cambria" panose="02040503050406030204" pitchFamily="18" charset="0"/>
                <a:ea typeface="Cambria" panose="02040503050406030204" pitchFamily="18" charset="0"/>
              </a:rPr>
              <a:t>damping controllers can incorporate neural networks, deep and reinforcement learning algorithms which are capable of handling large data values and optimization.</a:t>
            </a:r>
          </a:p>
        </p:txBody>
      </p:sp>
    </p:spTree>
    <p:extLst>
      <p:ext uri="{BB962C8B-B14F-4D97-AF65-F5344CB8AC3E}">
        <p14:creationId xmlns:p14="http://schemas.microsoft.com/office/powerpoint/2010/main" val="2796320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3290" y="829262"/>
            <a:ext cx="8887146" cy="4185761"/>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REFERENCES</a:t>
            </a:r>
          </a:p>
          <a:p>
            <a:r>
              <a:rPr lang="en-US" dirty="0" smtClean="0">
                <a:latin typeface="Cambria" panose="02040503050406030204" pitchFamily="18" charset="0"/>
                <a:ea typeface="Cambria" panose="02040503050406030204" pitchFamily="18" charset="0"/>
              </a:rPr>
              <a:t>[1] A</a:t>
            </a:r>
            <a:r>
              <a:rPr lang="en-US" dirty="0">
                <a:latin typeface="Cambria" panose="02040503050406030204" pitchFamily="18" charset="0"/>
                <a:ea typeface="Cambria" panose="02040503050406030204" pitchFamily="18" charset="0"/>
              </a:rPr>
              <a:t>. Sabo, N. I. A. Wahab, M. L. Othman, M. Z. A. B. Mohd Jaffar, </a:t>
            </a:r>
            <a:r>
              <a:rPr lang="en-US" dirty="0" smtClean="0">
                <a:latin typeface="Cambria" panose="02040503050406030204" pitchFamily="18" charset="0"/>
                <a:ea typeface="Cambria" panose="02040503050406030204" pitchFamily="18" charset="0"/>
              </a:rPr>
              <a:t>H. Ackigoz</a:t>
            </a:r>
            <a:r>
              <a:rPr lang="en-US" dirty="0">
                <a:latin typeface="Cambria" panose="02040503050406030204" pitchFamily="18" charset="0"/>
                <a:ea typeface="Cambria" panose="02040503050406030204" pitchFamily="18" charset="0"/>
              </a:rPr>
              <a:t>, H. Nafisi, and H. Shahinzadeh, “Artificial </a:t>
            </a:r>
            <a:r>
              <a:rPr lang="en-US" dirty="0" smtClean="0">
                <a:latin typeface="Cambria" panose="02040503050406030204" pitchFamily="18" charset="0"/>
                <a:ea typeface="Cambria" panose="02040503050406030204" pitchFamily="18" charset="0"/>
              </a:rPr>
              <a:t>Intelligence Based </a:t>
            </a:r>
            <a:r>
              <a:rPr lang="en-US" dirty="0">
                <a:latin typeface="Cambria" panose="02040503050406030204" pitchFamily="18" charset="0"/>
                <a:ea typeface="Cambria" panose="02040503050406030204" pitchFamily="18" charset="0"/>
              </a:rPr>
              <a:t>Power System Stabilizers for Frequency Stability </a:t>
            </a:r>
            <a:r>
              <a:rPr lang="en-US" dirty="0" smtClean="0">
                <a:latin typeface="Cambria" panose="02040503050406030204" pitchFamily="18" charset="0"/>
                <a:ea typeface="Cambria" panose="02040503050406030204" pitchFamily="18" charset="0"/>
              </a:rPr>
              <a:t>Enhancement in </a:t>
            </a:r>
            <a:r>
              <a:rPr lang="en-US" dirty="0">
                <a:latin typeface="Cambria" panose="02040503050406030204" pitchFamily="18" charset="0"/>
                <a:ea typeface="Cambria" panose="02040503050406030204" pitchFamily="18" charset="0"/>
              </a:rPr>
              <a:t>Multi-machine Power Systems,” IEEE Access, vol. 9, pp. </a:t>
            </a:r>
            <a:r>
              <a:rPr lang="en-US" dirty="0" smtClean="0">
                <a:latin typeface="Cambria" panose="02040503050406030204" pitchFamily="18" charset="0"/>
                <a:ea typeface="Cambria" panose="02040503050406030204" pitchFamily="18" charset="0"/>
              </a:rPr>
              <a:t>166095–166116</a:t>
            </a:r>
            <a:r>
              <a:rPr lang="en-US" dirty="0">
                <a:latin typeface="Cambria" panose="02040503050406030204" pitchFamily="18" charset="0"/>
                <a:ea typeface="Cambria" panose="02040503050406030204" pitchFamily="18" charset="0"/>
              </a:rPr>
              <a:t>, 2021. </a:t>
            </a:r>
            <a:endParaRPr lang="en-US" dirty="0" smtClean="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[2] </a:t>
            </a:r>
            <a:r>
              <a:rPr lang="en-US" dirty="0">
                <a:latin typeface="Cambria" panose="02040503050406030204" pitchFamily="18" charset="0"/>
                <a:ea typeface="Cambria" panose="02040503050406030204" pitchFamily="18" charset="0"/>
              </a:rPr>
              <a:t>A. Sabo, N. I. A. Wahab, and M. L. Othman, “Coordinated Design </a:t>
            </a:r>
            <a:r>
              <a:rPr lang="en-US" dirty="0" smtClean="0">
                <a:latin typeface="Cambria" panose="02040503050406030204" pitchFamily="18" charset="0"/>
                <a:ea typeface="Cambria" panose="02040503050406030204" pitchFamily="18" charset="0"/>
              </a:rPr>
              <a:t>of PSS </a:t>
            </a:r>
            <a:r>
              <a:rPr lang="en-US" dirty="0">
                <a:latin typeface="Cambria" panose="02040503050406030204" pitchFamily="18" charset="0"/>
                <a:ea typeface="Cambria" panose="02040503050406030204" pitchFamily="18" charset="0"/>
              </a:rPr>
              <a:t>and IPFC Using FFA to Control Low Frequency Oscillations,” </a:t>
            </a:r>
            <a:r>
              <a:rPr lang="en-US" dirty="0" smtClean="0">
                <a:latin typeface="Cambria" panose="02040503050406030204" pitchFamily="18" charset="0"/>
                <a:ea typeface="Cambria" panose="02040503050406030204" pitchFamily="18" charset="0"/>
              </a:rPr>
              <a:t>In </a:t>
            </a:r>
            <a:r>
              <a:rPr lang="en-US" dirty="0">
                <a:latin typeface="Cambria" panose="02040503050406030204" pitchFamily="18" charset="0"/>
                <a:ea typeface="Cambria" panose="02040503050406030204" pitchFamily="18" charset="0"/>
              </a:rPr>
              <a:t>2021 IEEE 19th Student Conference on Research and Development </a:t>
            </a:r>
            <a:r>
              <a:rPr lang="en-US" dirty="0" smtClean="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SCOReD), 2021, pp. 201–206. </a:t>
            </a:r>
            <a:r>
              <a:rPr lang="en-US" dirty="0" smtClean="0">
                <a:latin typeface="Cambria" panose="02040503050406030204" pitchFamily="18" charset="0"/>
                <a:ea typeface="Cambria" panose="02040503050406030204" pitchFamily="18" charset="0"/>
              </a:rPr>
              <a:t>doi: 10.1109/SCOReD53546.2021.9652711</a:t>
            </a:r>
            <a:r>
              <a:rPr lang="en-US" dirty="0">
                <a:latin typeface="Cambria" panose="02040503050406030204" pitchFamily="18" charset="0"/>
                <a:ea typeface="Cambria" panose="02040503050406030204" pitchFamily="18" charset="0"/>
              </a:rPr>
              <a:t>. </a:t>
            </a:r>
            <a:endParaRPr lang="en-US" dirty="0" smtClean="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3</a:t>
            </a:r>
            <a:r>
              <a:rPr lang="en-US" dirty="0"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 Sabo, N. I. A. Wahab, M. L. Othman, M. Z. A. M. Jaffar, and H. </a:t>
            </a:r>
            <a:r>
              <a:rPr lang="en-US" dirty="0" smtClean="0">
                <a:latin typeface="Cambria" panose="02040503050406030204" pitchFamily="18" charset="0"/>
                <a:ea typeface="Cambria" panose="02040503050406030204" pitchFamily="18" charset="0"/>
              </a:rPr>
              <a:t>Beiranvand</a:t>
            </a:r>
            <a:r>
              <a:rPr lang="en-US" dirty="0">
                <a:latin typeface="Cambria" panose="02040503050406030204" pitchFamily="18" charset="0"/>
                <a:ea typeface="Cambria" panose="02040503050406030204" pitchFamily="18" charset="0"/>
              </a:rPr>
              <a:t>, “Farmland fertility optimization for designing of </a:t>
            </a:r>
            <a:r>
              <a:rPr lang="en-US" dirty="0" smtClean="0">
                <a:latin typeface="Cambria" panose="02040503050406030204" pitchFamily="18" charset="0"/>
                <a:ea typeface="Cambria" panose="02040503050406030204" pitchFamily="18" charset="0"/>
              </a:rPr>
              <a:t>interconnected </a:t>
            </a:r>
            <a:r>
              <a:rPr lang="en-US" dirty="0">
                <a:latin typeface="Cambria" panose="02040503050406030204" pitchFamily="18" charset="0"/>
                <a:ea typeface="Cambria" panose="02040503050406030204" pitchFamily="18" charset="0"/>
              </a:rPr>
              <a:t>multi-machine power system stabilizer,” Appl. </a:t>
            </a:r>
            <a:r>
              <a:rPr lang="en-US" dirty="0" smtClean="0">
                <a:latin typeface="Cambria" panose="02040503050406030204" pitchFamily="18" charset="0"/>
                <a:ea typeface="Cambria" panose="02040503050406030204" pitchFamily="18" charset="0"/>
              </a:rPr>
              <a:t>Model. Simul</a:t>
            </a:r>
            <a:r>
              <a:rPr lang="en-US" dirty="0">
                <a:latin typeface="Cambria" panose="02040503050406030204" pitchFamily="18" charset="0"/>
                <a:ea typeface="Cambria" panose="02040503050406030204" pitchFamily="18" charset="0"/>
              </a:rPr>
              <a:t>., vol. 4, pp. 183–201, 2020. </a:t>
            </a:r>
            <a:endParaRPr lang="en-US" dirty="0" smtClean="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4</a:t>
            </a:r>
            <a:r>
              <a:rPr lang="en-US" dirty="0"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 Sabo, N. I. A. Wahab, M. L. Othman, and M. Z. A. M. Jaffar, </a:t>
            </a:r>
            <a:r>
              <a:rPr lang="en-US" dirty="0" smtClean="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Mitigation of Oscillations in SMIB using a Novel Farmland Fertility </a:t>
            </a:r>
            <a:r>
              <a:rPr lang="en-US" dirty="0" smtClean="0">
                <a:latin typeface="Cambria" panose="02040503050406030204" pitchFamily="18" charset="0"/>
                <a:ea typeface="Cambria" panose="02040503050406030204" pitchFamily="18" charset="0"/>
              </a:rPr>
              <a:t>Optimization </a:t>
            </a:r>
            <a:r>
              <a:rPr lang="en-US" dirty="0">
                <a:latin typeface="Cambria" panose="02040503050406030204" pitchFamily="18" charset="0"/>
                <a:ea typeface="Cambria" panose="02040503050406030204" pitchFamily="18" charset="0"/>
              </a:rPr>
              <a:t>based PIDPSS,” In 2020 2nd International </a:t>
            </a:r>
            <a:r>
              <a:rPr lang="en-US" dirty="0" smtClean="0">
                <a:latin typeface="Cambria" panose="02040503050406030204" pitchFamily="18" charset="0"/>
                <a:ea typeface="Cambria" panose="02040503050406030204" pitchFamily="18" charset="0"/>
              </a:rPr>
              <a:t>Conference on </a:t>
            </a:r>
            <a:r>
              <a:rPr lang="en-US" dirty="0">
                <a:latin typeface="Cambria" panose="02040503050406030204" pitchFamily="18" charset="0"/>
                <a:ea typeface="Cambria" panose="02040503050406030204" pitchFamily="18" charset="0"/>
              </a:rPr>
              <a:t>Smart Power &amp; Internet Energy Systems (SPIES), 2020, pp. </a:t>
            </a:r>
            <a:r>
              <a:rPr lang="en-US" dirty="0" smtClean="0">
                <a:latin typeface="Cambria" panose="02040503050406030204" pitchFamily="18" charset="0"/>
                <a:ea typeface="Cambria" panose="02040503050406030204" pitchFamily="18" charset="0"/>
              </a:rPr>
              <a:t>234–239</a:t>
            </a:r>
            <a:r>
              <a:rPr lang="en-US" dirty="0">
                <a:latin typeface="Cambria" panose="02040503050406030204" pitchFamily="18" charset="0"/>
                <a:ea typeface="Cambria" panose="02040503050406030204" pitchFamily="18" charset="0"/>
              </a:rPr>
              <a:t>. </a:t>
            </a:r>
            <a:endParaRPr lang="en-US" dirty="0" smtClean="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[5] </a:t>
            </a:r>
            <a:r>
              <a:rPr lang="en-US" dirty="0">
                <a:latin typeface="Cambria" panose="02040503050406030204" pitchFamily="18" charset="0"/>
                <a:ea typeface="Cambria" panose="02040503050406030204" pitchFamily="18" charset="0"/>
              </a:rPr>
              <a:t>A. Sabo, T. E. Odoh, H. Shahinzadeh, Z. Azimi, and M. Moazzami, </a:t>
            </a:r>
            <a:r>
              <a:rPr lang="en-US" dirty="0" smtClean="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Implementing Optimization Techniques in PSS Design for </a:t>
            </a:r>
            <a:r>
              <a:rPr lang="en-US" dirty="0" smtClean="0">
                <a:latin typeface="Cambria" panose="02040503050406030204" pitchFamily="18" charset="0"/>
                <a:ea typeface="Cambria" panose="02040503050406030204" pitchFamily="18" charset="0"/>
              </a:rPr>
              <a:t>Multi-Machine </a:t>
            </a:r>
            <a:r>
              <a:rPr lang="en-US" dirty="0">
                <a:latin typeface="Cambria" panose="02040503050406030204" pitchFamily="18" charset="0"/>
                <a:ea typeface="Cambria" panose="02040503050406030204" pitchFamily="18" charset="0"/>
              </a:rPr>
              <a:t>Smart Power Systems: A Comparative Study,” Energies, </a:t>
            </a:r>
            <a:r>
              <a:rPr lang="en-US" dirty="0" smtClean="0">
                <a:latin typeface="Cambria" panose="02040503050406030204" pitchFamily="18" charset="0"/>
                <a:ea typeface="Cambria" panose="02040503050406030204" pitchFamily="18" charset="0"/>
              </a:rPr>
              <a:t>vol</a:t>
            </a:r>
            <a:r>
              <a:rPr lang="en-US" dirty="0">
                <a:latin typeface="Cambria" panose="02040503050406030204" pitchFamily="18" charset="0"/>
                <a:ea typeface="Cambria" panose="02040503050406030204" pitchFamily="18" charset="0"/>
              </a:rPr>
              <a:t>. 16, no. 5, p. 2465, 2023.</a:t>
            </a:r>
          </a:p>
        </p:txBody>
      </p:sp>
    </p:spTree>
    <p:extLst>
      <p:ext uri="{BB962C8B-B14F-4D97-AF65-F5344CB8AC3E}">
        <p14:creationId xmlns:p14="http://schemas.microsoft.com/office/powerpoint/2010/main" val="146187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18"/>
          <p:cNvSpPr txBox="1">
            <a:spLocks noGrp="1"/>
          </p:cNvSpPr>
          <p:nvPr>
            <p:ph type="subTitle" idx="1"/>
          </p:nvPr>
        </p:nvSpPr>
        <p:spPr>
          <a:xfrm>
            <a:off x="1058238" y="2581326"/>
            <a:ext cx="6201058" cy="467500"/>
          </a:xfrm>
          <a:prstGeom prst="rect">
            <a:avLst/>
          </a:prstGeom>
        </p:spPr>
        <p:txBody>
          <a:bodyPr spcFirstLastPara="1" wrap="square" lIns="0" tIns="0" rIns="0" bIns="0" anchor="t" anchorCtr="0">
            <a:noAutofit/>
          </a:bodyPr>
          <a:lstStyle/>
          <a:p>
            <a:pPr marL="0" indent="0" algn="ctr"/>
            <a:r>
              <a:rPr lang="en-US" sz="25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DFIG-WECS Renewable Integration to the Grid and Stability Improvement through Optimal Damping Controller Design</a:t>
            </a:r>
            <a:endParaRPr lang="en-US" sz="25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2" name="Title 1"/>
          <p:cNvSpPr>
            <a:spLocks noGrp="1"/>
          </p:cNvSpPr>
          <p:nvPr>
            <p:ph type="ctrTitle"/>
          </p:nvPr>
        </p:nvSpPr>
        <p:spPr>
          <a:xfrm>
            <a:off x="1263721" y="1521951"/>
            <a:ext cx="5995575" cy="582300"/>
          </a:xfrm>
        </p:spPr>
        <p:txBody>
          <a:bodyPr/>
          <a:lstStyle/>
          <a:p>
            <a:pPr algn="ctr"/>
            <a:r>
              <a:rPr lang="en-GB" sz="3200"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a:t>Theophilus Ebuka Odoh</a:t>
            </a:r>
            <a:endParaRPr lang="en-US" sz="32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6"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526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4043" y="1160980"/>
            <a:ext cx="7274103" cy="3785652"/>
          </a:xfrm>
          <a:prstGeom prst="rect">
            <a:avLst/>
          </a:prstGeom>
          <a:noFill/>
        </p:spPr>
        <p:txBody>
          <a:bodyPr wrap="square" rtlCol="0">
            <a:spAutoFit/>
          </a:bodyPr>
          <a:lstStyle/>
          <a:p>
            <a:pPr algn="ctr"/>
            <a:r>
              <a:rPr lang="en-US" sz="2000" dirty="0" smtClean="0">
                <a:latin typeface="Cambria" panose="02040503050406030204" pitchFamily="18" charset="0"/>
                <a:ea typeface="Cambria" panose="02040503050406030204" pitchFamily="18" charset="0"/>
              </a:rPr>
              <a:t>OUTLINE OF THE PRESENTATION</a:t>
            </a:r>
          </a:p>
          <a:p>
            <a:pPr marL="342900" indent="-342900">
              <a:buFont typeface="Wingdings" panose="05000000000000000000" pitchFamily="2" charset="2"/>
              <a:buChar char="§"/>
            </a:pPr>
            <a:r>
              <a:rPr lang="en-US" sz="2000" dirty="0" smtClean="0">
                <a:latin typeface="Cambria" panose="02040503050406030204" pitchFamily="18" charset="0"/>
                <a:ea typeface="Cambria" panose="02040503050406030204" pitchFamily="18" charset="0"/>
              </a:rPr>
              <a:t>Introduction</a:t>
            </a:r>
          </a:p>
          <a:p>
            <a:pPr marL="342900" indent="-342900">
              <a:buFont typeface="Wingdings" panose="05000000000000000000" pitchFamily="2" charset="2"/>
              <a:buChar char="§"/>
            </a:pPr>
            <a:r>
              <a:rPr lang="en-US" sz="2000" dirty="0" smtClean="0">
                <a:latin typeface="Cambria" panose="02040503050406030204" pitchFamily="18" charset="0"/>
                <a:ea typeface="Cambria" panose="02040503050406030204" pitchFamily="18" charset="0"/>
              </a:rPr>
              <a:t>Problem statement</a:t>
            </a:r>
          </a:p>
          <a:p>
            <a:pPr marL="342900" indent="-342900">
              <a:buFont typeface="Wingdings" panose="05000000000000000000" pitchFamily="2" charset="2"/>
              <a:buChar char="§"/>
            </a:pPr>
            <a:r>
              <a:rPr lang="en-US" sz="2000" dirty="0" smtClean="0">
                <a:latin typeface="Cambria" panose="02040503050406030204" pitchFamily="18" charset="0"/>
                <a:ea typeface="Cambria" panose="02040503050406030204" pitchFamily="18" charset="0"/>
              </a:rPr>
              <a:t>Aim and Objectives</a:t>
            </a:r>
          </a:p>
          <a:p>
            <a:pPr marL="342900" indent="-342900">
              <a:buFont typeface="Wingdings" panose="05000000000000000000" pitchFamily="2" charset="2"/>
              <a:buChar char="§"/>
            </a:pPr>
            <a:r>
              <a:rPr lang="en-US" sz="2000" dirty="0" smtClean="0">
                <a:latin typeface="Cambria" panose="02040503050406030204" pitchFamily="18" charset="0"/>
                <a:ea typeface="Cambria" panose="02040503050406030204" pitchFamily="18" charset="0"/>
              </a:rPr>
              <a:t>Literature review</a:t>
            </a:r>
          </a:p>
          <a:p>
            <a:pPr marL="342900" indent="-342900">
              <a:buFont typeface="Wingdings" panose="05000000000000000000" pitchFamily="2" charset="2"/>
              <a:buChar char="§"/>
            </a:pPr>
            <a:r>
              <a:rPr lang="en-US" sz="2000" dirty="0" smtClean="0">
                <a:latin typeface="Cambria" panose="02040503050406030204" pitchFamily="18" charset="0"/>
                <a:ea typeface="Cambria" panose="02040503050406030204" pitchFamily="18" charset="0"/>
              </a:rPr>
              <a:t>Research gap</a:t>
            </a:r>
          </a:p>
          <a:p>
            <a:pPr marL="342900" indent="-342900">
              <a:buFont typeface="Wingdings" panose="05000000000000000000" pitchFamily="2" charset="2"/>
              <a:buChar char="§"/>
            </a:pPr>
            <a:r>
              <a:rPr lang="en-US" sz="2000" dirty="0" smtClean="0">
                <a:latin typeface="Cambria" panose="02040503050406030204" pitchFamily="18" charset="0"/>
                <a:ea typeface="Cambria" panose="02040503050406030204" pitchFamily="18" charset="0"/>
              </a:rPr>
              <a:t>Methodology</a:t>
            </a:r>
          </a:p>
          <a:p>
            <a:pPr marL="342900" indent="-342900">
              <a:buFont typeface="Wingdings" panose="05000000000000000000" pitchFamily="2" charset="2"/>
              <a:buChar char="§"/>
            </a:pPr>
            <a:r>
              <a:rPr lang="en-US" sz="2000" dirty="0" smtClean="0">
                <a:latin typeface="Cambria" panose="02040503050406030204" pitchFamily="18" charset="0"/>
                <a:ea typeface="Cambria" panose="02040503050406030204" pitchFamily="18" charset="0"/>
              </a:rPr>
              <a:t>Results</a:t>
            </a:r>
          </a:p>
          <a:p>
            <a:pPr marL="342900" indent="-342900">
              <a:buFont typeface="Wingdings" panose="05000000000000000000" pitchFamily="2" charset="2"/>
              <a:buChar char="§"/>
            </a:pPr>
            <a:r>
              <a:rPr lang="en-US" sz="2000" dirty="0" smtClean="0">
                <a:latin typeface="Cambria" panose="02040503050406030204" pitchFamily="18" charset="0"/>
                <a:ea typeface="Cambria" panose="02040503050406030204" pitchFamily="18" charset="0"/>
              </a:rPr>
              <a:t>Contribution to knowledge</a:t>
            </a:r>
          </a:p>
          <a:p>
            <a:pPr marL="342900" indent="-342900">
              <a:buFont typeface="Wingdings" panose="05000000000000000000" pitchFamily="2" charset="2"/>
              <a:buChar char="§"/>
            </a:pPr>
            <a:r>
              <a:rPr lang="en-US" sz="2000" dirty="0" smtClean="0">
                <a:latin typeface="Cambria" panose="02040503050406030204" pitchFamily="18" charset="0"/>
                <a:ea typeface="Cambria" panose="02040503050406030204" pitchFamily="18" charset="0"/>
              </a:rPr>
              <a:t>Conclusion</a:t>
            </a:r>
          </a:p>
          <a:p>
            <a:pPr marL="342900" indent="-342900">
              <a:buFont typeface="Wingdings" panose="05000000000000000000" pitchFamily="2" charset="2"/>
              <a:buChar char="§"/>
            </a:pPr>
            <a:r>
              <a:rPr lang="en-US" sz="2000" dirty="0" smtClean="0">
                <a:latin typeface="Cambria" panose="02040503050406030204" pitchFamily="18" charset="0"/>
                <a:ea typeface="Cambria" panose="02040503050406030204" pitchFamily="18" charset="0"/>
              </a:rPr>
              <a:t>Recommendations</a:t>
            </a:r>
          </a:p>
          <a:p>
            <a:pPr marL="342900" indent="-342900">
              <a:buFont typeface="Wingdings" panose="05000000000000000000" pitchFamily="2" charset="2"/>
              <a:buChar char="§"/>
            </a:pPr>
            <a:r>
              <a:rPr lang="en-US" sz="2000" dirty="0" smtClean="0">
                <a:latin typeface="Cambria" panose="02040503050406030204" pitchFamily="18" charset="0"/>
                <a:ea typeface="Cambria" panose="02040503050406030204" pitchFamily="18" charset="0"/>
              </a:rPr>
              <a:t>References</a:t>
            </a:r>
            <a:endParaRPr lang="en-US" sz="2000"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1919" y="1037690"/>
            <a:ext cx="8959065" cy="3985322"/>
          </a:xfrm>
          <a:prstGeom prst="rect">
            <a:avLst/>
          </a:prstGeom>
          <a:noFill/>
        </p:spPr>
        <p:txBody>
          <a:bodyPr wrap="square" rtlCol="0">
            <a:spAutoFit/>
          </a:bodyPr>
          <a:lstStyle/>
          <a:p>
            <a:pPr algn="ctr">
              <a:lnSpc>
                <a:spcPct val="150000"/>
              </a:lnSpc>
            </a:pPr>
            <a:r>
              <a:rPr lang="en-US" sz="1900" dirty="0" smtClean="0">
                <a:latin typeface="Cambria" panose="02040503050406030204" pitchFamily="18" charset="0"/>
                <a:ea typeface="Cambria" panose="02040503050406030204" pitchFamily="18" charset="0"/>
              </a:rPr>
              <a:t>INTRODUCTION</a:t>
            </a:r>
          </a:p>
          <a:p>
            <a:pPr marL="285750" indent="-285750">
              <a:lnSpc>
                <a:spcPct val="150000"/>
              </a:lnSpc>
              <a:buFont typeface="Wingdings" panose="05000000000000000000" pitchFamily="2" charset="2"/>
              <a:buChar char="§"/>
            </a:pPr>
            <a:r>
              <a:rPr lang="en-US" sz="1900" dirty="0">
                <a:latin typeface="Cambria" panose="02040503050406030204" pitchFamily="18" charset="0"/>
                <a:ea typeface="Cambria" panose="02040503050406030204" pitchFamily="18" charset="0"/>
              </a:rPr>
              <a:t>DFIG-WECS is integrated to the power grid system to improve power generation capacity and to maintain a sustainable environment.</a:t>
            </a:r>
          </a:p>
          <a:p>
            <a:pPr marL="285750" indent="-285750">
              <a:lnSpc>
                <a:spcPct val="150000"/>
              </a:lnSpc>
              <a:buFont typeface="Wingdings" panose="05000000000000000000" pitchFamily="2" charset="2"/>
              <a:buChar char="§"/>
            </a:pPr>
            <a:endParaRPr lang="en-US" sz="1900" dirty="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
            </a:pPr>
            <a:r>
              <a:rPr lang="en-US" sz="1900" dirty="0">
                <a:latin typeface="Cambria" panose="02040503050406030204" pitchFamily="18" charset="0"/>
                <a:ea typeface="Cambria" panose="02040503050406030204" pitchFamily="18" charset="0"/>
              </a:rPr>
              <a:t>Power system stability is a major concern for successful operation of an integrated power grid system specifically rotor angle stability.</a:t>
            </a:r>
          </a:p>
          <a:p>
            <a:pPr marL="285750" indent="-285750">
              <a:lnSpc>
                <a:spcPct val="150000"/>
              </a:lnSpc>
              <a:buFont typeface="Wingdings" panose="05000000000000000000" pitchFamily="2" charset="2"/>
              <a:buChar char="§"/>
            </a:pPr>
            <a:endParaRPr lang="en-US" sz="1900" dirty="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
            </a:pPr>
            <a:r>
              <a:rPr lang="en-US" sz="1900" dirty="0">
                <a:latin typeface="Cambria" panose="02040503050406030204" pitchFamily="18" charset="0"/>
                <a:ea typeface="Cambria" panose="02040503050406030204" pitchFamily="18" charset="0"/>
              </a:rPr>
              <a:t>Damping Controllers like Power system stabilizer (PSS) is used to damp electromechanical oscillations and maintain rotor angle stability.</a:t>
            </a:r>
          </a:p>
        </p:txBody>
      </p:sp>
    </p:spTree>
    <p:extLst>
      <p:ext uri="{BB962C8B-B14F-4D97-AF65-F5344CB8AC3E}">
        <p14:creationId xmlns:p14="http://schemas.microsoft.com/office/powerpoint/2010/main" val="111026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2468" y="1058238"/>
            <a:ext cx="8928242" cy="3600986"/>
          </a:xfrm>
          <a:prstGeom prst="rect">
            <a:avLst/>
          </a:prstGeom>
          <a:noFill/>
        </p:spPr>
        <p:txBody>
          <a:bodyPr wrap="square" rtlCol="0">
            <a:spAutoFit/>
          </a:bodyPr>
          <a:lstStyle/>
          <a:p>
            <a:pPr algn="ctr"/>
            <a:r>
              <a:rPr lang="en-US" sz="1900" dirty="0" smtClean="0">
                <a:latin typeface="Cambria" panose="02040503050406030204" pitchFamily="18" charset="0"/>
                <a:ea typeface="Cambria" panose="02040503050406030204" pitchFamily="18" charset="0"/>
              </a:rPr>
              <a:t>Problem Statement</a:t>
            </a:r>
          </a:p>
          <a:p>
            <a:pPr algn="ctr"/>
            <a:endParaRPr lang="en-US" sz="1900" dirty="0" smtClean="0">
              <a:latin typeface="Cambria" panose="02040503050406030204" pitchFamily="18" charset="0"/>
              <a:ea typeface="Cambria" panose="02040503050406030204" pitchFamily="18" charset="0"/>
            </a:endParaRPr>
          </a:p>
          <a:p>
            <a:pPr marL="285750" lvl="0" indent="-285750" algn="just" eaLnBrk="1" hangingPunct="1">
              <a:spcBef>
                <a:spcPct val="0"/>
              </a:spcBef>
              <a:buFont typeface="Wingdings" panose="05000000000000000000" pitchFamily="2" charset="2"/>
              <a:buChar char="§"/>
            </a:pPr>
            <a:r>
              <a:rPr lang="en-US" altLang="zh-CN" sz="1900" dirty="0">
                <a:latin typeface="Cambria" panose="02040503050406030204" pitchFamily="18" charset="0"/>
                <a:ea typeface="SimSun" panose="02010600030101010101" pitchFamily="2" charset="-122"/>
              </a:rPr>
              <a:t>There is need to maintain a sustainable environment and to improve power generation capacity to meet daily demand.</a:t>
            </a:r>
          </a:p>
          <a:p>
            <a:pPr marL="285750" lvl="0" indent="-285750" algn="just" eaLnBrk="1" hangingPunct="1">
              <a:spcBef>
                <a:spcPct val="0"/>
              </a:spcBef>
              <a:buFont typeface="Wingdings" panose="05000000000000000000" pitchFamily="2" charset="2"/>
              <a:buChar char="§"/>
            </a:pPr>
            <a:endParaRPr lang="en-US" altLang="zh-CN" sz="1900" dirty="0">
              <a:latin typeface="Cambria" panose="02040503050406030204" pitchFamily="18" charset="0"/>
              <a:ea typeface="SimSun" panose="02010600030101010101" pitchFamily="2" charset="-122"/>
            </a:endParaRPr>
          </a:p>
          <a:p>
            <a:pPr marL="285750" lvl="0" indent="-285750" algn="just" eaLnBrk="1" hangingPunct="1">
              <a:spcBef>
                <a:spcPct val="0"/>
              </a:spcBef>
              <a:buFont typeface="Wingdings" panose="05000000000000000000" pitchFamily="2" charset="2"/>
              <a:buChar char="§"/>
            </a:pPr>
            <a:r>
              <a:rPr lang="en-US" altLang="zh-CN" sz="1900" dirty="0">
                <a:latin typeface="Cambria" panose="02040503050406030204" pitchFamily="18" charset="0"/>
                <a:ea typeface="SimSun" panose="02010600030101010101" pitchFamily="2" charset="-122"/>
              </a:rPr>
              <a:t>Power system stability particularly Rotor angle stability is a major concern while improving power generation capacity.</a:t>
            </a:r>
          </a:p>
          <a:p>
            <a:pPr marL="285750" lvl="0" indent="-285750" algn="just" eaLnBrk="1" hangingPunct="1">
              <a:spcBef>
                <a:spcPct val="0"/>
              </a:spcBef>
              <a:buFont typeface="Wingdings" panose="05000000000000000000" pitchFamily="2" charset="2"/>
              <a:buChar char="§"/>
            </a:pPr>
            <a:endParaRPr lang="en-US" altLang="zh-CN" sz="1900" dirty="0">
              <a:latin typeface="Cambria" panose="02040503050406030204" pitchFamily="18" charset="0"/>
              <a:ea typeface="SimSun" panose="02010600030101010101" pitchFamily="2" charset="-122"/>
            </a:endParaRPr>
          </a:p>
          <a:p>
            <a:pPr marL="285750" lvl="0" indent="-285750" algn="just" eaLnBrk="1" hangingPunct="1">
              <a:spcBef>
                <a:spcPct val="0"/>
              </a:spcBef>
              <a:buFont typeface="Wingdings" panose="05000000000000000000" pitchFamily="2" charset="2"/>
              <a:buChar char="§"/>
            </a:pPr>
            <a:r>
              <a:rPr lang="en-US" altLang="zh-CN" sz="1900" dirty="0">
                <a:latin typeface="Cambria" panose="02040503050406030204" pitchFamily="18" charset="0"/>
                <a:ea typeface="SimSun" panose="02010600030101010101" pitchFamily="2" charset="-122"/>
              </a:rPr>
              <a:t>Damping controllers such as the PSS damping controller is required for Rotor angle stability.</a:t>
            </a:r>
          </a:p>
          <a:p>
            <a:pPr marL="285750" lvl="0" indent="-285750" algn="just" eaLnBrk="1" hangingPunct="1">
              <a:spcBef>
                <a:spcPct val="0"/>
              </a:spcBef>
              <a:buFont typeface="Wingdings" panose="05000000000000000000" pitchFamily="2" charset="2"/>
              <a:buChar char="§"/>
            </a:pPr>
            <a:endParaRPr lang="en-US" altLang="zh-CN" sz="1900" dirty="0">
              <a:latin typeface="Cambria" panose="02040503050406030204" pitchFamily="18" charset="0"/>
              <a:ea typeface="SimSun" panose="02010600030101010101" pitchFamily="2" charset="-122"/>
            </a:endParaRPr>
          </a:p>
          <a:p>
            <a:pPr marL="285750" lvl="0" indent="-285750" algn="just" eaLnBrk="1" hangingPunct="1">
              <a:spcBef>
                <a:spcPct val="0"/>
              </a:spcBef>
              <a:buFont typeface="Wingdings" panose="05000000000000000000" pitchFamily="2" charset="2"/>
              <a:buChar char="§"/>
            </a:pPr>
            <a:r>
              <a:rPr lang="en-US" altLang="zh-CN" sz="1900" dirty="0">
                <a:latin typeface="Cambria" panose="02040503050406030204" pitchFamily="18" charset="0"/>
                <a:ea typeface="SimSun" panose="02010600030101010101" pitchFamily="2" charset="-122"/>
              </a:rPr>
              <a:t>Optimization is required in the PSS damping controller design.</a:t>
            </a:r>
          </a:p>
        </p:txBody>
      </p:sp>
    </p:spTree>
    <p:extLst>
      <p:ext uri="{BB962C8B-B14F-4D97-AF65-F5344CB8AC3E}">
        <p14:creationId xmlns:p14="http://schemas.microsoft.com/office/powerpoint/2010/main" val="301185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908510"/>
            <a:ext cx="9010436" cy="3693319"/>
          </a:xfrm>
          <a:prstGeom prst="rect">
            <a:avLst/>
          </a:prstGeom>
          <a:noFill/>
        </p:spPr>
        <p:txBody>
          <a:bodyPr wrap="square" rtlCol="0">
            <a:spAutoFit/>
          </a:bodyPr>
          <a:lstStyle/>
          <a:p>
            <a:pPr algn="ctr"/>
            <a:r>
              <a:rPr lang="en-US" sz="1800" dirty="0" smtClean="0">
                <a:latin typeface="Cambria" panose="02040503050406030204" pitchFamily="18" charset="0"/>
                <a:ea typeface="Cambria" panose="02040503050406030204" pitchFamily="18" charset="0"/>
              </a:rPr>
              <a:t>Aim and Objectives</a:t>
            </a:r>
          </a:p>
          <a:p>
            <a:pPr algn="ctr"/>
            <a:endParaRPr lang="en-US" sz="1800" dirty="0" smtClean="0">
              <a:latin typeface="Cambria" panose="02040503050406030204" pitchFamily="18" charset="0"/>
              <a:ea typeface="Cambria" panose="02040503050406030204" pitchFamily="18" charset="0"/>
            </a:endParaRPr>
          </a:p>
          <a:p>
            <a:pPr marL="285750" lvl="0" indent="-285750" algn="just" eaLnBrk="1" hangingPunct="1">
              <a:spcBef>
                <a:spcPct val="0"/>
              </a:spcBef>
              <a:buFont typeface="Wingdings" panose="05000000000000000000" pitchFamily="2" charset="2"/>
              <a:buChar char="§"/>
            </a:pPr>
            <a:r>
              <a:rPr lang="en-US" altLang="" sz="1800" dirty="0">
                <a:latin typeface="Cambria" panose="02040503050406030204" pitchFamily="18" charset="0"/>
              </a:rPr>
              <a:t>The aim of this research was to study the rotor angle stability of a grid-connected renewable energy source</a:t>
            </a:r>
          </a:p>
          <a:p>
            <a:pPr marL="0" lvl="0" indent="0" algn="just" eaLnBrk="1" hangingPunct="1">
              <a:spcBef>
                <a:spcPct val="0"/>
              </a:spcBef>
              <a:buNone/>
            </a:pPr>
            <a:r>
              <a:rPr lang="en-US" altLang="" sz="1800" dirty="0">
                <a:latin typeface="Cambria" panose="02040503050406030204" pitchFamily="18" charset="0"/>
              </a:rPr>
              <a:t>This research aim was achieved through the following objectives:</a:t>
            </a:r>
          </a:p>
          <a:p>
            <a:pPr marL="0" lvl="0" indent="0" algn="just" eaLnBrk="1" hangingPunct="1">
              <a:spcBef>
                <a:spcPct val="0"/>
              </a:spcBef>
              <a:buNone/>
            </a:pPr>
            <a:endParaRPr lang="en-US" altLang="" sz="1800" dirty="0">
              <a:latin typeface="Cambria" panose="02040503050406030204" pitchFamily="18" charset="0"/>
            </a:endParaRPr>
          </a:p>
          <a:p>
            <a:pPr marL="285750" lvl="0" indent="-285750" algn="just" eaLnBrk="1" hangingPunct="1">
              <a:spcBef>
                <a:spcPct val="0"/>
              </a:spcBef>
              <a:buFont typeface="Wingdings" panose="05000000000000000000" pitchFamily="2" charset="2"/>
              <a:buChar char="§"/>
            </a:pPr>
            <a:r>
              <a:rPr lang="en-US" altLang="" sz="1800" dirty="0">
                <a:latin typeface="Cambria" panose="02040503050406030204" pitchFamily="18" charset="0"/>
              </a:rPr>
              <a:t>Design </a:t>
            </a:r>
            <a:r>
              <a:rPr lang="en-US" altLang="" sz="1800" dirty="0" smtClean="0">
                <a:latin typeface="Cambria" panose="02040503050406030204" pitchFamily="18" charset="0"/>
              </a:rPr>
              <a:t>of the Kundur’s IEEE two area power test system in Matlab/Simulink.</a:t>
            </a:r>
          </a:p>
          <a:p>
            <a:pPr lvl="0" algn="just" eaLnBrk="1" hangingPunct="1">
              <a:spcBef>
                <a:spcPct val="0"/>
              </a:spcBef>
            </a:pPr>
            <a:endParaRPr lang="en-US" altLang="" sz="1800" dirty="0" smtClean="0">
              <a:latin typeface="Cambria" panose="02040503050406030204" pitchFamily="18" charset="0"/>
            </a:endParaRPr>
          </a:p>
          <a:p>
            <a:pPr marL="285750" lvl="0" indent="-285750" algn="just" eaLnBrk="1" hangingPunct="1">
              <a:spcBef>
                <a:spcPct val="0"/>
              </a:spcBef>
              <a:buFont typeface="Wingdings" panose="05000000000000000000" pitchFamily="2" charset="2"/>
              <a:buChar char="§"/>
            </a:pPr>
            <a:r>
              <a:rPr lang="en-US" altLang="" sz="1800" dirty="0" smtClean="0">
                <a:latin typeface="Cambria" panose="02040503050406030204" pitchFamily="18" charset="0"/>
              </a:rPr>
              <a:t>Integration </a:t>
            </a:r>
            <a:r>
              <a:rPr lang="en-US" altLang="" sz="1800" dirty="0">
                <a:latin typeface="Cambria" panose="02040503050406030204" pitchFamily="18" charset="0"/>
              </a:rPr>
              <a:t>of a doubly fed induction generator (DFIG) wind energy conversion system into the </a:t>
            </a:r>
            <a:r>
              <a:rPr lang="en-US" altLang="" sz="1800" dirty="0" smtClean="0">
                <a:latin typeface="Cambria" panose="02040503050406030204" pitchFamily="18" charset="0"/>
              </a:rPr>
              <a:t>Kundur’s IEEE power test system</a:t>
            </a:r>
          </a:p>
          <a:p>
            <a:pPr marL="285750" lvl="0" indent="-285750" algn="just" eaLnBrk="1" hangingPunct="1">
              <a:spcBef>
                <a:spcPct val="0"/>
              </a:spcBef>
              <a:buFont typeface="Wingdings" panose="05000000000000000000" pitchFamily="2" charset="2"/>
              <a:buChar char="§"/>
            </a:pPr>
            <a:endParaRPr lang="en-US" altLang="" sz="1800" dirty="0" smtClean="0">
              <a:latin typeface="Cambria" panose="02040503050406030204" pitchFamily="18" charset="0"/>
            </a:endParaRPr>
          </a:p>
          <a:p>
            <a:pPr marL="285750" indent="-285750" algn="just">
              <a:spcBef>
                <a:spcPct val="0"/>
              </a:spcBef>
              <a:buFont typeface="Wingdings" panose="05000000000000000000" pitchFamily="2" charset="2"/>
              <a:buChar char="§"/>
            </a:pPr>
            <a:r>
              <a:rPr lang="en-US" altLang="" sz="1800" dirty="0">
                <a:latin typeface="Cambria" panose="02040503050406030204" pitchFamily="18" charset="0"/>
              </a:rPr>
              <a:t>PSS damping controller using the artificial eco-system (AEO) optimization method for the </a:t>
            </a:r>
            <a:r>
              <a:rPr lang="en-US" altLang="" sz="1800" smtClean="0">
                <a:latin typeface="Cambria" panose="02040503050406030204" pitchFamily="18" charset="0"/>
              </a:rPr>
              <a:t>integrated </a:t>
            </a:r>
            <a:r>
              <a:rPr lang="en-US" altLang="" sz="1800" smtClean="0">
                <a:latin typeface="Cambria" panose="02040503050406030204" pitchFamily="18" charset="0"/>
              </a:rPr>
              <a:t>system.</a:t>
            </a:r>
            <a:endParaRPr lang="en-US" altLang="" sz="1800" dirty="0">
              <a:latin typeface="Cambria" panose="02040503050406030204" pitchFamily="18" charset="0"/>
            </a:endParaRPr>
          </a:p>
        </p:txBody>
      </p:sp>
    </p:spTree>
    <p:extLst>
      <p:ext uri="{BB962C8B-B14F-4D97-AF65-F5344CB8AC3E}">
        <p14:creationId xmlns:p14="http://schemas.microsoft.com/office/powerpoint/2010/main" val="81302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97" y="0"/>
            <a:ext cx="4900774" cy="8374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783182" y="757342"/>
            <a:ext cx="2055803" cy="369332"/>
          </a:xfrm>
          <a:prstGeom prst="rect">
            <a:avLst/>
          </a:prstGeom>
          <a:noFill/>
        </p:spPr>
        <p:txBody>
          <a:bodyPr wrap="square" rtlCol="0">
            <a:spAutoFit/>
          </a:bodyPr>
          <a:lstStyle/>
          <a:p>
            <a:pPr algn="ctr"/>
            <a:r>
              <a:rPr lang="en-US" sz="1800" dirty="0" smtClean="0">
                <a:latin typeface="Cambria" panose="02040503050406030204" pitchFamily="18" charset="0"/>
                <a:ea typeface="Cambria" panose="02040503050406030204" pitchFamily="18" charset="0"/>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4053196402"/>
              </p:ext>
            </p:extLst>
          </p:nvPr>
        </p:nvGraphicFramePr>
        <p:xfrm>
          <a:off x="0" y="1095851"/>
          <a:ext cx="9143999" cy="4043680"/>
        </p:xfrm>
        <a:graphic>
          <a:graphicData uri="http://schemas.openxmlformats.org/drawingml/2006/table">
            <a:tbl>
              <a:tblPr firstRow="1" bandRow="1">
                <a:tableStyleId>{412BBDFF-6B9B-4462-9DDC-469176A503FA}</a:tableStyleId>
              </a:tblPr>
              <a:tblGrid>
                <a:gridCol w="2639506"/>
                <a:gridCol w="2157690"/>
                <a:gridCol w="2060803"/>
                <a:gridCol w="2286000"/>
              </a:tblGrid>
              <a:tr h="370840">
                <a:tc>
                  <a:txBody>
                    <a:bodyPr/>
                    <a:lstStyle/>
                    <a:p>
                      <a:pPr algn="ctr"/>
                      <a:r>
                        <a:rPr lang="en-US" sz="1600" dirty="0" smtClean="0">
                          <a:latin typeface="Cambria" panose="02040503050406030204" pitchFamily="18" charset="0"/>
                          <a:ea typeface="Cambria" panose="02040503050406030204" pitchFamily="18" charset="0"/>
                        </a:rPr>
                        <a:t>Title and Reference </a:t>
                      </a:r>
                      <a:endParaRPr lang="en-US" sz="1600" dirty="0">
                        <a:latin typeface="Cambria" panose="02040503050406030204" pitchFamily="18" charset="0"/>
                        <a:ea typeface="Cambria" panose="02040503050406030204" pitchFamily="18" charset="0"/>
                      </a:endParaRPr>
                    </a:p>
                  </a:txBody>
                  <a:tcPr/>
                </a:tc>
                <a:tc>
                  <a:txBody>
                    <a:bodyPr/>
                    <a:lstStyle/>
                    <a:p>
                      <a:pPr algn="ctr"/>
                      <a:r>
                        <a:rPr lang="en-US" sz="1600" dirty="0" smtClean="0">
                          <a:latin typeface="Cambria" panose="02040503050406030204" pitchFamily="18" charset="0"/>
                          <a:ea typeface="Cambria" panose="02040503050406030204" pitchFamily="18" charset="0"/>
                        </a:rPr>
                        <a:t>Methodology</a:t>
                      </a:r>
                      <a:endParaRPr lang="en-US" sz="1600" dirty="0">
                        <a:latin typeface="Cambria" panose="02040503050406030204" pitchFamily="18" charset="0"/>
                        <a:ea typeface="Cambria" panose="02040503050406030204" pitchFamily="18" charset="0"/>
                      </a:endParaRPr>
                    </a:p>
                  </a:txBody>
                  <a:tcPr/>
                </a:tc>
                <a:tc>
                  <a:txBody>
                    <a:bodyPr/>
                    <a:lstStyle/>
                    <a:p>
                      <a:pPr algn="ctr"/>
                      <a:r>
                        <a:rPr lang="en-US" sz="1600" dirty="0" smtClean="0">
                          <a:latin typeface="Cambria" panose="02040503050406030204" pitchFamily="18" charset="0"/>
                          <a:ea typeface="Cambria" panose="02040503050406030204" pitchFamily="18" charset="0"/>
                        </a:rPr>
                        <a:t>Result</a:t>
                      </a:r>
                      <a:endParaRPr lang="en-US" sz="1600" dirty="0">
                        <a:latin typeface="Cambria" panose="02040503050406030204" pitchFamily="18" charset="0"/>
                        <a:ea typeface="Cambria" panose="02040503050406030204" pitchFamily="18" charset="0"/>
                      </a:endParaRPr>
                    </a:p>
                  </a:txBody>
                  <a:tcPr/>
                </a:tc>
                <a:tc>
                  <a:txBody>
                    <a:bodyPr/>
                    <a:lstStyle/>
                    <a:p>
                      <a:pPr algn="ctr"/>
                      <a:r>
                        <a:rPr lang="en-US" sz="1600" dirty="0" smtClean="0">
                          <a:latin typeface="Cambria" panose="02040503050406030204" pitchFamily="18" charset="0"/>
                          <a:ea typeface="Cambria" panose="02040503050406030204" pitchFamily="18" charset="0"/>
                        </a:rPr>
                        <a:t>Research gap</a:t>
                      </a:r>
                      <a:endParaRPr lang="en-US" sz="1600" dirty="0">
                        <a:latin typeface="Cambria" panose="02040503050406030204" pitchFamily="18" charset="0"/>
                        <a:ea typeface="Cambria" panose="02040503050406030204" pitchFamily="18" charset="0"/>
                      </a:endParaRPr>
                    </a:p>
                  </a:txBody>
                  <a:tcPr/>
                </a:tc>
              </a:tr>
              <a:tr h="370840">
                <a:tc>
                  <a:txBody>
                    <a:bodyPr/>
                    <a:lstStyle/>
                    <a:p>
                      <a:pPr algn="l"/>
                      <a:r>
                        <a:rPr lang="en-US" sz="1200" dirty="0" smtClean="0">
                          <a:latin typeface="Cambria" panose="02040503050406030204" pitchFamily="18" charset="0"/>
                          <a:ea typeface="Cambria" panose="02040503050406030204" pitchFamily="18" charset="0"/>
                        </a:rPr>
                        <a:t>Artificial Intelligence Based Power System Stabilizers for Frequency Stability Enhancement in Multi-machine Power Systems [1]</a:t>
                      </a:r>
                      <a:endParaRPr lang="en-US" sz="1200" dirty="0">
                        <a:latin typeface="Cambria" panose="02040503050406030204" pitchFamily="18" charset="0"/>
                        <a:ea typeface="Cambria" panose="02040503050406030204" pitchFamily="18" charset="0"/>
                      </a:endParaRPr>
                    </a:p>
                  </a:txBody>
                  <a:tcPr/>
                </a:tc>
                <a:tc>
                  <a:txBody>
                    <a:bodyPr/>
                    <a:lstStyle/>
                    <a:p>
                      <a:pPr algn="ctr"/>
                      <a:r>
                        <a:rPr lang="en-US" sz="1100" dirty="0" smtClean="0">
                          <a:latin typeface="Cambria" panose="02040503050406030204" pitchFamily="18" charset="0"/>
                          <a:ea typeface="Cambria" panose="02040503050406030204" pitchFamily="18" charset="0"/>
                        </a:rPr>
                        <a:t>PSS, IPFC and Neuro-fuzzy</a:t>
                      </a:r>
                      <a:r>
                        <a:rPr lang="en-US" sz="1100" baseline="0" dirty="0" smtClean="0">
                          <a:latin typeface="Cambria" panose="02040503050406030204" pitchFamily="18" charset="0"/>
                          <a:ea typeface="Cambria" panose="02040503050406030204" pitchFamily="18" charset="0"/>
                        </a:rPr>
                        <a:t> controller were applied in the test systems for power oscillation damping</a:t>
                      </a:r>
                      <a:endParaRPr lang="en-US" sz="1100" dirty="0">
                        <a:latin typeface="Cambria" panose="02040503050406030204" pitchFamily="18" charset="0"/>
                        <a:ea typeface="Cambria" panose="02040503050406030204" pitchFamily="18" charset="0"/>
                      </a:endParaRPr>
                    </a:p>
                  </a:txBody>
                  <a:tcPr/>
                </a:tc>
                <a:tc>
                  <a:txBody>
                    <a:bodyPr/>
                    <a:lstStyle/>
                    <a:p>
                      <a:pPr algn="ctr"/>
                      <a:r>
                        <a:rPr lang="en-US" sz="1100" dirty="0" smtClean="0">
                          <a:latin typeface="Cambria" panose="02040503050406030204" pitchFamily="18" charset="0"/>
                          <a:ea typeface="Cambria" panose="02040503050406030204" pitchFamily="18" charset="0"/>
                        </a:rPr>
                        <a:t>The Neuro-fuzzy controller performed better than PSS and IPFC when compared</a:t>
                      </a:r>
                      <a:endParaRPr lang="en-US" sz="1100" dirty="0">
                        <a:latin typeface="Cambria" panose="02040503050406030204" pitchFamily="18" charset="0"/>
                        <a:ea typeface="Cambria" panose="02040503050406030204" pitchFamily="18" charset="0"/>
                      </a:endParaRPr>
                    </a:p>
                  </a:txBody>
                  <a:tcPr/>
                </a:tc>
                <a:tc>
                  <a:txBody>
                    <a:bodyPr/>
                    <a:lstStyle/>
                    <a:p>
                      <a:pPr algn="ctr"/>
                      <a:r>
                        <a:rPr lang="en-US" sz="1100" dirty="0" smtClean="0">
                          <a:latin typeface="Cambria" panose="02040503050406030204" pitchFamily="18" charset="0"/>
                          <a:ea typeface="Cambria" panose="02040503050406030204" pitchFamily="18" charset="0"/>
                        </a:rPr>
                        <a:t>Renewable energy</a:t>
                      </a:r>
                      <a:r>
                        <a:rPr lang="en-US" sz="1100" baseline="0" dirty="0" smtClean="0">
                          <a:latin typeface="Cambria" panose="02040503050406030204" pitchFamily="18" charset="0"/>
                          <a:ea typeface="Cambria" panose="02040503050406030204" pitchFamily="18" charset="0"/>
                        </a:rPr>
                        <a:t> source was not considered</a:t>
                      </a:r>
                      <a:endParaRPr lang="en-US" sz="1100" dirty="0">
                        <a:latin typeface="Cambria" panose="02040503050406030204" pitchFamily="18" charset="0"/>
                        <a:ea typeface="Cambria" panose="02040503050406030204" pitchFamily="18" charset="0"/>
                      </a:endParaRPr>
                    </a:p>
                  </a:txBody>
                  <a:tcPr/>
                </a:tc>
              </a:tr>
              <a:tr h="370840">
                <a:tc>
                  <a:txBody>
                    <a:bodyPr/>
                    <a:lstStyle/>
                    <a:p>
                      <a:pPr algn="l"/>
                      <a:r>
                        <a:rPr lang="en-US" sz="1200" dirty="0" smtClean="0">
                          <a:latin typeface="Cambria" panose="02040503050406030204" pitchFamily="18" charset="0"/>
                          <a:ea typeface="Cambria" panose="02040503050406030204" pitchFamily="18" charset="0"/>
                        </a:rPr>
                        <a:t>Coordinated Design of </a:t>
                      </a:r>
                      <a:r>
                        <a:rPr lang="en-US" sz="1200" baseline="0" dirty="0" smtClean="0">
                          <a:latin typeface="Cambria" panose="02040503050406030204" pitchFamily="18" charset="0"/>
                          <a:ea typeface="Cambria" panose="02040503050406030204" pitchFamily="18" charset="0"/>
                        </a:rPr>
                        <a:t> </a:t>
                      </a:r>
                      <a:r>
                        <a:rPr lang="en-US" sz="1200" dirty="0" smtClean="0">
                          <a:latin typeface="Cambria" panose="02040503050406030204" pitchFamily="18" charset="0"/>
                          <a:ea typeface="Cambria" panose="02040503050406030204" pitchFamily="18" charset="0"/>
                        </a:rPr>
                        <a:t>PSS and IPFC Using FFA to Control Low Frequency Oscillations [2]</a:t>
                      </a:r>
                      <a:endParaRPr lang="en-US" sz="1200" dirty="0">
                        <a:latin typeface="Cambria" panose="02040503050406030204" pitchFamily="18" charset="0"/>
                        <a:ea typeface="Cambria" panose="02040503050406030204" pitchFamily="18" charset="0"/>
                      </a:endParaRPr>
                    </a:p>
                  </a:txBody>
                  <a:tcPr/>
                </a:tc>
                <a:tc>
                  <a:txBody>
                    <a:bodyPr/>
                    <a:lstStyle/>
                    <a:p>
                      <a:pPr algn="ctr"/>
                      <a:r>
                        <a:rPr lang="en-US" sz="1100" dirty="0" smtClean="0">
                          <a:latin typeface="Cambria" panose="02040503050406030204" pitchFamily="18" charset="0"/>
                          <a:ea typeface="Cambria" panose="02040503050406030204" pitchFamily="18" charset="0"/>
                        </a:rPr>
                        <a:t>PSS and IPFC controllers were combined for low frequency oscillation damping</a:t>
                      </a:r>
                      <a:endParaRPr lang="en-US" sz="1100" dirty="0">
                        <a:latin typeface="Cambria" panose="02040503050406030204" pitchFamily="18" charset="0"/>
                        <a:ea typeface="Cambria" panose="02040503050406030204" pitchFamily="18" charset="0"/>
                      </a:endParaRPr>
                    </a:p>
                  </a:txBody>
                  <a:tcPr/>
                </a:tc>
                <a:tc>
                  <a:txBody>
                    <a:bodyPr/>
                    <a:lstStyle/>
                    <a:p>
                      <a:pPr algn="ctr"/>
                      <a:r>
                        <a:rPr lang="en-US" sz="1100" dirty="0" smtClean="0">
                          <a:latin typeface="Cambria" panose="02040503050406030204" pitchFamily="18" charset="0"/>
                          <a:ea typeface="Cambria" panose="02040503050406030204" pitchFamily="18" charset="0"/>
                        </a:rPr>
                        <a:t>The combined controller performed better than PSS or IPFC controller</a:t>
                      </a:r>
                      <a:r>
                        <a:rPr lang="en-US" sz="1100" baseline="0" dirty="0" smtClean="0">
                          <a:latin typeface="Cambria" panose="02040503050406030204" pitchFamily="18" charset="0"/>
                          <a:ea typeface="Cambria" panose="02040503050406030204" pitchFamily="18" charset="0"/>
                        </a:rPr>
                        <a:t> only</a:t>
                      </a:r>
                      <a:r>
                        <a:rPr lang="en-US" sz="1100" dirty="0" smtClean="0">
                          <a:latin typeface="Cambria" panose="02040503050406030204" pitchFamily="18" charset="0"/>
                          <a:ea typeface="Cambria" panose="02040503050406030204" pitchFamily="18" charset="0"/>
                        </a:rPr>
                        <a:t> </a:t>
                      </a:r>
                      <a:endParaRPr lang="en-US" sz="1100" dirty="0">
                        <a:latin typeface="Cambria" panose="02040503050406030204" pitchFamily="18" charset="0"/>
                        <a:ea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latin typeface="Cambria" panose="02040503050406030204" pitchFamily="18" charset="0"/>
                          <a:ea typeface="Cambria" panose="02040503050406030204" pitchFamily="18" charset="0"/>
                        </a:rPr>
                        <a:t>Renewable energy</a:t>
                      </a:r>
                      <a:r>
                        <a:rPr lang="en-US" sz="1100" baseline="0" dirty="0" smtClean="0">
                          <a:latin typeface="Cambria" panose="02040503050406030204" pitchFamily="18" charset="0"/>
                          <a:ea typeface="Cambria" panose="02040503050406030204" pitchFamily="18" charset="0"/>
                        </a:rPr>
                        <a:t> source was not considered</a:t>
                      </a:r>
                      <a:endParaRPr lang="en-US" sz="1100" dirty="0" smtClean="0">
                        <a:latin typeface="Cambria" panose="02040503050406030204" pitchFamily="18" charset="0"/>
                        <a:ea typeface="Cambria" panose="02040503050406030204" pitchFamily="18" charset="0"/>
                      </a:endParaRPr>
                    </a:p>
                    <a:p>
                      <a:pPr algn="ctr"/>
                      <a:endParaRPr lang="en-US" sz="1100" dirty="0">
                        <a:latin typeface="Cambria" panose="02040503050406030204" pitchFamily="18" charset="0"/>
                        <a:ea typeface="Cambria" panose="02040503050406030204" pitchFamily="18" charset="0"/>
                      </a:endParaRPr>
                    </a:p>
                  </a:txBody>
                  <a:tcPr/>
                </a:tc>
              </a:tr>
              <a:tr h="370840">
                <a:tc>
                  <a:txBody>
                    <a:bodyPr/>
                    <a:lstStyle/>
                    <a:p>
                      <a:pPr algn="l"/>
                      <a:r>
                        <a:rPr lang="en-US" sz="1200" dirty="0" smtClean="0">
                          <a:latin typeface="Cambria" panose="02040503050406030204" pitchFamily="18" charset="0"/>
                          <a:ea typeface="Cambria" panose="02040503050406030204" pitchFamily="18" charset="0"/>
                        </a:rPr>
                        <a:t>Farmland fertility optimization for designing of interconnected multi-machine power system stabilizer [3]</a:t>
                      </a:r>
                      <a:endParaRPr lang="en-US" sz="1200" dirty="0">
                        <a:latin typeface="Cambria" panose="02040503050406030204" pitchFamily="18" charset="0"/>
                        <a:ea typeface="Cambria" panose="02040503050406030204" pitchFamily="18" charset="0"/>
                      </a:endParaRPr>
                    </a:p>
                  </a:txBody>
                  <a:tcPr/>
                </a:tc>
                <a:tc>
                  <a:txBody>
                    <a:bodyPr/>
                    <a:lstStyle/>
                    <a:p>
                      <a:pPr algn="ctr"/>
                      <a:r>
                        <a:rPr lang="en-US" sz="1100" dirty="0" smtClean="0">
                          <a:latin typeface="Cambria" panose="02040503050406030204" pitchFamily="18" charset="0"/>
                          <a:ea typeface="Cambria" panose="02040503050406030204" pitchFamily="18" charset="0"/>
                        </a:rPr>
                        <a:t>PSS damping controllers were</a:t>
                      </a:r>
                      <a:r>
                        <a:rPr lang="en-US" sz="1100" baseline="0" dirty="0" smtClean="0">
                          <a:latin typeface="Cambria" panose="02040503050406030204" pitchFamily="18" charset="0"/>
                          <a:ea typeface="Cambria" panose="02040503050406030204" pitchFamily="18" charset="0"/>
                        </a:rPr>
                        <a:t> </a:t>
                      </a:r>
                      <a:r>
                        <a:rPr lang="en-US" sz="1100" dirty="0" smtClean="0">
                          <a:latin typeface="Cambria" panose="02040503050406030204" pitchFamily="18" charset="0"/>
                          <a:ea typeface="Cambria" panose="02040503050406030204" pitchFamily="18" charset="0"/>
                        </a:rPr>
                        <a:t>designed in</a:t>
                      </a:r>
                      <a:r>
                        <a:rPr lang="en-US" sz="1100" baseline="0" dirty="0" smtClean="0">
                          <a:latin typeface="Cambria" panose="02040503050406030204" pitchFamily="18" charset="0"/>
                          <a:ea typeface="Cambria" panose="02040503050406030204" pitchFamily="18" charset="0"/>
                        </a:rPr>
                        <a:t> a multi-machine power system using FFA  </a:t>
                      </a:r>
                      <a:endParaRPr lang="en-US" sz="1100" dirty="0">
                        <a:latin typeface="Cambria" panose="02040503050406030204" pitchFamily="18" charset="0"/>
                        <a:ea typeface="Cambria" panose="02040503050406030204" pitchFamily="18" charset="0"/>
                      </a:endParaRPr>
                    </a:p>
                  </a:txBody>
                  <a:tcPr/>
                </a:tc>
                <a:tc>
                  <a:txBody>
                    <a:bodyPr/>
                    <a:lstStyle/>
                    <a:p>
                      <a:pPr algn="ctr"/>
                      <a:r>
                        <a:rPr lang="en-US" sz="1100" dirty="0" smtClean="0">
                          <a:latin typeface="Cambria" panose="02040503050406030204" pitchFamily="18" charset="0"/>
                          <a:ea typeface="Cambria" panose="02040503050406030204" pitchFamily="18" charset="0"/>
                        </a:rPr>
                        <a:t>FFA PSS damping controller performed better than PSO and</a:t>
                      </a:r>
                      <a:r>
                        <a:rPr lang="en-US" sz="1100" baseline="0" dirty="0" smtClean="0">
                          <a:latin typeface="Cambria" panose="02040503050406030204" pitchFamily="18" charset="0"/>
                          <a:ea typeface="Cambria" panose="02040503050406030204" pitchFamily="18" charset="0"/>
                        </a:rPr>
                        <a:t> GA PSS damping controllers</a:t>
                      </a:r>
                      <a:endParaRPr lang="en-US" sz="1100" dirty="0">
                        <a:latin typeface="Cambria" panose="02040503050406030204" pitchFamily="18" charset="0"/>
                        <a:ea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latin typeface="Cambria" panose="02040503050406030204" pitchFamily="18" charset="0"/>
                          <a:ea typeface="Cambria" panose="02040503050406030204" pitchFamily="18" charset="0"/>
                        </a:rPr>
                        <a:t>Renewable energy</a:t>
                      </a:r>
                      <a:r>
                        <a:rPr lang="en-US" sz="1100" baseline="0" dirty="0" smtClean="0">
                          <a:latin typeface="Cambria" panose="02040503050406030204" pitchFamily="18" charset="0"/>
                          <a:ea typeface="Cambria" panose="02040503050406030204" pitchFamily="18" charset="0"/>
                        </a:rPr>
                        <a:t> source was not considered</a:t>
                      </a:r>
                      <a:endParaRPr lang="en-US" sz="1100" dirty="0" smtClean="0">
                        <a:latin typeface="Cambria" panose="02040503050406030204" pitchFamily="18" charset="0"/>
                        <a:ea typeface="Cambria" panose="02040503050406030204" pitchFamily="18" charset="0"/>
                      </a:endParaRPr>
                    </a:p>
                    <a:p>
                      <a:pPr algn="ctr"/>
                      <a:endParaRPr lang="en-US" sz="1100" dirty="0">
                        <a:latin typeface="Cambria" panose="02040503050406030204" pitchFamily="18" charset="0"/>
                        <a:ea typeface="Cambria" panose="02040503050406030204" pitchFamily="18" charset="0"/>
                      </a:endParaRPr>
                    </a:p>
                  </a:txBody>
                  <a:tcPr/>
                </a:tc>
              </a:tr>
              <a:tr h="370840">
                <a:tc>
                  <a:txBody>
                    <a:bodyPr/>
                    <a:lstStyle/>
                    <a:p>
                      <a:pPr algn="l"/>
                      <a:r>
                        <a:rPr lang="en-US" sz="1200" dirty="0" smtClean="0">
                          <a:latin typeface="Cambria" panose="02040503050406030204" pitchFamily="18" charset="0"/>
                          <a:ea typeface="Cambria" panose="02040503050406030204" pitchFamily="18" charset="0"/>
                        </a:rPr>
                        <a:t>Mitigation of Oscillations in SMIB using a Novel Farmland Fertility </a:t>
                      </a:r>
                    </a:p>
                    <a:p>
                      <a:pPr algn="l"/>
                      <a:r>
                        <a:rPr lang="en-US" sz="1200" dirty="0" smtClean="0">
                          <a:latin typeface="Cambria" panose="02040503050406030204" pitchFamily="18" charset="0"/>
                          <a:ea typeface="Cambria" panose="02040503050406030204" pitchFamily="18" charset="0"/>
                        </a:rPr>
                        <a:t>Optimization based PIDPSS [4]</a:t>
                      </a:r>
                      <a:endParaRPr lang="en-US" sz="1200" dirty="0">
                        <a:latin typeface="Cambria" panose="02040503050406030204" pitchFamily="18" charset="0"/>
                        <a:ea typeface="Cambria" panose="02040503050406030204" pitchFamily="18" charset="0"/>
                      </a:endParaRPr>
                    </a:p>
                  </a:txBody>
                  <a:tcPr/>
                </a:tc>
                <a:tc>
                  <a:txBody>
                    <a:bodyPr/>
                    <a:lstStyle/>
                    <a:p>
                      <a:pPr algn="ctr"/>
                      <a:r>
                        <a:rPr lang="en-US" sz="1100" dirty="0" smtClean="0">
                          <a:latin typeface="Cambria" panose="02040503050406030204" pitchFamily="18" charset="0"/>
                          <a:ea typeface="Cambria" panose="02040503050406030204" pitchFamily="18" charset="0"/>
                        </a:rPr>
                        <a:t>PID and</a:t>
                      </a:r>
                      <a:r>
                        <a:rPr lang="en-US" sz="1100" baseline="0" dirty="0" smtClean="0">
                          <a:latin typeface="Cambria" panose="02040503050406030204" pitchFamily="18" charset="0"/>
                          <a:ea typeface="Cambria" panose="02040503050406030204" pitchFamily="18" charset="0"/>
                        </a:rPr>
                        <a:t> PSS controllers were combined for oscillation damping in a SMIB system</a:t>
                      </a:r>
                      <a:endParaRPr lang="en-US" sz="1100" dirty="0">
                        <a:latin typeface="Cambria" panose="02040503050406030204" pitchFamily="18" charset="0"/>
                        <a:ea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latin typeface="Cambria" panose="02040503050406030204" pitchFamily="18" charset="0"/>
                          <a:ea typeface="Cambria" panose="02040503050406030204" pitchFamily="18" charset="0"/>
                        </a:rPr>
                        <a:t>The combined controller performed better than PSS or PID controller</a:t>
                      </a:r>
                      <a:r>
                        <a:rPr lang="en-US" sz="1100" baseline="0" dirty="0" smtClean="0">
                          <a:latin typeface="Cambria" panose="02040503050406030204" pitchFamily="18" charset="0"/>
                          <a:ea typeface="Cambria" panose="02040503050406030204" pitchFamily="18" charset="0"/>
                        </a:rPr>
                        <a:t> only</a:t>
                      </a:r>
                      <a:r>
                        <a:rPr lang="en-US" sz="1100" dirty="0" smtClean="0">
                          <a:latin typeface="Cambria" panose="02040503050406030204" pitchFamily="18" charset="0"/>
                          <a:ea typeface="Cambria" panose="02040503050406030204" pitchFamily="18" charset="0"/>
                        </a:rPr>
                        <a:t> </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latin typeface="Cambria" panose="02040503050406030204" pitchFamily="18" charset="0"/>
                          <a:ea typeface="Cambria" panose="02040503050406030204" pitchFamily="18" charset="0"/>
                        </a:rPr>
                        <a:t>Renewable energy</a:t>
                      </a:r>
                      <a:r>
                        <a:rPr lang="en-US" sz="1100" baseline="0" dirty="0" smtClean="0">
                          <a:latin typeface="Cambria" panose="02040503050406030204" pitchFamily="18" charset="0"/>
                          <a:ea typeface="Cambria" panose="02040503050406030204" pitchFamily="18" charset="0"/>
                        </a:rPr>
                        <a:t> source was not considered</a:t>
                      </a:r>
                      <a:endParaRPr lang="en-US" sz="1100" dirty="0" smtClean="0">
                        <a:latin typeface="Cambria" panose="02040503050406030204" pitchFamily="18" charset="0"/>
                        <a:ea typeface="Cambria" panose="02040503050406030204" pitchFamily="18" charset="0"/>
                      </a:endParaRPr>
                    </a:p>
                    <a:p>
                      <a:pPr algn="ctr"/>
                      <a:endParaRPr lang="en-US" sz="1100" dirty="0">
                        <a:latin typeface="Cambria" panose="02040503050406030204" pitchFamily="18" charset="0"/>
                        <a:ea typeface="Cambria" panose="02040503050406030204" pitchFamily="18" charset="0"/>
                      </a:endParaRPr>
                    </a:p>
                  </a:txBody>
                  <a:tcPr/>
                </a:tc>
              </a:tr>
              <a:tr h="370840">
                <a:tc>
                  <a:txBody>
                    <a:bodyPr/>
                    <a:lstStyle/>
                    <a:p>
                      <a:pPr algn="l"/>
                      <a:r>
                        <a:rPr lang="en-US" sz="1200" dirty="0" smtClean="0">
                          <a:latin typeface="Cambria" panose="02040503050406030204" pitchFamily="18" charset="0"/>
                          <a:ea typeface="Cambria" panose="02040503050406030204" pitchFamily="18" charset="0"/>
                        </a:rPr>
                        <a:t>Implementing Optimization Techniques in PSS Design for Multi-Machine Smart Power Systems: A Comparative Study [5]</a:t>
                      </a:r>
                      <a:endParaRPr lang="en-US" sz="1200" dirty="0">
                        <a:latin typeface="Cambria" panose="02040503050406030204" pitchFamily="18" charset="0"/>
                        <a:ea typeface="Cambria" panose="02040503050406030204" pitchFamily="18" charset="0"/>
                      </a:endParaRPr>
                    </a:p>
                  </a:txBody>
                  <a:tcPr/>
                </a:tc>
                <a:tc>
                  <a:txBody>
                    <a:bodyPr/>
                    <a:lstStyle/>
                    <a:p>
                      <a:pPr algn="ctr"/>
                      <a:r>
                        <a:rPr lang="en-US" sz="1100" dirty="0" smtClean="0">
                          <a:latin typeface="Cambria" panose="02040503050406030204" pitchFamily="18" charset="0"/>
                          <a:ea typeface="Cambria" panose="02040503050406030204" pitchFamily="18" charset="0"/>
                        </a:rPr>
                        <a:t>Nature inspired </a:t>
                      </a:r>
                      <a:r>
                        <a:rPr lang="en-US" sz="1100" baseline="0" dirty="0" smtClean="0">
                          <a:latin typeface="Cambria" panose="02040503050406030204" pitchFamily="18" charset="0"/>
                          <a:ea typeface="Cambria" panose="02040503050406030204" pitchFamily="18" charset="0"/>
                        </a:rPr>
                        <a:t>algorithms </a:t>
                      </a:r>
                      <a:r>
                        <a:rPr lang="en-US" sz="1100" dirty="0" smtClean="0">
                          <a:latin typeface="Cambria" panose="02040503050406030204" pitchFamily="18" charset="0"/>
                          <a:ea typeface="Cambria" panose="02040503050406030204" pitchFamily="18" charset="0"/>
                        </a:rPr>
                        <a:t>and Physics</a:t>
                      </a:r>
                      <a:r>
                        <a:rPr lang="en-US" sz="1100" baseline="0" dirty="0" smtClean="0">
                          <a:latin typeface="Cambria" panose="02040503050406030204" pitchFamily="18" charset="0"/>
                          <a:ea typeface="Cambria" panose="02040503050406030204" pitchFamily="18" charset="0"/>
                        </a:rPr>
                        <a:t> inspired metaheuristic  were compared in optimal design of PSS damping controllers in WSCC system</a:t>
                      </a:r>
                      <a:endParaRPr lang="en-US" sz="1100" dirty="0">
                        <a:latin typeface="Cambria" panose="02040503050406030204" pitchFamily="18" charset="0"/>
                        <a:ea typeface="Cambria" panose="02040503050406030204" pitchFamily="18" charset="0"/>
                      </a:endParaRPr>
                    </a:p>
                  </a:txBody>
                  <a:tcPr/>
                </a:tc>
                <a:tc>
                  <a:txBody>
                    <a:bodyPr/>
                    <a:lstStyle/>
                    <a:p>
                      <a:pPr algn="ctr"/>
                      <a:r>
                        <a:rPr lang="en-US" sz="1100" dirty="0" smtClean="0">
                          <a:latin typeface="Cambria" panose="02040503050406030204" pitchFamily="18" charset="0"/>
                          <a:ea typeface="Cambria" panose="02040503050406030204" pitchFamily="18" charset="0"/>
                        </a:rPr>
                        <a:t>Physics</a:t>
                      </a:r>
                      <a:r>
                        <a:rPr lang="en-US" sz="1100" baseline="0" dirty="0" smtClean="0">
                          <a:latin typeface="Cambria" panose="02040503050406030204" pitchFamily="18" charset="0"/>
                          <a:ea typeface="Cambria" panose="02040503050406030204" pitchFamily="18" charset="0"/>
                        </a:rPr>
                        <a:t> inspired metaheuristic performed better than Nature inspired algorithms in PSS damping controller design. </a:t>
                      </a:r>
                      <a:endParaRPr lang="en-US" sz="1100" dirty="0">
                        <a:latin typeface="Cambria" panose="02040503050406030204" pitchFamily="18" charset="0"/>
                        <a:ea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latin typeface="Cambria" panose="02040503050406030204" pitchFamily="18" charset="0"/>
                          <a:ea typeface="Cambria" panose="02040503050406030204" pitchFamily="18" charset="0"/>
                        </a:rPr>
                        <a:t>Renewable energy</a:t>
                      </a:r>
                      <a:r>
                        <a:rPr lang="en-US" sz="1100" baseline="0" dirty="0" smtClean="0">
                          <a:latin typeface="Cambria" panose="02040503050406030204" pitchFamily="18" charset="0"/>
                          <a:ea typeface="Cambria" panose="02040503050406030204" pitchFamily="18" charset="0"/>
                        </a:rPr>
                        <a:t> source was not considered</a:t>
                      </a:r>
                      <a:endParaRPr lang="en-US" sz="1100" dirty="0" smtClean="0">
                        <a:latin typeface="Cambria" panose="02040503050406030204" pitchFamily="18" charset="0"/>
                        <a:ea typeface="Cambria" panose="02040503050406030204" pitchFamily="18" charset="0"/>
                      </a:endParaRPr>
                    </a:p>
                    <a:p>
                      <a:pPr algn="ctr"/>
                      <a:endParaRPr lang="en-US" sz="1100" dirty="0">
                        <a:latin typeface="Cambria" panose="02040503050406030204" pitchFamily="18" charset="0"/>
                        <a:ea typeface="Cambria" panose="02040503050406030204" pitchFamily="18" charset="0"/>
                      </a:endParaRPr>
                    </a:p>
                  </a:txBody>
                  <a:tcPr/>
                </a:tc>
              </a:tr>
            </a:tbl>
          </a:graphicData>
        </a:graphic>
      </p:graphicFrame>
    </p:spTree>
    <p:extLst>
      <p:ext uri="{BB962C8B-B14F-4D97-AF65-F5344CB8AC3E}">
        <p14:creationId xmlns:p14="http://schemas.microsoft.com/office/powerpoint/2010/main" val="845069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3016" y="1068512"/>
            <a:ext cx="8794678" cy="2585323"/>
          </a:xfrm>
          <a:prstGeom prst="rect">
            <a:avLst/>
          </a:prstGeom>
          <a:noFill/>
        </p:spPr>
        <p:txBody>
          <a:bodyPr wrap="square" rtlCol="0">
            <a:spAutoFit/>
          </a:bodyPr>
          <a:lstStyle/>
          <a:p>
            <a:pPr algn="ctr"/>
            <a:r>
              <a:rPr lang="en-US" sz="1800" dirty="0" smtClean="0">
                <a:latin typeface="Cambria" panose="02040503050406030204" pitchFamily="18" charset="0"/>
                <a:ea typeface="Cambria" panose="02040503050406030204" pitchFamily="18" charset="0"/>
              </a:rPr>
              <a:t>Research Gap</a:t>
            </a:r>
          </a:p>
          <a:p>
            <a:pPr marL="0" lvl="0" indent="0" algn="just" eaLnBrk="1" hangingPunct="1">
              <a:lnSpc>
                <a:spcPct val="200000"/>
              </a:lnSpc>
              <a:spcBef>
                <a:spcPct val="0"/>
              </a:spcBef>
              <a:buNone/>
            </a:pPr>
            <a:r>
              <a:rPr lang="en-US" altLang="zh-CN" sz="1800" dirty="0">
                <a:latin typeface="Cambria" panose="02040503050406030204" pitchFamily="18" charset="0"/>
                <a:ea typeface="SimSun" panose="02010600030101010101" pitchFamily="2" charset="-122"/>
              </a:rPr>
              <a:t>The research filled the above gaps by:</a:t>
            </a:r>
          </a:p>
          <a:p>
            <a:pPr marL="285750" lvl="0" indent="-285750" algn="just" eaLnBrk="1" hangingPunct="1">
              <a:lnSpc>
                <a:spcPct val="200000"/>
              </a:lnSpc>
              <a:spcBef>
                <a:spcPct val="0"/>
              </a:spcBef>
              <a:buFont typeface="Wingdings" panose="05000000000000000000" pitchFamily="2" charset="2"/>
              <a:buChar char="§"/>
            </a:pPr>
            <a:r>
              <a:rPr lang="en-US" altLang="zh-CN" sz="1800" dirty="0">
                <a:latin typeface="Cambria" panose="02040503050406030204" pitchFamily="18" charset="0"/>
                <a:ea typeface="SimSun" panose="02010600030101010101" pitchFamily="2" charset="-122"/>
              </a:rPr>
              <a:t>Designing an AEO based PSS damping controller for the </a:t>
            </a:r>
            <a:r>
              <a:rPr lang="en-US" altLang="zh-CN" sz="1800" dirty="0" smtClean="0">
                <a:latin typeface="Cambria" panose="02040503050406030204" pitchFamily="18" charset="0"/>
                <a:ea typeface="SimSun" panose="02010600030101010101" pitchFamily="2" charset="-122"/>
              </a:rPr>
              <a:t>DFIG-WECS integrated to the Kundur’s IEEE power test system to improve </a:t>
            </a:r>
            <a:r>
              <a:rPr lang="en-US" altLang="zh-CN" sz="1800" dirty="0">
                <a:latin typeface="Cambria" panose="02040503050406030204" pitchFamily="18" charset="0"/>
                <a:ea typeface="SimSun" panose="02010600030101010101" pitchFamily="2" charset="-122"/>
              </a:rPr>
              <a:t>the generation capacity of the power grid system </a:t>
            </a:r>
            <a:r>
              <a:rPr lang="en-US" altLang="zh-CN" sz="1800" dirty="0" smtClean="0">
                <a:latin typeface="Cambria" panose="02040503050406030204" pitchFamily="18" charset="0"/>
                <a:ea typeface="SimSun" panose="02010600030101010101" pitchFamily="2" charset="-122"/>
              </a:rPr>
              <a:t>and maintain rotor angle stability.</a:t>
            </a:r>
            <a:endParaRPr lang="en-US" altLang="zh-CN" sz="1800" dirty="0">
              <a:latin typeface="Cambria" panose="02040503050406030204" pitchFamily="18" charset="0"/>
              <a:ea typeface="SimSun" panose="02010600030101010101" pitchFamily="2" charset="-122"/>
            </a:endParaRPr>
          </a:p>
        </p:txBody>
      </p:sp>
    </p:spTree>
    <p:extLst>
      <p:ext uri="{BB962C8B-B14F-4D97-AF65-F5344CB8AC3E}">
        <p14:creationId xmlns:p14="http://schemas.microsoft.com/office/powerpoint/2010/main" val="81462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descr="https://iccke.um.ac.ir/Areas/Panel/Hamayesh/3/Image/Baner/8d1f1ccc-f84d-4735-afd8-bd7d919ab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25" y="1"/>
            <a:ext cx="5394121" cy="921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3564" y="921729"/>
            <a:ext cx="8794678" cy="369332"/>
          </a:xfrm>
          <a:prstGeom prst="rect">
            <a:avLst/>
          </a:prstGeom>
          <a:noFill/>
        </p:spPr>
        <p:txBody>
          <a:bodyPr wrap="square" rtlCol="0">
            <a:spAutoFit/>
          </a:bodyPr>
          <a:lstStyle/>
          <a:p>
            <a:pPr algn="ctr"/>
            <a:r>
              <a:rPr lang="en-US" sz="1800" dirty="0" smtClean="0">
                <a:latin typeface="Cambria" panose="02040503050406030204" pitchFamily="18" charset="0"/>
                <a:ea typeface="Cambria" panose="02040503050406030204" pitchFamily="18" charset="0"/>
              </a:rPr>
              <a:t>Methodology</a:t>
            </a:r>
          </a:p>
        </p:txBody>
      </p:sp>
      <p:sp>
        <p:nvSpPr>
          <p:cNvPr id="3" name="TextBox 2"/>
          <p:cNvSpPr txBox="1"/>
          <p:nvPr/>
        </p:nvSpPr>
        <p:spPr>
          <a:xfrm>
            <a:off x="3463851" y="3914454"/>
            <a:ext cx="3173253" cy="52322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The Kundur’s 2-area power test system augmented with </a:t>
            </a:r>
            <a:r>
              <a:rPr lang="en-US" dirty="0" smtClean="0">
                <a:latin typeface="Cambria" panose="02040503050406030204" pitchFamily="18" charset="0"/>
                <a:ea typeface="Cambria" panose="02040503050406030204" pitchFamily="18" charset="0"/>
              </a:rPr>
              <a:t>DFIG-WECS</a:t>
            </a:r>
            <a:endParaRPr lang="en-US" dirty="0">
              <a:latin typeface="Cambria" panose="02040503050406030204" pitchFamily="18" charset="0"/>
              <a:ea typeface="Cambria" panose="02040503050406030204" pitchFamily="18"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8713" y="1627902"/>
            <a:ext cx="4656554" cy="2286552"/>
          </a:xfrm>
          <a:prstGeom prst="rect">
            <a:avLst/>
          </a:prstGeom>
        </p:spPr>
      </p:pic>
    </p:spTree>
    <p:extLst>
      <p:ext uri="{BB962C8B-B14F-4D97-AF65-F5344CB8AC3E}">
        <p14:creationId xmlns:p14="http://schemas.microsoft.com/office/powerpoint/2010/main" val="4066370026"/>
      </p:ext>
    </p:extLst>
  </p:cSld>
  <p:clrMapOvr>
    <a:masterClrMapping/>
  </p:clrMapOvr>
</p:sld>
</file>

<file path=ppt/theme/theme1.xml><?xml version="1.0" encoding="utf-8"?>
<a:theme xmlns:a="http://schemas.openxmlformats.org/drawingml/2006/main" name="Surrey template">
  <a:themeElements>
    <a:clrScheme name="Custom 5">
      <a:dk1>
        <a:srgbClr val="061E3A"/>
      </a:dk1>
      <a:lt1>
        <a:srgbClr val="FFFFFF"/>
      </a:lt1>
      <a:dk2>
        <a:srgbClr val="757C83"/>
      </a:dk2>
      <a:lt2>
        <a:srgbClr val="EBF0F3"/>
      </a:lt2>
      <a:accent1>
        <a:srgbClr val="7FCA20"/>
      </a:accent1>
      <a:accent2>
        <a:srgbClr val="02C1D3"/>
      </a:accent2>
      <a:accent3>
        <a:srgbClr val="66BDE8"/>
      </a:accent3>
      <a:accent4>
        <a:srgbClr val="1985D2"/>
      </a:accent4>
      <a:accent5>
        <a:srgbClr val="E3E4E6"/>
      </a:accent5>
      <a:accent6>
        <a:srgbClr val="061E3A"/>
      </a:accent6>
      <a:hlink>
        <a:srgbClr val="1985D2"/>
      </a:hlink>
      <a:folHlink>
        <a:srgbClr val="F2F2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TotalTime>
  <Words>1405</Words>
  <Application>Microsoft Office PowerPoint</Application>
  <PresentationFormat>On-screen Show (16:9)</PresentationFormat>
  <Paragraphs>238</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Cambria Math</vt:lpstr>
      <vt:lpstr>IBM Plex Sans Light</vt:lpstr>
      <vt:lpstr>Merriweather</vt:lpstr>
      <vt:lpstr>Cambria</vt:lpstr>
      <vt:lpstr>Times New Roman</vt:lpstr>
      <vt:lpstr>IBM Plex Sans</vt:lpstr>
      <vt:lpstr>Wingdings</vt:lpstr>
      <vt:lpstr>SimSun</vt:lpstr>
      <vt:lpstr>Surrey template</vt:lpstr>
      <vt:lpstr>PowerPoint Presentation</vt:lpstr>
      <vt:lpstr>Theophilus Ebuka Odoh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dc:creator>
  <cp:lastModifiedBy>Microsoft account</cp:lastModifiedBy>
  <cp:revision>88</cp:revision>
  <dcterms:modified xsi:type="dcterms:W3CDTF">2023-10-08T09:54:26Z</dcterms:modified>
</cp:coreProperties>
</file>