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68740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218832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247175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809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088981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916544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74593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236763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68021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04812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55537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5504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E6518-E803-41B6-802B-50DC184364FB}"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93050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310269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17005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49699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70440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3E6518-E803-41B6-802B-50DC184364FB}" type="datetimeFigureOut">
              <a:rPr lang="en-US" smtClean="0"/>
              <a:t>5/23/2021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0D010E-84AD-4024-9489-55E748A88C23}" type="slidenum">
              <a:rPr lang="en-US" smtClean="0"/>
              <a:t>‹#›</a:t>
            </a:fld>
            <a:endParaRPr lang="en-US"/>
          </a:p>
        </p:txBody>
      </p:sp>
    </p:spTree>
    <p:extLst>
      <p:ext uri="{BB962C8B-B14F-4D97-AF65-F5344CB8AC3E}">
        <p14:creationId xmlns:p14="http://schemas.microsoft.com/office/powerpoint/2010/main" val="3621634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BE98-6536-42E1-8EAC-D7E86CA317FE}"/>
              </a:ext>
            </a:extLst>
          </p:cNvPr>
          <p:cNvSpPr>
            <a:spLocks noGrp="1"/>
          </p:cNvSpPr>
          <p:nvPr>
            <p:ph type="ctrTitle"/>
          </p:nvPr>
        </p:nvSpPr>
        <p:spPr/>
        <p:txBody>
          <a:bodyPr/>
          <a:lstStyle/>
          <a:p>
            <a:r>
              <a:rPr lang="en-US" dirty="0"/>
              <a:t>PROJECT 3 DOCUMENTATION</a:t>
            </a:r>
          </a:p>
        </p:txBody>
      </p:sp>
      <p:sp>
        <p:nvSpPr>
          <p:cNvPr id="3" name="Subtitle 2">
            <a:extLst>
              <a:ext uri="{FF2B5EF4-FFF2-40B4-BE49-F238E27FC236}">
                <a16:creationId xmlns:a16="http://schemas.microsoft.com/office/drawing/2014/main" id="{72951188-EBAE-4C0D-ADF4-0BFE24B251DC}"/>
              </a:ext>
            </a:extLst>
          </p:cNvPr>
          <p:cNvSpPr>
            <a:spLocks noGrp="1"/>
          </p:cNvSpPr>
          <p:nvPr>
            <p:ph type="subTitle" idx="1"/>
          </p:nvPr>
        </p:nvSpPr>
        <p:spPr/>
        <p:txBody>
          <a:bodyPr/>
          <a:lstStyle/>
          <a:p>
            <a:r>
              <a:rPr lang="en-US" dirty="0"/>
              <a:t>INTRO TO SOFTWARE ENGINEERING</a:t>
            </a:r>
          </a:p>
        </p:txBody>
      </p:sp>
      <p:sp>
        <p:nvSpPr>
          <p:cNvPr id="4" name="TextBox 3">
            <a:extLst>
              <a:ext uri="{FF2B5EF4-FFF2-40B4-BE49-F238E27FC236}">
                <a16:creationId xmlns:a16="http://schemas.microsoft.com/office/drawing/2014/main" id="{706D737C-27E0-474B-AE6F-71352667C617}"/>
              </a:ext>
            </a:extLst>
          </p:cNvPr>
          <p:cNvSpPr txBox="1"/>
          <p:nvPr/>
        </p:nvSpPr>
        <p:spPr>
          <a:xfrm>
            <a:off x="1338470" y="530087"/>
            <a:ext cx="3578087" cy="707886"/>
          </a:xfrm>
          <a:prstGeom prst="rect">
            <a:avLst/>
          </a:prstGeom>
          <a:noFill/>
        </p:spPr>
        <p:txBody>
          <a:bodyPr wrap="square" rtlCol="0">
            <a:spAutoFit/>
          </a:bodyPr>
          <a:lstStyle/>
          <a:p>
            <a:r>
              <a:rPr lang="en-US" sz="2000" dirty="0"/>
              <a:t>NAME: THEOPHILUS ADDO</a:t>
            </a:r>
          </a:p>
          <a:p>
            <a:r>
              <a:rPr lang="en-US" sz="2000" dirty="0"/>
              <a:t>ID: 10828947</a:t>
            </a:r>
          </a:p>
        </p:txBody>
      </p:sp>
    </p:spTree>
    <p:extLst>
      <p:ext uri="{BB962C8B-B14F-4D97-AF65-F5344CB8AC3E}">
        <p14:creationId xmlns:p14="http://schemas.microsoft.com/office/powerpoint/2010/main" val="269115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E318-247A-457E-9A47-BFECD519E6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09DB267-C8E2-4BD8-BD34-4E5D3CA49AA3}"/>
              </a:ext>
            </a:extLst>
          </p:cNvPr>
          <p:cNvSpPr>
            <a:spLocks noGrp="1"/>
          </p:cNvSpPr>
          <p:nvPr>
            <p:ph idx="1"/>
          </p:nvPr>
        </p:nvSpPr>
        <p:spPr/>
        <p:txBody>
          <a:bodyPr/>
          <a:lstStyle/>
          <a:p>
            <a:pPr>
              <a:lnSpc>
                <a:spcPct val="150000"/>
              </a:lnSpc>
            </a:pPr>
            <a:r>
              <a:rPr lang="en-US" dirty="0"/>
              <a:t>A problem is created whenever people want to buy products or items but do not know where and how to get it. People tend to move from one vendor to another in search for the products and this results in the loss of time and energy. A database driven web and mobile application is developed to solve this problem. It allows people to search and order for products they need, which would be delivered right to their door step.</a:t>
            </a:r>
          </a:p>
          <a:p>
            <a:endParaRPr lang="en-US" dirty="0"/>
          </a:p>
        </p:txBody>
      </p:sp>
    </p:spTree>
    <p:extLst>
      <p:ext uri="{BB962C8B-B14F-4D97-AF65-F5344CB8AC3E}">
        <p14:creationId xmlns:p14="http://schemas.microsoft.com/office/powerpoint/2010/main" val="248682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72C3-1081-48D7-88FA-9EB0199B548E}"/>
              </a:ext>
            </a:extLst>
          </p:cNvPr>
          <p:cNvSpPr>
            <a:spLocks noGrp="1"/>
          </p:cNvSpPr>
          <p:nvPr>
            <p:ph type="title"/>
          </p:nvPr>
        </p:nvSpPr>
        <p:spPr/>
        <p:txBody>
          <a:bodyPr/>
          <a:lstStyle/>
          <a:p>
            <a:r>
              <a:rPr lang="en-US" dirty="0"/>
              <a:t>REQUIREMENTS</a:t>
            </a:r>
            <a:br>
              <a:rPr lang="en-US" dirty="0"/>
            </a:br>
            <a:endParaRPr lang="en-US" dirty="0"/>
          </a:p>
        </p:txBody>
      </p:sp>
      <p:sp>
        <p:nvSpPr>
          <p:cNvPr id="3" name="Content Placeholder 2">
            <a:extLst>
              <a:ext uri="{FF2B5EF4-FFF2-40B4-BE49-F238E27FC236}">
                <a16:creationId xmlns:a16="http://schemas.microsoft.com/office/drawing/2014/main" id="{B1FD6FD4-08D0-4458-B169-A7F77B1415FA}"/>
              </a:ext>
            </a:extLst>
          </p:cNvPr>
          <p:cNvSpPr>
            <a:spLocks noGrp="1"/>
          </p:cNvSpPr>
          <p:nvPr>
            <p:ph idx="1"/>
          </p:nvPr>
        </p:nvSpPr>
        <p:spPr>
          <a:xfrm>
            <a:off x="1103312" y="1669774"/>
            <a:ext cx="8946541" cy="4578625"/>
          </a:xfrm>
        </p:spPr>
        <p:txBody>
          <a:bodyPr>
            <a:normAutofit fontScale="85000" lnSpcReduction="10000"/>
          </a:bodyPr>
          <a:lstStyle/>
          <a:p>
            <a:pPr lvl="0"/>
            <a:r>
              <a:rPr lang="en-US" dirty="0"/>
              <a:t>Users of the system will be authenticated using email and password.</a:t>
            </a:r>
          </a:p>
          <a:p>
            <a:pPr marL="0" indent="0">
              <a:buNone/>
            </a:pPr>
            <a:endParaRPr lang="en-US" dirty="0"/>
          </a:p>
          <a:p>
            <a:pPr lvl="0"/>
            <a:r>
              <a:rPr lang="en-US" dirty="0"/>
              <a:t>The system should be able support multiple sellers on the same platform. </a:t>
            </a:r>
          </a:p>
          <a:p>
            <a:pPr marL="0" lvl="0" indent="0">
              <a:buNone/>
            </a:pPr>
            <a:endParaRPr lang="en-US" dirty="0"/>
          </a:p>
          <a:p>
            <a:pPr lvl="0"/>
            <a:r>
              <a:rPr lang="en-US" dirty="0"/>
              <a:t>Users of the software should be able to post or uploads products for sale.</a:t>
            </a:r>
          </a:p>
          <a:p>
            <a:pPr marL="0" indent="0">
              <a:buNone/>
            </a:pPr>
            <a:endParaRPr lang="en-US" dirty="0"/>
          </a:p>
          <a:p>
            <a:pPr lvl="0"/>
            <a:r>
              <a:rPr lang="en-US" dirty="0"/>
              <a:t>The system should allow sellers of the platform to edit or delete their products after uploading.</a:t>
            </a:r>
          </a:p>
          <a:p>
            <a:pPr marL="0" indent="0">
              <a:buNone/>
            </a:pPr>
            <a:endParaRPr lang="en-US" dirty="0"/>
          </a:p>
          <a:p>
            <a:pPr lvl="0"/>
            <a:r>
              <a:rPr lang="en-US" dirty="0"/>
              <a:t>Users should be able to view available products ready for purchase.</a:t>
            </a:r>
          </a:p>
          <a:p>
            <a:pPr marL="0" indent="0">
              <a:buNone/>
            </a:pPr>
            <a:r>
              <a:rPr lang="en-US" dirty="0"/>
              <a:t> </a:t>
            </a:r>
          </a:p>
          <a:p>
            <a:pPr lvl="0"/>
            <a:r>
              <a:rPr lang="en-US" dirty="0"/>
              <a:t>The system should be able convey the location of the customer or buyer to the seller.</a:t>
            </a:r>
          </a:p>
          <a:p>
            <a:endParaRPr lang="en-US" dirty="0"/>
          </a:p>
        </p:txBody>
      </p:sp>
    </p:spTree>
    <p:extLst>
      <p:ext uri="{BB962C8B-B14F-4D97-AF65-F5344CB8AC3E}">
        <p14:creationId xmlns:p14="http://schemas.microsoft.com/office/powerpoint/2010/main" val="288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2735-1FF1-4B56-8E71-C4F3B1CCE999}"/>
              </a:ext>
            </a:extLst>
          </p:cNvPr>
          <p:cNvSpPr>
            <a:spLocks noGrp="1"/>
          </p:cNvSpPr>
          <p:nvPr>
            <p:ph type="title"/>
          </p:nvPr>
        </p:nvSpPr>
        <p:spPr/>
        <p:txBody>
          <a:bodyPr/>
          <a:lstStyle/>
          <a:p>
            <a:r>
              <a:rPr lang="en-US" dirty="0"/>
              <a:t>SOFTWARE PROCESS</a:t>
            </a:r>
            <a:br>
              <a:rPr lang="en-US" dirty="0"/>
            </a:br>
            <a:endParaRPr lang="en-US" dirty="0"/>
          </a:p>
        </p:txBody>
      </p:sp>
      <p:sp>
        <p:nvSpPr>
          <p:cNvPr id="3" name="Content Placeholder 2">
            <a:extLst>
              <a:ext uri="{FF2B5EF4-FFF2-40B4-BE49-F238E27FC236}">
                <a16:creationId xmlns:a16="http://schemas.microsoft.com/office/drawing/2014/main" id="{0148E3D6-0E2F-412E-93FD-A500083A6BCE}"/>
              </a:ext>
            </a:extLst>
          </p:cNvPr>
          <p:cNvSpPr>
            <a:spLocks noGrp="1"/>
          </p:cNvSpPr>
          <p:nvPr>
            <p:ph idx="1"/>
          </p:nvPr>
        </p:nvSpPr>
        <p:spPr/>
        <p:txBody>
          <a:bodyPr/>
          <a:lstStyle/>
          <a:p>
            <a:pPr>
              <a:lnSpc>
                <a:spcPct val="150000"/>
              </a:lnSpc>
            </a:pPr>
            <a:r>
              <a:rPr lang="en-US" dirty="0"/>
              <a:t>The software would be developed using agile methods. This is because, the requirements of the website may change from time to time. Agile methods allow iterative development which would account for the changing requirements of the customer.</a:t>
            </a:r>
          </a:p>
          <a:p>
            <a:endParaRPr lang="en-US" dirty="0"/>
          </a:p>
        </p:txBody>
      </p:sp>
    </p:spTree>
    <p:extLst>
      <p:ext uri="{BB962C8B-B14F-4D97-AF65-F5344CB8AC3E}">
        <p14:creationId xmlns:p14="http://schemas.microsoft.com/office/powerpoint/2010/main" val="86005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864-6CA1-4588-9B3D-970A21D1F8CA}"/>
              </a:ext>
            </a:extLst>
          </p:cNvPr>
          <p:cNvSpPr>
            <a:spLocks noGrp="1"/>
          </p:cNvSpPr>
          <p:nvPr>
            <p:ph type="title"/>
          </p:nvPr>
        </p:nvSpPr>
        <p:spPr/>
        <p:txBody>
          <a:bodyPr/>
          <a:lstStyle/>
          <a:p>
            <a:r>
              <a:rPr lang="en-US" dirty="0"/>
              <a:t>SOFTWARE MODELLING</a:t>
            </a:r>
          </a:p>
        </p:txBody>
      </p:sp>
      <p:sp>
        <p:nvSpPr>
          <p:cNvPr id="3" name="Content Placeholder 2">
            <a:extLst>
              <a:ext uri="{FF2B5EF4-FFF2-40B4-BE49-F238E27FC236}">
                <a16:creationId xmlns:a16="http://schemas.microsoft.com/office/drawing/2014/main" id="{6B5BE18C-123B-42B2-AF70-B31CDAB24BB1}"/>
              </a:ext>
            </a:extLst>
          </p:cNvPr>
          <p:cNvSpPr>
            <a:spLocks noGrp="1"/>
          </p:cNvSpPr>
          <p:nvPr>
            <p:ph idx="1"/>
          </p:nvPr>
        </p:nvSpPr>
        <p:spPr/>
        <p:txBody>
          <a:bodyPr/>
          <a:lstStyle/>
          <a:p>
            <a:pPr>
              <a:lnSpc>
                <a:spcPct val="150000"/>
              </a:lnSpc>
            </a:pPr>
            <a:r>
              <a:rPr lang="en-US" dirty="0"/>
              <a:t>The incremental model will be used to develop the application. The software will be broken down into smaller chunks or increments, with each chunk specifying a certain functionality of the system.</a:t>
            </a:r>
          </a:p>
          <a:p>
            <a:endParaRPr lang="en-US" dirty="0"/>
          </a:p>
        </p:txBody>
      </p:sp>
    </p:spTree>
    <p:extLst>
      <p:ext uri="{BB962C8B-B14F-4D97-AF65-F5344CB8AC3E}">
        <p14:creationId xmlns:p14="http://schemas.microsoft.com/office/powerpoint/2010/main" val="22697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030E-3B53-4A69-96F2-A6AC89F30104}"/>
              </a:ext>
            </a:extLst>
          </p:cNvPr>
          <p:cNvSpPr>
            <a:spLocks noGrp="1"/>
          </p:cNvSpPr>
          <p:nvPr>
            <p:ph type="title"/>
          </p:nvPr>
        </p:nvSpPr>
        <p:spPr/>
        <p:txBody>
          <a:bodyPr/>
          <a:lstStyle/>
          <a:p>
            <a:r>
              <a:rPr lang="en-US" dirty="0"/>
              <a:t>SOFTWARE SYSTEM ARCHITECTURE</a:t>
            </a:r>
          </a:p>
        </p:txBody>
      </p:sp>
      <p:pic>
        <p:nvPicPr>
          <p:cNvPr id="4" name="Content Placeholder 3">
            <a:extLst>
              <a:ext uri="{FF2B5EF4-FFF2-40B4-BE49-F238E27FC236}">
                <a16:creationId xmlns:a16="http://schemas.microsoft.com/office/drawing/2014/main" id="{108E49E9-CA2E-4341-BFC9-0BD51A345E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1495" y="1749287"/>
            <a:ext cx="4797287" cy="4496732"/>
          </a:xfrm>
          <a:prstGeom prst="rect">
            <a:avLst/>
          </a:prstGeom>
          <a:noFill/>
          <a:ln>
            <a:noFill/>
          </a:ln>
        </p:spPr>
      </p:pic>
    </p:spTree>
    <p:extLst>
      <p:ext uri="{BB962C8B-B14F-4D97-AF65-F5344CB8AC3E}">
        <p14:creationId xmlns:p14="http://schemas.microsoft.com/office/powerpoint/2010/main" val="100677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5DE3-6C89-40BA-A4D1-6E66921BB896}"/>
              </a:ext>
            </a:extLst>
          </p:cNvPr>
          <p:cNvSpPr>
            <a:spLocks noGrp="1"/>
          </p:cNvSpPr>
          <p:nvPr>
            <p:ph type="title"/>
          </p:nvPr>
        </p:nvSpPr>
        <p:spPr/>
        <p:txBody>
          <a:bodyPr/>
          <a:lstStyle/>
          <a:p>
            <a:r>
              <a:rPr lang="en-US" dirty="0"/>
              <a:t>DESIGN AND IMPLEMENTATION</a:t>
            </a:r>
          </a:p>
        </p:txBody>
      </p:sp>
      <p:pic>
        <p:nvPicPr>
          <p:cNvPr id="4" name="Content Placeholder 3">
            <a:extLst>
              <a:ext uri="{FF2B5EF4-FFF2-40B4-BE49-F238E27FC236}">
                <a16:creationId xmlns:a16="http://schemas.microsoft.com/office/drawing/2014/main" id="{4246BB2A-49D2-4882-A50A-36CB120186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826" y="1696279"/>
            <a:ext cx="4068417" cy="4552122"/>
          </a:xfrm>
          <a:prstGeom prst="rect">
            <a:avLst/>
          </a:prstGeom>
          <a:noFill/>
          <a:ln>
            <a:noFill/>
          </a:ln>
        </p:spPr>
      </p:pic>
    </p:spTree>
    <p:extLst>
      <p:ext uri="{BB962C8B-B14F-4D97-AF65-F5344CB8AC3E}">
        <p14:creationId xmlns:p14="http://schemas.microsoft.com/office/powerpoint/2010/main" val="84774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0DD3-C3CC-48B2-9E41-77EFBB87F2C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72FA755-7D87-494F-9662-C63988F99A68}"/>
              </a:ext>
            </a:extLst>
          </p:cNvPr>
          <p:cNvSpPr>
            <a:spLocks noGrp="1"/>
          </p:cNvSpPr>
          <p:nvPr>
            <p:ph idx="1"/>
          </p:nvPr>
        </p:nvSpPr>
        <p:spPr/>
        <p:txBody>
          <a:bodyPr>
            <a:normAutofit lnSpcReduction="10000"/>
          </a:bodyPr>
          <a:lstStyle/>
          <a:p>
            <a:pPr>
              <a:lnSpc>
                <a:spcPct val="150000"/>
              </a:lnSpc>
            </a:pPr>
            <a:r>
              <a:rPr lang="en-US" dirty="0"/>
              <a:t>The system would be tested to make sure it meets the required specifications. The individual units or components of the software would be tested differently to ensure that each part of the system is functional. Tests would also be run on the entire system to ensure that the different parts of the system, when integrated, produce the required functionalities. The application would also undergo acceptance testing. The application would be tested with real-world customer data to check that it meets the customer requirements.</a:t>
            </a:r>
          </a:p>
          <a:p>
            <a:pPr>
              <a:lnSpc>
                <a:spcPct val="150000"/>
              </a:lnSpc>
            </a:pPr>
            <a:endParaRPr lang="en-US" dirty="0"/>
          </a:p>
        </p:txBody>
      </p:sp>
    </p:spTree>
    <p:extLst>
      <p:ext uri="{BB962C8B-B14F-4D97-AF65-F5344CB8AC3E}">
        <p14:creationId xmlns:p14="http://schemas.microsoft.com/office/powerpoint/2010/main" val="356068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9964-B0ED-43AD-97C9-190508A9EB32}"/>
              </a:ext>
            </a:extLst>
          </p:cNvPr>
          <p:cNvSpPr>
            <a:spLocks noGrp="1"/>
          </p:cNvSpPr>
          <p:nvPr>
            <p:ph type="title"/>
          </p:nvPr>
        </p:nvSpPr>
        <p:spPr>
          <a:xfrm>
            <a:off x="646111" y="452718"/>
            <a:ext cx="9571315" cy="1400530"/>
          </a:xfrm>
        </p:spPr>
        <p:txBody>
          <a:bodyPr/>
          <a:lstStyle/>
          <a:p>
            <a:r>
              <a:rPr lang="en-US" dirty="0"/>
              <a:t> SOFTWARE PROJECT MANAGEMENT</a:t>
            </a:r>
            <a:br>
              <a:rPr lang="en-US" dirty="0"/>
            </a:br>
            <a:endParaRPr lang="en-US" dirty="0"/>
          </a:p>
        </p:txBody>
      </p:sp>
      <p:sp>
        <p:nvSpPr>
          <p:cNvPr id="3" name="Content Placeholder 2">
            <a:extLst>
              <a:ext uri="{FF2B5EF4-FFF2-40B4-BE49-F238E27FC236}">
                <a16:creationId xmlns:a16="http://schemas.microsoft.com/office/drawing/2014/main" id="{2607A827-5B82-4F07-A036-A2510353F575}"/>
              </a:ext>
            </a:extLst>
          </p:cNvPr>
          <p:cNvSpPr>
            <a:spLocks noGrp="1"/>
          </p:cNvSpPr>
          <p:nvPr>
            <p:ph idx="1"/>
          </p:nvPr>
        </p:nvSpPr>
        <p:spPr/>
        <p:txBody>
          <a:bodyPr>
            <a:normAutofit fontScale="92500"/>
          </a:bodyPr>
          <a:lstStyle/>
          <a:p>
            <a:pPr>
              <a:lnSpc>
                <a:spcPct val="150000"/>
              </a:lnSpc>
            </a:pPr>
            <a:r>
              <a:rPr lang="en-US" dirty="0"/>
              <a:t>The software would be developed incrementally. It would be divided into small increments, with each increment specifying a specific functionality of the system. The increments would be developed according to priority. At least one increment shall be developed every week. Activities and measures will be put in place to ensure that each increment is delivered on time. The risks that may affect the project will be accessed and monitored. Actions will be taken when problems arise. The progress of the application will be communicated </a:t>
            </a:r>
            <a:r>
              <a:rPr lang="en-US" dirty="0" err="1"/>
              <a:t>regulary</a:t>
            </a:r>
            <a:r>
              <a:rPr lang="en-US" dirty="0"/>
              <a:t> to the customer or the company manufacturing the software.</a:t>
            </a:r>
          </a:p>
          <a:p>
            <a:pPr>
              <a:lnSpc>
                <a:spcPct val="150000"/>
              </a:lnSpc>
            </a:pPr>
            <a:endParaRPr lang="en-US" dirty="0"/>
          </a:p>
        </p:txBody>
      </p:sp>
    </p:spTree>
    <p:extLst>
      <p:ext uri="{BB962C8B-B14F-4D97-AF65-F5344CB8AC3E}">
        <p14:creationId xmlns:p14="http://schemas.microsoft.com/office/powerpoint/2010/main" val="302646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474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PROJECT 3 DOCUMENTATION</vt:lpstr>
      <vt:lpstr>PROBLEM STATEMENT</vt:lpstr>
      <vt:lpstr>REQUIREMENTS </vt:lpstr>
      <vt:lpstr>SOFTWARE PROCESS </vt:lpstr>
      <vt:lpstr>SOFTWARE MODELLING</vt:lpstr>
      <vt:lpstr>SOFTWARE SYSTEM ARCHITECTURE</vt:lpstr>
      <vt:lpstr>DESIGN AND IMPLEMENTATION</vt:lpstr>
      <vt:lpstr>TESTING</vt:lpstr>
      <vt:lpstr> SOFTWARE PROJECT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DOCUMENTATION</dc:title>
  <dc:creator>THEOPHILUS ADDO</dc:creator>
  <cp:lastModifiedBy>THEOPHILUS ADDO</cp:lastModifiedBy>
  <cp:revision>2</cp:revision>
  <dcterms:created xsi:type="dcterms:W3CDTF">2021-05-23T18:43:26Z</dcterms:created>
  <dcterms:modified xsi:type="dcterms:W3CDTF">2021-05-23T18:59:32Z</dcterms:modified>
</cp:coreProperties>
</file>