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6"/>
  </p:notesMasterIdLst>
  <p:sldIdLst>
    <p:sldId id="256" r:id="rId5"/>
    <p:sldId id="257" r:id="rId6"/>
    <p:sldId id="260" r:id="rId7"/>
    <p:sldId id="261" r:id="rId8"/>
    <p:sldId id="280" r:id="rId9"/>
    <p:sldId id="262" r:id="rId10"/>
    <p:sldId id="285" r:id="rId11"/>
    <p:sldId id="263" r:id="rId12"/>
    <p:sldId id="258" r:id="rId13"/>
    <p:sldId id="264" r:id="rId14"/>
    <p:sldId id="286" r:id="rId15"/>
    <p:sldId id="281"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300" r:id="rId29"/>
    <p:sldId id="299" r:id="rId30"/>
    <p:sldId id="282" r:id="rId31"/>
    <p:sldId id="283" r:id="rId32"/>
    <p:sldId id="284" r:id="rId33"/>
    <p:sldId id="272" r:id="rId34"/>
    <p:sldId id="274" r:id="rId3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67" autoAdjust="0"/>
    <p:restoredTop sz="93215" autoAdjust="0"/>
  </p:normalViewPr>
  <p:slideViewPr>
    <p:cSldViewPr snapToGrid="0" snapToObjects="1" showGuides="1">
      <p:cViewPr varScale="1">
        <p:scale>
          <a:sx n="61" d="100"/>
          <a:sy n="61" d="100"/>
        </p:scale>
        <p:origin x="884" y="2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bg1"/>
                </a:solidFill>
                <a:latin typeface="+mn-lt"/>
                <a:ea typeface="+mn-ea"/>
                <a:cs typeface="+mn-cs"/>
              </a:defRPr>
            </a:pPr>
            <a:r>
              <a:rPr lang="en-US" b="1" dirty="0">
                <a:solidFill>
                  <a:schemeClr val="bg1"/>
                </a:solidFill>
              </a:rPr>
              <a:t>WHY CHOOSE YOUR-X?</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COST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SPACEX</c:v>
                </c:pt>
                <c:pt idx="1">
                  <c:v>YOUR-X</c:v>
                </c:pt>
              </c:strCache>
            </c:strRef>
          </c:cat>
          <c:val>
            <c:numRef>
              <c:f>Sheet1!$B$2:$B$3</c:f>
              <c:numCache>
                <c:formatCode>General</c:formatCode>
                <c:ptCount val="2"/>
                <c:pt idx="0">
                  <c:v>6.2</c:v>
                </c:pt>
                <c:pt idx="1">
                  <c:v>9</c:v>
                </c:pt>
              </c:numCache>
            </c:numRef>
          </c:val>
          <c:extLst>
            <c:ext xmlns:c16="http://schemas.microsoft.com/office/drawing/2014/chart" uri="{C3380CC4-5D6E-409C-BE32-E72D297353CC}">
              <c16:uniqueId val="{00000000-00F0-4C6E-AEBC-6598835FD8C5}"/>
            </c:ext>
          </c:extLst>
        </c:ser>
        <c:ser>
          <c:idx val="1"/>
          <c:order val="1"/>
          <c:tx>
            <c:strRef>
              <c:f>Sheet1!$C$1</c:f>
              <c:strCache>
                <c:ptCount val="1"/>
                <c:pt idx="0">
                  <c:v>PROB</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SPACEX</c:v>
                </c:pt>
                <c:pt idx="1">
                  <c:v>YOUR-X</c:v>
                </c:pt>
              </c:strCache>
            </c:strRef>
          </c:cat>
          <c:val>
            <c:numRef>
              <c:f>Sheet1!$C$2:$C$3</c:f>
              <c:numCache>
                <c:formatCode>0%</c:formatCode>
                <c:ptCount val="2"/>
                <c:pt idx="0">
                  <c:v>0.8</c:v>
                </c:pt>
                <c:pt idx="1">
                  <c:v>0.98</c:v>
                </c:pt>
              </c:numCache>
            </c:numRef>
          </c:val>
          <c:extLst>
            <c:ext xmlns:c16="http://schemas.microsoft.com/office/drawing/2014/chart" uri="{C3380CC4-5D6E-409C-BE32-E72D297353CC}">
              <c16:uniqueId val="{00000001-00F0-4C6E-AEBC-6598835FD8C5}"/>
            </c:ext>
          </c:extLst>
        </c:ser>
        <c:dLbls>
          <c:dLblPos val="outEnd"/>
          <c:showLegendKey val="0"/>
          <c:showVal val="1"/>
          <c:showCatName val="0"/>
          <c:showSerName val="0"/>
          <c:showPercent val="0"/>
          <c:showBubbleSize val="0"/>
        </c:dLbls>
        <c:gapWidth val="219"/>
        <c:overlap val="-27"/>
        <c:axId val="589006719"/>
        <c:axId val="589002559"/>
      </c:barChart>
      <c:catAx>
        <c:axId val="5890067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9002559"/>
        <c:crosses val="autoZero"/>
        <c:auto val="1"/>
        <c:lblAlgn val="ctr"/>
        <c:lblOffset val="100"/>
        <c:noMultiLvlLbl val="0"/>
      </c:catAx>
      <c:valAx>
        <c:axId val="589002559"/>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9006719"/>
        <c:crosses val="max"/>
        <c:crossBetween val="between"/>
      </c:valAx>
      <c:spPr>
        <a:noFill/>
        <a:ln>
          <a:noFill/>
        </a:ln>
        <a:effectLst/>
      </c:spPr>
    </c:plotArea>
    <c:legend>
      <c:legendPos val="b"/>
      <c:layout>
        <c:manualLayout>
          <c:xMode val="edge"/>
          <c:yMode val="edge"/>
          <c:x val="0.37707364734229509"/>
          <c:y val="0.19290567904979714"/>
          <c:w val="0.22673320353650564"/>
          <c:h val="8.077868197706548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bg1"/>
                </a:solidFill>
                <a:latin typeface="+mn-lt"/>
                <a:ea typeface="+mn-ea"/>
                <a:cs typeface="+mn-cs"/>
              </a:defRPr>
            </a:pPr>
            <a:r>
              <a:rPr lang="en-US" b="1" dirty="0">
                <a:solidFill>
                  <a:schemeClr val="bg1"/>
                </a:solidFill>
              </a:rPr>
              <a:t>WHY CHOOSE YOUR-X?</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COST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SPACEX</c:v>
                </c:pt>
                <c:pt idx="1">
                  <c:v>YOUR-X</c:v>
                </c:pt>
              </c:strCache>
            </c:strRef>
          </c:cat>
          <c:val>
            <c:numRef>
              <c:f>Sheet1!$B$2:$B$3</c:f>
              <c:numCache>
                <c:formatCode>General</c:formatCode>
                <c:ptCount val="2"/>
                <c:pt idx="0">
                  <c:v>6.2</c:v>
                </c:pt>
                <c:pt idx="1">
                  <c:v>9</c:v>
                </c:pt>
              </c:numCache>
            </c:numRef>
          </c:val>
          <c:extLst>
            <c:ext xmlns:c16="http://schemas.microsoft.com/office/drawing/2014/chart" uri="{C3380CC4-5D6E-409C-BE32-E72D297353CC}">
              <c16:uniqueId val="{00000000-7BA4-4483-8564-1318207608E7}"/>
            </c:ext>
          </c:extLst>
        </c:ser>
        <c:ser>
          <c:idx val="1"/>
          <c:order val="1"/>
          <c:tx>
            <c:strRef>
              <c:f>Sheet1!$C$1</c:f>
              <c:strCache>
                <c:ptCount val="1"/>
                <c:pt idx="0">
                  <c:v>PROB</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SPACEX</c:v>
                </c:pt>
                <c:pt idx="1">
                  <c:v>YOUR-X</c:v>
                </c:pt>
              </c:strCache>
            </c:strRef>
          </c:cat>
          <c:val>
            <c:numRef>
              <c:f>Sheet1!$C$2:$C$3</c:f>
              <c:numCache>
                <c:formatCode>0%</c:formatCode>
                <c:ptCount val="2"/>
                <c:pt idx="0">
                  <c:v>0.8</c:v>
                </c:pt>
                <c:pt idx="1">
                  <c:v>0.98</c:v>
                </c:pt>
              </c:numCache>
            </c:numRef>
          </c:val>
          <c:extLst>
            <c:ext xmlns:c16="http://schemas.microsoft.com/office/drawing/2014/chart" uri="{C3380CC4-5D6E-409C-BE32-E72D297353CC}">
              <c16:uniqueId val="{00000001-7BA4-4483-8564-1318207608E7}"/>
            </c:ext>
          </c:extLst>
        </c:ser>
        <c:dLbls>
          <c:dLblPos val="outEnd"/>
          <c:showLegendKey val="0"/>
          <c:showVal val="1"/>
          <c:showCatName val="0"/>
          <c:showSerName val="0"/>
          <c:showPercent val="0"/>
          <c:showBubbleSize val="0"/>
        </c:dLbls>
        <c:gapWidth val="219"/>
        <c:overlap val="-27"/>
        <c:axId val="589006719"/>
        <c:axId val="589002559"/>
      </c:barChart>
      <c:catAx>
        <c:axId val="5890067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9002559"/>
        <c:crosses val="autoZero"/>
        <c:auto val="1"/>
        <c:lblAlgn val="ctr"/>
        <c:lblOffset val="100"/>
        <c:noMultiLvlLbl val="0"/>
      </c:catAx>
      <c:valAx>
        <c:axId val="589002559"/>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9006719"/>
        <c:crosses val="max"/>
        <c:crossBetween val="between"/>
      </c:valAx>
      <c:spPr>
        <a:noFill/>
        <a:ln>
          <a:noFill/>
        </a:ln>
        <a:effectLst/>
      </c:spPr>
    </c:plotArea>
    <c:legend>
      <c:legendPos val="b"/>
      <c:layout>
        <c:manualLayout>
          <c:xMode val="edge"/>
          <c:yMode val="edge"/>
          <c:x val="0.37707364734229509"/>
          <c:y val="0.19290567904979714"/>
          <c:w val="0.22673320353650564"/>
          <c:h val="8.077868197706548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9F6C5D-3C86-473B-916B-05BBCBBD0D5E}"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4414CACA-A950-4A66-9BD3-05E91C0DB4D1}">
      <dgm:prSet custT="1"/>
      <dgm:spPr>
        <a:solidFill>
          <a:schemeClr val="accent1">
            <a:lumMod val="60000"/>
            <a:lumOff val="40000"/>
          </a:schemeClr>
        </a:solidFill>
      </dgm:spPr>
      <dgm:t>
        <a:bodyPr/>
        <a:lstStyle/>
        <a:p>
          <a:pPr>
            <a:lnSpc>
              <a:spcPct val="100000"/>
            </a:lnSpc>
            <a:defRPr cap="all"/>
          </a:pPr>
          <a:r>
            <a:rPr lang="en-US" sz="1800" dirty="0">
              <a:latin typeface="Arial" panose="020B0604020202020204" pitchFamily="34" charset="0"/>
              <a:cs typeface="Arial" panose="020B0604020202020204" pitchFamily="34" charset="0"/>
            </a:rPr>
            <a:t>Data collection methodology  </a:t>
          </a:r>
        </a:p>
        <a:p>
          <a:pPr>
            <a:lnSpc>
              <a:spcPct val="100000"/>
            </a:lnSpc>
            <a:defRPr cap="all"/>
          </a:pPr>
          <a:endParaRPr lang="en-US" sz="1100" dirty="0">
            <a:latin typeface="Arial" panose="020B0604020202020204" pitchFamily="34" charset="0"/>
            <a:cs typeface="Arial" panose="020B0604020202020204" pitchFamily="34" charset="0"/>
          </a:endParaRPr>
        </a:p>
      </dgm:t>
    </dgm:pt>
    <dgm:pt modelId="{8748B6E3-F060-4F73-BB2F-4C10599AF81F}" type="parTrans" cxnId="{FE166271-A3AD-4F10-B730-67C6091D5563}">
      <dgm:prSet/>
      <dgm:spPr/>
      <dgm:t>
        <a:bodyPr/>
        <a:lstStyle/>
        <a:p>
          <a:endParaRPr lang="en-US"/>
        </a:p>
      </dgm:t>
    </dgm:pt>
    <dgm:pt modelId="{D3AE53D8-80B6-4C3D-B929-A4513604B27C}" type="sibTrans" cxnId="{FE166271-A3AD-4F10-B730-67C6091D5563}">
      <dgm:prSet/>
      <dgm:spPr>
        <a:ln w="38100">
          <a:solidFill>
            <a:schemeClr val="tx1"/>
          </a:solidFill>
        </a:ln>
      </dgm:spPr>
      <dgm:t>
        <a:bodyPr/>
        <a:lstStyle/>
        <a:p>
          <a:endParaRPr lang="en-US"/>
        </a:p>
      </dgm:t>
    </dgm:pt>
    <dgm:pt modelId="{EC27D7D6-98F3-49E6-9A2E-5D20BAB8C06C}">
      <dgm:prSet/>
      <dgm:spPr>
        <a:solidFill>
          <a:schemeClr val="accent2">
            <a:lumMod val="60000"/>
            <a:lumOff val="40000"/>
          </a:schemeClr>
        </a:solidFill>
      </dgm:spPr>
      <dgm:t>
        <a:bodyPr/>
        <a:lstStyle/>
        <a:p>
          <a:pPr>
            <a:lnSpc>
              <a:spcPct val="100000"/>
            </a:lnSpc>
            <a:defRPr cap="all"/>
          </a:pPr>
          <a:r>
            <a:rPr lang="en-US">
              <a:latin typeface="Arial" panose="020B0604020202020204" pitchFamily="34" charset="0"/>
              <a:cs typeface="Arial" panose="020B0604020202020204" pitchFamily="34" charset="0"/>
            </a:rPr>
            <a:t>Perform data wrangling</a:t>
          </a:r>
        </a:p>
      </dgm:t>
    </dgm:pt>
    <dgm:pt modelId="{4F4FEAEE-7487-4BF3-B49C-8251CB562EAC}" type="parTrans" cxnId="{09C42BA1-955B-4D6E-9256-BED82B10F8CD}">
      <dgm:prSet/>
      <dgm:spPr/>
      <dgm:t>
        <a:bodyPr/>
        <a:lstStyle/>
        <a:p>
          <a:endParaRPr lang="en-US"/>
        </a:p>
      </dgm:t>
    </dgm:pt>
    <dgm:pt modelId="{BD240A1F-AFB6-4AAC-857B-AB099D297A79}" type="sibTrans" cxnId="{09C42BA1-955B-4D6E-9256-BED82B10F8CD}">
      <dgm:prSet/>
      <dgm:spPr>
        <a:ln w="38100"/>
      </dgm:spPr>
      <dgm:t>
        <a:bodyPr/>
        <a:lstStyle/>
        <a:p>
          <a:endParaRPr lang="en-US"/>
        </a:p>
      </dgm:t>
    </dgm:pt>
    <dgm:pt modelId="{2731BB85-E973-4CB9-B012-75CC411A822F}">
      <dgm:prSet/>
      <dgm:spPr>
        <a:solidFill>
          <a:schemeClr val="accent6">
            <a:lumMod val="40000"/>
            <a:lumOff val="60000"/>
          </a:schemeClr>
        </a:solidFill>
      </dgm:spPr>
      <dgm:t>
        <a:bodyPr/>
        <a:lstStyle/>
        <a:p>
          <a:pPr>
            <a:lnSpc>
              <a:spcPct val="100000"/>
            </a:lnSpc>
            <a:defRPr cap="all"/>
          </a:pPr>
          <a:r>
            <a:rPr lang="en-US">
              <a:latin typeface="Arial" panose="020B0604020202020204" pitchFamily="34" charset="0"/>
              <a:cs typeface="Arial" panose="020B0604020202020204" pitchFamily="34" charset="0"/>
            </a:rPr>
            <a:t>Perform exploratory data analysis (EDA) using visualization and SQL</a:t>
          </a:r>
        </a:p>
      </dgm:t>
    </dgm:pt>
    <dgm:pt modelId="{BACBA1D8-69B3-43C7-82DE-CDC495A6EF41}" type="parTrans" cxnId="{06306182-604B-4F8E-A1A0-0363B4B813FF}">
      <dgm:prSet/>
      <dgm:spPr/>
      <dgm:t>
        <a:bodyPr/>
        <a:lstStyle/>
        <a:p>
          <a:endParaRPr lang="en-US"/>
        </a:p>
      </dgm:t>
    </dgm:pt>
    <dgm:pt modelId="{518B8761-A3C3-4886-B0A9-6481BFDC992A}" type="sibTrans" cxnId="{06306182-604B-4F8E-A1A0-0363B4B813FF}">
      <dgm:prSet/>
      <dgm:spPr>
        <a:ln w="57150"/>
      </dgm:spPr>
      <dgm:t>
        <a:bodyPr/>
        <a:lstStyle/>
        <a:p>
          <a:endParaRPr lang="en-US"/>
        </a:p>
      </dgm:t>
    </dgm:pt>
    <dgm:pt modelId="{AAB821F1-40C8-48A6-952D-0CEF63F5BF47}">
      <dgm:prSet/>
      <dgm:spPr>
        <a:solidFill>
          <a:schemeClr val="bg2">
            <a:lumMod val="25000"/>
          </a:schemeClr>
        </a:solidFill>
      </dgm:spPr>
      <dgm:t>
        <a:bodyPr/>
        <a:lstStyle/>
        <a:p>
          <a:pPr>
            <a:lnSpc>
              <a:spcPct val="100000"/>
            </a:lnSpc>
            <a:defRPr cap="all"/>
          </a:pPr>
          <a:r>
            <a:rPr lang="en-US">
              <a:latin typeface="Arial" panose="020B0604020202020204" pitchFamily="34" charset="0"/>
              <a:cs typeface="Arial" panose="020B0604020202020204" pitchFamily="34" charset="0"/>
            </a:rPr>
            <a:t>Perform interactive visual analytics using Folium and Plotly Dash</a:t>
          </a:r>
        </a:p>
      </dgm:t>
    </dgm:pt>
    <dgm:pt modelId="{C6A82E8C-D544-43D4-A55E-FBC86ED92300}" type="parTrans" cxnId="{9E8C116C-4387-4336-AE83-4B55409FFE86}">
      <dgm:prSet/>
      <dgm:spPr/>
      <dgm:t>
        <a:bodyPr/>
        <a:lstStyle/>
        <a:p>
          <a:endParaRPr lang="en-US"/>
        </a:p>
      </dgm:t>
    </dgm:pt>
    <dgm:pt modelId="{602F61CE-4754-4722-928B-AB1D81ADA18F}" type="sibTrans" cxnId="{9E8C116C-4387-4336-AE83-4B55409FFE86}">
      <dgm:prSet/>
      <dgm:spPr>
        <a:ln w="38100">
          <a:solidFill>
            <a:schemeClr val="tx1"/>
          </a:solidFill>
        </a:ln>
      </dgm:spPr>
      <dgm:t>
        <a:bodyPr/>
        <a:lstStyle/>
        <a:p>
          <a:endParaRPr lang="en-US"/>
        </a:p>
      </dgm:t>
    </dgm:pt>
    <dgm:pt modelId="{0A1DBFB1-BF8C-4895-B3FA-593DE14BACF8}">
      <dgm:prSet/>
      <dgm:spPr>
        <a:solidFill>
          <a:srgbClr val="FFC000"/>
        </a:solidFill>
      </dgm:spPr>
      <dgm:t>
        <a:bodyPr/>
        <a:lstStyle/>
        <a:p>
          <a:pPr>
            <a:lnSpc>
              <a:spcPct val="100000"/>
            </a:lnSpc>
            <a:defRPr cap="all"/>
          </a:pPr>
          <a:r>
            <a:rPr lang="en-US" dirty="0">
              <a:latin typeface="Arial" panose="020B0604020202020204" pitchFamily="34" charset="0"/>
              <a:cs typeface="Arial" panose="020B0604020202020204" pitchFamily="34" charset="0"/>
            </a:rPr>
            <a:t>Perform predictive analysis using classification models</a:t>
          </a:r>
        </a:p>
      </dgm:t>
    </dgm:pt>
    <dgm:pt modelId="{32390A5D-A783-43D1-8593-2FAD0C94DBAD}" type="parTrans" cxnId="{31EDE70A-24F1-48E5-B9AB-BD0741591C8A}">
      <dgm:prSet/>
      <dgm:spPr/>
      <dgm:t>
        <a:bodyPr/>
        <a:lstStyle/>
        <a:p>
          <a:endParaRPr lang="en-US"/>
        </a:p>
      </dgm:t>
    </dgm:pt>
    <dgm:pt modelId="{BEF6C240-CD84-484F-B890-BD5C613E33EC}" type="sibTrans" cxnId="{31EDE70A-24F1-48E5-B9AB-BD0741591C8A}">
      <dgm:prSet/>
      <dgm:spPr/>
      <dgm:t>
        <a:bodyPr/>
        <a:lstStyle/>
        <a:p>
          <a:endParaRPr lang="en-US"/>
        </a:p>
      </dgm:t>
    </dgm:pt>
    <dgm:pt modelId="{C8D5B2FC-97D9-4A91-BF58-C83110E3F209}" type="pres">
      <dgm:prSet presAssocID="{CD9F6C5D-3C86-473B-916B-05BBCBBD0D5E}" presName="Name0" presStyleCnt="0">
        <dgm:presLayoutVars>
          <dgm:dir/>
          <dgm:resizeHandles val="exact"/>
        </dgm:presLayoutVars>
      </dgm:prSet>
      <dgm:spPr/>
    </dgm:pt>
    <dgm:pt modelId="{077E004E-998D-4418-8E59-FC190794F87B}" type="pres">
      <dgm:prSet presAssocID="{4414CACA-A950-4A66-9BD3-05E91C0DB4D1}" presName="node" presStyleLbl="node1" presStyleIdx="0" presStyleCnt="5">
        <dgm:presLayoutVars>
          <dgm:bulletEnabled val="1"/>
        </dgm:presLayoutVars>
      </dgm:prSet>
      <dgm:spPr/>
    </dgm:pt>
    <dgm:pt modelId="{3BE085FC-2FB7-42CF-AD22-B5E7D093B6FC}" type="pres">
      <dgm:prSet presAssocID="{D3AE53D8-80B6-4C3D-B929-A4513604B27C}" presName="sibTrans" presStyleLbl="sibTrans1D1" presStyleIdx="0" presStyleCnt="4"/>
      <dgm:spPr/>
    </dgm:pt>
    <dgm:pt modelId="{748661AD-2F66-447D-8E57-EFF51A004557}" type="pres">
      <dgm:prSet presAssocID="{D3AE53D8-80B6-4C3D-B929-A4513604B27C}" presName="connectorText" presStyleLbl="sibTrans1D1" presStyleIdx="0" presStyleCnt="4"/>
      <dgm:spPr/>
    </dgm:pt>
    <dgm:pt modelId="{4BA1B2A3-4BD2-4852-AD0B-FAA8ED006072}" type="pres">
      <dgm:prSet presAssocID="{EC27D7D6-98F3-49E6-9A2E-5D20BAB8C06C}" presName="node" presStyleLbl="node1" presStyleIdx="1" presStyleCnt="5">
        <dgm:presLayoutVars>
          <dgm:bulletEnabled val="1"/>
        </dgm:presLayoutVars>
      </dgm:prSet>
      <dgm:spPr/>
    </dgm:pt>
    <dgm:pt modelId="{549BFEFC-5A19-47EE-813F-16F69EBABB0B}" type="pres">
      <dgm:prSet presAssocID="{BD240A1F-AFB6-4AAC-857B-AB099D297A79}" presName="sibTrans" presStyleLbl="sibTrans1D1" presStyleIdx="1" presStyleCnt="4"/>
      <dgm:spPr/>
    </dgm:pt>
    <dgm:pt modelId="{4243686A-37CB-4C22-AB7E-BADA29A31AB5}" type="pres">
      <dgm:prSet presAssocID="{BD240A1F-AFB6-4AAC-857B-AB099D297A79}" presName="connectorText" presStyleLbl="sibTrans1D1" presStyleIdx="1" presStyleCnt="4"/>
      <dgm:spPr/>
    </dgm:pt>
    <dgm:pt modelId="{6F2EE0D6-C89B-4899-B2A7-D34F36C8D875}" type="pres">
      <dgm:prSet presAssocID="{2731BB85-E973-4CB9-B012-75CC411A822F}" presName="node" presStyleLbl="node1" presStyleIdx="2" presStyleCnt="5">
        <dgm:presLayoutVars>
          <dgm:bulletEnabled val="1"/>
        </dgm:presLayoutVars>
      </dgm:prSet>
      <dgm:spPr/>
    </dgm:pt>
    <dgm:pt modelId="{025BE1C8-E3FA-4AD1-BB21-6D7AB140A143}" type="pres">
      <dgm:prSet presAssocID="{518B8761-A3C3-4886-B0A9-6481BFDC992A}" presName="sibTrans" presStyleLbl="sibTrans1D1" presStyleIdx="2" presStyleCnt="4"/>
      <dgm:spPr/>
    </dgm:pt>
    <dgm:pt modelId="{5408095C-7EFB-4163-A9DF-D5A0EBEFB3BE}" type="pres">
      <dgm:prSet presAssocID="{518B8761-A3C3-4886-B0A9-6481BFDC992A}" presName="connectorText" presStyleLbl="sibTrans1D1" presStyleIdx="2" presStyleCnt="4"/>
      <dgm:spPr/>
    </dgm:pt>
    <dgm:pt modelId="{37E36546-62FE-4F31-8F18-FE5663ABCE7F}" type="pres">
      <dgm:prSet presAssocID="{AAB821F1-40C8-48A6-952D-0CEF63F5BF47}" presName="node" presStyleLbl="node1" presStyleIdx="3" presStyleCnt="5" custLinFactNeighborX="61616">
        <dgm:presLayoutVars>
          <dgm:bulletEnabled val="1"/>
        </dgm:presLayoutVars>
      </dgm:prSet>
      <dgm:spPr/>
    </dgm:pt>
    <dgm:pt modelId="{F1C64F28-2984-40B0-B959-A98C6FA0796E}" type="pres">
      <dgm:prSet presAssocID="{602F61CE-4754-4722-928B-AB1D81ADA18F}" presName="sibTrans" presStyleLbl="sibTrans1D1" presStyleIdx="3" presStyleCnt="4"/>
      <dgm:spPr/>
    </dgm:pt>
    <dgm:pt modelId="{1CAAA047-BADC-48CA-A1C0-75F1B738CE37}" type="pres">
      <dgm:prSet presAssocID="{602F61CE-4754-4722-928B-AB1D81ADA18F}" presName="connectorText" presStyleLbl="sibTrans1D1" presStyleIdx="3" presStyleCnt="4"/>
      <dgm:spPr/>
    </dgm:pt>
    <dgm:pt modelId="{F3494A63-E1BB-45E8-91F5-AF7C82646D12}" type="pres">
      <dgm:prSet presAssocID="{0A1DBFB1-BF8C-4895-B3FA-593DE14BACF8}" presName="node" presStyleLbl="node1" presStyleIdx="4" presStyleCnt="5" custLinFactNeighborX="67888" custLinFactNeighborY="-322">
        <dgm:presLayoutVars>
          <dgm:bulletEnabled val="1"/>
        </dgm:presLayoutVars>
      </dgm:prSet>
      <dgm:spPr/>
    </dgm:pt>
  </dgm:ptLst>
  <dgm:cxnLst>
    <dgm:cxn modelId="{51646E01-7971-4106-A8D6-1AD9A666CF30}" type="presOf" srcId="{D3AE53D8-80B6-4C3D-B929-A4513604B27C}" destId="{748661AD-2F66-447D-8E57-EFF51A004557}" srcOrd="1" destOrd="0" presId="urn:microsoft.com/office/officeart/2016/7/layout/RepeatingBendingProcessNew"/>
    <dgm:cxn modelId="{31EDE70A-24F1-48E5-B9AB-BD0741591C8A}" srcId="{CD9F6C5D-3C86-473B-916B-05BBCBBD0D5E}" destId="{0A1DBFB1-BF8C-4895-B3FA-593DE14BACF8}" srcOrd="4" destOrd="0" parTransId="{32390A5D-A783-43D1-8593-2FAD0C94DBAD}" sibTransId="{BEF6C240-CD84-484F-B890-BD5C613E33EC}"/>
    <dgm:cxn modelId="{4EA24C0B-805C-4405-B392-E4F122708F11}" type="presOf" srcId="{0A1DBFB1-BF8C-4895-B3FA-593DE14BACF8}" destId="{F3494A63-E1BB-45E8-91F5-AF7C82646D12}" srcOrd="0" destOrd="0" presId="urn:microsoft.com/office/officeart/2016/7/layout/RepeatingBendingProcessNew"/>
    <dgm:cxn modelId="{B5209A33-5FE8-4118-8AA2-6B74C05DBEAC}" type="presOf" srcId="{518B8761-A3C3-4886-B0A9-6481BFDC992A}" destId="{025BE1C8-E3FA-4AD1-BB21-6D7AB140A143}" srcOrd="0" destOrd="0" presId="urn:microsoft.com/office/officeart/2016/7/layout/RepeatingBendingProcessNew"/>
    <dgm:cxn modelId="{34C0FD60-ACD3-4931-8C4A-9BC3ED2009D1}" type="presOf" srcId="{602F61CE-4754-4722-928B-AB1D81ADA18F}" destId="{F1C64F28-2984-40B0-B959-A98C6FA0796E}" srcOrd="0" destOrd="0" presId="urn:microsoft.com/office/officeart/2016/7/layout/RepeatingBendingProcessNew"/>
    <dgm:cxn modelId="{C8D63648-E1D1-430E-A344-171F67B8BB00}" type="presOf" srcId="{AAB821F1-40C8-48A6-952D-0CEF63F5BF47}" destId="{37E36546-62FE-4F31-8F18-FE5663ABCE7F}" srcOrd="0" destOrd="0" presId="urn:microsoft.com/office/officeart/2016/7/layout/RepeatingBendingProcessNew"/>
    <dgm:cxn modelId="{9E8C116C-4387-4336-AE83-4B55409FFE86}" srcId="{CD9F6C5D-3C86-473B-916B-05BBCBBD0D5E}" destId="{AAB821F1-40C8-48A6-952D-0CEF63F5BF47}" srcOrd="3" destOrd="0" parTransId="{C6A82E8C-D544-43D4-A55E-FBC86ED92300}" sibTransId="{602F61CE-4754-4722-928B-AB1D81ADA18F}"/>
    <dgm:cxn modelId="{E2488F50-12E1-4A1E-8A1A-2A89F73530E1}" type="presOf" srcId="{BD240A1F-AFB6-4AAC-857B-AB099D297A79}" destId="{549BFEFC-5A19-47EE-813F-16F69EBABB0B}" srcOrd="0" destOrd="0" presId="urn:microsoft.com/office/officeart/2016/7/layout/RepeatingBendingProcessNew"/>
    <dgm:cxn modelId="{FE166271-A3AD-4F10-B730-67C6091D5563}" srcId="{CD9F6C5D-3C86-473B-916B-05BBCBBD0D5E}" destId="{4414CACA-A950-4A66-9BD3-05E91C0DB4D1}" srcOrd="0" destOrd="0" parTransId="{8748B6E3-F060-4F73-BB2F-4C10599AF81F}" sibTransId="{D3AE53D8-80B6-4C3D-B929-A4513604B27C}"/>
    <dgm:cxn modelId="{F0304581-FFDB-4264-8EB4-83540D785601}" type="presOf" srcId="{EC27D7D6-98F3-49E6-9A2E-5D20BAB8C06C}" destId="{4BA1B2A3-4BD2-4852-AD0B-FAA8ED006072}" srcOrd="0" destOrd="0" presId="urn:microsoft.com/office/officeart/2016/7/layout/RepeatingBendingProcessNew"/>
    <dgm:cxn modelId="{06306182-604B-4F8E-A1A0-0363B4B813FF}" srcId="{CD9F6C5D-3C86-473B-916B-05BBCBBD0D5E}" destId="{2731BB85-E973-4CB9-B012-75CC411A822F}" srcOrd="2" destOrd="0" parTransId="{BACBA1D8-69B3-43C7-82DE-CDC495A6EF41}" sibTransId="{518B8761-A3C3-4886-B0A9-6481BFDC992A}"/>
    <dgm:cxn modelId="{125DC38C-0BE2-4E7C-B688-3F8A6ED2367C}" type="presOf" srcId="{602F61CE-4754-4722-928B-AB1D81ADA18F}" destId="{1CAAA047-BADC-48CA-A1C0-75F1B738CE37}" srcOrd="1" destOrd="0" presId="urn:microsoft.com/office/officeart/2016/7/layout/RepeatingBendingProcessNew"/>
    <dgm:cxn modelId="{09C42BA1-955B-4D6E-9256-BED82B10F8CD}" srcId="{CD9F6C5D-3C86-473B-916B-05BBCBBD0D5E}" destId="{EC27D7D6-98F3-49E6-9A2E-5D20BAB8C06C}" srcOrd="1" destOrd="0" parTransId="{4F4FEAEE-7487-4BF3-B49C-8251CB562EAC}" sibTransId="{BD240A1F-AFB6-4AAC-857B-AB099D297A79}"/>
    <dgm:cxn modelId="{2DB911B0-8904-424A-8C8A-C30017361E9E}" type="presOf" srcId="{D3AE53D8-80B6-4C3D-B929-A4513604B27C}" destId="{3BE085FC-2FB7-42CF-AD22-B5E7D093B6FC}" srcOrd="0" destOrd="0" presId="urn:microsoft.com/office/officeart/2016/7/layout/RepeatingBendingProcessNew"/>
    <dgm:cxn modelId="{D1F093B3-91ED-464B-AD8D-8E8559029D3C}" type="presOf" srcId="{BD240A1F-AFB6-4AAC-857B-AB099D297A79}" destId="{4243686A-37CB-4C22-AB7E-BADA29A31AB5}" srcOrd="1" destOrd="0" presId="urn:microsoft.com/office/officeart/2016/7/layout/RepeatingBendingProcessNew"/>
    <dgm:cxn modelId="{E841B0C8-A351-400B-9438-BEEE098BE333}" type="presOf" srcId="{518B8761-A3C3-4886-B0A9-6481BFDC992A}" destId="{5408095C-7EFB-4163-A9DF-D5A0EBEFB3BE}" srcOrd="1" destOrd="0" presId="urn:microsoft.com/office/officeart/2016/7/layout/RepeatingBendingProcessNew"/>
    <dgm:cxn modelId="{A2E7A8D4-1382-4655-9D06-78315625E3F4}" type="presOf" srcId="{CD9F6C5D-3C86-473B-916B-05BBCBBD0D5E}" destId="{C8D5B2FC-97D9-4A91-BF58-C83110E3F209}" srcOrd="0" destOrd="0" presId="urn:microsoft.com/office/officeart/2016/7/layout/RepeatingBendingProcessNew"/>
    <dgm:cxn modelId="{AFEB79F5-90A3-4210-B1AD-759129DA17A4}" type="presOf" srcId="{4414CACA-A950-4A66-9BD3-05E91C0DB4D1}" destId="{077E004E-998D-4418-8E59-FC190794F87B}" srcOrd="0" destOrd="0" presId="urn:microsoft.com/office/officeart/2016/7/layout/RepeatingBendingProcessNew"/>
    <dgm:cxn modelId="{AE43E8FB-EF4E-4DCA-9E2E-100FDD701B8C}" type="presOf" srcId="{2731BB85-E973-4CB9-B012-75CC411A822F}" destId="{6F2EE0D6-C89B-4899-B2A7-D34F36C8D875}" srcOrd="0" destOrd="0" presId="urn:microsoft.com/office/officeart/2016/7/layout/RepeatingBendingProcessNew"/>
    <dgm:cxn modelId="{11D8961E-7E02-4608-8C2D-3A36A19ADA88}" type="presParOf" srcId="{C8D5B2FC-97D9-4A91-BF58-C83110E3F209}" destId="{077E004E-998D-4418-8E59-FC190794F87B}" srcOrd="0" destOrd="0" presId="urn:microsoft.com/office/officeart/2016/7/layout/RepeatingBendingProcessNew"/>
    <dgm:cxn modelId="{5131DD82-DDA9-4924-83DE-9CDFF8708D08}" type="presParOf" srcId="{C8D5B2FC-97D9-4A91-BF58-C83110E3F209}" destId="{3BE085FC-2FB7-42CF-AD22-B5E7D093B6FC}" srcOrd="1" destOrd="0" presId="urn:microsoft.com/office/officeart/2016/7/layout/RepeatingBendingProcessNew"/>
    <dgm:cxn modelId="{21C05548-27DA-4DBE-A1C6-89CA960891C1}" type="presParOf" srcId="{3BE085FC-2FB7-42CF-AD22-B5E7D093B6FC}" destId="{748661AD-2F66-447D-8E57-EFF51A004557}" srcOrd="0" destOrd="0" presId="urn:microsoft.com/office/officeart/2016/7/layout/RepeatingBendingProcessNew"/>
    <dgm:cxn modelId="{C8755CD6-C29C-4189-A883-DA6D0804399D}" type="presParOf" srcId="{C8D5B2FC-97D9-4A91-BF58-C83110E3F209}" destId="{4BA1B2A3-4BD2-4852-AD0B-FAA8ED006072}" srcOrd="2" destOrd="0" presId="urn:microsoft.com/office/officeart/2016/7/layout/RepeatingBendingProcessNew"/>
    <dgm:cxn modelId="{8EB7FCC4-7C83-485A-A50B-40BEBFE25727}" type="presParOf" srcId="{C8D5B2FC-97D9-4A91-BF58-C83110E3F209}" destId="{549BFEFC-5A19-47EE-813F-16F69EBABB0B}" srcOrd="3" destOrd="0" presId="urn:microsoft.com/office/officeart/2016/7/layout/RepeatingBendingProcessNew"/>
    <dgm:cxn modelId="{C4A91D81-0692-4A53-9428-44DDC8B442B1}" type="presParOf" srcId="{549BFEFC-5A19-47EE-813F-16F69EBABB0B}" destId="{4243686A-37CB-4C22-AB7E-BADA29A31AB5}" srcOrd="0" destOrd="0" presId="urn:microsoft.com/office/officeart/2016/7/layout/RepeatingBendingProcessNew"/>
    <dgm:cxn modelId="{98C21AFD-1ABB-434C-B555-66C7955A8F6E}" type="presParOf" srcId="{C8D5B2FC-97D9-4A91-BF58-C83110E3F209}" destId="{6F2EE0D6-C89B-4899-B2A7-D34F36C8D875}" srcOrd="4" destOrd="0" presId="urn:microsoft.com/office/officeart/2016/7/layout/RepeatingBendingProcessNew"/>
    <dgm:cxn modelId="{7C129E20-2016-4E4A-B0A1-FCA0FA93F62B}" type="presParOf" srcId="{C8D5B2FC-97D9-4A91-BF58-C83110E3F209}" destId="{025BE1C8-E3FA-4AD1-BB21-6D7AB140A143}" srcOrd="5" destOrd="0" presId="urn:microsoft.com/office/officeart/2016/7/layout/RepeatingBendingProcessNew"/>
    <dgm:cxn modelId="{12656136-F350-4276-9BCC-BED0BFC95D0C}" type="presParOf" srcId="{025BE1C8-E3FA-4AD1-BB21-6D7AB140A143}" destId="{5408095C-7EFB-4163-A9DF-D5A0EBEFB3BE}" srcOrd="0" destOrd="0" presId="urn:microsoft.com/office/officeart/2016/7/layout/RepeatingBendingProcessNew"/>
    <dgm:cxn modelId="{B0049F48-16CE-42B9-9AF5-AFA6A6925D7D}" type="presParOf" srcId="{C8D5B2FC-97D9-4A91-BF58-C83110E3F209}" destId="{37E36546-62FE-4F31-8F18-FE5663ABCE7F}" srcOrd="6" destOrd="0" presId="urn:microsoft.com/office/officeart/2016/7/layout/RepeatingBendingProcessNew"/>
    <dgm:cxn modelId="{F6BE5FE1-11C1-4BF0-9858-02DF3B1C4D5E}" type="presParOf" srcId="{C8D5B2FC-97D9-4A91-BF58-C83110E3F209}" destId="{F1C64F28-2984-40B0-B959-A98C6FA0796E}" srcOrd="7" destOrd="0" presId="urn:microsoft.com/office/officeart/2016/7/layout/RepeatingBendingProcessNew"/>
    <dgm:cxn modelId="{1DFE99BF-7B34-4B09-B878-2C8FD578D75E}" type="presParOf" srcId="{F1C64F28-2984-40B0-B959-A98C6FA0796E}" destId="{1CAAA047-BADC-48CA-A1C0-75F1B738CE37}" srcOrd="0" destOrd="0" presId="urn:microsoft.com/office/officeart/2016/7/layout/RepeatingBendingProcessNew"/>
    <dgm:cxn modelId="{D8ABB4EE-8BBD-4644-B120-A9AE9DFB15E0}" type="presParOf" srcId="{C8D5B2FC-97D9-4A91-BF58-C83110E3F209}" destId="{F3494A63-E1BB-45E8-91F5-AF7C82646D12}"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9F6C5D-3C86-473B-916B-05BBCBBD0D5E}"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4414CACA-A950-4A66-9BD3-05E91C0DB4D1}">
      <dgm:prSet custT="1"/>
      <dgm:spPr>
        <a:solidFill>
          <a:schemeClr val="accent1">
            <a:lumMod val="60000"/>
            <a:lumOff val="40000"/>
          </a:schemeClr>
        </a:solidFill>
      </dgm:spPr>
      <dgm:t>
        <a:bodyPr/>
        <a:lstStyle/>
        <a:p>
          <a:pPr>
            <a:lnSpc>
              <a:spcPct val="100000"/>
            </a:lnSpc>
            <a:defRPr cap="all"/>
          </a:pPr>
          <a:r>
            <a:rPr lang="en-US" sz="1500" dirty="0"/>
            <a:t>Filtering the data to keep only Falcon9 rockets</a:t>
          </a:r>
          <a:r>
            <a:rPr lang="en-US" sz="1500" dirty="0">
              <a:solidFill>
                <a:schemeClr val="accent3">
                  <a:lumMod val="25000"/>
                </a:schemeClr>
              </a:solidFill>
              <a:latin typeface="Abadi" panose="020B0604020104020204" pitchFamily="34" charset="0"/>
            </a:rPr>
            <a:t> </a:t>
          </a:r>
          <a:endParaRPr lang="en-US" sz="1500" dirty="0">
            <a:latin typeface="Arial" panose="020B0604020202020204" pitchFamily="34" charset="0"/>
            <a:cs typeface="Arial" panose="020B0604020202020204" pitchFamily="34" charset="0"/>
          </a:endParaRPr>
        </a:p>
      </dgm:t>
    </dgm:pt>
    <dgm:pt modelId="{8748B6E3-F060-4F73-BB2F-4C10599AF81F}" type="parTrans" cxnId="{FE166271-A3AD-4F10-B730-67C6091D5563}">
      <dgm:prSet/>
      <dgm:spPr/>
      <dgm:t>
        <a:bodyPr/>
        <a:lstStyle/>
        <a:p>
          <a:endParaRPr lang="en-US"/>
        </a:p>
      </dgm:t>
    </dgm:pt>
    <dgm:pt modelId="{D3AE53D8-80B6-4C3D-B929-A4513604B27C}" type="sibTrans" cxnId="{FE166271-A3AD-4F10-B730-67C6091D5563}">
      <dgm:prSet/>
      <dgm:spPr>
        <a:ln w="38100">
          <a:solidFill>
            <a:schemeClr val="tx1"/>
          </a:solidFill>
        </a:ln>
      </dgm:spPr>
      <dgm:t>
        <a:bodyPr/>
        <a:lstStyle/>
        <a:p>
          <a:endParaRPr lang="en-US"/>
        </a:p>
      </dgm:t>
    </dgm:pt>
    <dgm:pt modelId="{EC27D7D6-98F3-49E6-9A2E-5D20BAB8C06C}">
      <dgm:prSet custT="1"/>
      <dgm:spPr>
        <a:solidFill>
          <a:schemeClr val="accent2">
            <a:lumMod val="60000"/>
            <a:lumOff val="40000"/>
          </a:schemeClr>
        </a:solidFill>
      </dgm:spPr>
      <dgm:t>
        <a:bodyPr/>
        <a:lstStyle/>
        <a:p>
          <a:pPr>
            <a:lnSpc>
              <a:spcPct val="100000"/>
            </a:lnSpc>
            <a:defRPr cap="all"/>
          </a:pPr>
          <a:r>
            <a:rPr lang="en-US" sz="1400" dirty="0"/>
            <a:t>Checking for null values using </a:t>
          </a:r>
          <a:r>
            <a:rPr lang="en-US" sz="1400" b="1" dirty="0"/>
            <a:t>.</a:t>
          </a:r>
          <a:r>
            <a:rPr lang="en-US" sz="1400" b="1" dirty="0" err="1"/>
            <a:t>isnull</a:t>
          </a:r>
          <a:r>
            <a:rPr lang="en-US" sz="1400" b="1" dirty="0"/>
            <a:t>().sum() </a:t>
          </a:r>
          <a:r>
            <a:rPr lang="en-US" sz="1400" dirty="0"/>
            <a:t>on the filtered </a:t>
          </a:r>
          <a:r>
            <a:rPr lang="en-US" sz="1400" dirty="0" err="1"/>
            <a:t>dataframe</a:t>
          </a:r>
          <a:r>
            <a:rPr lang="en-US" sz="1400" dirty="0"/>
            <a:t>.</a:t>
          </a:r>
          <a:endParaRPr lang="en-US" sz="1400" dirty="0">
            <a:latin typeface="Arial" panose="020B0604020202020204" pitchFamily="34" charset="0"/>
            <a:cs typeface="Arial" panose="020B0604020202020204" pitchFamily="34" charset="0"/>
          </a:endParaRPr>
        </a:p>
      </dgm:t>
    </dgm:pt>
    <dgm:pt modelId="{4F4FEAEE-7487-4BF3-B49C-8251CB562EAC}" type="parTrans" cxnId="{09C42BA1-955B-4D6E-9256-BED82B10F8CD}">
      <dgm:prSet/>
      <dgm:spPr/>
      <dgm:t>
        <a:bodyPr/>
        <a:lstStyle/>
        <a:p>
          <a:endParaRPr lang="en-US"/>
        </a:p>
      </dgm:t>
    </dgm:pt>
    <dgm:pt modelId="{BD240A1F-AFB6-4AAC-857B-AB099D297A79}" type="sibTrans" cxnId="{09C42BA1-955B-4D6E-9256-BED82B10F8CD}">
      <dgm:prSet/>
      <dgm:spPr>
        <a:ln w="38100"/>
      </dgm:spPr>
      <dgm:t>
        <a:bodyPr/>
        <a:lstStyle/>
        <a:p>
          <a:endParaRPr lang="en-US"/>
        </a:p>
      </dgm:t>
    </dgm:pt>
    <dgm:pt modelId="{2731BB85-E973-4CB9-B012-75CC411A822F}">
      <dgm:prSet/>
      <dgm:spPr>
        <a:solidFill>
          <a:schemeClr val="accent4">
            <a:lumMod val="75000"/>
          </a:schemeClr>
        </a:solidFill>
      </dgm:spPr>
      <dgm:t>
        <a:bodyPr/>
        <a:lstStyle/>
        <a:p>
          <a:pPr>
            <a:lnSpc>
              <a:spcPct val="100000"/>
            </a:lnSpc>
            <a:defRPr cap="all"/>
          </a:pPr>
          <a:r>
            <a:rPr lang="en-US" dirty="0">
              <a:latin typeface="Arial" panose="020B0604020202020204" pitchFamily="34" charset="0"/>
              <a:cs typeface="Arial" panose="020B0604020202020204" pitchFamily="34" charset="0"/>
            </a:rPr>
            <a:t>CREATING A landing outcomes TOTALS COLUMN to check launch success rates</a:t>
          </a:r>
        </a:p>
      </dgm:t>
    </dgm:pt>
    <dgm:pt modelId="{BACBA1D8-69B3-43C7-82DE-CDC495A6EF41}" type="parTrans" cxnId="{06306182-604B-4F8E-A1A0-0363B4B813FF}">
      <dgm:prSet/>
      <dgm:spPr/>
      <dgm:t>
        <a:bodyPr/>
        <a:lstStyle/>
        <a:p>
          <a:endParaRPr lang="en-US"/>
        </a:p>
      </dgm:t>
    </dgm:pt>
    <dgm:pt modelId="{518B8761-A3C3-4886-B0A9-6481BFDC992A}" type="sibTrans" cxnId="{06306182-604B-4F8E-A1A0-0363B4B813FF}">
      <dgm:prSet/>
      <dgm:spPr>
        <a:ln w="57150"/>
      </dgm:spPr>
      <dgm:t>
        <a:bodyPr/>
        <a:lstStyle/>
        <a:p>
          <a:endParaRPr lang="en-US"/>
        </a:p>
      </dgm:t>
    </dgm:pt>
    <dgm:pt modelId="{5F151585-9260-411D-ADFE-E5BF3960DFE4}">
      <dgm:prSet/>
      <dgm:spPr>
        <a:solidFill>
          <a:schemeClr val="accent4">
            <a:lumMod val="60000"/>
            <a:lumOff val="40000"/>
          </a:schemeClr>
        </a:solidFill>
      </dgm:spPr>
      <dgm:t>
        <a:bodyPr/>
        <a:lstStyle/>
        <a:p>
          <a:pPr>
            <a:lnSpc>
              <a:spcPct val="100000"/>
            </a:lnSpc>
            <a:defRPr cap="all"/>
          </a:pPr>
          <a:r>
            <a:rPr lang="en-US" dirty="0">
              <a:latin typeface="Arial" panose="020B0604020202020204" pitchFamily="34" charset="0"/>
              <a:cs typeface="Arial" panose="020B0604020202020204" pitchFamily="34" charset="0"/>
            </a:rPr>
            <a:t>CREATED A CLASS COLUMN TO CLASSIFY LAUNCH SUCCESS </a:t>
          </a:r>
        </a:p>
      </dgm:t>
    </dgm:pt>
    <dgm:pt modelId="{49E632AB-C8DD-4646-A851-2A72DDFDB89F}" type="parTrans" cxnId="{F0CFB48A-BE8E-43A5-B44D-2E4EBF0A3326}">
      <dgm:prSet/>
      <dgm:spPr/>
      <dgm:t>
        <a:bodyPr/>
        <a:lstStyle/>
        <a:p>
          <a:endParaRPr lang="en-US"/>
        </a:p>
      </dgm:t>
    </dgm:pt>
    <dgm:pt modelId="{4D832749-85E3-4A74-AB99-97CEF32AF063}" type="sibTrans" cxnId="{F0CFB48A-BE8E-43A5-B44D-2E4EBF0A3326}">
      <dgm:prSet/>
      <dgm:spPr>
        <a:ln w="38100">
          <a:solidFill>
            <a:schemeClr val="tx1"/>
          </a:solidFill>
        </a:ln>
      </dgm:spPr>
      <dgm:t>
        <a:bodyPr/>
        <a:lstStyle/>
        <a:p>
          <a:endParaRPr lang="en-US"/>
        </a:p>
      </dgm:t>
    </dgm:pt>
    <dgm:pt modelId="{0EAF61F8-A4E8-4D7F-B1D8-BADD714CEA68}">
      <dgm:prSet/>
      <dgm:spPr>
        <a:solidFill>
          <a:schemeClr val="accent6">
            <a:lumMod val="75000"/>
          </a:schemeClr>
        </a:solidFill>
      </dgm:spPr>
      <dgm:t>
        <a:bodyPr/>
        <a:lstStyle/>
        <a:p>
          <a:pPr>
            <a:lnSpc>
              <a:spcPct val="100000"/>
            </a:lnSpc>
            <a:defRPr cap="all"/>
          </a:pPr>
          <a:r>
            <a:rPr lang="en-US" dirty="0">
              <a:latin typeface="Arial" panose="020B0604020202020204" pitchFamily="34" charset="0"/>
              <a:cs typeface="Arial" panose="020B0604020202020204" pitchFamily="34" charset="0"/>
            </a:rPr>
            <a:t>Determined the mean launch success rate using the </a:t>
          </a:r>
          <a:r>
            <a:rPr lang="en-US" b="1" dirty="0">
              <a:latin typeface="Arial" panose="020B0604020202020204" pitchFamily="34" charset="0"/>
              <a:cs typeface="Arial" panose="020B0604020202020204" pitchFamily="34" charset="0"/>
            </a:rPr>
            <a:t>“.mean()” </a:t>
          </a:r>
          <a:r>
            <a:rPr lang="en-US" dirty="0">
              <a:latin typeface="Arial" panose="020B0604020202020204" pitchFamily="34" charset="0"/>
              <a:cs typeface="Arial" panose="020B0604020202020204" pitchFamily="34" charset="0"/>
            </a:rPr>
            <a:t>function</a:t>
          </a:r>
        </a:p>
      </dgm:t>
    </dgm:pt>
    <dgm:pt modelId="{EBAB0B1F-C875-491A-B007-219842C198EF}" type="parTrans" cxnId="{8BA853A7-CFB2-45CB-A7CA-7FE31B79A96E}">
      <dgm:prSet/>
      <dgm:spPr/>
      <dgm:t>
        <a:bodyPr/>
        <a:lstStyle/>
        <a:p>
          <a:endParaRPr lang="en-US"/>
        </a:p>
      </dgm:t>
    </dgm:pt>
    <dgm:pt modelId="{98E77270-8102-44B2-911F-A62A1AA7847A}" type="sibTrans" cxnId="{8BA853A7-CFB2-45CB-A7CA-7FE31B79A96E}">
      <dgm:prSet/>
      <dgm:spPr/>
      <dgm:t>
        <a:bodyPr/>
        <a:lstStyle/>
        <a:p>
          <a:endParaRPr lang="en-US"/>
        </a:p>
      </dgm:t>
    </dgm:pt>
    <dgm:pt modelId="{C8D5B2FC-97D9-4A91-BF58-C83110E3F209}" type="pres">
      <dgm:prSet presAssocID="{CD9F6C5D-3C86-473B-916B-05BBCBBD0D5E}" presName="Name0" presStyleCnt="0">
        <dgm:presLayoutVars>
          <dgm:dir/>
          <dgm:resizeHandles val="exact"/>
        </dgm:presLayoutVars>
      </dgm:prSet>
      <dgm:spPr/>
    </dgm:pt>
    <dgm:pt modelId="{077E004E-998D-4418-8E59-FC190794F87B}" type="pres">
      <dgm:prSet presAssocID="{4414CACA-A950-4A66-9BD3-05E91C0DB4D1}" presName="node" presStyleLbl="node1" presStyleIdx="0" presStyleCnt="5" custScaleX="62777" custScaleY="84548" custLinFactNeighborX="-38279" custLinFactNeighborY="46922">
        <dgm:presLayoutVars>
          <dgm:bulletEnabled val="1"/>
        </dgm:presLayoutVars>
      </dgm:prSet>
      <dgm:spPr/>
    </dgm:pt>
    <dgm:pt modelId="{3BE085FC-2FB7-42CF-AD22-B5E7D093B6FC}" type="pres">
      <dgm:prSet presAssocID="{D3AE53D8-80B6-4C3D-B929-A4513604B27C}" presName="sibTrans" presStyleLbl="sibTrans1D1" presStyleIdx="0" presStyleCnt="4"/>
      <dgm:spPr/>
    </dgm:pt>
    <dgm:pt modelId="{748661AD-2F66-447D-8E57-EFF51A004557}" type="pres">
      <dgm:prSet presAssocID="{D3AE53D8-80B6-4C3D-B929-A4513604B27C}" presName="connectorText" presStyleLbl="sibTrans1D1" presStyleIdx="0" presStyleCnt="4"/>
      <dgm:spPr/>
    </dgm:pt>
    <dgm:pt modelId="{4BA1B2A3-4BD2-4852-AD0B-FAA8ED006072}" type="pres">
      <dgm:prSet presAssocID="{EC27D7D6-98F3-49E6-9A2E-5D20BAB8C06C}" presName="node" presStyleLbl="node1" presStyleIdx="1" presStyleCnt="5" custScaleX="68000" custScaleY="74365" custLinFactNeighborX="-35137" custLinFactNeighborY="4146">
        <dgm:presLayoutVars>
          <dgm:bulletEnabled val="1"/>
        </dgm:presLayoutVars>
      </dgm:prSet>
      <dgm:spPr/>
    </dgm:pt>
    <dgm:pt modelId="{549BFEFC-5A19-47EE-813F-16F69EBABB0B}" type="pres">
      <dgm:prSet presAssocID="{BD240A1F-AFB6-4AAC-857B-AB099D297A79}" presName="sibTrans" presStyleLbl="sibTrans1D1" presStyleIdx="1" presStyleCnt="4"/>
      <dgm:spPr/>
    </dgm:pt>
    <dgm:pt modelId="{4243686A-37CB-4C22-AB7E-BADA29A31AB5}" type="pres">
      <dgm:prSet presAssocID="{BD240A1F-AFB6-4AAC-857B-AB099D297A79}" presName="connectorText" presStyleLbl="sibTrans1D1" presStyleIdx="1" presStyleCnt="4"/>
      <dgm:spPr/>
    </dgm:pt>
    <dgm:pt modelId="{6F2EE0D6-C89B-4899-B2A7-D34F36C8D875}" type="pres">
      <dgm:prSet presAssocID="{2731BB85-E973-4CB9-B012-75CC411A822F}" presName="node" presStyleLbl="node1" presStyleIdx="2" presStyleCnt="5" custScaleX="74715" custScaleY="63664" custLinFactX="38342" custLinFactNeighborX="100000" custLinFactNeighborY="-62173">
        <dgm:presLayoutVars>
          <dgm:bulletEnabled val="1"/>
        </dgm:presLayoutVars>
      </dgm:prSet>
      <dgm:spPr/>
    </dgm:pt>
    <dgm:pt modelId="{4869B465-78CA-4F11-AF5C-768910325830}" type="pres">
      <dgm:prSet presAssocID="{518B8761-A3C3-4886-B0A9-6481BFDC992A}" presName="sibTrans" presStyleLbl="sibTrans1D1" presStyleIdx="2" presStyleCnt="4"/>
      <dgm:spPr/>
    </dgm:pt>
    <dgm:pt modelId="{B140EFD3-0016-4339-B13C-636A07A980DE}" type="pres">
      <dgm:prSet presAssocID="{518B8761-A3C3-4886-B0A9-6481BFDC992A}" presName="connectorText" presStyleLbl="sibTrans1D1" presStyleIdx="2" presStyleCnt="4"/>
      <dgm:spPr/>
    </dgm:pt>
    <dgm:pt modelId="{B5206B47-8D98-4C6D-BE0B-5E7078DB9143}" type="pres">
      <dgm:prSet presAssocID="{5F151585-9260-411D-ADFE-E5BF3960DFE4}" presName="node" presStyleLbl="node1" presStyleIdx="3" presStyleCnt="5" custScaleX="87539" custScaleY="67835" custLinFactX="-29427" custLinFactNeighborX="-100000" custLinFactNeighborY="70481">
        <dgm:presLayoutVars>
          <dgm:bulletEnabled val="1"/>
        </dgm:presLayoutVars>
      </dgm:prSet>
      <dgm:spPr/>
    </dgm:pt>
    <dgm:pt modelId="{A7D79ACC-E635-4ED7-8557-FBFE78F29C9E}" type="pres">
      <dgm:prSet presAssocID="{4D832749-85E3-4A74-AB99-97CEF32AF063}" presName="sibTrans" presStyleLbl="sibTrans1D1" presStyleIdx="3" presStyleCnt="4"/>
      <dgm:spPr/>
    </dgm:pt>
    <dgm:pt modelId="{E0CE1D8A-1F6A-4B0F-A45F-7E331A7919E1}" type="pres">
      <dgm:prSet presAssocID="{4D832749-85E3-4A74-AB99-97CEF32AF063}" presName="connectorText" presStyleLbl="sibTrans1D1" presStyleIdx="3" presStyleCnt="4"/>
      <dgm:spPr/>
    </dgm:pt>
    <dgm:pt modelId="{F00EA402-4CA3-45C7-BDF8-0BCCE05E2DE8}" type="pres">
      <dgm:prSet presAssocID="{0EAF61F8-A4E8-4D7F-B1D8-BADD714CEA68}" presName="node" presStyleLbl="node1" presStyleIdx="4" presStyleCnt="5" custScaleX="73653" custScaleY="68832" custLinFactX="14142" custLinFactNeighborX="100000" custLinFactNeighborY="-35959">
        <dgm:presLayoutVars>
          <dgm:bulletEnabled val="1"/>
        </dgm:presLayoutVars>
      </dgm:prSet>
      <dgm:spPr/>
    </dgm:pt>
  </dgm:ptLst>
  <dgm:cxnLst>
    <dgm:cxn modelId="{51646E01-7971-4106-A8D6-1AD9A666CF30}" type="presOf" srcId="{D3AE53D8-80B6-4C3D-B929-A4513604B27C}" destId="{748661AD-2F66-447D-8E57-EFF51A004557}" srcOrd="1" destOrd="0" presId="urn:microsoft.com/office/officeart/2016/7/layout/RepeatingBendingProcessNew"/>
    <dgm:cxn modelId="{EABB3D09-AE12-4940-B606-0D89B08A10DC}" type="presOf" srcId="{518B8761-A3C3-4886-B0A9-6481BFDC992A}" destId="{4869B465-78CA-4F11-AF5C-768910325830}" srcOrd="0" destOrd="0" presId="urn:microsoft.com/office/officeart/2016/7/layout/RepeatingBendingProcessNew"/>
    <dgm:cxn modelId="{E3AFDE1B-7EDB-4CE6-9B5F-ECA9927D83DF}" type="presOf" srcId="{4D832749-85E3-4A74-AB99-97CEF32AF063}" destId="{A7D79ACC-E635-4ED7-8557-FBFE78F29C9E}" srcOrd="0" destOrd="0" presId="urn:microsoft.com/office/officeart/2016/7/layout/RepeatingBendingProcessNew"/>
    <dgm:cxn modelId="{E2488F50-12E1-4A1E-8A1A-2A89F73530E1}" type="presOf" srcId="{BD240A1F-AFB6-4AAC-857B-AB099D297A79}" destId="{549BFEFC-5A19-47EE-813F-16F69EBABB0B}" srcOrd="0" destOrd="0" presId="urn:microsoft.com/office/officeart/2016/7/layout/RepeatingBendingProcessNew"/>
    <dgm:cxn modelId="{FE166271-A3AD-4F10-B730-67C6091D5563}" srcId="{CD9F6C5D-3C86-473B-916B-05BBCBBD0D5E}" destId="{4414CACA-A950-4A66-9BD3-05E91C0DB4D1}" srcOrd="0" destOrd="0" parTransId="{8748B6E3-F060-4F73-BB2F-4C10599AF81F}" sibTransId="{D3AE53D8-80B6-4C3D-B929-A4513604B27C}"/>
    <dgm:cxn modelId="{85849478-AB44-4FBA-BD1D-1061CC02005F}" type="presOf" srcId="{5F151585-9260-411D-ADFE-E5BF3960DFE4}" destId="{B5206B47-8D98-4C6D-BE0B-5E7078DB9143}" srcOrd="0" destOrd="0" presId="urn:microsoft.com/office/officeart/2016/7/layout/RepeatingBendingProcessNew"/>
    <dgm:cxn modelId="{EA70507E-1E02-436B-92C0-677D1BF85047}" type="presOf" srcId="{4D832749-85E3-4A74-AB99-97CEF32AF063}" destId="{E0CE1D8A-1F6A-4B0F-A45F-7E331A7919E1}" srcOrd="1" destOrd="0" presId="urn:microsoft.com/office/officeart/2016/7/layout/RepeatingBendingProcessNew"/>
    <dgm:cxn modelId="{F0304581-FFDB-4264-8EB4-83540D785601}" type="presOf" srcId="{EC27D7D6-98F3-49E6-9A2E-5D20BAB8C06C}" destId="{4BA1B2A3-4BD2-4852-AD0B-FAA8ED006072}" srcOrd="0" destOrd="0" presId="urn:microsoft.com/office/officeart/2016/7/layout/RepeatingBendingProcessNew"/>
    <dgm:cxn modelId="{06306182-604B-4F8E-A1A0-0363B4B813FF}" srcId="{CD9F6C5D-3C86-473B-916B-05BBCBBD0D5E}" destId="{2731BB85-E973-4CB9-B012-75CC411A822F}" srcOrd="2" destOrd="0" parTransId="{BACBA1D8-69B3-43C7-82DE-CDC495A6EF41}" sibTransId="{518B8761-A3C3-4886-B0A9-6481BFDC992A}"/>
    <dgm:cxn modelId="{F0CFB48A-BE8E-43A5-B44D-2E4EBF0A3326}" srcId="{CD9F6C5D-3C86-473B-916B-05BBCBBD0D5E}" destId="{5F151585-9260-411D-ADFE-E5BF3960DFE4}" srcOrd="3" destOrd="0" parTransId="{49E632AB-C8DD-4646-A851-2A72DDFDB89F}" sibTransId="{4D832749-85E3-4A74-AB99-97CEF32AF063}"/>
    <dgm:cxn modelId="{91CA409E-D1A9-4376-8EF1-6019E2AA550E}" type="presOf" srcId="{518B8761-A3C3-4886-B0A9-6481BFDC992A}" destId="{B140EFD3-0016-4339-B13C-636A07A980DE}" srcOrd="1" destOrd="0" presId="urn:microsoft.com/office/officeart/2016/7/layout/RepeatingBendingProcessNew"/>
    <dgm:cxn modelId="{09C42BA1-955B-4D6E-9256-BED82B10F8CD}" srcId="{CD9F6C5D-3C86-473B-916B-05BBCBBD0D5E}" destId="{EC27D7D6-98F3-49E6-9A2E-5D20BAB8C06C}" srcOrd="1" destOrd="0" parTransId="{4F4FEAEE-7487-4BF3-B49C-8251CB562EAC}" sibTransId="{BD240A1F-AFB6-4AAC-857B-AB099D297A79}"/>
    <dgm:cxn modelId="{8BA853A7-CFB2-45CB-A7CA-7FE31B79A96E}" srcId="{CD9F6C5D-3C86-473B-916B-05BBCBBD0D5E}" destId="{0EAF61F8-A4E8-4D7F-B1D8-BADD714CEA68}" srcOrd="4" destOrd="0" parTransId="{EBAB0B1F-C875-491A-B007-219842C198EF}" sibTransId="{98E77270-8102-44B2-911F-A62A1AA7847A}"/>
    <dgm:cxn modelId="{2DB911B0-8904-424A-8C8A-C30017361E9E}" type="presOf" srcId="{D3AE53D8-80B6-4C3D-B929-A4513604B27C}" destId="{3BE085FC-2FB7-42CF-AD22-B5E7D093B6FC}" srcOrd="0" destOrd="0" presId="urn:microsoft.com/office/officeart/2016/7/layout/RepeatingBendingProcessNew"/>
    <dgm:cxn modelId="{D1F093B3-91ED-464B-AD8D-8E8559029D3C}" type="presOf" srcId="{BD240A1F-AFB6-4AAC-857B-AB099D297A79}" destId="{4243686A-37CB-4C22-AB7E-BADA29A31AB5}" srcOrd="1" destOrd="0" presId="urn:microsoft.com/office/officeart/2016/7/layout/RepeatingBendingProcessNew"/>
    <dgm:cxn modelId="{A2E7A8D4-1382-4655-9D06-78315625E3F4}" type="presOf" srcId="{CD9F6C5D-3C86-473B-916B-05BBCBBD0D5E}" destId="{C8D5B2FC-97D9-4A91-BF58-C83110E3F209}" srcOrd="0" destOrd="0" presId="urn:microsoft.com/office/officeart/2016/7/layout/RepeatingBendingProcessNew"/>
    <dgm:cxn modelId="{AFEB79F5-90A3-4210-B1AD-759129DA17A4}" type="presOf" srcId="{4414CACA-A950-4A66-9BD3-05E91C0DB4D1}" destId="{077E004E-998D-4418-8E59-FC190794F87B}" srcOrd="0" destOrd="0" presId="urn:microsoft.com/office/officeart/2016/7/layout/RepeatingBendingProcessNew"/>
    <dgm:cxn modelId="{AE43E8FB-EF4E-4DCA-9E2E-100FDD701B8C}" type="presOf" srcId="{2731BB85-E973-4CB9-B012-75CC411A822F}" destId="{6F2EE0D6-C89B-4899-B2A7-D34F36C8D875}" srcOrd="0" destOrd="0" presId="urn:microsoft.com/office/officeart/2016/7/layout/RepeatingBendingProcessNew"/>
    <dgm:cxn modelId="{59E574FC-2EA1-407B-9DA7-98DBBB16E63D}" type="presOf" srcId="{0EAF61F8-A4E8-4D7F-B1D8-BADD714CEA68}" destId="{F00EA402-4CA3-45C7-BDF8-0BCCE05E2DE8}" srcOrd="0" destOrd="0" presId="urn:microsoft.com/office/officeart/2016/7/layout/RepeatingBendingProcessNew"/>
    <dgm:cxn modelId="{11D8961E-7E02-4608-8C2D-3A36A19ADA88}" type="presParOf" srcId="{C8D5B2FC-97D9-4A91-BF58-C83110E3F209}" destId="{077E004E-998D-4418-8E59-FC190794F87B}" srcOrd="0" destOrd="0" presId="urn:microsoft.com/office/officeart/2016/7/layout/RepeatingBendingProcessNew"/>
    <dgm:cxn modelId="{5131DD82-DDA9-4924-83DE-9CDFF8708D08}" type="presParOf" srcId="{C8D5B2FC-97D9-4A91-BF58-C83110E3F209}" destId="{3BE085FC-2FB7-42CF-AD22-B5E7D093B6FC}" srcOrd="1" destOrd="0" presId="urn:microsoft.com/office/officeart/2016/7/layout/RepeatingBendingProcessNew"/>
    <dgm:cxn modelId="{21C05548-27DA-4DBE-A1C6-89CA960891C1}" type="presParOf" srcId="{3BE085FC-2FB7-42CF-AD22-B5E7D093B6FC}" destId="{748661AD-2F66-447D-8E57-EFF51A004557}" srcOrd="0" destOrd="0" presId="urn:microsoft.com/office/officeart/2016/7/layout/RepeatingBendingProcessNew"/>
    <dgm:cxn modelId="{C8755CD6-C29C-4189-A883-DA6D0804399D}" type="presParOf" srcId="{C8D5B2FC-97D9-4A91-BF58-C83110E3F209}" destId="{4BA1B2A3-4BD2-4852-AD0B-FAA8ED006072}" srcOrd="2" destOrd="0" presId="urn:microsoft.com/office/officeart/2016/7/layout/RepeatingBendingProcessNew"/>
    <dgm:cxn modelId="{8EB7FCC4-7C83-485A-A50B-40BEBFE25727}" type="presParOf" srcId="{C8D5B2FC-97D9-4A91-BF58-C83110E3F209}" destId="{549BFEFC-5A19-47EE-813F-16F69EBABB0B}" srcOrd="3" destOrd="0" presId="urn:microsoft.com/office/officeart/2016/7/layout/RepeatingBendingProcessNew"/>
    <dgm:cxn modelId="{C4A91D81-0692-4A53-9428-44DDC8B442B1}" type="presParOf" srcId="{549BFEFC-5A19-47EE-813F-16F69EBABB0B}" destId="{4243686A-37CB-4C22-AB7E-BADA29A31AB5}" srcOrd="0" destOrd="0" presId="urn:microsoft.com/office/officeart/2016/7/layout/RepeatingBendingProcessNew"/>
    <dgm:cxn modelId="{98C21AFD-1ABB-434C-B555-66C7955A8F6E}" type="presParOf" srcId="{C8D5B2FC-97D9-4A91-BF58-C83110E3F209}" destId="{6F2EE0D6-C89B-4899-B2A7-D34F36C8D875}" srcOrd="4" destOrd="0" presId="urn:microsoft.com/office/officeart/2016/7/layout/RepeatingBendingProcessNew"/>
    <dgm:cxn modelId="{B24F4862-4B3F-4A12-B3BA-8A6DB9BEEEBA}" type="presParOf" srcId="{C8D5B2FC-97D9-4A91-BF58-C83110E3F209}" destId="{4869B465-78CA-4F11-AF5C-768910325830}" srcOrd="5" destOrd="0" presId="urn:microsoft.com/office/officeart/2016/7/layout/RepeatingBendingProcessNew"/>
    <dgm:cxn modelId="{D963CA52-7EB0-4C2E-B329-494997D52AA2}" type="presParOf" srcId="{4869B465-78CA-4F11-AF5C-768910325830}" destId="{B140EFD3-0016-4339-B13C-636A07A980DE}" srcOrd="0" destOrd="0" presId="urn:microsoft.com/office/officeart/2016/7/layout/RepeatingBendingProcessNew"/>
    <dgm:cxn modelId="{A37A02B2-8A0B-45D7-8C09-33D6450D19C8}" type="presParOf" srcId="{C8D5B2FC-97D9-4A91-BF58-C83110E3F209}" destId="{B5206B47-8D98-4C6D-BE0B-5E7078DB9143}" srcOrd="6" destOrd="0" presId="urn:microsoft.com/office/officeart/2016/7/layout/RepeatingBendingProcessNew"/>
    <dgm:cxn modelId="{CA335EAF-AEEC-4727-BFFF-9E339A48C926}" type="presParOf" srcId="{C8D5B2FC-97D9-4A91-BF58-C83110E3F209}" destId="{A7D79ACC-E635-4ED7-8557-FBFE78F29C9E}" srcOrd="7" destOrd="0" presId="urn:microsoft.com/office/officeart/2016/7/layout/RepeatingBendingProcessNew"/>
    <dgm:cxn modelId="{92F31E9E-6532-4082-87FC-DA7ED3CEFB98}" type="presParOf" srcId="{A7D79ACC-E635-4ED7-8557-FBFE78F29C9E}" destId="{E0CE1D8A-1F6A-4B0F-A45F-7E331A7919E1}" srcOrd="0" destOrd="0" presId="urn:microsoft.com/office/officeart/2016/7/layout/RepeatingBendingProcessNew"/>
    <dgm:cxn modelId="{8C98E120-A381-4A23-83FD-1324D39B09BE}" type="presParOf" srcId="{C8D5B2FC-97D9-4A91-BF58-C83110E3F209}" destId="{F00EA402-4CA3-45C7-BDF8-0BCCE05E2DE8}" srcOrd="8"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085FC-2FB7-42CF-AD22-B5E7D093B6FC}">
      <dsp:nvSpPr>
        <dsp:cNvPr id="0" name=""/>
        <dsp:cNvSpPr/>
      </dsp:nvSpPr>
      <dsp:spPr>
        <a:xfrm>
          <a:off x="3040792" y="932328"/>
          <a:ext cx="667342" cy="91440"/>
        </a:xfrm>
        <a:custGeom>
          <a:avLst/>
          <a:gdLst/>
          <a:ahLst/>
          <a:cxnLst/>
          <a:rect l="0" t="0" r="0" b="0"/>
          <a:pathLst>
            <a:path>
              <a:moveTo>
                <a:pt x="0" y="45720"/>
              </a:moveTo>
              <a:lnTo>
                <a:pt x="667342" y="45720"/>
              </a:lnTo>
            </a:path>
          </a:pathLst>
        </a:custGeom>
        <a:noFill/>
        <a:ln w="38100" cap="flat" cmpd="sng" algn="ctr">
          <a:solidFill>
            <a:schemeClr val="tx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74558"/>
        <a:ext cx="34897" cy="6979"/>
      </dsp:txXfrm>
    </dsp:sp>
    <dsp:sp modelId="{077E004E-998D-4418-8E59-FC190794F87B}">
      <dsp:nvSpPr>
        <dsp:cNvPr id="0" name=""/>
        <dsp:cNvSpPr/>
      </dsp:nvSpPr>
      <dsp:spPr>
        <a:xfrm>
          <a:off x="8061" y="67689"/>
          <a:ext cx="3034531" cy="1820718"/>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00100">
            <a:lnSpc>
              <a:spcPct val="100000"/>
            </a:lnSpc>
            <a:spcBef>
              <a:spcPct val="0"/>
            </a:spcBef>
            <a:spcAft>
              <a:spcPct val="35000"/>
            </a:spcAft>
            <a:buNone/>
            <a:defRPr cap="all"/>
          </a:pPr>
          <a:r>
            <a:rPr lang="en-US" sz="1800" kern="1200" dirty="0">
              <a:latin typeface="Arial" panose="020B0604020202020204" pitchFamily="34" charset="0"/>
              <a:cs typeface="Arial" panose="020B0604020202020204" pitchFamily="34" charset="0"/>
            </a:rPr>
            <a:t>Data collection methodology  </a:t>
          </a:r>
        </a:p>
        <a:p>
          <a:pPr marL="0" lvl="0" indent="0" algn="ctr" defTabSz="800100">
            <a:lnSpc>
              <a:spcPct val="100000"/>
            </a:lnSpc>
            <a:spcBef>
              <a:spcPct val="0"/>
            </a:spcBef>
            <a:spcAft>
              <a:spcPct val="35000"/>
            </a:spcAft>
            <a:buNone/>
            <a:defRPr cap="all"/>
          </a:pPr>
          <a:endParaRPr lang="en-US" sz="1100" kern="1200" dirty="0">
            <a:latin typeface="Arial" panose="020B0604020202020204" pitchFamily="34" charset="0"/>
            <a:cs typeface="Arial" panose="020B0604020202020204" pitchFamily="34" charset="0"/>
          </a:endParaRPr>
        </a:p>
      </dsp:txBody>
      <dsp:txXfrm>
        <a:off x="8061" y="67689"/>
        <a:ext cx="3034531" cy="1820718"/>
      </dsp:txXfrm>
    </dsp:sp>
    <dsp:sp modelId="{549BFEFC-5A19-47EE-813F-16F69EBABB0B}">
      <dsp:nvSpPr>
        <dsp:cNvPr id="0" name=""/>
        <dsp:cNvSpPr/>
      </dsp:nvSpPr>
      <dsp:spPr>
        <a:xfrm>
          <a:off x="6773265" y="932328"/>
          <a:ext cx="667342" cy="91440"/>
        </a:xfrm>
        <a:custGeom>
          <a:avLst/>
          <a:gdLst/>
          <a:ahLst/>
          <a:cxnLst/>
          <a:rect l="0" t="0" r="0" b="0"/>
          <a:pathLst>
            <a:path>
              <a:moveTo>
                <a:pt x="0" y="45720"/>
              </a:moveTo>
              <a:lnTo>
                <a:pt x="667342" y="45720"/>
              </a:lnTo>
            </a:path>
          </a:pathLst>
        </a:custGeom>
        <a:noFill/>
        <a:ln w="381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74558"/>
        <a:ext cx="34897" cy="6979"/>
      </dsp:txXfrm>
    </dsp:sp>
    <dsp:sp modelId="{4BA1B2A3-4BD2-4852-AD0B-FAA8ED006072}">
      <dsp:nvSpPr>
        <dsp:cNvPr id="0" name=""/>
        <dsp:cNvSpPr/>
      </dsp:nvSpPr>
      <dsp:spPr>
        <a:xfrm>
          <a:off x="3740534" y="67689"/>
          <a:ext cx="3034531" cy="1820718"/>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44550">
            <a:lnSpc>
              <a:spcPct val="100000"/>
            </a:lnSpc>
            <a:spcBef>
              <a:spcPct val="0"/>
            </a:spcBef>
            <a:spcAft>
              <a:spcPct val="35000"/>
            </a:spcAft>
            <a:buNone/>
            <a:defRPr cap="all"/>
          </a:pPr>
          <a:r>
            <a:rPr lang="en-US" sz="1900" kern="1200">
              <a:latin typeface="Arial" panose="020B0604020202020204" pitchFamily="34" charset="0"/>
              <a:cs typeface="Arial" panose="020B0604020202020204" pitchFamily="34" charset="0"/>
            </a:rPr>
            <a:t>Perform data wrangling</a:t>
          </a:r>
        </a:p>
      </dsp:txBody>
      <dsp:txXfrm>
        <a:off x="3740534" y="67689"/>
        <a:ext cx="3034531" cy="1820718"/>
      </dsp:txXfrm>
    </dsp:sp>
    <dsp:sp modelId="{025BE1C8-E3FA-4AD1-BB21-6D7AB140A143}">
      <dsp:nvSpPr>
        <dsp:cNvPr id="0" name=""/>
        <dsp:cNvSpPr/>
      </dsp:nvSpPr>
      <dsp:spPr>
        <a:xfrm>
          <a:off x="3395083" y="1886607"/>
          <a:ext cx="5595189" cy="667342"/>
        </a:xfrm>
        <a:custGeom>
          <a:avLst/>
          <a:gdLst/>
          <a:ahLst/>
          <a:cxnLst/>
          <a:rect l="0" t="0" r="0" b="0"/>
          <a:pathLst>
            <a:path>
              <a:moveTo>
                <a:pt x="5595189" y="0"/>
              </a:moveTo>
              <a:lnTo>
                <a:pt x="5595189" y="350771"/>
              </a:lnTo>
              <a:lnTo>
                <a:pt x="0" y="350771"/>
              </a:lnTo>
              <a:lnTo>
                <a:pt x="0" y="667342"/>
              </a:lnTo>
            </a:path>
          </a:pathLst>
        </a:custGeom>
        <a:noFill/>
        <a:ln w="5715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51714" y="2216789"/>
        <a:ext cx="281927" cy="6979"/>
      </dsp:txXfrm>
    </dsp:sp>
    <dsp:sp modelId="{6F2EE0D6-C89B-4899-B2A7-D34F36C8D875}">
      <dsp:nvSpPr>
        <dsp:cNvPr id="0" name=""/>
        <dsp:cNvSpPr/>
      </dsp:nvSpPr>
      <dsp:spPr>
        <a:xfrm>
          <a:off x="7473007" y="67689"/>
          <a:ext cx="3034531" cy="1820718"/>
        </a:xfrm>
        <a:prstGeom prst="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44550">
            <a:lnSpc>
              <a:spcPct val="100000"/>
            </a:lnSpc>
            <a:spcBef>
              <a:spcPct val="0"/>
            </a:spcBef>
            <a:spcAft>
              <a:spcPct val="35000"/>
            </a:spcAft>
            <a:buNone/>
            <a:defRPr cap="all"/>
          </a:pPr>
          <a:r>
            <a:rPr lang="en-US" sz="1900" kern="1200">
              <a:latin typeface="Arial" panose="020B0604020202020204" pitchFamily="34" charset="0"/>
              <a:cs typeface="Arial" panose="020B0604020202020204" pitchFamily="34" charset="0"/>
            </a:rPr>
            <a:t>Perform exploratory data analysis (EDA) using visualization and SQL</a:t>
          </a:r>
        </a:p>
      </dsp:txBody>
      <dsp:txXfrm>
        <a:off x="7473007" y="67689"/>
        <a:ext cx="3034531" cy="1820718"/>
      </dsp:txXfrm>
    </dsp:sp>
    <dsp:sp modelId="{F1C64F28-2984-40B0-B959-A98C6FA0796E}">
      <dsp:nvSpPr>
        <dsp:cNvPr id="0" name=""/>
        <dsp:cNvSpPr/>
      </dsp:nvSpPr>
      <dsp:spPr>
        <a:xfrm>
          <a:off x="4910548" y="3445126"/>
          <a:ext cx="857667" cy="91440"/>
        </a:xfrm>
        <a:custGeom>
          <a:avLst/>
          <a:gdLst/>
          <a:ahLst/>
          <a:cxnLst/>
          <a:rect l="0" t="0" r="0" b="0"/>
          <a:pathLst>
            <a:path>
              <a:moveTo>
                <a:pt x="0" y="51582"/>
              </a:moveTo>
              <a:lnTo>
                <a:pt x="445933" y="51582"/>
              </a:lnTo>
              <a:lnTo>
                <a:pt x="445933" y="45720"/>
              </a:lnTo>
              <a:lnTo>
                <a:pt x="857667" y="45720"/>
              </a:lnTo>
            </a:path>
          </a:pathLst>
        </a:custGeom>
        <a:noFill/>
        <a:ln w="38100" cap="flat" cmpd="sng" algn="ctr">
          <a:solidFill>
            <a:schemeClr val="tx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17175" y="3487356"/>
        <a:ext cx="44414" cy="6979"/>
      </dsp:txXfrm>
    </dsp:sp>
    <dsp:sp modelId="{37E36546-62FE-4F31-8F18-FE5663ABCE7F}">
      <dsp:nvSpPr>
        <dsp:cNvPr id="0" name=""/>
        <dsp:cNvSpPr/>
      </dsp:nvSpPr>
      <dsp:spPr>
        <a:xfrm>
          <a:off x="1877817" y="2586350"/>
          <a:ext cx="3034531" cy="1820718"/>
        </a:xfrm>
        <a:prstGeom prst="rect">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44550">
            <a:lnSpc>
              <a:spcPct val="100000"/>
            </a:lnSpc>
            <a:spcBef>
              <a:spcPct val="0"/>
            </a:spcBef>
            <a:spcAft>
              <a:spcPct val="35000"/>
            </a:spcAft>
            <a:buNone/>
            <a:defRPr cap="all"/>
          </a:pPr>
          <a:r>
            <a:rPr lang="en-US" sz="1900" kern="1200">
              <a:latin typeface="Arial" panose="020B0604020202020204" pitchFamily="34" charset="0"/>
              <a:cs typeface="Arial" panose="020B0604020202020204" pitchFamily="34" charset="0"/>
            </a:rPr>
            <a:t>Perform interactive visual analytics using Folium and Plotly Dash</a:t>
          </a:r>
        </a:p>
      </dsp:txBody>
      <dsp:txXfrm>
        <a:off x="1877817" y="2586350"/>
        <a:ext cx="3034531" cy="1820718"/>
      </dsp:txXfrm>
    </dsp:sp>
    <dsp:sp modelId="{F3494A63-E1BB-45E8-91F5-AF7C82646D12}">
      <dsp:nvSpPr>
        <dsp:cNvPr id="0" name=""/>
        <dsp:cNvSpPr/>
      </dsp:nvSpPr>
      <dsp:spPr>
        <a:xfrm>
          <a:off x="5800616" y="2580487"/>
          <a:ext cx="3034531" cy="1820718"/>
        </a:xfrm>
        <a:prstGeom prst="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44550">
            <a:lnSpc>
              <a:spcPct val="100000"/>
            </a:lnSpc>
            <a:spcBef>
              <a:spcPct val="0"/>
            </a:spcBef>
            <a:spcAft>
              <a:spcPct val="35000"/>
            </a:spcAft>
            <a:buNone/>
            <a:defRPr cap="all"/>
          </a:pPr>
          <a:r>
            <a:rPr lang="en-US" sz="1900" kern="1200" dirty="0">
              <a:latin typeface="Arial" panose="020B0604020202020204" pitchFamily="34" charset="0"/>
              <a:cs typeface="Arial" panose="020B0604020202020204" pitchFamily="34" charset="0"/>
            </a:rPr>
            <a:t>Perform predictive analysis using classification models</a:t>
          </a:r>
        </a:p>
      </dsp:txBody>
      <dsp:txXfrm>
        <a:off x="5800616" y="2580487"/>
        <a:ext cx="3034531" cy="1820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085FC-2FB7-42CF-AD22-B5E7D093B6FC}">
      <dsp:nvSpPr>
        <dsp:cNvPr id="0" name=""/>
        <dsp:cNvSpPr/>
      </dsp:nvSpPr>
      <dsp:spPr>
        <a:xfrm>
          <a:off x="1611207" y="719204"/>
          <a:ext cx="481537" cy="659457"/>
        </a:xfrm>
        <a:custGeom>
          <a:avLst/>
          <a:gdLst/>
          <a:ahLst/>
          <a:cxnLst/>
          <a:rect l="0" t="0" r="0" b="0"/>
          <a:pathLst>
            <a:path>
              <a:moveTo>
                <a:pt x="0" y="659457"/>
              </a:moveTo>
              <a:lnTo>
                <a:pt x="257868" y="659457"/>
              </a:lnTo>
              <a:lnTo>
                <a:pt x="257868" y="0"/>
              </a:lnTo>
              <a:lnTo>
                <a:pt x="481537" y="0"/>
              </a:lnTo>
            </a:path>
          </a:pathLst>
        </a:custGeom>
        <a:noFill/>
        <a:ln w="38100" cap="flat" cmpd="sng" algn="ctr">
          <a:solidFill>
            <a:schemeClr val="tx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31101" y="1045976"/>
        <a:ext cx="41748" cy="5915"/>
      </dsp:txXfrm>
    </dsp:sp>
    <dsp:sp modelId="{077E004E-998D-4418-8E59-FC190794F87B}">
      <dsp:nvSpPr>
        <dsp:cNvPr id="0" name=""/>
        <dsp:cNvSpPr/>
      </dsp:nvSpPr>
      <dsp:spPr>
        <a:xfrm>
          <a:off x="0" y="726943"/>
          <a:ext cx="1613007" cy="1303437"/>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904" tIns="132158" rIns="125904" bIns="132158" numCol="1" spcCol="1270" anchor="ctr" anchorCtr="0">
          <a:noAutofit/>
        </a:bodyPr>
        <a:lstStyle/>
        <a:p>
          <a:pPr marL="0" lvl="0" indent="0" algn="ctr" defTabSz="666750">
            <a:lnSpc>
              <a:spcPct val="100000"/>
            </a:lnSpc>
            <a:spcBef>
              <a:spcPct val="0"/>
            </a:spcBef>
            <a:spcAft>
              <a:spcPct val="35000"/>
            </a:spcAft>
            <a:buNone/>
            <a:defRPr cap="all"/>
          </a:pPr>
          <a:r>
            <a:rPr lang="en-US" sz="1500" kern="1200" dirty="0"/>
            <a:t>Filtering the data to keep only Falcon9 rockets</a:t>
          </a:r>
          <a:r>
            <a:rPr lang="en-US" sz="1500" kern="1200" dirty="0">
              <a:solidFill>
                <a:schemeClr val="accent3">
                  <a:lumMod val="25000"/>
                </a:schemeClr>
              </a:solidFill>
              <a:latin typeface="Abadi" panose="020B0604020104020204" pitchFamily="34" charset="0"/>
            </a:rPr>
            <a:t> </a:t>
          </a:r>
          <a:endParaRPr lang="en-US" sz="1500" kern="1200" dirty="0">
            <a:latin typeface="Arial" panose="020B0604020202020204" pitchFamily="34" charset="0"/>
            <a:cs typeface="Arial" panose="020B0604020202020204" pitchFamily="34" charset="0"/>
          </a:endParaRPr>
        </a:p>
      </dsp:txBody>
      <dsp:txXfrm>
        <a:off x="0" y="726943"/>
        <a:ext cx="1613007" cy="1303437"/>
      </dsp:txXfrm>
    </dsp:sp>
    <dsp:sp modelId="{549BFEFC-5A19-47EE-813F-16F69EBABB0B}">
      <dsp:nvSpPr>
        <dsp:cNvPr id="0" name=""/>
        <dsp:cNvSpPr/>
      </dsp:nvSpPr>
      <dsp:spPr>
        <a:xfrm>
          <a:off x="3870552" y="719204"/>
          <a:ext cx="475627" cy="743167"/>
        </a:xfrm>
        <a:custGeom>
          <a:avLst/>
          <a:gdLst/>
          <a:ahLst/>
          <a:cxnLst/>
          <a:rect l="0" t="0" r="0" b="0"/>
          <a:pathLst>
            <a:path>
              <a:moveTo>
                <a:pt x="0" y="0"/>
              </a:moveTo>
              <a:lnTo>
                <a:pt x="254913" y="0"/>
              </a:lnTo>
              <a:lnTo>
                <a:pt x="254913" y="743167"/>
              </a:lnTo>
              <a:lnTo>
                <a:pt x="475627" y="743167"/>
              </a:lnTo>
            </a:path>
          </a:pathLst>
        </a:custGeom>
        <a:noFill/>
        <a:ln w="381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85886" y="1087830"/>
        <a:ext cx="44960" cy="5915"/>
      </dsp:txXfrm>
    </dsp:sp>
    <dsp:sp modelId="{4BA1B2A3-4BD2-4852-AD0B-FAA8ED006072}">
      <dsp:nvSpPr>
        <dsp:cNvPr id="0" name=""/>
        <dsp:cNvSpPr/>
      </dsp:nvSpPr>
      <dsp:spPr>
        <a:xfrm>
          <a:off x="2125144" y="145979"/>
          <a:ext cx="1747208" cy="1146451"/>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904" tIns="132158" rIns="125904" bIns="132158" numCol="1" spcCol="1270" anchor="ctr" anchorCtr="0">
          <a:noAutofit/>
        </a:bodyPr>
        <a:lstStyle/>
        <a:p>
          <a:pPr marL="0" lvl="0" indent="0" algn="ctr" defTabSz="622300">
            <a:lnSpc>
              <a:spcPct val="100000"/>
            </a:lnSpc>
            <a:spcBef>
              <a:spcPct val="0"/>
            </a:spcBef>
            <a:spcAft>
              <a:spcPct val="35000"/>
            </a:spcAft>
            <a:buNone/>
            <a:defRPr cap="all"/>
          </a:pPr>
          <a:r>
            <a:rPr lang="en-US" sz="1400" kern="1200" dirty="0"/>
            <a:t>Checking for null values using </a:t>
          </a:r>
          <a:r>
            <a:rPr lang="en-US" sz="1400" b="1" kern="1200" dirty="0"/>
            <a:t>.</a:t>
          </a:r>
          <a:r>
            <a:rPr lang="en-US" sz="1400" b="1" kern="1200" dirty="0" err="1"/>
            <a:t>isnull</a:t>
          </a:r>
          <a:r>
            <a:rPr lang="en-US" sz="1400" b="1" kern="1200" dirty="0"/>
            <a:t>().sum() </a:t>
          </a:r>
          <a:r>
            <a:rPr lang="en-US" sz="1400" kern="1200" dirty="0"/>
            <a:t>on the filtered </a:t>
          </a:r>
          <a:r>
            <a:rPr lang="en-US" sz="1400" kern="1200" dirty="0" err="1"/>
            <a:t>dataframe</a:t>
          </a:r>
          <a:r>
            <a:rPr lang="en-US" sz="1400" kern="1200" dirty="0"/>
            <a:t>.</a:t>
          </a:r>
          <a:endParaRPr lang="en-US" sz="1400" kern="1200" dirty="0">
            <a:latin typeface="Arial" panose="020B0604020202020204" pitchFamily="34" charset="0"/>
            <a:cs typeface="Arial" panose="020B0604020202020204" pitchFamily="34" charset="0"/>
          </a:endParaRPr>
        </a:p>
      </dsp:txBody>
      <dsp:txXfrm>
        <a:off x="2125144" y="145979"/>
        <a:ext cx="1747208" cy="1146451"/>
      </dsp:txXfrm>
    </dsp:sp>
    <dsp:sp modelId="{4869B465-78CA-4F11-AF5C-768910325830}">
      <dsp:nvSpPr>
        <dsp:cNvPr id="0" name=""/>
        <dsp:cNvSpPr/>
      </dsp:nvSpPr>
      <dsp:spPr>
        <a:xfrm>
          <a:off x="1133796" y="1951311"/>
          <a:ext cx="4204656" cy="1000836"/>
        </a:xfrm>
        <a:custGeom>
          <a:avLst/>
          <a:gdLst/>
          <a:ahLst/>
          <a:cxnLst/>
          <a:rect l="0" t="0" r="0" b="0"/>
          <a:pathLst>
            <a:path>
              <a:moveTo>
                <a:pt x="4204656" y="0"/>
              </a:moveTo>
              <a:lnTo>
                <a:pt x="4204656" y="517518"/>
              </a:lnTo>
              <a:lnTo>
                <a:pt x="0" y="517518"/>
              </a:lnTo>
              <a:lnTo>
                <a:pt x="0" y="1000836"/>
              </a:lnTo>
            </a:path>
          </a:pathLst>
        </a:custGeom>
        <a:noFill/>
        <a:ln w="5715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27891" y="2448771"/>
        <a:ext cx="216465" cy="5915"/>
      </dsp:txXfrm>
    </dsp:sp>
    <dsp:sp modelId="{6F2EE0D6-C89B-4899-B2A7-D34F36C8D875}">
      <dsp:nvSpPr>
        <dsp:cNvPr id="0" name=""/>
        <dsp:cNvSpPr/>
      </dsp:nvSpPr>
      <dsp:spPr>
        <a:xfrm>
          <a:off x="4378579" y="971632"/>
          <a:ext cx="1919744" cy="981478"/>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904" tIns="132158" rIns="125904" bIns="132158" numCol="1" spcCol="1270" anchor="ctr" anchorCtr="0">
          <a:noAutofit/>
        </a:bodyPr>
        <a:lstStyle/>
        <a:p>
          <a:pPr marL="0" lvl="0" indent="0" algn="ctr" defTabSz="533400">
            <a:lnSpc>
              <a:spcPct val="100000"/>
            </a:lnSpc>
            <a:spcBef>
              <a:spcPct val="0"/>
            </a:spcBef>
            <a:spcAft>
              <a:spcPct val="35000"/>
            </a:spcAft>
            <a:buNone/>
            <a:defRPr cap="all"/>
          </a:pPr>
          <a:r>
            <a:rPr lang="en-US" sz="1200" kern="1200" dirty="0">
              <a:latin typeface="Arial" panose="020B0604020202020204" pitchFamily="34" charset="0"/>
              <a:cs typeface="Arial" panose="020B0604020202020204" pitchFamily="34" charset="0"/>
            </a:rPr>
            <a:t>CREATING A landing outcomes TOTALS COLUMN to check launch success rates</a:t>
          </a:r>
        </a:p>
      </dsp:txBody>
      <dsp:txXfrm>
        <a:off x="4378579" y="971632"/>
        <a:ext cx="1919744" cy="981478"/>
      </dsp:txXfrm>
    </dsp:sp>
    <dsp:sp modelId="{A7D79ACC-E635-4ED7-8557-FBFE78F29C9E}">
      <dsp:nvSpPr>
        <dsp:cNvPr id="0" name=""/>
        <dsp:cNvSpPr/>
      </dsp:nvSpPr>
      <dsp:spPr>
        <a:xfrm>
          <a:off x="2256620" y="3461717"/>
          <a:ext cx="1467759" cy="91440"/>
        </a:xfrm>
        <a:custGeom>
          <a:avLst/>
          <a:gdLst/>
          <a:ahLst/>
          <a:cxnLst/>
          <a:rect l="0" t="0" r="0" b="0"/>
          <a:pathLst>
            <a:path>
              <a:moveTo>
                <a:pt x="0" y="45720"/>
              </a:moveTo>
              <a:lnTo>
                <a:pt x="750979" y="45720"/>
              </a:lnTo>
              <a:lnTo>
                <a:pt x="750979" y="49216"/>
              </a:lnTo>
              <a:lnTo>
                <a:pt x="1467759" y="49216"/>
              </a:lnTo>
            </a:path>
          </a:pathLst>
        </a:custGeom>
        <a:noFill/>
        <a:ln w="38100" cap="flat" cmpd="sng" algn="ctr">
          <a:solidFill>
            <a:schemeClr val="tx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3040" y="3504480"/>
        <a:ext cx="74918" cy="5915"/>
      </dsp:txXfrm>
    </dsp:sp>
    <dsp:sp modelId="{B5206B47-8D98-4C6D-BE0B-5E7078DB9143}">
      <dsp:nvSpPr>
        <dsp:cNvPr id="0" name=""/>
        <dsp:cNvSpPr/>
      </dsp:nvSpPr>
      <dsp:spPr>
        <a:xfrm>
          <a:off x="9172" y="2984547"/>
          <a:ext cx="2249247" cy="1045781"/>
        </a:xfrm>
        <a:prstGeom prst="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904" tIns="132158" rIns="125904" bIns="132158" numCol="1" spcCol="1270" anchor="ctr" anchorCtr="0">
          <a:noAutofit/>
        </a:bodyPr>
        <a:lstStyle/>
        <a:p>
          <a:pPr marL="0" lvl="0" indent="0" algn="ctr" defTabSz="533400">
            <a:lnSpc>
              <a:spcPct val="100000"/>
            </a:lnSpc>
            <a:spcBef>
              <a:spcPct val="0"/>
            </a:spcBef>
            <a:spcAft>
              <a:spcPct val="35000"/>
            </a:spcAft>
            <a:buNone/>
            <a:defRPr cap="all"/>
          </a:pPr>
          <a:r>
            <a:rPr lang="en-US" sz="1200" kern="1200" dirty="0">
              <a:latin typeface="Arial" panose="020B0604020202020204" pitchFamily="34" charset="0"/>
              <a:cs typeface="Arial" panose="020B0604020202020204" pitchFamily="34" charset="0"/>
            </a:rPr>
            <a:t>CREATED A CLASS COLUMN TO CLASSIFY LAUNCH SUCCESS </a:t>
          </a:r>
        </a:p>
      </dsp:txBody>
      <dsp:txXfrm>
        <a:off x="9172" y="2984547"/>
        <a:ext cx="2249247" cy="1045781"/>
      </dsp:txXfrm>
    </dsp:sp>
    <dsp:sp modelId="{F00EA402-4CA3-45C7-BDF8-0BCCE05E2DE8}">
      <dsp:nvSpPr>
        <dsp:cNvPr id="0" name=""/>
        <dsp:cNvSpPr/>
      </dsp:nvSpPr>
      <dsp:spPr>
        <a:xfrm>
          <a:off x="3756779" y="2980359"/>
          <a:ext cx="1892457" cy="1061151"/>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904" tIns="132158" rIns="125904" bIns="132158" numCol="1" spcCol="1270" anchor="ctr" anchorCtr="0">
          <a:noAutofit/>
        </a:bodyPr>
        <a:lstStyle/>
        <a:p>
          <a:pPr marL="0" lvl="0" indent="0" algn="ctr" defTabSz="533400">
            <a:lnSpc>
              <a:spcPct val="100000"/>
            </a:lnSpc>
            <a:spcBef>
              <a:spcPct val="0"/>
            </a:spcBef>
            <a:spcAft>
              <a:spcPct val="35000"/>
            </a:spcAft>
            <a:buNone/>
            <a:defRPr cap="all"/>
          </a:pPr>
          <a:r>
            <a:rPr lang="en-US" sz="1200" kern="1200" dirty="0">
              <a:latin typeface="Arial" panose="020B0604020202020204" pitchFamily="34" charset="0"/>
              <a:cs typeface="Arial" panose="020B0604020202020204" pitchFamily="34" charset="0"/>
            </a:rPr>
            <a:t>Determined the mean launch success rate using the </a:t>
          </a:r>
          <a:r>
            <a:rPr lang="en-US" sz="1200" b="1" kern="1200" dirty="0">
              <a:latin typeface="Arial" panose="020B0604020202020204" pitchFamily="34" charset="0"/>
              <a:cs typeface="Arial" panose="020B0604020202020204" pitchFamily="34" charset="0"/>
            </a:rPr>
            <a:t>“.mean()” </a:t>
          </a:r>
          <a:r>
            <a:rPr lang="en-US" sz="1200" kern="1200" dirty="0">
              <a:latin typeface="Arial" panose="020B0604020202020204" pitchFamily="34" charset="0"/>
              <a:cs typeface="Arial" panose="020B0604020202020204" pitchFamily="34" charset="0"/>
            </a:rPr>
            <a:t>function</a:t>
          </a:r>
        </a:p>
      </dsp:txBody>
      <dsp:txXfrm>
        <a:off x="3756779" y="2980359"/>
        <a:ext cx="1892457" cy="106115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4.jp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5" Type="http://schemas.openxmlformats.org/officeDocument/2006/relationships/customXml" Target="../ink/ink9.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image" Target="../media/image5.jpeg"/><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hyperlink" Target="https://github.com/TheophilusAnkrah/ANALYSING-SPACEX-ROCKET-LAUNCH-DATA/blob/main/jupyter-labs-eda-dataviz%20(1).ipynb"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TheophilusAnkrah/ANALYSING-SPACEX-ROCKET-LAUNCH-DATA/blob/main/jupyter-labs-eda-sql-coursera_sqllite%20(1)%20(1).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TheophilusAnkrah/ANALYSING-SPACEX-ROCKET-LAUNCH-DATA/blob/main/jupyter-labs-eda-dataviz%20(1).ipynb" TargetMode="External"/><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TheophilusAnkrah/ANALYSING-SPACEX-ROCKET-LAUNCH-DATA/blob/main/jupyter-labs-eda-dataviz%20(1).ipynb" TargetMode="External"/><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TheophilusAnkrah/ANALYSING-SPACEX-ROCKET-LAUNCH-DATA/blob/main/jupyter-labs-eda-dataviz%20(1).ipynb" TargetMode="External"/><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TheophilusAnkrah/ANALYSING-SPACEX-ROCKET-LAUNCH-DATA/blob/main/jupyter-labs-eda-dataviz%20(1).ipynb" TargetMode="External"/><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TheophilusAnkrah/ANALYSING-SPACEX-ROCKET-LAUNCH-DATA/blob/main/jupyter-labs-eda-dataviz%20(1).ipynb" TargetMode="External"/><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TheophilusAnkrah/ANALYSING-SPACEX-ROCKET-LAUNCH-DATA/blob/main/jupyter-labs-eda-dataviz%20(1).ipynb" TargetMode="External"/><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21" Type="http://schemas.openxmlformats.org/officeDocument/2006/relationships/image" Target="../media/image10.png"/><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customXml" Target="../ink/ink31.xml"/><Relationship Id="rId16" Type="http://schemas.openxmlformats.org/officeDocument/2006/relationships/customXml" Target="../ink/ink38.xml"/><Relationship Id="rId20" Type="http://schemas.openxmlformats.org/officeDocument/2006/relationships/chart" Target="../charts/chart1.xml"/><Relationship Id="rId1" Type="http://schemas.openxmlformats.org/officeDocument/2006/relationships/slideLayout" Target="../slideLayouts/slideLayout4.xml"/><Relationship Id="rId11" Type="http://schemas.openxmlformats.org/officeDocument/2006/relationships/image" Target="../media/image17.png"/><Relationship Id="rId24" Type="http://schemas.openxmlformats.org/officeDocument/2006/relationships/image" Target="../media/image14.svg"/><Relationship Id="rId15" Type="http://schemas.openxmlformats.org/officeDocument/2006/relationships/customXml" Target="../ink/ink37.xml"/><Relationship Id="rId23" Type="http://schemas.openxmlformats.org/officeDocument/2006/relationships/image" Target="../media/image13.png"/><Relationship Id="rId10" Type="http://schemas.openxmlformats.org/officeDocument/2006/relationships/customXml" Target="../ink/ink34.xml"/><Relationship Id="rId19" Type="http://schemas.openxmlformats.org/officeDocument/2006/relationships/image" Target="../media/image8.png"/><Relationship Id="rId9" Type="http://schemas.openxmlformats.org/officeDocument/2006/relationships/customXml" Target="../ink/ink33.xml"/><Relationship Id="rId14" Type="http://schemas.openxmlformats.org/officeDocument/2006/relationships/customXml" Target="../ink/ink36.xml"/><Relationship Id="rId22" Type="http://schemas.openxmlformats.org/officeDocument/2006/relationships/image" Target="../media/image11.sv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TheophilusAnkrah/ANALYSING-SPACEX-ROCKET-LAUNCH-DATA/blob/main/jupyter-labs-eda-sql-coursera_sqllite%20(1)%20(1).ipynb" TargetMode="External"/><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TheophilusAnkrah/ANALYSING-SPACEX-ROCKET-LAUNCH-DATA/blob/main/jupyter-labs-eda-sql-coursera_sqllite%20(1)%20(1).ipynb" TargetMode="External"/><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TheophilusAnkrah/ANALYSING-SPACEX-ROCKET-LAUNCH-DATA/blob/main/jupyter-labs-eda-sql-coursera_sqllite%20(1)%20(1).ipynb" TargetMode="External"/><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TheophilusAnkrah/ANALYSING-SPACEX-ROCKET-LAUNCH-DATA/blob/main/jupyter-labs-eda-sql-coursera_sqllite%20(1)%20(1).ipynb" TargetMode="External"/><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TheophilusAnkrah/ANALYSING-SPACEX-ROCKET-LAUNCH-DATA/blob/main/jupyter-labs-eda-sql-coursera_sqllite%20(1)%20(1).ipynb" TargetMode="External"/><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TheophilusAnkrah/ANALYSING-SPACEX-ROCKET-LAUNCH-DATA/blob/main/jupyter-labs-eda-sql-coursera_sqllite%20(1)%20(1).ipynb" TargetMode="External"/><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TheophilusAnkrah/ANALYSING-SPACEX-ROCKET-LAUNCH-DATA/blob/main/jupyter-labs-eda-sql-coursera_sqllite%20(1)%20(1).ipynb" TargetMode="External"/><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TheophilusAnkrah/ANALYSING-SPACEX-ROCKET-LAUNCH-DATA/blob/main/IBM-DS0321EN-SkillsNetwork_labs_module_4_SpaceX_Machine_Learning_Prediction_Part_5.jupyterlite.ipynb" TargetMode="External"/><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sv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TheophilusAnkrah/ANALYSING-SPACEX-ROCKET-LAUNCH-DATA/blob/main/jupyter-labs-spacex-data-collection-api%20(1).ipynb" TargetMode="Externa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TheophilusAnkrah/ANALYSING-SPACEX-ROCKET-LAUNCH-DATA/blob/main/jupyter-labs-webscraping%20(1).ipynb" TargetMode="External"/><Relationship Id="rId2" Type="http://schemas.openxmlformats.org/officeDocument/2006/relationships/hyperlink" Target="https://en.wikipedia.org/w/index.php?title=List_of_Falcon_9_and_Falcon_Heavy_launches&amp;oldid=1027686922" TargetMode="Externa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github.com/TheophilusAnkrah/ANALYSING-SPACEX-ROCKET-LAUNCH-DATA/blob/main/labs-jupyter-spacex-Data%20wrangling%20(1).ipynb" TargetMode="External"/><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9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0" y="3800937"/>
            <a:ext cx="9121680" cy="2005407"/>
          </a:xfrm>
          <a:blipFill dpi="0" rotWithShape="1">
            <a:blip r:embed="rId4">
              <a:alphaModFix amt="85000"/>
            </a:blip>
            <a:srcRect/>
            <a:tile tx="0" ty="0" sx="100000" sy="100000" flip="none" algn="tl"/>
          </a:blipFill>
          <a:effectLst>
            <a:reflection stA="0" endPos="65000" dist="50800" dir="5400000" sy="-100000" algn="bl" rotWithShape="0"/>
          </a:effectLst>
        </p:spPr>
        <p:txBody>
          <a:bodyPr anchor="ctr">
            <a:normAutofit/>
          </a:bodyPr>
          <a:lstStyle/>
          <a:p>
            <a:r>
              <a:rPr lang="en-US" dirty="0">
                <a:solidFill>
                  <a:schemeClr val="bg1"/>
                </a:solidFill>
              </a:rPr>
              <a:t>Estimating Rocket Launch Costs With Data</a:t>
            </a: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99867" y="4960159"/>
            <a:ext cx="2921813" cy="834143"/>
          </a:xfrm>
          <a:blipFill dpi="0" rotWithShape="1">
            <a:blip r:embed="rId4">
              <a:alphaModFix amt="74000"/>
            </a:blip>
            <a:srcRect/>
            <a:tile tx="0" ty="0" sx="100000" sy="100000" flip="none" algn="tl"/>
          </a:blipFill>
        </p:spPr>
        <p:txBody>
          <a:bodyPr>
            <a:normAutofit fontScale="92500" lnSpcReduction="20000"/>
          </a:bodyPr>
          <a:lstStyle/>
          <a:p>
            <a:pPr marL="0" indent="0">
              <a:buNone/>
            </a:pPr>
            <a:r>
              <a:rPr lang="en-US" dirty="0">
                <a:solidFill>
                  <a:schemeClr val="bg1"/>
                </a:solidFill>
              </a:rPr>
              <a:t>Theophilus Ankrah</a:t>
            </a:r>
          </a:p>
          <a:p>
            <a:pPr marL="0" indent="0">
              <a:buNone/>
            </a:pPr>
            <a:r>
              <a:rPr lang="en-US" dirty="0">
                <a:solidFill>
                  <a:schemeClr val="bg1"/>
                </a:solidFill>
              </a:rPr>
              <a:t>15</a:t>
            </a:r>
            <a:r>
              <a:rPr lang="en-US" baseline="30000" dirty="0">
                <a:solidFill>
                  <a:schemeClr val="bg1"/>
                </a:solidFill>
              </a:rPr>
              <a:t>th</a:t>
            </a:r>
            <a:r>
              <a:rPr lang="en-US" dirty="0">
                <a:solidFill>
                  <a:schemeClr val="bg1"/>
                </a:solidFill>
              </a:rPr>
              <a:t> June 2023</a:t>
            </a:r>
          </a:p>
        </p:txBody>
      </p:sp>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488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EXPLORATORY DATA ANALYSIS VIA DATA VISUALIZATION</a:t>
            </a:r>
          </a:p>
        </p:txBody>
      </p:sp>
      <p:sp>
        <p:nvSpPr>
          <p:cNvPr id="9" name="Content Placeholder 4">
            <a:extLst>
              <a:ext uri="{FF2B5EF4-FFF2-40B4-BE49-F238E27FC236}">
                <a16:creationId xmlns:a16="http://schemas.microsoft.com/office/drawing/2014/main" id="{281BAABC-64FF-44C1-9273-E7DA7B1319A5}"/>
              </a:ext>
            </a:extLst>
          </p:cNvPr>
          <p:cNvSpPr txBox="1">
            <a:spLocks/>
          </p:cNvSpPr>
          <p:nvPr/>
        </p:nvSpPr>
        <p:spPr>
          <a:xfrm>
            <a:off x="770010" y="1495704"/>
            <a:ext cx="6156307" cy="1933296"/>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1400"/>
              </a:spcBef>
              <a:buNone/>
            </a:pPr>
            <a:r>
              <a:rPr lang="en-US" sz="1600" dirty="0">
                <a:solidFill>
                  <a:schemeClr val="accent3">
                    <a:lumMod val="25000"/>
                  </a:schemeClr>
                </a:solidFill>
                <a:latin typeface="Abadi"/>
              </a:rPr>
              <a:t>Using data visualizing the following relationships were discovered between:</a:t>
            </a:r>
          </a:p>
          <a:p>
            <a:pPr>
              <a:lnSpc>
                <a:spcPct val="100000"/>
              </a:lnSpc>
              <a:spcBef>
                <a:spcPts val="1400"/>
              </a:spcBef>
            </a:pPr>
            <a:r>
              <a:rPr lang="en-US" sz="1600" dirty="0">
                <a:solidFill>
                  <a:schemeClr val="accent3">
                    <a:lumMod val="25000"/>
                  </a:schemeClr>
                </a:solidFill>
                <a:latin typeface="Abadi"/>
              </a:rPr>
              <a:t>flight numbers and launch sites </a:t>
            </a:r>
          </a:p>
          <a:p>
            <a:pPr>
              <a:lnSpc>
                <a:spcPct val="100000"/>
              </a:lnSpc>
              <a:spcBef>
                <a:spcPts val="1400"/>
              </a:spcBef>
            </a:pPr>
            <a:r>
              <a:rPr lang="en-US" sz="1600" dirty="0">
                <a:solidFill>
                  <a:schemeClr val="accent3">
                    <a:lumMod val="25000"/>
                  </a:schemeClr>
                </a:solidFill>
                <a:latin typeface="Abadi"/>
              </a:rPr>
              <a:t>payloads and launch site, </a:t>
            </a:r>
          </a:p>
          <a:p>
            <a:pPr>
              <a:lnSpc>
                <a:spcPct val="100000"/>
              </a:lnSpc>
              <a:spcBef>
                <a:spcPts val="1400"/>
              </a:spcBef>
            </a:pPr>
            <a:r>
              <a:rPr lang="en-US" sz="1600" dirty="0">
                <a:solidFill>
                  <a:schemeClr val="accent3">
                    <a:lumMod val="25000"/>
                  </a:schemeClr>
                </a:solidFill>
                <a:latin typeface="Abadi"/>
              </a:rPr>
              <a:t>success rate of each orbit type, </a:t>
            </a:r>
          </a:p>
          <a:p>
            <a:pPr>
              <a:lnSpc>
                <a:spcPct val="100000"/>
              </a:lnSpc>
              <a:spcBef>
                <a:spcPts val="1400"/>
              </a:spcBef>
            </a:pPr>
            <a:r>
              <a:rPr lang="en-US" sz="1600" dirty="0">
                <a:solidFill>
                  <a:schemeClr val="accent3">
                    <a:lumMod val="25000"/>
                  </a:schemeClr>
                </a:solidFill>
                <a:latin typeface="Abadi"/>
              </a:rPr>
              <a:t>flight number and orbit type, </a:t>
            </a:r>
          </a:p>
          <a:p>
            <a:endParaRPr lang="en-US" sz="2400" dirty="0"/>
          </a:p>
        </p:txBody>
      </p:sp>
      <p:sp>
        <p:nvSpPr>
          <p:cNvPr id="12" name="Content Placeholder 4">
            <a:extLst>
              <a:ext uri="{FF2B5EF4-FFF2-40B4-BE49-F238E27FC236}">
                <a16:creationId xmlns:a16="http://schemas.microsoft.com/office/drawing/2014/main" id="{E2F612AA-39E4-46A0-8D5E-D8FF2BBDBFF6}"/>
              </a:ext>
            </a:extLst>
          </p:cNvPr>
          <p:cNvSpPr txBox="1">
            <a:spLocks/>
          </p:cNvSpPr>
          <p:nvPr/>
        </p:nvSpPr>
        <p:spPr>
          <a:xfrm>
            <a:off x="6926317" y="1495704"/>
            <a:ext cx="4495673" cy="132556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1400"/>
              </a:spcBef>
              <a:buNone/>
            </a:pPr>
            <a:r>
              <a:rPr lang="en-US" sz="1400" dirty="0">
                <a:solidFill>
                  <a:schemeClr val="accent3">
                    <a:lumMod val="25000"/>
                  </a:schemeClr>
                </a:solidFill>
                <a:latin typeface="Abadi"/>
              </a:rPr>
              <a:t>Key take aways :</a:t>
            </a:r>
          </a:p>
          <a:p>
            <a:pPr marL="457200" indent="-457200">
              <a:lnSpc>
                <a:spcPct val="100000"/>
              </a:lnSpc>
              <a:spcBef>
                <a:spcPts val="1400"/>
              </a:spcBef>
              <a:buFont typeface="+mj-lt"/>
              <a:buAutoNum type="arabicPeriod"/>
            </a:pPr>
            <a:r>
              <a:rPr lang="en-US" sz="1400" dirty="0">
                <a:solidFill>
                  <a:schemeClr val="accent3">
                    <a:lumMod val="25000"/>
                  </a:schemeClr>
                </a:solidFill>
                <a:latin typeface="Abadi"/>
              </a:rPr>
              <a:t>An upward trend was observed for yearly launch success trend. </a:t>
            </a:r>
          </a:p>
          <a:p>
            <a:pPr marL="457200" indent="-457200">
              <a:lnSpc>
                <a:spcPct val="100000"/>
              </a:lnSpc>
              <a:spcBef>
                <a:spcPts val="1400"/>
              </a:spcBef>
              <a:buFont typeface="+mj-lt"/>
              <a:buAutoNum type="arabicPeriod"/>
            </a:pPr>
            <a:r>
              <a:rPr lang="en-US" sz="1400" dirty="0">
                <a:solidFill>
                  <a:schemeClr val="accent3">
                    <a:lumMod val="25000"/>
                  </a:schemeClr>
                </a:solidFill>
                <a:latin typeface="Abadi" panose="020B0604020104020204" pitchFamily="34" charset="0"/>
              </a:rPr>
              <a:t>Target orbits had varying success rates.</a:t>
            </a:r>
          </a:p>
          <a:p>
            <a:endParaRPr lang="en-US" sz="1800" dirty="0"/>
          </a:p>
        </p:txBody>
      </p:sp>
      <p:grpSp>
        <p:nvGrpSpPr>
          <p:cNvPr id="3" name="Group 2">
            <a:extLst>
              <a:ext uri="{FF2B5EF4-FFF2-40B4-BE49-F238E27FC236}">
                <a16:creationId xmlns:a16="http://schemas.microsoft.com/office/drawing/2014/main" id="{1A797AE8-530C-4416-B20B-227E4DC82385}"/>
              </a:ext>
            </a:extLst>
          </p:cNvPr>
          <p:cNvGrpSpPr/>
          <p:nvPr/>
        </p:nvGrpSpPr>
        <p:grpSpPr>
          <a:xfrm>
            <a:off x="396623" y="3526499"/>
            <a:ext cx="5793970" cy="2066159"/>
            <a:chOff x="627851" y="4309241"/>
            <a:chExt cx="5699377" cy="2066159"/>
          </a:xfrm>
        </p:grpSpPr>
        <p:pic>
          <p:nvPicPr>
            <p:cNvPr id="16" name="Picture 15">
              <a:extLst>
                <a:ext uri="{FF2B5EF4-FFF2-40B4-BE49-F238E27FC236}">
                  <a16:creationId xmlns:a16="http://schemas.microsoft.com/office/drawing/2014/main" id="{6199AE35-07A6-4AB6-BEC4-CF209FCD71A2}"/>
                </a:ext>
              </a:extLst>
            </p:cNvPr>
            <p:cNvPicPr>
              <a:picLocks noChangeAspect="1"/>
            </p:cNvPicPr>
            <p:nvPr/>
          </p:nvPicPr>
          <p:blipFill>
            <a:blip r:embed="rId2"/>
            <a:stretch>
              <a:fillRect/>
            </a:stretch>
          </p:blipFill>
          <p:spPr>
            <a:xfrm>
              <a:off x="627851" y="4309241"/>
              <a:ext cx="5699377" cy="2066159"/>
            </a:xfrm>
            <a:prstGeom prst="rect">
              <a:avLst/>
            </a:prstGeom>
          </p:spPr>
        </p:pic>
        <p:sp>
          <p:nvSpPr>
            <p:cNvPr id="17" name="TextBox 16">
              <a:extLst>
                <a:ext uri="{FF2B5EF4-FFF2-40B4-BE49-F238E27FC236}">
                  <a16:creationId xmlns:a16="http://schemas.microsoft.com/office/drawing/2014/main" id="{6C6E9BDD-42C4-484B-9208-3B148657AB19}"/>
                </a:ext>
              </a:extLst>
            </p:cNvPr>
            <p:cNvSpPr txBox="1"/>
            <p:nvPr/>
          </p:nvSpPr>
          <p:spPr>
            <a:xfrm>
              <a:off x="1429408" y="4396243"/>
              <a:ext cx="4477406" cy="246221"/>
            </a:xfrm>
            <a:prstGeom prst="rect">
              <a:avLst/>
            </a:prstGeom>
            <a:noFill/>
          </p:spPr>
          <p:txBody>
            <a:bodyPr wrap="square" rtlCol="0">
              <a:spAutoFit/>
            </a:bodyPr>
            <a:lstStyle/>
            <a:p>
              <a:pPr algn="ctr"/>
              <a:r>
                <a:rPr lang="en-US" sz="1000" dirty="0"/>
                <a:t>Trend of yearly success rate </a:t>
              </a:r>
            </a:p>
          </p:txBody>
        </p:sp>
      </p:grpSp>
      <p:grpSp>
        <p:nvGrpSpPr>
          <p:cNvPr id="4" name="Group 3">
            <a:extLst>
              <a:ext uri="{FF2B5EF4-FFF2-40B4-BE49-F238E27FC236}">
                <a16:creationId xmlns:a16="http://schemas.microsoft.com/office/drawing/2014/main" id="{45CC726F-2267-4A9E-B5C0-8597737C0614}"/>
              </a:ext>
            </a:extLst>
          </p:cNvPr>
          <p:cNvGrpSpPr/>
          <p:nvPr/>
        </p:nvGrpSpPr>
        <p:grpSpPr>
          <a:xfrm>
            <a:off x="6926317" y="2831836"/>
            <a:ext cx="4427483" cy="2884503"/>
            <a:chOff x="6955077" y="3614578"/>
            <a:chExt cx="4427483" cy="2884503"/>
          </a:xfrm>
        </p:grpSpPr>
        <p:pic>
          <p:nvPicPr>
            <p:cNvPr id="14" name="Picture 13">
              <a:extLst>
                <a:ext uri="{FF2B5EF4-FFF2-40B4-BE49-F238E27FC236}">
                  <a16:creationId xmlns:a16="http://schemas.microsoft.com/office/drawing/2014/main" id="{4ADBC6B6-68AD-4B68-88AA-C144639F93FA}"/>
                </a:ext>
              </a:extLst>
            </p:cNvPr>
            <p:cNvPicPr>
              <a:picLocks noChangeAspect="1"/>
            </p:cNvPicPr>
            <p:nvPr/>
          </p:nvPicPr>
          <p:blipFill>
            <a:blip r:embed="rId3"/>
            <a:stretch>
              <a:fillRect/>
            </a:stretch>
          </p:blipFill>
          <p:spPr>
            <a:xfrm>
              <a:off x="6955077" y="3984481"/>
              <a:ext cx="4427483" cy="2514600"/>
            </a:xfrm>
            <a:prstGeom prst="rect">
              <a:avLst/>
            </a:prstGeom>
          </p:spPr>
        </p:pic>
        <p:sp>
          <p:nvSpPr>
            <p:cNvPr id="18" name="TextBox 17">
              <a:extLst>
                <a:ext uri="{FF2B5EF4-FFF2-40B4-BE49-F238E27FC236}">
                  <a16:creationId xmlns:a16="http://schemas.microsoft.com/office/drawing/2014/main" id="{2B104554-1E79-488C-89EB-53A7FDCB3B7F}"/>
                </a:ext>
              </a:extLst>
            </p:cNvPr>
            <p:cNvSpPr txBox="1"/>
            <p:nvPr/>
          </p:nvSpPr>
          <p:spPr>
            <a:xfrm>
              <a:off x="7315200" y="3614578"/>
              <a:ext cx="3843867" cy="246221"/>
            </a:xfrm>
            <a:prstGeom prst="rect">
              <a:avLst/>
            </a:prstGeom>
            <a:noFill/>
          </p:spPr>
          <p:txBody>
            <a:bodyPr wrap="square" rtlCol="0">
              <a:spAutoFit/>
            </a:bodyPr>
            <a:lstStyle/>
            <a:p>
              <a:pPr algn="ctr"/>
              <a:r>
                <a:rPr lang="en-US" sz="1000" dirty="0"/>
                <a:t>Plot of success rate of each target orbit</a:t>
              </a:r>
            </a:p>
          </p:txBody>
        </p:sp>
      </p:grpSp>
      <p:sp>
        <p:nvSpPr>
          <p:cNvPr id="11" name="TextBox 10">
            <a:extLst>
              <a:ext uri="{FF2B5EF4-FFF2-40B4-BE49-F238E27FC236}">
                <a16:creationId xmlns:a16="http://schemas.microsoft.com/office/drawing/2014/main" id="{3487FA0F-EF55-4BCE-AB45-4A6DBF2B969F}"/>
              </a:ext>
            </a:extLst>
          </p:cNvPr>
          <p:cNvSpPr txBox="1"/>
          <p:nvPr/>
        </p:nvSpPr>
        <p:spPr>
          <a:xfrm>
            <a:off x="467276" y="5716339"/>
            <a:ext cx="11724724" cy="892552"/>
          </a:xfrm>
          <a:prstGeom prst="rect">
            <a:avLst/>
          </a:prstGeom>
          <a:noFill/>
        </p:spPr>
        <p:txBody>
          <a:bodyPr wrap="square" rtlCol="0">
            <a:spAutoFit/>
          </a:bodyPr>
          <a:lstStyle/>
          <a:p>
            <a:pPr defTabSz="795528">
              <a:spcAft>
                <a:spcPts val="600"/>
              </a:spcAft>
            </a:pPr>
            <a:r>
              <a:rPr lang="en-US" sz="1400" kern="1200" dirty="0">
                <a:solidFill>
                  <a:schemeClr val="tx1"/>
                </a:solidFill>
                <a:ea typeface="+mn-ea"/>
                <a:cs typeface="Arial" panose="020B0604020202020204" pitchFamily="34" charset="0"/>
              </a:rPr>
              <a:t>GitHub URL to the notebook detailing the EDA analysis: </a:t>
            </a:r>
          </a:p>
          <a:p>
            <a:pPr defTabSz="795528">
              <a:spcAft>
                <a:spcPts val="600"/>
              </a:spcAft>
            </a:pPr>
            <a:r>
              <a:rPr lang="en-US" sz="1400" kern="1200" dirty="0">
                <a:solidFill>
                  <a:schemeClr val="tx1"/>
                </a:solidFill>
                <a:ea typeface="+mn-ea"/>
                <a:cs typeface="+mn-cs"/>
                <a:hlinkClick r:id="rId4"/>
              </a:rPr>
              <a:t>https://github.com/TheophilusAnkrah/ANALYSING-SPACEX-ROCKET-LAUNCH-DATA/blob/main/jupyter-labs-eda-dataviz%20(1).ipynb</a:t>
            </a:r>
            <a:endParaRPr lang="en-US" sz="1400" kern="1200" dirty="0">
              <a:solidFill>
                <a:schemeClr val="tx1"/>
              </a:solidFill>
              <a:ea typeface="+mn-ea"/>
              <a:cs typeface="+mn-cs"/>
            </a:endParaRPr>
          </a:p>
          <a:p>
            <a:pPr defTabSz="795528">
              <a:spcAft>
                <a:spcPts val="600"/>
              </a:spcAft>
            </a:pPr>
            <a:endParaRPr lang="en-US" sz="1400" dirty="0"/>
          </a:p>
        </p:txBody>
      </p:sp>
    </p:spTree>
    <p:extLst>
      <p:ext uri="{BB962C8B-B14F-4D97-AF65-F5344CB8AC3E}">
        <p14:creationId xmlns:p14="http://schemas.microsoft.com/office/powerpoint/2010/main" val="545569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FF5FD-98C3-4F5C-AFC8-EA1B93798D5E}"/>
              </a:ext>
            </a:extLst>
          </p:cNvPr>
          <p:cNvSpPr>
            <a:spLocks noGrp="1"/>
          </p:cNvSpPr>
          <p:nvPr>
            <p:ph type="title"/>
          </p:nvPr>
        </p:nvSpPr>
        <p:spPr/>
        <p:txBody>
          <a:bodyPr>
            <a:normAutofit fontScale="90000"/>
          </a:bodyPr>
          <a:lstStyle/>
          <a:p>
            <a:r>
              <a:rPr lang="en-US" dirty="0"/>
              <a:t>Exploratory Data Analysis with SQL</a:t>
            </a:r>
            <a:br>
              <a:rPr lang="en-US" dirty="0"/>
            </a:br>
            <a:endParaRPr lang="en-US" dirty="0"/>
          </a:p>
        </p:txBody>
      </p:sp>
      <p:sp>
        <p:nvSpPr>
          <p:cNvPr id="3" name="Content Placeholder 2">
            <a:extLst>
              <a:ext uri="{FF2B5EF4-FFF2-40B4-BE49-F238E27FC236}">
                <a16:creationId xmlns:a16="http://schemas.microsoft.com/office/drawing/2014/main" id="{4EB02497-3109-47D7-B848-4769C27B03F1}"/>
              </a:ext>
            </a:extLst>
          </p:cNvPr>
          <p:cNvSpPr>
            <a:spLocks noGrp="1"/>
          </p:cNvSpPr>
          <p:nvPr>
            <p:ph idx="1"/>
          </p:nvPr>
        </p:nvSpPr>
        <p:spPr>
          <a:xfrm>
            <a:off x="838200" y="1385887"/>
            <a:ext cx="10515600" cy="3774692"/>
          </a:xfrm>
        </p:spPr>
        <p:txBody>
          <a:bodyPr>
            <a:normAutofit/>
          </a:bodyPr>
          <a:lstStyle/>
          <a:p>
            <a:pPr marL="0" indent="0">
              <a:buNone/>
            </a:pPr>
            <a:r>
              <a:rPr lang="en-US" sz="1600" dirty="0">
                <a:solidFill>
                  <a:schemeClr val="tx1"/>
                </a:solidFill>
              </a:rPr>
              <a:t>Using SQL, I ran queries of the Space X data set to :</a:t>
            </a:r>
          </a:p>
          <a:p>
            <a:pPr marL="514350" indent="-514350">
              <a:buFont typeface="+mj-lt"/>
              <a:buAutoNum type="arabicPeriod"/>
            </a:pPr>
            <a:r>
              <a:rPr lang="en-US" sz="1600" dirty="0">
                <a:solidFill>
                  <a:schemeClr val="tx1"/>
                </a:solidFill>
              </a:rPr>
              <a:t>Select a distinct ordered list of launch sites</a:t>
            </a:r>
          </a:p>
          <a:p>
            <a:pPr marL="514350" indent="-514350">
              <a:buFont typeface="+mj-lt"/>
              <a:buAutoNum type="arabicPeriod"/>
            </a:pPr>
            <a:r>
              <a:rPr lang="en-US" sz="1600" dirty="0">
                <a:solidFill>
                  <a:schemeClr val="tx1"/>
                </a:solidFill>
              </a:rPr>
              <a:t>Filter launch sites beginning with ‘CCA’ (limited to 5 results)</a:t>
            </a:r>
          </a:p>
          <a:p>
            <a:pPr marL="514350" indent="-514350">
              <a:buFont typeface="+mj-lt"/>
              <a:buAutoNum type="arabicPeriod"/>
            </a:pPr>
            <a:r>
              <a:rPr lang="en-US" sz="1600" dirty="0">
                <a:solidFill>
                  <a:schemeClr val="tx1"/>
                </a:solidFill>
              </a:rPr>
              <a:t>Display the average payload mass carried by booster F9 v1.1</a:t>
            </a:r>
          </a:p>
          <a:p>
            <a:pPr marL="514350" indent="-514350">
              <a:buFont typeface="+mj-lt"/>
              <a:buAutoNum type="arabicPeriod"/>
            </a:pPr>
            <a:r>
              <a:rPr lang="en-US" sz="1600" dirty="0">
                <a:solidFill>
                  <a:schemeClr val="tx1"/>
                </a:solidFill>
              </a:rPr>
              <a:t>List the date when the first successful landing outcome in ground pad was achieved.</a:t>
            </a:r>
          </a:p>
          <a:p>
            <a:pPr marL="514350" indent="-514350">
              <a:buFont typeface="+mj-lt"/>
              <a:buAutoNum type="arabicPeriod"/>
            </a:pPr>
            <a:r>
              <a:rPr lang="en-US" sz="1600" dirty="0">
                <a:solidFill>
                  <a:schemeClr val="tx1"/>
                </a:solidFill>
              </a:rPr>
              <a:t>List the names of the boosters which have success in drone ship and have a payload mass between 4000 and 6000 kg.</a:t>
            </a:r>
          </a:p>
          <a:p>
            <a:pPr marL="514350" indent="-514350">
              <a:buFont typeface="+mj-lt"/>
              <a:buAutoNum type="arabicPeriod"/>
            </a:pPr>
            <a:r>
              <a:rPr lang="en-US" sz="1600" dirty="0">
                <a:solidFill>
                  <a:schemeClr val="tx1"/>
                </a:solidFill>
              </a:rPr>
              <a:t>List the total number of successful and failure mission outcomes.</a:t>
            </a:r>
          </a:p>
          <a:p>
            <a:pPr marL="514350" indent="-514350">
              <a:buFont typeface="+mj-lt"/>
              <a:buAutoNum type="arabicPeriod"/>
            </a:pPr>
            <a:r>
              <a:rPr lang="en-US" sz="1600" dirty="0">
                <a:solidFill>
                  <a:schemeClr val="tx1"/>
                </a:solidFill>
              </a:rPr>
              <a:t>List the names of the booster versions which have carried the maximum payload mass.</a:t>
            </a:r>
          </a:p>
          <a:p>
            <a:pPr marL="514350" indent="-514350">
              <a:buFont typeface="+mj-lt"/>
              <a:buAutoNum type="arabicPeriod"/>
            </a:pPr>
            <a:r>
              <a:rPr lang="en-US" sz="1600" dirty="0">
                <a:solidFill>
                  <a:schemeClr val="tx1"/>
                </a:solidFill>
              </a:rPr>
              <a:t>List the records which will display the month names, failure landing outcomes in drone ship ,booster versions, launch site for the months in the year 2015.</a:t>
            </a:r>
          </a:p>
          <a:p>
            <a:pPr marL="514350" indent="-514350">
              <a:buFont typeface="+mj-lt"/>
              <a:buAutoNum type="arabicPeriod"/>
            </a:pPr>
            <a:r>
              <a:rPr lang="en-US" sz="1600" dirty="0">
                <a:solidFill>
                  <a:schemeClr val="tx1"/>
                </a:solidFill>
              </a:rPr>
              <a:t>Rank the count of successful landing outcomes between the date 04-06-2010 and 20-03-2017 in descending order.</a:t>
            </a:r>
          </a:p>
          <a:p>
            <a:endParaRPr lang="en-US" dirty="0"/>
          </a:p>
        </p:txBody>
      </p:sp>
      <p:sp>
        <p:nvSpPr>
          <p:cNvPr id="4" name="TextBox 3">
            <a:extLst>
              <a:ext uri="{FF2B5EF4-FFF2-40B4-BE49-F238E27FC236}">
                <a16:creationId xmlns:a16="http://schemas.microsoft.com/office/drawing/2014/main" id="{C40350E7-98D8-47B1-A960-6BC6818F9E3E}"/>
              </a:ext>
            </a:extLst>
          </p:cNvPr>
          <p:cNvSpPr txBox="1"/>
          <p:nvPr/>
        </p:nvSpPr>
        <p:spPr>
          <a:xfrm>
            <a:off x="838199" y="5167158"/>
            <a:ext cx="9152467" cy="1077218"/>
          </a:xfrm>
          <a:prstGeom prst="rect">
            <a:avLst/>
          </a:prstGeom>
          <a:noFill/>
        </p:spPr>
        <p:txBody>
          <a:bodyPr wrap="square" rtlCol="0">
            <a:spAutoFit/>
          </a:bodyPr>
          <a:lstStyle/>
          <a:p>
            <a:r>
              <a:rPr lang="en-US" sz="1600" dirty="0">
                <a:cs typeface="Arial" panose="020B0604020202020204" pitchFamily="34" charset="0"/>
              </a:rPr>
              <a:t>GitHub URL to the notebook detailing the SQL query steps: </a:t>
            </a:r>
            <a:r>
              <a:rPr lang="en-US" sz="1600" dirty="0">
                <a:hlinkClick r:id="rId2"/>
              </a:rPr>
              <a:t>https://github.com/TheophilusAnkrah/ANALYSING-SPACEX-ROCKET-LAUNCH-DATA/blob/main/jupyter-labs-eda-sql-coursera_sqllite%20(1)%20(1).ipynb</a:t>
            </a:r>
            <a:endParaRPr lang="en-US" sz="1600" dirty="0"/>
          </a:p>
          <a:p>
            <a:endParaRPr lang="en-US" sz="1600" dirty="0"/>
          </a:p>
        </p:txBody>
      </p:sp>
    </p:spTree>
    <p:extLst>
      <p:ext uri="{BB962C8B-B14F-4D97-AF65-F5344CB8AC3E}">
        <p14:creationId xmlns:p14="http://schemas.microsoft.com/office/powerpoint/2010/main" val="3524752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EXPLORATORY DATA ANALYSIS VIA SQL</a:t>
            </a:r>
          </a:p>
        </p:txBody>
      </p:sp>
      <p:sp>
        <p:nvSpPr>
          <p:cNvPr id="9" name="Content Placeholder 4">
            <a:extLst>
              <a:ext uri="{FF2B5EF4-FFF2-40B4-BE49-F238E27FC236}">
                <a16:creationId xmlns:a16="http://schemas.microsoft.com/office/drawing/2014/main" id="{281BAABC-64FF-44C1-9273-E7DA7B1319A5}"/>
              </a:ext>
            </a:extLst>
          </p:cNvPr>
          <p:cNvSpPr txBox="1">
            <a:spLocks/>
          </p:cNvSpPr>
          <p:nvPr/>
        </p:nvSpPr>
        <p:spPr>
          <a:xfrm>
            <a:off x="770010" y="1495703"/>
            <a:ext cx="6156307" cy="312709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1400"/>
              </a:spcBef>
              <a:buNone/>
            </a:pPr>
            <a:r>
              <a:rPr lang="en-US" sz="2200" dirty="0">
                <a:solidFill>
                  <a:schemeClr val="accent3">
                    <a:lumMod val="25000"/>
                  </a:schemeClr>
                </a:solidFill>
                <a:latin typeface="Abadi"/>
              </a:rPr>
              <a:t>Further exploratory analysis was carried out using SQL via an IBM DB2 connection</a:t>
            </a:r>
          </a:p>
          <a:p>
            <a:endParaRPr lang="en-US" dirty="0"/>
          </a:p>
        </p:txBody>
      </p:sp>
      <p:sp>
        <p:nvSpPr>
          <p:cNvPr id="12" name="Content Placeholder 4">
            <a:extLst>
              <a:ext uri="{FF2B5EF4-FFF2-40B4-BE49-F238E27FC236}">
                <a16:creationId xmlns:a16="http://schemas.microsoft.com/office/drawing/2014/main" id="{E2F612AA-39E4-46A0-8D5E-D8FF2BBDBFF6}"/>
              </a:ext>
            </a:extLst>
          </p:cNvPr>
          <p:cNvSpPr txBox="1">
            <a:spLocks/>
          </p:cNvSpPr>
          <p:nvPr/>
        </p:nvSpPr>
        <p:spPr>
          <a:xfrm>
            <a:off x="838200" y="2555139"/>
            <a:ext cx="6561667" cy="236509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1400"/>
              </a:spcBef>
              <a:buNone/>
            </a:pPr>
            <a:r>
              <a:rPr lang="en-US" sz="2200" dirty="0">
                <a:solidFill>
                  <a:schemeClr val="accent3">
                    <a:lumMod val="25000"/>
                  </a:schemeClr>
                </a:solidFill>
                <a:latin typeface="Abadi"/>
              </a:rPr>
              <a:t>Key insights:</a:t>
            </a:r>
          </a:p>
          <a:p>
            <a:pPr marL="457200" indent="-457200">
              <a:lnSpc>
                <a:spcPct val="100000"/>
              </a:lnSpc>
              <a:spcBef>
                <a:spcPts val="1400"/>
              </a:spcBef>
              <a:buFont typeface="+mj-lt"/>
              <a:buAutoNum type="arabicPeriod"/>
            </a:pPr>
            <a:r>
              <a:rPr lang="en-US" sz="2200" dirty="0">
                <a:solidFill>
                  <a:schemeClr val="accent3">
                    <a:lumMod val="25000"/>
                  </a:schemeClr>
                </a:solidFill>
                <a:latin typeface="Abadi"/>
              </a:rPr>
              <a:t>Average payload for Falcon 9 v1.1 = 2,928.4 kg</a:t>
            </a:r>
          </a:p>
          <a:p>
            <a:pPr marL="457200" indent="-457200">
              <a:lnSpc>
                <a:spcPct val="100000"/>
              </a:lnSpc>
              <a:spcBef>
                <a:spcPts val="1400"/>
              </a:spcBef>
              <a:buFont typeface="+mj-lt"/>
              <a:buAutoNum type="arabicPeriod"/>
            </a:pPr>
            <a:r>
              <a:rPr lang="en-US" sz="2200" dirty="0">
                <a:solidFill>
                  <a:schemeClr val="accent3">
                    <a:lumMod val="25000"/>
                  </a:schemeClr>
                </a:solidFill>
                <a:latin typeface="Abadi" panose="020B0604020104020204" pitchFamily="34" charset="0"/>
              </a:rPr>
              <a:t>Total Successful missions for Falcon 9 = 100</a:t>
            </a:r>
          </a:p>
          <a:p>
            <a:pPr marL="457200" indent="-457200">
              <a:lnSpc>
                <a:spcPct val="100000"/>
              </a:lnSpc>
              <a:spcBef>
                <a:spcPts val="1400"/>
              </a:spcBef>
              <a:buFont typeface="+mj-lt"/>
              <a:buAutoNum type="arabicPeriod"/>
            </a:pPr>
            <a:r>
              <a:rPr lang="en-US" sz="2200" dirty="0">
                <a:solidFill>
                  <a:schemeClr val="accent3">
                    <a:lumMod val="25000"/>
                  </a:schemeClr>
                </a:solidFill>
                <a:latin typeface="Abadi" panose="020B0604020104020204" pitchFamily="34" charset="0"/>
              </a:rPr>
              <a:t>Total Failed missions for Falcon 9 = 1</a:t>
            </a:r>
          </a:p>
          <a:p>
            <a:endParaRPr lang="en-US" dirty="0"/>
          </a:p>
        </p:txBody>
      </p:sp>
    </p:spTree>
    <p:extLst>
      <p:ext uri="{BB962C8B-B14F-4D97-AF65-F5344CB8AC3E}">
        <p14:creationId xmlns:p14="http://schemas.microsoft.com/office/powerpoint/2010/main" val="2566667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2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54F8-48EC-4B11-A45B-46E66ACDA9D0}"/>
              </a:ext>
            </a:extLst>
          </p:cNvPr>
          <p:cNvSpPr>
            <a:spLocks noGrp="1"/>
          </p:cNvSpPr>
          <p:nvPr>
            <p:ph type="ctrTitle"/>
          </p:nvPr>
        </p:nvSpPr>
        <p:spPr>
          <a:xfrm>
            <a:off x="1776248" y="334087"/>
            <a:ext cx="9144000" cy="706437"/>
          </a:xfrm>
        </p:spPr>
        <p:txBody>
          <a:bodyPr>
            <a:normAutofit fontScale="90000"/>
          </a:bodyPr>
          <a:lstStyle/>
          <a:p>
            <a:r>
              <a:rPr lang="en-US" dirty="0">
                <a:solidFill>
                  <a:schemeClr val="accent1"/>
                </a:solidFill>
              </a:rPr>
              <a:t>Insights drawn from EDAs</a:t>
            </a:r>
          </a:p>
        </p:txBody>
      </p:sp>
    </p:spTree>
    <p:extLst>
      <p:ext uri="{BB962C8B-B14F-4D97-AF65-F5344CB8AC3E}">
        <p14:creationId xmlns:p14="http://schemas.microsoft.com/office/powerpoint/2010/main" val="3040873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5D916-92A0-4FBF-A615-EF762DFDF1D9}"/>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kern="1200">
                <a:latin typeface="IBM Plex Mono SemiBold" panose="020B0709050203000203" pitchFamily="49" charset="0"/>
                <a:ea typeface="IBM Plex Mono SemiBold" panose="020B0709050203000203" pitchFamily="49" charset="0"/>
                <a:cs typeface="IBM Plex Mono SemiBold" panose="020B0709050203000203" pitchFamily="49" charset="0"/>
              </a:rPr>
              <a:t>Flight Number vs. Launch Site</a:t>
            </a:r>
          </a:p>
        </p:txBody>
      </p:sp>
      <p:pic>
        <p:nvPicPr>
          <p:cNvPr id="4" name="Picture 3" descr="A graph of flight number&#10;&#10;Description automatically generated">
            <a:extLst>
              <a:ext uri="{FF2B5EF4-FFF2-40B4-BE49-F238E27FC236}">
                <a16:creationId xmlns:a16="http://schemas.microsoft.com/office/drawing/2014/main" id="{FB9274BA-CC95-41B4-B685-CE0D43BBB002}"/>
              </a:ext>
            </a:extLst>
          </p:cNvPr>
          <p:cNvPicPr>
            <a:picLocks noChangeAspect="1"/>
          </p:cNvPicPr>
          <p:nvPr/>
        </p:nvPicPr>
        <p:blipFill>
          <a:blip r:embed="rId2"/>
          <a:stretch>
            <a:fillRect/>
          </a:stretch>
        </p:blipFill>
        <p:spPr>
          <a:xfrm>
            <a:off x="592668" y="1690687"/>
            <a:ext cx="5960532" cy="4015845"/>
          </a:xfrm>
          <a:prstGeom prst="rect">
            <a:avLst/>
          </a:prstGeom>
          <a:noFill/>
        </p:spPr>
      </p:pic>
      <p:sp>
        <p:nvSpPr>
          <p:cNvPr id="3" name="Content Placeholder 2">
            <a:extLst>
              <a:ext uri="{FF2B5EF4-FFF2-40B4-BE49-F238E27FC236}">
                <a16:creationId xmlns:a16="http://schemas.microsoft.com/office/drawing/2014/main" id="{FF797564-EE31-4E0B-97F5-899C2AA4ADBA}"/>
              </a:ext>
            </a:extLst>
          </p:cNvPr>
          <p:cNvSpPr txBox="1">
            <a:spLocks/>
          </p:cNvSpPr>
          <p:nvPr/>
        </p:nvSpPr>
        <p:spPr>
          <a:xfrm>
            <a:off x="7078132" y="1825625"/>
            <a:ext cx="427566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1400"/>
              </a:spcBef>
              <a:buFont typeface="Arial"/>
              <a:buChar char="•"/>
            </a:pPr>
            <a:r>
              <a:rPr lang="en-US" dirty="0">
                <a:solidFill>
                  <a:srgbClr val="0070C0"/>
                </a:solidFill>
                <a:latin typeface="IBM Plex Mono Text" panose="020B0509050203000203" pitchFamily="49" charset="0"/>
              </a:rPr>
              <a:t>We can see from the scatter chart below that flight successful rates seemed to increase as the number of flights increased</a:t>
            </a:r>
          </a:p>
        </p:txBody>
      </p:sp>
      <p:sp>
        <p:nvSpPr>
          <p:cNvPr id="5" name="TextBox 4">
            <a:extLst>
              <a:ext uri="{FF2B5EF4-FFF2-40B4-BE49-F238E27FC236}">
                <a16:creationId xmlns:a16="http://schemas.microsoft.com/office/drawing/2014/main" id="{643EEEFB-03F5-4477-AC7A-8B206058E21D}"/>
              </a:ext>
            </a:extLst>
          </p:cNvPr>
          <p:cNvSpPr txBox="1"/>
          <p:nvPr/>
        </p:nvSpPr>
        <p:spPr>
          <a:xfrm>
            <a:off x="467276" y="5716339"/>
            <a:ext cx="11724724" cy="892552"/>
          </a:xfrm>
          <a:prstGeom prst="rect">
            <a:avLst/>
          </a:prstGeom>
          <a:noFill/>
        </p:spPr>
        <p:txBody>
          <a:bodyPr wrap="square" rtlCol="0">
            <a:spAutoFit/>
          </a:bodyPr>
          <a:lstStyle/>
          <a:p>
            <a:pPr defTabSz="795528">
              <a:spcAft>
                <a:spcPts val="600"/>
              </a:spcAft>
            </a:pPr>
            <a:r>
              <a:rPr lang="en-US" sz="1400" kern="1200" dirty="0">
                <a:solidFill>
                  <a:schemeClr val="tx1"/>
                </a:solidFill>
                <a:ea typeface="+mn-ea"/>
                <a:cs typeface="Arial" panose="020B0604020202020204" pitchFamily="34" charset="0"/>
              </a:rPr>
              <a:t>GitHub URL to the notebook detailing the EDA analysis: </a:t>
            </a:r>
          </a:p>
          <a:p>
            <a:pPr defTabSz="795528">
              <a:spcAft>
                <a:spcPts val="600"/>
              </a:spcAft>
            </a:pPr>
            <a:r>
              <a:rPr lang="en-US" sz="1400" kern="1200" dirty="0">
                <a:solidFill>
                  <a:schemeClr val="tx1"/>
                </a:solidFill>
                <a:ea typeface="+mn-ea"/>
                <a:cs typeface="+mn-cs"/>
                <a:hlinkClick r:id="rId3"/>
              </a:rPr>
              <a:t>https://github.com/TheophilusAnkrah/ANALYSING-SPACEX-ROCKET-LAUNCH-DATA/blob/main/jupyter-labs-eda-dataviz%20(1).ipynb</a:t>
            </a:r>
            <a:endParaRPr lang="en-US" sz="1400" kern="1200" dirty="0">
              <a:solidFill>
                <a:schemeClr val="tx1"/>
              </a:solidFill>
              <a:ea typeface="+mn-ea"/>
              <a:cs typeface="+mn-cs"/>
            </a:endParaRPr>
          </a:p>
          <a:p>
            <a:pPr defTabSz="795528">
              <a:spcAft>
                <a:spcPts val="600"/>
              </a:spcAft>
            </a:pPr>
            <a:endParaRPr lang="en-US" sz="1400" dirty="0"/>
          </a:p>
        </p:txBody>
      </p:sp>
    </p:spTree>
    <p:extLst>
      <p:ext uri="{BB962C8B-B14F-4D97-AF65-F5344CB8AC3E}">
        <p14:creationId xmlns:p14="http://schemas.microsoft.com/office/powerpoint/2010/main" val="3191089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3F6B-093A-41DF-BC83-94799E413787}"/>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kern="1200">
                <a:latin typeface="IBM Plex Mono SemiBold" panose="020B0709050203000203" pitchFamily="49" charset="0"/>
                <a:ea typeface="IBM Plex Mono SemiBold" panose="020B0709050203000203" pitchFamily="49" charset="0"/>
                <a:cs typeface="IBM Plex Mono SemiBold" panose="020B0709050203000203" pitchFamily="49" charset="0"/>
              </a:rPr>
              <a:t>Payload vs. Launch Site</a:t>
            </a:r>
          </a:p>
        </p:txBody>
      </p:sp>
      <p:pic>
        <p:nvPicPr>
          <p:cNvPr id="3" name="Picture 2" descr="A graph of numbers and points&#10;&#10;Description automatically generated">
            <a:extLst>
              <a:ext uri="{FF2B5EF4-FFF2-40B4-BE49-F238E27FC236}">
                <a16:creationId xmlns:a16="http://schemas.microsoft.com/office/drawing/2014/main" id="{1BF8186C-48DE-46B9-B0E7-C9A1777BB8D6}"/>
              </a:ext>
            </a:extLst>
          </p:cNvPr>
          <p:cNvPicPr>
            <a:picLocks noChangeAspect="1"/>
          </p:cNvPicPr>
          <p:nvPr/>
        </p:nvPicPr>
        <p:blipFill>
          <a:blip r:embed="rId2"/>
          <a:stretch>
            <a:fillRect/>
          </a:stretch>
        </p:blipFill>
        <p:spPr>
          <a:xfrm>
            <a:off x="1018286" y="1825625"/>
            <a:ext cx="4821427" cy="3355975"/>
          </a:xfrm>
          <a:prstGeom prst="rect">
            <a:avLst/>
          </a:prstGeom>
          <a:noFill/>
        </p:spPr>
      </p:pic>
      <p:sp>
        <p:nvSpPr>
          <p:cNvPr id="4" name="Content Placeholder 2">
            <a:extLst>
              <a:ext uri="{FF2B5EF4-FFF2-40B4-BE49-F238E27FC236}">
                <a16:creationId xmlns:a16="http://schemas.microsoft.com/office/drawing/2014/main" id="{7580EE40-B2E5-43D8-84BA-CBA7F4051030}"/>
              </a:ext>
            </a:extLst>
          </p:cNvPr>
          <p:cNvSpPr txBox="1">
            <a:spLocks/>
          </p:cNvSpPr>
          <p:nvPr/>
        </p:nvSpPr>
        <p:spPr>
          <a:xfrm>
            <a:off x="6172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Font typeface="Arial"/>
              <a:buChar char="•"/>
            </a:pPr>
            <a:r>
              <a:rPr lang="en-US">
                <a:solidFill>
                  <a:srgbClr val="0070C0"/>
                </a:solidFill>
                <a:latin typeface="IBM Plex Mono Text" panose="020B0509050203000203" pitchFamily="49" charset="0"/>
              </a:rPr>
              <a:t>Launch site CCAFS SLC 40 showed mixed results as to the success of flights when compared to payload mass </a:t>
            </a:r>
          </a:p>
          <a:p>
            <a:pPr marL="0">
              <a:buFont typeface="Arial"/>
              <a:buChar char="•"/>
            </a:pPr>
            <a:r>
              <a:rPr lang="en-US">
                <a:solidFill>
                  <a:srgbClr val="0070C0"/>
                </a:solidFill>
                <a:latin typeface="IBM Plex Mono Text" panose="020B0509050203000203" pitchFamily="49" charset="0"/>
              </a:rPr>
              <a:t>However, we do see at KSC LC 39A a very high success rate between 25000 and 5500 Kg </a:t>
            </a:r>
          </a:p>
        </p:txBody>
      </p:sp>
      <p:sp>
        <p:nvSpPr>
          <p:cNvPr id="5" name="TextBox 4">
            <a:extLst>
              <a:ext uri="{FF2B5EF4-FFF2-40B4-BE49-F238E27FC236}">
                <a16:creationId xmlns:a16="http://schemas.microsoft.com/office/drawing/2014/main" id="{80400057-0921-49B2-9F4F-CE183C9D62BD}"/>
              </a:ext>
            </a:extLst>
          </p:cNvPr>
          <p:cNvSpPr txBox="1"/>
          <p:nvPr/>
        </p:nvSpPr>
        <p:spPr>
          <a:xfrm>
            <a:off x="467276" y="5716339"/>
            <a:ext cx="11724724" cy="892552"/>
          </a:xfrm>
          <a:prstGeom prst="rect">
            <a:avLst/>
          </a:prstGeom>
          <a:noFill/>
        </p:spPr>
        <p:txBody>
          <a:bodyPr wrap="square" rtlCol="0">
            <a:spAutoFit/>
          </a:bodyPr>
          <a:lstStyle/>
          <a:p>
            <a:pPr defTabSz="795528">
              <a:spcAft>
                <a:spcPts val="600"/>
              </a:spcAft>
            </a:pPr>
            <a:r>
              <a:rPr lang="en-US" sz="1400" kern="1200" dirty="0">
                <a:solidFill>
                  <a:schemeClr val="tx1"/>
                </a:solidFill>
                <a:ea typeface="+mn-ea"/>
                <a:cs typeface="Arial" panose="020B0604020202020204" pitchFamily="34" charset="0"/>
              </a:rPr>
              <a:t>GitHub URL to the notebook detailing the EDA analysis: </a:t>
            </a:r>
          </a:p>
          <a:p>
            <a:pPr defTabSz="795528">
              <a:spcAft>
                <a:spcPts val="600"/>
              </a:spcAft>
            </a:pPr>
            <a:r>
              <a:rPr lang="en-US" sz="1400" kern="1200" dirty="0">
                <a:solidFill>
                  <a:schemeClr val="tx1"/>
                </a:solidFill>
                <a:ea typeface="+mn-ea"/>
                <a:cs typeface="+mn-cs"/>
                <a:hlinkClick r:id="rId3"/>
              </a:rPr>
              <a:t>https://github.com/TheophilusAnkrah/ANALYSING-SPACEX-ROCKET-LAUNCH-DATA/blob/main/jupyter-labs-eda-dataviz%20(1).ipynb</a:t>
            </a:r>
            <a:endParaRPr lang="en-US" sz="1400" kern="1200" dirty="0">
              <a:solidFill>
                <a:schemeClr val="tx1"/>
              </a:solidFill>
              <a:ea typeface="+mn-ea"/>
              <a:cs typeface="+mn-cs"/>
            </a:endParaRPr>
          </a:p>
          <a:p>
            <a:pPr defTabSz="795528">
              <a:spcAft>
                <a:spcPts val="600"/>
              </a:spcAft>
            </a:pPr>
            <a:endParaRPr lang="en-US" sz="1400" dirty="0"/>
          </a:p>
        </p:txBody>
      </p:sp>
    </p:spTree>
    <p:extLst>
      <p:ext uri="{BB962C8B-B14F-4D97-AF65-F5344CB8AC3E}">
        <p14:creationId xmlns:p14="http://schemas.microsoft.com/office/powerpoint/2010/main" val="2135208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7BFD-253E-476B-99F0-7AE8C168A61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kern="1200">
                <a:latin typeface="IBM Plex Mono SemiBold" panose="020B0709050203000203" pitchFamily="49" charset="0"/>
                <a:ea typeface="IBM Plex Mono SemiBold" panose="020B0709050203000203" pitchFamily="49" charset="0"/>
                <a:cs typeface="IBM Plex Mono SemiBold" panose="020B0709050203000203" pitchFamily="49" charset="0"/>
              </a:rPr>
              <a:t>Success Rate vs. Orbit Type</a:t>
            </a:r>
          </a:p>
        </p:txBody>
      </p:sp>
      <p:pic>
        <p:nvPicPr>
          <p:cNvPr id="4" name="Picture 3">
            <a:extLst>
              <a:ext uri="{FF2B5EF4-FFF2-40B4-BE49-F238E27FC236}">
                <a16:creationId xmlns:a16="http://schemas.microsoft.com/office/drawing/2014/main" id="{6464078C-0182-4482-B7B7-CB1D9656A1EE}"/>
              </a:ext>
            </a:extLst>
          </p:cNvPr>
          <p:cNvPicPr>
            <a:picLocks noChangeAspect="1"/>
          </p:cNvPicPr>
          <p:nvPr/>
        </p:nvPicPr>
        <p:blipFill>
          <a:blip r:embed="rId2"/>
          <a:stretch>
            <a:fillRect/>
          </a:stretch>
        </p:blipFill>
        <p:spPr>
          <a:xfrm>
            <a:off x="838200" y="1694602"/>
            <a:ext cx="5181600" cy="3562350"/>
          </a:xfrm>
          <a:prstGeom prst="rect">
            <a:avLst/>
          </a:prstGeom>
          <a:noFill/>
        </p:spPr>
      </p:pic>
      <p:sp>
        <p:nvSpPr>
          <p:cNvPr id="3" name="Content Placeholder 2">
            <a:extLst>
              <a:ext uri="{FF2B5EF4-FFF2-40B4-BE49-F238E27FC236}">
                <a16:creationId xmlns:a16="http://schemas.microsoft.com/office/drawing/2014/main" id="{15B4D65D-ED37-4135-88CE-CE7AD2740A77}"/>
              </a:ext>
            </a:extLst>
          </p:cNvPr>
          <p:cNvSpPr txBox="1">
            <a:spLocks/>
          </p:cNvSpPr>
          <p:nvPr/>
        </p:nvSpPr>
        <p:spPr>
          <a:xfrm>
            <a:off x="6172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a:r>
              <a:rPr lang="en-US"/>
              <a:t>Does orbit impact success rate? We do see that the following orbits performed better:</a:t>
            </a:r>
          </a:p>
          <a:p>
            <a:pPr marL="0"/>
            <a:r>
              <a:rPr lang="en-US" b="1"/>
              <a:t>ES-L1</a:t>
            </a:r>
          </a:p>
          <a:p>
            <a:pPr marL="0"/>
            <a:r>
              <a:rPr lang="en-US" b="1"/>
              <a:t>GEO</a:t>
            </a:r>
          </a:p>
          <a:p>
            <a:pPr marL="0"/>
            <a:r>
              <a:rPr lang="en-US" b="1"/>
              <a:t>HEO</a:t>
            </a:r>
          </a:p>
          <a:p>
            <a:pPr marL="0"/>
            <a:r>
              <a:rPr lang="en-US" b="1"/>
              <a:t>SSO</a:t>
            </a:r>
          </a:p>
        </p:txBody>
      </p:sp>
      <p:sp>
        <p:nvSpPr>
          <p:cNvPr id="5" name="TextBox 4">
            <a:extLst>
              <a:ext uri="{FF2B5EF4-FFF2-40B4-BE49-F238E27FC236}">
                <a16:creationId xmlns:a16="http://schemas.microsoft.com/office/drawing/2014/main" id="{BE31B1F1-41F6-4B1D-AE4C-1FF7D8095FDE}"/>
              </a:ext>
            </a:extLst>
          </p:cNvPr>
          <p:cNvSpPr txBox="1"/>
          <p:nvPr/>
        </p:nvSpPr>
        <p:spPr>
          <a:xfrm>
            <a:off x="467276" y="5716339"/>
            <a:ext cx="11724724" cy="892552"/>
          </a:xfrm>
          <a:prstGeom prst="rect">
            <a:avLst/>
          </a:prstGeom>
          <a:noFill/>
        </p:spPr>
        <p:txBody>
          <a:bodyPr wrap="square" rtlCol="0">
            <a:spAutoFit/>
          </a:bodyPr>
          <a:lstStyle/>
          <a:p>
            <a:pPr defTabSz="795528">
              <a:spcAft>
                <a:spcPts val="600"/>
              </a:spcAft>
            </a:pPr>
            <a:r>
              <a:rPr lang="en-US" sz="1400" kern="1200" dirty="0">
                <a:solidFill>
                  <a:schemeClr val="tx1"/>
                </a:solidFill>
                <a:ea typeface="+mn-ea"/>
                <a:cs typeface="Arial" panose="020B0604020202020204" pitchFamily="34" charset="0"/>
              </a:rPr>
              <a:t>GitHub URL to the notebook detailing the EDA analysis: </a:t>
            </a:r>
          </a:p>
          <a:p>
            <a:pPr defTabSz="795528">
              <a:spcAft>
                <a:spcPts val="600"/>
              </a:spcAft>
            </a:pPr>
            <a:r>
              <a:rPr lang="en-US" sz="1400" kern="1200" dirty="0">
                <a:solidFill>
                  <a:schemeClr val="tx1"/>
                </a:solidFill>
                <a:ea typeface="+mn-ea"/>
                <a:cs typeface="+mn-cs"/>
                <a:hlinkClick r:id="rId3"/>
              </a:rPr>
              <a:t>https://github.com/TheophilusAnkrah/ANALYSING-SPACEX-ROCKET-LAUNCH-DATA/blob/main/jupyter-labs-eda-dataviz%20(1).ipynb</a:t>
            </a:r>
            <a:endParaRPr lang="en-US" sz="1400" kern="1200" dirty="0">
              <a:solidFill>
                <a:schemeClr val="tx1"/>
              </a:solidFill>
              <a:ea typeface="+mn-ea"/>
              <a:cs typeface="+mn-cs"/>
            </a:endParaRPr>
          </a:p>
          <a:p>
            <a:pPr defTabSz="795528">
              <a:spcAft>
                <a:spcPts val="600"/>
              </a:spcAft>
            </a:pPr>
            <a:endParaRPr lang="en-US" sz="1400" dirty="0"/>
          </a:p>
        </p:txBody>
      </p:sp>
    </p:spTree>
    <p:extLst>
      <p:ext uri="{BB962C8B-B14F-4D97-AF65-F5344CB8AC3E}">
        <p14:creationId xmlns:p14="http://schemas.microsoft.com/office/powerpoint/2010/main" val="636214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1291-2BB5-43C0-A4C5-8E6DD27E269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kern="1200">
                <a:latin typeface="IBM Plex Mono SemiBold" panose="020B0709050203000203" pitchFamily="49" charset="0"/>
                <a:ea typeface="IBM Plex Mono SemiBold" panose="020B0709050203000203" pitchFamily="49" charset="0"/>
                <a:cs typeface="IBM Plex Mono SemiBold" panose="020B0709050203000203" pitchFamily="49" charset="0"/>
              </a:rPr>
              <a:t>Flight Number vs. Orbit Type</a:t>
            </a:r>
          </a:p>
        </p:txBody>
      </p:sp>
      <p:pic>
        <p:nvPicPr>
          <p:cNvPr id="4" name="Picture 3">
            <a:extLst>
              <a:ext uri="{FF2B5EF4-FFF2-40B4-BE49-F238E27FC236}">
                <a16:creationId xmlns:a16="http://schemas.microsoft.com/office/drawing/2014/main" id="{EB40452F-361B-48D7-905E-260821DFC895}"/>
              </a:ext>
            </a:extLst>
          </p:cNvPr>
          <p:cNvPicPr>
            <a:picLocks noChangeAspect="1"/>
          </p:cNvPicPr>
          <p:nvPr/>
        </p:nvPicPr>
        <p:blipFill>
          <a:blip r:embed="rId2"/>
          <a:stretch>
            <a:fillRect/>
          </a:stretch>
        </p:blipFill>
        <p:spPr>
          <a:xfrm>
            <a:off x="838200" y="1896269"/>
            <a:ext cx="5181600" cy="3716255"/>
          </a:xfrm>
          <a:prstGeom prst="rect">
            <a:avLst/>
          </a:prstGeom>
          <a:noFill/>
        </p:spPr>
      </p:pic>
      <p:sp>
        <p:nvSpPr>
          <p:cNvPr id="3" name="Content Placeholder 2">
            <a:extLst>
              <a:ext uri="{FF2B5EF4-FFF2-40B4-BE49-F238E27FC236}">
                <a16:creationId xmlns:a16="http://schemas.microsoft.com/office/drawing/2014/main" id="{FC4DA4AC-1503-4F8B-9FF2-F99CDF707547}"/>
              </a:ext>
            </a:extLst>
          </p:cNvPr>
          <p:cNvSpPr txBox="1">
            <a:spLocks/>
          </p:cNvSpPr>
          <p:nvPr/>
        </p:nvSpPr>
        <p:spPr>
          <a:xfrm>
            <a:off x="6172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a:spcBef>
                <a:spcPts val="1400"/>
              </a:spcBef>
            </a:pPr>
            <a:r>
              <a:rPr lang="en-US" sz="2400"/>
              <a:t>We see different results at different orbits when related to flight number. </a:t>
            </a:r>
          </a:p>
          <a:p>
            <a:pPr marL="0">
              <a:spcBef>
                <a:spcPts val="1400"/>
              </a:spcBef>
            </a:pPr>
            <a:r>
              <a:rPr lang="en-US" sz="2400"/>
              <a:t>Leo seems to improve with the number of flights</a:t>
            </a:r>
          </a:p>
          <a:p>
            <a:pPr marL="0">
              <a:spcBef>
                <a:spcPts val="1400"/>
              </a:spcBef>
            </a:pPr>
            <a:r>
              <a:rPr lang="en-US" sz="2400"/>
              <a:t>GTO appears to have no relation with a balanced mix of success and failures</a:t>
            </a:r>
          </a:p>
          <a:p>
            <a:pPr marL="0">
              <a:spcBef>
                <a:spcPts val="1400"/>
              </a:spcBef>
            </a:pPr>
            <a:r>
              <a:rPr lang="en-US" sz="2400"/>
              <a:t>Although the SSO didn’t have many flights, all being successful, the number of flights didn’t seem to have an impact on that success. </a:t>
            </a:r>
          </a:p>
        </p:txBody>
      </p:sp>
      <p:sp>
        <p:nvSpPr>
          <p:cNvPr id="5" name="TextBox 4">
            <a:extLst>
              <a:ext uri="{FF2B5EF4-FFF2-40B4-BE49-F238E27FC236}">
                <a16:creationId xmlns:a16="http://schemas.microsoft.com/office/drawing/2014/main" id="{0DF507DB-4ED4-4811-8DF0-37BE1C032F58}"/>
              </a:ext>
            </a:extLst>
          </p:cNvPr>
          <p:cNvSpPr txBox="1"/>
          <p:nvPr/>
        </p:nvSpPr>
        <p:spPr>
          <a:xfrm>
            <a:off x="467276" y="5716339"/>
            <a:ext cx="11724724" cy="892552"/>
          </a:xfrm>
          <a:prstGeom prst="rect">
            <a:avLst/>
          </a:prstGeom>
          <a:noFill/>
        </p:spPr>
        <p:txBody>
          <a:bodyPr wrap="square" rtlCol="0">
            <a:spAutoFit/>
          </a:bodyPr>
          <a:lstStyle/>
          <a:p>
            <a:pPr defTabSz="795528">
              <a:spcAft>
                <a:spcPts val="600"/>
              </a:spcAft>
            </a:pPr>
            <a:r>
              <a:rPr lang="en-US" sz="1400" kern="1200" dirty="0">
                <a:solidFill>
                  <a:schemeClr val="tx1"/>
                </a:solidFill>
                <a:ea typeface="+mn-ea"/>
                <a:cs typeface="Arial" panose="020B0604020202020204" pitchFamily="34" charset="0"/>
              </a:rPr>
              <a:t>GitHub URL to the notebook detailing the EDA analysis: </a:t>
            </a:r>
          </a:p>
          <a:p>
            <a:pPr defTabSz="795528">
              <a:spcAft>
                <a:spcPts val="600"/>
              </a:spcAft>
            </a:pPr>
            <a:r>
              <a:rPr lang="en-US" sz="1400" kern="1200" dirty="0">
                <a:solidFill>
                  <a:schemeClr val="tx1"/>
                </a:solidFill>
                <a:ea typeface="+mn-ea"/>
                <a:cs typeface="+mn-cs"/>
                <a:hlinkClick r:id="rId3"/>
              </a:rPr>
              <a:t>https://github.com/TheophilusAnkrah/ANALYSING-SPACEX-ROCKET-LAUNCH-DATA/blob/main/jupyter-labs-eda-dataviz%20(1).ipynb</a:t>
            </a:r>
            <a:endParaRPr lang="en-US" sz="1400" kern="1200" dirty="0">
              <a:solidFill>
                <a:schemeClr val="tx1"/>
              </a:solidFill>
              <a:ea typeface="+mn-ea"/>
              <a:cs typeface="+mn-cs"/>
            </a:endParaRPr>
          </a:p>
          <a:p>
            <a:pPr defTabSz="795528">
              <a:spcAft>
                <a:spcPts val="600"/>
              </a:spcAft>
            </a:pPr>
            <a:endParaRPr lang="en-US" sz="1400" dirty="0"/>
          </a:p>
        </p:txBody>
      </p:sp>
    </p:spTree>
    <p:extLst>
      <p:ext uri="{BB962C8B-B14F-4D97-AF65-F5344CB8AC3E}">
        <p14:creationId xmlns:p14="http://schemas.microsoft.com/office/powerpoint/2010/main" val="3403811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3EEA-A577-411D-8FB4-4F6F9442390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kern="1200">
                <a:latin typeface="IBM Plex Mono SemiBold" panose="020B0709050203000203" pitchFamily="49" charset="0"/>
                <a:ea typeface="IBM Plex Mono SemiBold" panose="020B0709050203000203" pitchFamily="49" charset="0"/>
                <a:cs typeface="IBM Plex Mono SemiBold" panose="020B0709050203000203" pitchFamily="49" charset="0"/>
              </a:rPr>
              <a:t>Payload vs. Orbit Type</a:t>
            </a:r>
          </a:p>
        </p:txBody>
      </p:sp>
      <p:pic>
        <p:nvPicPr>
          <p:cNvPr id="4" name="Picture 3">
            <a:extLst>
              <a:ext uri="{FF2B5EF4-FFF2-40B4-BE49-F238E27FC236}">
                <a16:creationId xmlns:a16="http://schemas.microsoft.com/office/drawing/2014/main" id="{CDA67F9D-1B23-493D-92BB-5B389556C016}"/>
              </a:ext>
            </a:extLst>
          </p:cNvPr>
          <p:cNvPicPr>
            <a:picLocks noChangeAspect="1"/>
          </p:cNvPicPr>
          <p:nvPr/>
        </p:nvPicPr>
        <p:blipFill>
          <a:blip r:embed="rId2"/>
          <a:stretch>
            <a:fillRect/>
          </a:stretch>
        </p:blipFill>
        <p:spPr>
          <a:xfrm>
            <a:off x="537080" y="1701020"/>
            <a:ext cx="5699760" cy="3633596"/>
          </a:xfrm>
          <a:prstGeom prst="rect">
            <a:avLst/>
          </a:prstGeom>
          <a:noFill/>
        </p:spPr>
      </p:pic>
      <p:sp>
        <p:nvSpPr>
          <p:cNvPr id="3" name="Content Placeholder 2">
            <a:extLst>
              <a:ext uri="{FF2B5EF4-FFF2-40B4-BE49-F238E27FC236}">
                <a16:creationId xmlns:a16="http://schemas.microsoft.com/office/drawing/2014/main" id="{95B07745-C3EB-4EC8-81CB-C1D5F23D8511}"/>
              </a:ext>
            </a:extLst>
          </p:cNvPr>
          <p:cNvSpPr txBox="1">
            <a:spLocks/>
          </p:cNvSpPr>
          <p:nvPr/>
        </p:nvSpPr>
        <p:spPr>
          <a:xfrm>
            <a:off x="6172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a:spcBef>
                <a:spcPts val="1400"/>
              </a:spcBef>
            </a:pPr>
            <a:r>
              <a:rPr lang="en-US"/>
              <a:t>Here we see that heavier payloads correlate to successful landings at the LEO ISS and PO orbits.</a:t>
            </a:r>
          </a:p>
          <a:p>
            <a:pPr marL="0">
              <a:spcBef>
                <a:spcPts val="1400"/>
              </a:spcBef>
            </a:pPr>
            <a:r>
              <a:rPr lang="en-US"/>
              <a:t>The GTO and SSO show that payload isn’t much of a factor for successful landings. </a:t>
            </a:r>
          </a:p>
        </p:txBody>
      </p:sp>
      <p:sp>
        <p:nvSpPr>
          <p:cNvPr id="5" name="TextBox 4">
            <a:extLst>
              <a:ext uri="{FF2B5EF4-FFF2-40B4-BE49-F238E27FC236}">
                <a16:creationId xmlns:a16="http://schemas.microsoft.com/office/drawing/2014/main" id="{BF573A65-E9EC-40EF-9451-52755DF460D1}"/>
              </a:ext>
            </a:extLst>
          </p:cNvPr>
          <p:cNvSpPr txBox="1"/>
          <p:nvPr/>
        </p:nvSpPr>
        <p:spPr>
          <a:xfrm>
            <a:off x="467276" y="5716339"/>
            <a:ext cx="11724724" cy="892552"/>
          </a:xfrm>
          <a:prstGeom prst="rect">
            <a:avLst/>
          </a:prstGeom>
          <a:noFill/>
        </p:spPr>
        <p:txBody>
          <a:bodyPr wrap="square" rtlCol="0">
            <a:spAutoFit/>
          </a:bodyPr>
          <a:lstStyle/>
          <a:p>
            <a:pPr defTabSz="795528">
              <a:spcAft>
                <a:spcPts val="600"/>
              </a:spcAft>
            </a:pPr>
            <a:r>
              <a:rPr lang="en-US" sz="1400" kern="1200" dirty="0">
                <a:solidFill>
                  <a:schemeClr val="tx1"/>
                </a:solidFill>
                <a:ea typeface="+mn-ea"/>
                <a:cs typeface="Arial" panose="020B0604020202020204" pitchFamily="34" charset="0"/>
              </a:rPr>
              <a:t>GitHub URL to the notebook detailing the EDA analysis: </a:t>
            </a:r>
          </a:p>
          <a:p>
            <a:pPr defTabSz="795528">
              <a:spcAft>
                <a:spcPts val="600"/>
              </a:spcAft>
            </a:pPr>
            <a:r>
              <a:rPr lang="en-US" sz="1400" kern="1200" dirty="0">
                <a:solidFill>
                  <a:schemeClr val="tx1"/>
                </a:solidFill>
                <a:ea typeface="+mn-ea"/>
                <a:cs typeface="+mn-cs"/>
                <a:hlinkClick r:id="rId3"/>
              </a:rPr>
              <a:t>https://github.com/TheophilusAnkrah/ANALYSING-SPACEX-ROCKET-LAUNCH-DATA/blob/main/jupyter-labs-eda-dataviz%20(1).ipynb</a:t>
            </a:r>
            <a:endParaRPr lang="en-US" sz="1400" kern="1200" dirty="0">
              <a:solidFill>
                <a:schemeClr val="tx1"/>
              </a:solidFill>
              <a:ea typeface="+mn-ea"/>
              <a:cs typeface="+mn-cs"/>
            </a:endParaRPr>
          </a:p>
          <a:p>
            <a:pPr defTabSz="795528">
              <a:spcAft>
                <a:spcPts val="600"/>
              </a:spcAft>
            </a:pPr>
            <a:endParaRPr lang="en-US" sz="1400" dirty="0"/>
          </a:p>
        </p:txBody>
      </p:sp>
    </p:spTree>
    <p:extLst>
      <p:ext uri="{BB962C8B-B14F-4D97-AF65-F5344CB8AC3E}">
        <p14:creationId xmlns:p14="http://schemas.microsoft.com/office/powerpoint/2010/main" val="3681200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E56E-44C7-48F4-AB51-D48845C947A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kern="1200">
                <a:latin typeface="IBM Plex Mono SemiBold" panose="020B0709050203000203" pitchFamily="49" charset="0"/>
                <a:ea typeface="IBM Plex Mono SemiBold" panose="020B0709050203000203" pitchFamily="49" charset="0"/>
                <a:cs typeface="IBM Plex Mono SemiBold" panose="020B0709050203000203" pitchFamily="49" charset="0"/>
              </a:rPr>
              <a:t>Launch Success Yearly Trend</a:t>
            </a:r>
          </a:p>
        </p:txBody>
      </p:sp>
      <p:pic>
        <p:nvPicPr>
          <p:cNvPr id="3" name="Picture 2">
            <a:extLst>
              <a:ext uri="{FF2B5EF4-FFF2-40B4-BE49-F238E27FC236}">
                <a16:creationId xmlns:a16="http://schemas.microsoft.com/office/drawing/2014/main" id="{D6B613ED-759B-44A0-8A62-B8B8F4B9A84F}"/>
              </a:ext>
            </a:extLst>
          </p:cNvPr>
          <p:cNvPicPr>
            <a:picLocks noChangeAspect="1"/>
          </p:cNvPicPr>
          <p:nvPr/>
        </p:nvPicPr>
        <p:blipFill>
          <a:blip r:embed="rId2"/>
          <a:stretch>
            <a:fillRect/>
          </a:stretch>
        </p:blipFill>
        <p:spPr>
          <a:xfrm>
            <a:off x="838200" y="2382044"/>
            <a:ext cx="5181600" cy="3238499"/>
          </a:xfrm>
          <a:prstGeom prst="rect">
            <a:avLst/>
          </a:prstGeom>
          <a:noFill/>
        </p:spPr>
      </p:pic>
      <p:sp>
        <p:nvSpPr>
          <p:cNvPr id="4" name="Content Placeholder 2">
            <a:extLst>
              <a:ext uri="{FF2B5EF4-FFF2-40B4-BE49-F238E27FC236}">
                <a16:creationId xmlns:a16="http://schemas.microsoft.com/office/drawing/2014/main" id="{BF97EB9F-EB74-42ED-9FF6-8214AEE4E7E1}"/>
              </a:ext>
            </a:extLst>
          </p:cNvPr>
          <p:cNvSpPr txBox="1">
            <a:spLocks/>
          </p:cNvSpPr>
          <p:nvPr/>
        </p:nvSpPr>
        <p:spPr>
          <a:xfrm>
            <a:off x="6417733" y="3338511"/>
            <a:ext cx="5494867"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1400"/>
              </a:spcBef>
              <a:buNone/>
            </a:pPr>
            <a:r>
              <a:rPr lang="en-US" dirty="0"/>
              <a:t>We can observe a steady increase of successful attempts since 2013. </a:t>
            </a:r>
          </a:p>
        </p:txBody>
      </p:sp>
      <p:sp>
        <p:nvSpPr>
          <p:cNvPr id="5" name="TextBox 4">
            <a:extLst>
              <a:ext uri="{FF2B5EF4-FFF2-40B4-BE49-F238E27FC236}">
                <a16:creationId xmlns:a16="http://schemas.microsoft.com/office/drawing/2014/main" id="{0F38A7A5-6C74-4DBE-B346-811BDBBC88D3}"/>
              </a:ext>
            </a:extLst>
          </p:cNvPr>
          <p:cNvSpPr txBox="1"/>
          <p:nvPr/>
        </p:nvSpPr>
        <p:spPr>
          <a:xfrm>
            <a:off x="467276" y="5716339"/>
            <a:ext cx="11724724" cy="892552"/>
          </a:xfrm>
          <a:prstGeom prst="rect">
            <a:avLst/>
          </a:prstGeom>
          <a:noFill/>
        </p:spPr>
        <p:txBody>
          <a:bodyPr wrap="square" rtlCol="0">
            <a:spAutoFit/>
          </a:bodyPr>
          <a:lstStyle/>
          <a:p>
            <a:pPr defTabSz="795528">
              <a:spcAft>
                <a:spcPts val="600"/>
              </a:spcAft>
            </a:pPr>
            <a:r>
              <a:rPr lang="en-US" sz="1400" kern="1200" dirty="0">
                <a:solidFill>
                  <a:schemeClr val="tx1"/>
                </a:solidFill>
                <a:ea typeface="+mn-ea"/>
                <a:cs typeface="Arial" panose="020B0604020202020204" pitchFamily="34" charset="0"/>
              </a:rPr>
              <a:t>GitHub URL to the notebook detailing the EDA analysis: </a:t>
            </a:r>
          </a:p>
          <a:p>
            <a:pPr defTabSz="795528">
              <a:spcAft>
                <a:spcPts val="600"/>
              </a:spcAft>
            </a:pPr>
            <a:r>
              <a:rPr lang="en-US" sz="1400" kern="1200" dirty="0">
                <a:solidFill>
                  <a:schemeClr val="tx1"/>
                </a:solidFill>
                <a:ea typeface="+mn-ea"/>
                <a:cs typeface="+mn-cs"/>
                <a:hlinkClick r:id="rId3"/>
              </a:rPr>
              <a:t>https://github.com/TheophilusAnkrah/ANALYSING-SPACEX-ROCKET-LAUNCH-DATA/blob/main/jupyter-labs-eda-dataviz%20(1).ipynb</a:t>
            </a:r>
            <a:endParaRPr lang="en-US" sz="1400" kern="1200" dirty="0">
              <a:solidFill>
                <a:schemeClr val="tx1"/>
              </a:solidFill>
              <a:ea typeface="+mn-ea"/>
              <a:cs typeface="+mn-cs"/>
            </a:endParaRPr>
          </a:p>
          <a:p>
            <a:pPr defTabSz="795528">
              <a:spcAft>
                <a:spcPts val="600"/>
              </a:spcAft>
            </a:pPr>
            <a:endParaRPr lang="en-US" sz="1400" dirty="0"/>
          </a:p>
        </p:txBody>
      </p:sp>
    </p:spTree>
    <p:extLst>
      <p:ext uri="{BB962C8B-B14F-4D97-AF65-F5344CB8AC3E}">
        <p14:creationId xmlns:p14="http://schemas.microsoft.com/office/powerpoint/2010/main" val="378776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74269" y="1812357"/>
            <a:ext cx="5420092" cy="4263324"/>
          </a:xfrm>
        </p:spPr>
        <p:txBody>
          <a:bodyPr>
            <a:noAutofit/>
          </a:bodyPr>
          <a:lstStyle/>
          <a:p>
            <a:pPr>
              <a:buFont typeface="Wingdings" panose="05000000000000000000" pitchFamily="2" charset="2"/>
              <a:buChar char="v"/>
            </a:pPr>
            <a:r>
              <a:rPr lang="en-US" sz="2400" dirty="0">
                <a:solidFill>
                  <a:schemeClr val="tx1"/>
                </a:solidFill>
              </a:rPr>
              <a:t>Executive Summary</a:t>
            </a:r>
          </a:p>
          <a:p>
            <a:pPr>
              <a:buFont typeface="Wingdings" panose="05000000000000000000" pitchFamily="2" charset="2"/>
              <a:buChar char="v"/>
            </a:pPr>
            <a:r>
              <a:rPr lang="en-US" sz="2400" dirty="0">
                <a:solidFill>
                  <a:schemeClr val="tx1"/>
                </a:solidFill>
              </a:rPr>
              <a:t>Introduction</a:t>
            </a:r>
          </a:p>
          <a:p>
            <a:pPr>
              <a:buFont typeface="Wingdings" panose="05000000000000000000" pitchFamily="2" charset="2"/>
              <a:buChar char="v"/>
            </a:pPr>
            <a:r>
              <a:rPr lang="en-US" sz="2400" dirty="0">
                <a:solidFill>
                  <a:schemeClr val="tx1"/>
                </a:solidFill>
              </a:rPr>
              <a:t>Methodology</a:t>
            </a:r>
          </a:p>
          <a:p>
            <a:pPr>
              <a:buFont typeface="Wingdings" panose="05000000000000000000" pitchFamily="2" charset="2"/>
              <a:buChar char="v"/>
            </a:pPr>
            <a:r>
              <a:rPr lang="en-US" sz="2400" dirty="0">
                <a:solidFill>
                  <a:schemeClr val="tx1"/>
                </a:solidFill>
              </a:rPr>
              <a:t>Results</a:t>
            </a:r>
          </a:p>
          <a:p>
            <a:pPr lvl="1">
              <a:buFont typeface="Wingdings" panose="05000000000000000000" pitchFamily="2" charset="2"/>
              <a:buChar char="v"/>
            </a:pPr>
            <a:r>
              <a:rPr lang="en-US" dirty="0">
                <a:solidFill>
                  <a:schemeClr val="tx1"/>
                </a:solidFill>
              </a:rPr>
              <a:t>Visualization – Charts</a:t>
            </a:r>
          </a:p>
          <a:p>
            <a:pPr lvl="1">
              <a:buFont typeface="Wingdings" panose="05000000000000000000" pitchFamily="2" charset="2"/>
              <a:buChar char="v"/>
            </a:pPr>
            <a:r>
              <a:rPr lang="en-US" dirty="0">
                <a:solidFill>
                  <a:schemeClr val="tx1"/>
                </a:solidFill>
              </a:rPr>
              <a:t>Dashboard</a:t>
            </a:r>
          </a:p>
          <a:p>
            <a:pPr>
              <a:buFont typeface="Wingdings" panose="05000000000000000000" pitchFamily="2" charset="2"/>
              <a:buChar char="v"/>
            </a:pPr>
            <a:r>
              <a:rPr lang="en-US" sz="2400" dirty="0">
                <a:solidFill>
                  <a:schemeClr val="tx1"/>
                </a:solidFill>
              </a:rPr>
              <a:t>Discussion</a:t>
            </a:r>
            <a:endParaRPr lang="en-US" dirty="0">
              <a:solidFill>
                <a:schemeClr val="tx1"/>
              </a:solidFill>
            </a:endParaRPr>
          </a:p>
          <a:p>
            <a:pPr>
              <a:buFont typeface="Wingdings" panose="05000000000000000000" pitchFamily="2" charset="2"/>
              <a:buChar char="v"/>
            </a:pPr>
            <a:r>
              <a:rPr lang="en-US" sz="2400" dirty="0">
                <a:solidFill>
                  <a:schemeClr val="tx1"/>
                </a:solidFill>
              </a:rPr>
              <a:t>Conclusion</a:t>
            </a: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grpSp>
        <p:nvGrpSpPr>
          <p:cNvPr id="30" name="Group 29">
            <a:extLst>
              <a:ext uri="{FF2B5EF4-FFF2-40B4-BE49-F238E27FC236}">
                <a16:creationId xmlns:a16="http://schemas.microsoft.com/office/drawing/2014/main" id="{3E96043E-5BAF-405E-AD81-9F15AFD52350}"/>
              </a:ext>
            </a:extLst>
          </p:cNvPr>
          <p:cNvGrpSpPr/>
          <p:nvPr/>
        </p:nvGrpSpPr>
        <p:grpSpPr>
          <a:xfrm>
            <a:off x="4148667" y="1589373"/>
            <a:ext cx="8199926" cy="4709293"/>
            <a:chOff x="4148667" y="1589373"/>
            <a:chExt cx="8199926" cy="4709293"/>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rotWithShape="1">
            <a:blip r:embed="rId19">
              <a:alphaModFix amt="70000"/>
            </a:blip>
            <a:srcRect t="13453" b="20955"/>
            <a:stretch/>
          </p:blipFill>
          <p:spPr>
            <a:xfrm>
              <a:off x="5845224" y="1589373"/>
              <a:ext cx="5839017" cy="4709293"/>
            </a:xfrm>
            <a:prstGeom prst="rect">
              <a:avLst/>
            </a:prstGeom>
          </p:spPr>
        </p:pic>
        <p:graphicFrame>
          <p:nvGraphicFramePr>
            <p:cNvPr id="7" name="Chart 6">
              <a:extLst>
                <a:ext uri="{FF2B5EF4-FFF2-40B4-BE49-F238E27FC236}">
                  <a16:creationId xmlns:a16="http://schemas.microsoft.com/office/drawing/2014/main" id="{227ABB82-D164-49BA-AC5E-5413E9B8FD3D}"/>
                </a:ext>
              </a:extLst>
            </p:cNvPr>
            <p:cNvGraphicFramePr/>
            <p:nvPr>
              <p:extLst>
                <p:ext uri="{D42A27DB-BD31-4B8C-83A1-F6EECF244321}">
                  <p14:modId xmlns:p14="http://schemas.microsoft.com/office/powerpoint/2010/main" val="1904579977"/>
                </p:ext>
              </p:extLst>
            </p:nvPr>
          </p:nvGraphicFramePr>
          <p:xfrm>
            <a:off x="6096000" y="1794933"/>
            <a:ext cx="5313946" cy="3217334"/>
          </p:xfrm>
          <a:graphic>
            <a:graphicData uri="http://schemas.openxmlformats.org/drawingml/2006/chart">
              <c:chart xmlns:c="http://schemas.openxmlformats.org/drawingml/2006/chart" xmlns:r="http://schemas.openxmlformats.org/officeDocument/2006/relationships" r:id="rId20"/>
            </a:graphicData>
          </a:graphic>
        </p:graphicFrame>
        <p:pic>
          <p:nvPicPr>
            <p:cNvPr id="23" name="Graphic 22" descr="Speech outline">
              <a:extLst>
                <a:ext uri="{FF2B5EF4-FFF2-40B4-BE49-F238E27FC236}">
                  <a16:creationId xmlns:a16="http://schemas.microsoft.com/office/drawing/2014/main" id="{24075EAF-FBFC-4A8F-A65F-794E1801747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148667" y="3575882"/>
              <a:ext cx="2737631" cy="1906817"/>
            </a:xfrm>
            <a:prstGeom prst="rect">
              <a:avLst/>
            </a:prstGeom>
          </p:spPr>
        </p:pic>
        <p:pic>
          <p:nvPicPr>
            <p:cNvPr id="24" name="Graphic 23" descr="Speech outline">
              <a:extLst>
                <a:ext uri="{FF2B5EF4-FFF2-40B4-BE49-F238E27FC236}">
                  <a16:creationId xmlns:a16="http://schemas.microsoft.com/office/drawing/2014/main" id="{49B12849-1A4D-4BE1-B28A-59E9BB8C70B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flipH="1">
              <a:off x="10652036" y="3944019"/>
              <a:ext cx="1696557" cy="1538680"/>
            </a:xfrm>
            <a:prstGeom prst="rect">
              <a:avLst/>
            </a:prstGeom>
          </p:spPr>
        </p:pic>
        <p:sp>
          <p:nvSpPr>
            <p:cNvPr id="25" name="TextBox 24">
              <a:extLst>
                <a:ext uri="{FF2B5EF4-FFF2-40B4-BE49-F238E27FC236}">
                  <a16:creationId xmlns:a16="http://schemas.microsoft.com/office/drawing/2014/main" id="{8B8772F1-F173-4F90-80FF-123D53CD2631}"/>
                </a:ext>
              </a:extLst>
            </p:cNvPr>
            <p:cNvSpPr txBox="1"/>
            <p:nvPr/>
          </p:nvSpPr>
          <p:spPr>
            <a:xfrm>
              <a:off x="4627704" y="4097867"/>
              <a:ext cx="1731389" cy="646331"/>
            </a:xfrm>
            <a:prstGeom prst="rect">
              <a:avLst/>
            </a:prstGeom>
            <a:noFill/>
          </p:spPr>
          <p:txBody>
            <a:bodyPr wrap="square" rtlCol="0">
              <a:spAutoFit/>
            </a:bodyPr>
            <a:lstStyle/>
            <a:p>
              <a:pPr algn="ctr"/>
              <a:r>
                <a:rPr lang="en-US" b="1" dirty="0">
                  <a:solidFill>
                    <a:schemeClr val="bg2">
                      <a:lumMod val="25000"/>
                    </a:schemeClr>
                  </a:solidFill>
                </a:rPr>
                <a:t>YOUR-X LOOKS VERY NICE!</a:t>
              </a:r>
            </a:p>
          </p:txBody>
        </p:sp>
        <p:sp>
          <p:nvSpPr>
            <p:cNvPr id="26" name="TextBox 25">
              <a:extLst>
                <a:ext uri="{FF2B5EF4-FFF2-40B4-BE49-F238E27FC236}">
                  <a16:creationId xmlns:a16="http://schemas.microsoft.com/office/drawing/2014/main" id="{EC9F0DB4-ED58-4CBB-91E1-AC03C7BFDCA5}"/>
                </a:ext>
              </a:extLst>
            </p:cNvPr>
            <p:cNvSpPr txBox="1"/>
            <p:nvPr/>
          </p:nvSpPr>
          <p:spPr>
            <a:xfrm>
              <a:off x="10916535" y="4342856"/>
              <a:ext cx="1032933" cy="646331"/>
            </a:xfrm>
            <a:prstGeom prst="rect">
              <a:avLst/>
            </a:prstGeom>
            <a:noFill/>
          </p:spPr>
          <p:txBody>
            <a:bodyPr wrap="square" rtlCol="0">
              <a:spAutoFit/>
            </a:bodyPr>
            <a:lstStyle/>
            <a:p>
              <a:pPr algn="ctr"/>
              <a:r>
                <a:rPr lang="en-US" b="1" dirty="0">
                  <a:solidFill>
                    <a:schemeClr val="bg2">
                      <a:lumMod val="25000"/>
                    </a:schemeClr>
                  </a:solidFill>
                </a:rPr>
                <a:t>MY WHAT?</a:t>
              </a:r>
            </a:p>
          </p:txBody>
        </p:sp>
      </p:grpSp>
      <p:sp>
        <p:nvSpPr>
          <p:cNvPr id="27" name="TextBox 26">
            <a:extLst>
              <a:ext uri="{FF2B5EF4-FFF2-40B4-BE49-F238E27FC236}">
                <a16:creationId xmlns:a16="http://schemas.microsoft.com/office/drawing/2014/main" id="{63603FDD-029F-46A0-984B-BDA6A6A630C7}"/>
              </a:ext>
            </a:extLst>
          </p:cNvPr>
          <p:cNvSpPr txBox="1"/>
          <p:nvPr/>
        </p:nvSpPr>
        <p:spPr>
          <a:xfrm>
            <a:off x="9312717" y="4653728"/>
            <a:ext cx="435534" cy="584775"/>
          </a:xfrm>
          <a:prstGeom prst="rect">
            <a:avLst/>
          </a:prstGeom>
          <a:noFill/>
        </p:spPr>
        <p:txBody>
          <a:bodyPr wrap="square" rtlCol="0">
            <a:spAutoFit/>
          </a:bodyPr>
          <a:lstStyle/>
          <a:p>
            <a:pPr algn="ctr"/>
            <a:r>
              <a:rPr lang="en-US" sz="3200" b="1" dirty="0"/>
              <a:t>?</a:t>
            </a:r>
          </a:p>
        </p:txBody>
      </p:sp>
      <p:pic>
        <p:nvPicPr>
          <p:cNvPr id="29" name="Graphic 28" descr="Thought bubble outline">
            <a:extLst>
              <a:ext uri="{FF2B5EF4-FFF2-40B4-BE49-F238E27FC236}">
                <a16:creationId xmlns:a16="http://schemas.microsoft.com/office/drawing/2014/main" id="{A03FA716-C271-43A3-B23F-59829519FB1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073284" y="4550339"/>
            <a:ext cx="914400" cy="914400"/>
          </a:xfrm>
          <a:prstGeom prst="rect">
            <a:avLst/>
          </a:prstGeom>
        </p:spPr>
      </p:pic>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559A266-9E73-865B-66B8-6AD5154AAD44}"/>
              </a:ext>
            </a:extLst>
          </p:cNvPr>
          <p:cNvSpPr>
            <a:spLocks noGrp="1"/>
          </p:cNvSpPr>
          <p:nvPr>
            <p:ph type="title"/>
          </p:nvPr>
        </p:nvSpPr>
        <p:spPr>
          <a:xfrm>
            <a:off x="838200" y="365125"/>
            <a:ext cx="10515600" cy="1325563"/>
          </a:xfrm>
        </p:spPr>
        <p:txBody>
          <a:bodyPr anchor="ctr">
            <a:normAutofit/>
          </a:bodyPr>
          <a:lstStyle/>
          <a:p>
            <a:r>
              <a:rPr lang="en-US" dirty="0"/>
              <a:t>All Launch Site Names</a:t>
            </a:r>
            <a:br>
              <a:rPr lang="en-US" dirty="0"/>
            </a:br>
            <a:endParaRPr lang="en-US" dirty="0"/>
          </a:p>
        </p:txBody>
      </p:sp>
      <p:pic>
        <p:nvPicPr>
          <p:cNvPr id="3" name="Picture 2" descr="A screenshot of a computer&#10;&#10;Description automatically generated">
            <a:extLst>
              <a:ext uri="{FF2B5EF4-FFF2-40B4-BE49-F238E27FC236}">
                <a16:creationId xmlns:a16="http://schemas.microsoft.com/office/drawing/2014/main" id="{9CC3AB50-E173-4BA1-B053-FF262B20B1D6}"/>
              </a:ext>
            </a:extLst>
          </p:cNvPr>
          <p:cNvPicPr>
            <a:picLocks noChangeAspect="1"/>
          </p:cNvPicPr>
          <p:nvPr/>
        </p:nvPicPr>
        <p:blipFill>
          <a:blip r:embed="rId2"/>
          <a:stretch>
            <a:fillRect/>
          </a:stretch>
        </p:blipFill>
        <p:spPr>
          <a:xfrm>
            <a:off x="838200" y="1449841"/>
            <a:ext cx="5334000" cy="3532600"/>
          </a:xfrm>
          <a:prstGeom prst="rect">
            <a:avLst/>
          </a:prstGeom>
          <a:noFill/>
        </p:spPr>
      </p:pic>
      <p:sp>
        <p:nvSpPr>
          <p:cNvPr id="7" name="Content Placeholder 2">
            <a:extLst>
              <a:ext uri="{FF2B5EF4-FFF2-40B4-BE49-F238E27FC236}">
                <a16:creationId xmlns:a16="http://schemas.microsoft.com/office/drawing/2014/main" id="{91DC113F-00B7-45A9-ABDF-DEA347FC4AC0}"/>
              </a:ext>
            </a:extLst>
          </p:cNvPr>
          <p:cNvSpPr txBox="1">
            <a:spLocks noGrp="1"/>
          </p:cNvSpPr>
          <p:nvPr>
            <p:ph sz="half" idx="2"/>
          </p:nvPr>
        </p:nvSpPr>
        <p:spPr>
          <a:xfrm>
            <a:off x="6172200" y="2950633"/>
            <a:ext cx="5181600" cy="956734"/>
          </a:xfr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400"/>
              </a:spcBef>
            </a:pPr>
            <a:r>
              <a:rPr lang="en-US" dirty="0">
                <a:solidFill>
                  <a:srgbClr val="0070C0"/>
                </a:solidFill>
              </a:rPr>
              <a:t>Using SQL to select a list of all the launch site names.</a:t>
            </a:r>
          </a:p>
        </p:txBody>
      </p:sp>
      <p:sp>
        <p:nvSpPr>
          <p:cNvPr id="9" name="TextBox 8">
            <a:extLst>
              <a:ext uri="{FF2B5EF4-FFF2-40B4-BE49-F238E27FC236}">
                <a16:creationId xmlns:a16="http://schemas.microsoft.com/office/drawing/2014/main" id="{A6246029-42C3-444C-89EF-BD30985210B2}"/>
              </a:ext>
            </a:extLst>
          </p:cNvPr>
          <p:cNvSpPr txBox="1"/>
          <p:nvPr/>
        </p:nvSpPr>
        <p:spPr>
          <a:xfrm>
            <a:off x="838199" y="5167158"/>
            <a:ext cx="9152467" cy="1077218"/>
          </a:xfrm>
          <a:prstGeom prst="rect">
            <a:avLst/>
          </a:prstGeom>
          <a:noFill/>
        </p:spPr>
        <p:txBody>
          <a:bodyPr wrap="square" rtlCol="0">
            <a:spAutoFit/>
          </a:bodyPr>
          <a:lstStyle/>
          <a:p>
            <a:r>
              <a:rPr lang="en-US" sz="1600" dirty="0">
                <a:cs typeface="Arial" panose="020B0604020202020204" pitchFamily="34" charset="0"/>
              </a:rPr>
              <a:t>GitHub URL to the notebook detailing the SQL query steps: </a:t>
            </a:r>
            <a:r>
              <a:rPr lang="en-US" sz="1600" dirty="0">
                <a:hlinkClick r:id="rId3"/>
              </a:rPr>
              <a:t>https://github.com/TheophilusAnkrah/ANALYSING-SPACEX-ROCKET-LAUNCH-DATA/blob/main/jupyter-labs-eda-sql-coursera_sqllite%20(1)%20(1).ipynb</a:t>
            </a:r>
            <a:endParaRPr lang="en-US" sz="1600" dirty="0"/>
          </a:p>
          <a:p>
            <a:endParaRPr lang="en-US" sz="1600" dirty="0"/>
          </a:p>
        </p:txBody>
      </p:sp>
    </p:spTree>
    <p:extLst>
      <p:ext uri="{BB962C8B-B14F-4D97-AF65-F5344CB8AC3E}">
        <p14:creationId xmlns:p14="http://schemas.microsoft.com/office/powerpoint/2010/main" val="3979557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4818B99-C5AF-B591-F739-2024510CF461}"/>
              </a:ext>
            </a:extLst>
          </p:cNvPr>
          <p:cNvSpPr>
            <a:spLocks noGrp="1"/>
          </p:cNvSpPr>
          <p:nvPr>
            <p:ph type="title"/>
          </p:nvPr>
        </p:nvSpPr>
        <p:spPr>
          <a:xfrm>
            <a:off x="838200" y="365125"/>
            <a:ext cx="10515600" cy="1325563"/>
          </a:xfrm>
        </p:spPr>
        <p:txBody>
          <a:bodyPr/>
          <a:lstStyle/>
          <a:p>
            <a:r>
              <a:rPr lang="en-US" dirty="0"/>
              <a:t>Total Payload Mass</a:t>
            </a:r>
            <a:br>
              <a:rPr lang="en-US" dirty="0"/>
            </a:br>
            <a:endParaRPr lang="en-US" dirty="0"/>
          </a:p>
        </p:txBody>
      </p:sp>
      <p:pic>
        <p:nvPicPr>
          <p:cNvPr id="3" name="Picture 2">
            <a:extLst>
              <a:ext uri="{FF2B5EF4-FFF2-40B4-BE49-F238E27FC236}">
                <a16:creationId xmlns:a16="http://schemas.microsoft.com/office/drawing/2014/main" id="{6E6045E1-031B-4CAD-871B-3B4EB2E9073C}"/>
              </a:ext>
            </a:extLst>
          </p:cNvPr>
          <p:cNvPicPr>
            <a:picLocks noChangeAspect="1"/>
          </p:cNvPicPr>
          <p:nvPr/>
        </p:nvPicPr>
        <p:blipFill>
          <a:blip r:embed="rId2"/>
          <a:stretch>
            <a:fillRect/>
          </a:stretch>
        </p:blipFill>
        <p:spPr>
          <a:xfrm>
            <a:off x="838200" y="2206947"/>
            <a:ext cx="5181600" cy="2263454"/>
          </a:xfrm>
          <a:prstGeom prst="rect">
            <a:avLst/>
          </a:prstGeom>
          <a:noFill/>
        </p:spPr>
      </p:pic>
      <p:sp>
        <p:nvSpPr>
          <p:cNvPr id="10" name="Content Placeholder 3">
            <a:extLst>
              <a:ext uri="{FF2B5EF4-FFF2-40B4-BE49-F238E27FC236}">
                <a16:creationId xmlns:a16="http://schemas.microsoft.com/office/drawing/2014/main" id="{20717D1A-5B93-E019-A998-F524A9590D88}"/>
              </a:ext>
            </a:extLst>
          </p:cNvPr>
          <p:cNvSpPr>
            <a:spLocks noGrp="1"/>
          </p:cNvSpPr>
          <p:nvPr>
            <p:ph sz="half" idx="2"/>
          </p:nvPr>
        </p:nvSpPr>
        <p:spPr>
          <a:xfrm>
            <a:off x="6172202" y="2392257"/>
            <a:ext cx="5181600" cy="1637876"/>
          </a:xfrm>
        </p:spPr>
        <p:txBody>
          <a:bodyPr/>
          <a:lstStyle/>
          <a:p>
            <a:r>
              <a:rPr lang="en-US" dirty="0"/>
              <a:t>The total payload mass carried by boosters launched by NASA (CRS) is 45,596 KG</a:t>
            </a:r>
          </a:p>
          <a:p>
            <a:endParaRPr lang="en-US" dirty="0"/>
          </a:p>
        </p:txBody>
      </p:sp>
      <p:sp>
        <p:nvSpPr>
          <p:cNvPr id="7" name="TextBox 6">
            <a:extLst>
              <a:ext uri="{FF2B5EF4-FFF2-40B4-BE49-F238E27FC236}">
                <a16:creationId xmlns:a16="http://schemas.microsoft.com/office/drawing/2014/main" id="{2B7364CA-50D8-44A2-A995-F72FA1452012}"/>
              </a:ext>
            </a:extLst>
          </p:cNvPr>
          <p:cNvSpPr txBox="1"/>
          <p:nvPr/>
        </p:nvSpPr>
        <p:spPr>
          <a:xfrm>
            <a:off x="838199" y="5167158"/>
            <a:ext cx="9152467" cy="1077218"/>
          </a:xfrm>
          <a:prstGeom prst="rect">
            <a:avLst/>
          </a:prstGeom>
          <a:noFill/>
        </p:spPr>
        <p:txBody>
          <a:bodyPr wrap="square" rtlCol="0">
            <a:spAutoFit/>
          </a:bodyPr>
          <a:lstStyle/>
          <a:p>
            <a:r>
              <a:rPr lang="en-US" sz="1600" dirty="0">
                <a:cs typeface="Arial" panose="020B0604020202020204" pitchFamily="34" charset="0"/>
              </a:rPr>
              <a:t>GitHub URL to the notebook detailing the SQL query steps: </a:t>
            </a:r>
            <a:r>
              <a:rPr lang="en-US" sz="1600" dirty="0">
                <a:hlinkClick r:id="rId3"/>
              </a:rPr>
              <a:t>https://github.com/TheophilusAnkrah/ANALYSING-SPACEX-ROCKET-LAUNCH-DATA/blob/main/jupyter-labs-eda-sql-coursera_sqllite%20(1)%20(1).ipynb</a:t>
            </a:r>
            <a:endParaRPr lang="en-US" sz="1600" dirty="0"/>
          </a:p>
          <a:p>
            <a:endParaRPr lang="en-US" sz="1600" dirty="0"/>
          </a:p>
        </p:txBody>
      </p:sp>
    </p:spTree>
    <p:extLst>
      <p:ext uri="{BB962C8B-B14F-4D97-AF65-F5344CB8AC3E}">
        <p14:creationId xmlns:p14="http://schemas.microsoft.com/office/powerpoint/2010/main" val="3580478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73CF7-8B24-4A1C-87E5-4A48ED34836D}"/>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kern="1200">
                <a:latin typeface="IBM Plex Mono SemiBold" panose="020B0709050203000203" pitchFamily="49" charset="0"/>
                <a:ea typeface="IBM Plex Mono SemiBold" panose="020B0709050203000203" pitchFamily="49" charset="0"/>
                <a:cs typeface="IBM Plex Mono SemiBold" panose="020B0709050203000203" pitchFamily="49" charset="0"/>
              </a:rPr>
              <a:t>Average Payload Mass by F9 v1.1</a:t>
            </a:r>
          </a:p>
        </p:txBody>
      </p:sp>
      <p:sp>
        <p:nvSpPr>
          <p:cNvPr id="3" name="Content Placeholder 4">
            <a:extLst>
              <a:ext uri="{FF2B5EF4-FFF2-40B4-BE49-F238E27FC236}">
                <a16:creationId xmlns:a16="http://schemas.microsoft.com/office/drawing/2014/main" id="{985F21B7-D8C6-428B-BCDF-ABC02BFED3FF}"/>
              </a:ext>
            </a:extLst>
          </p:cNvPr>
          <p:cNvSpPr txBox="1">
            <a:spLocks/>
          </p:cNvSpPr>
          <p:nvPr/>
        </p:nvSpPr>
        <p:spPr>
          <a:xfrm>
            <a:off x="7095067" y="2246767"/>
            <a:ext cx="4580466" cy="16645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a:spcBef>
                <a:spcPts val="1400"/>
              </a:spcBef>
            </a:pPr>
            <a:r>
              <a:rPr lang="en-US" dirty="0"/>
              <a:t>The calculated average payload mass carried by booster version F9 v1.1 is 2,928.4 KG</a:t>
            </a:r>
          </a:p>
        </p:txBody>
      </p:sp>
      <p:pic>
        <p:nvPicPr>
          <p:cNvPr id="6" name="Picture 5">
            <a:extLst>
              <a:ext uri="{FF2B5EF4-FFF2-40B4-BE49-F238E27FC236}">
                <a16:creationId xmlns:a16="http://schemas.microsoft.com/office/drawing/2014/main" id="{66F0DA49-B021-4120-AD38-E44DD71EE45E}"/>
              </a:ext>
            </a:extLst>
          </p:cNvPr>
          <p:cNvPicPr>
            <a:picLocks noChangeAspect="1"/>
          </p:cNvPicPr>
          <p:nvPr/>
        </p:nvPicPr>
        <p:blipFill>
          <a:blip r:embed="rId2"/>
          <a:stretch>
            <a:fillRect/>
          </a:stretch>
        </p:blipFill>
        <p:spPr>
          <a:xfrm>
            <a:off x="181917" y="2071344"/>
            <a:ext cx="6527699" cy="2331322"/>
          </a:xfrm>
          <a:prstGeom prst="rect">
            <a:avLst/>
          </a:prstGeom>
        </p:spPr>
      </p:pic>
      <p:sp>
        <p:nvSpPr>
          <p:cNvPr id="7" name="TextBox 6">
            <a:extLst>
              <a:ext uri="{FF2B5EF4-FFF2-40B4-BE49-F238E27FC236}">
                <a16:creationId xmlns:a16="http://schemas.microsoft.com/office/drawing/2014/main" id="{22A76651-DFC1-4D30-A66C-D55F72FB4B10}"/>
              </a:ext>
            </a:extLst>
          </p:cNvPr>
          <p:cNvSpPr txBox="1"/>
          <p:nvPr/>
        </p:nvSpPr>
        <p:spPr>
          <a:xfrm>
            <a:off x="838199" y="5167158"/>
            <a:ext cx="9152467" cy="1077218"/>
          </a:xfrm>
          <a:prstGeom prst="rect">
            <a:avLst/>
          </a:prstGeom>
          <a:noFill/>
        </p:spPr>
        <p:txBody>
          <a:bodyPr wrap="square" rtlCol="0">
            <a:spAutoFit/>
          </a:bodyPr>
          <a:lstStyle/>
          <a:p>
            <a:r>
              <a:rPr lang="en-US" sz="1600" dirty="0">
                <a:cs typeface="Arial" panose="020B0604020202020204" pitchFamily="34" charset="0"/>
              </a:rPr>
              <a:t>GitHub URL to the notebook detailing the SQL query steps: </a:t>
            </a:r>
            <a:r>
              <a:rPr lang="en-US" sz="1600" dirty="0">
                <a:hlinkClick r:id="rId3"/>
              </a:rPr>
              <a:t>https://github.com/TheophilusAnkrah/ANALYSING-SPACEX-ROCKET-LAUNCH-DATA/blob/main/jupyter-labs-eda-sql-coursera_sqllite%20(1)%20(1).ipynb</a:t>
            </a:r>
            <a:endParaRPr lang="en-US" sz="1600" dirty="0"/>
          </a:p>
          <a:p>
            <a:endParaRPr lang="en-US" sz="1600" dirty="0"/>
          </a:p>
        </p:txBody>
      </p:sp>
    </p:spTree>
    <p:extLst>
      <p:ext uri="{BB962C8B-B14F-4D97-AF65-F5344CB8AC3E}">
        <p14:creationId xmlns:p14="http://schemas.microsoft.com/office/powerpoint/2010/main" val="3016003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2F7F1-AF8F-4779-8868-2E496DFAA81E}"/>
              </a:ext>
            </a:extLst>
          </p:cNvPr>
          <p:cNvSpPr txBox="1">
            <a:spLocks/>
          </p:cNvSpPr>
          <p:nvPr/>
        </p:nvSpPr>
        <p:spPr>
          <a:xfrm>
            <a:off x="914400" y="2127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kern="1200" dirty="0">
                <a:latin typeface="IBM Plex Mono SemiBold" panose="020B0709050203000203" pitchFamily="49" charset="0"/>
                <a:ea typeface="IBM Plex Mono SemiBold" panose="020B0709050203000203" pitchFamily="49" charset="0"/>
                <a:cs typeface="IBM Plex Mono SemiBold" panose="020B0709050203000203" pitchFamily="49" charset="0"/>
              </a:rPr>
              <a:t>Successful Drone Ship Landing with Payload between 4000 and 6000 KG</a:t>
            </a:r>
          </a:p>
        </p:txBody>
      </p:sp>
      <p:sp>
        <p:nvSpPr>
          <p:cNvPr id="3" name="Content Placeholder 4">
            <a:extLst>
              <a:ext uri="{FF2B5EF4-FFF2-40B4-BE49-F238E27FC236}">
                <a16:creationId xmlns:a16="http://schemas.microsoft.com/office/drawing/2014/main" id="{B8C130B0-E30B-4373-A8EC-375684802C7D}"/>
              </a:ext>
            </a:extLst>
          </p:cNvPr>
          <p:cNvSpPr txBox="1">
            <a:spLocks/>
          </p:cNvSpPr>
          <p:nvPr/>
        </p:nvSpPr>
        <p:spPr>
          <a:xfrm>
            <a:off x="6248400" y="1920223"/>
            <a:ext cx="5181600" cy="3484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a:spcBef>
                <a:spcPts val="1400"/>
              </a:spcBef>
            </a:pPr>
            <a:r>
              <a:rPr lang="en-US" dirty="0"/>
              <a:t>Here, we find the data for boosters which have successfully landed on drone ship and had payload mass (4000 &lt; 6000)kg.</a:t>
            </a:r>
          </a:p>
          <a:p>
            <a:pPr marL="0">
              <a:spcBef>
                <a:spcPts val="1400"/>
              </a:spcBef>
            </a:pPr>
            <a:r>
              <a:rPr lang="en-US" dirty="0"/>
              <a:t> We observe that the FT boosters were the ones that were successful.</a:t>
            </a:r>
          </a:p>
        </p:txBody>
      </p:sp>
      <p:pic>
        <p:nvPicPr>
          <p:cNvPr id="5" name="Picture 4">
            <a:extLst>
              <a:ext uri="{FF2B5EF4-FFF2-40B4-BE49-F238E27FC236}">
                <a16:creationId xmlns:a16="http://schemas.microsoft.com/office/drawing/2014/main" id="{9007D73D-350C-4928-8BA3-76C38B374C55}"/>
              </a:ext>
            </a:extLst>
          </p:cNvPr>
          <p:cNvPicPr>
            <a:picLocks noChangeAspect="1"/>
          </p:cNvPicPr>
          <p:nvPr/>
        </p:nvPicPr>
        <p:blipFill>
          <a:blip r:embed="rId2"/>
          <a:stretch>
            <a:fillRect/>
          </a:stretch>
        </p:blipFill>
        <p:spPr>
          <a:xfrm>
            <a:off x="838200" y="1825625"/>
            <a:ext cx="5181601" cy="3166789"/>
          </a:xfrm>
          <a:prstGeom prst="rect">
            <a:avLst/>
          </a:prstGeom>
        </p:spPr>
      </p:pic>
      <p:sp>
        <p:nvSpPr>
          <p:cNvPr id="6" name="TextBox 5">
            <a:extLst>
              <a:ext uri="{FF2B5EF4-FFF2-40B4-BE49-F238E27FC236}">
                <a16:creationId xmlns:a16="http://schemas.microsoft.com/office/drawing/2014/main" id="{320E5FF1-5E73-4833-B483-7DA564A57954}"/>
              </a:ext>
            </a:extLst>
          </p:cNvPr>
          <p:cNvSpPr txBox="1"/>
          <p:nvPr/>
        </p:nvSpPr>
        <p:spPr>
          <a:xfrm>
            <a:off x="838199" y="5167158"/>
            <a:ext cx="9152467" cy="1077218"/>
          </a:xfrm>
          <a:prstGeom prst="rect">
            <a:avLst/>
          </a:prstGeom>
          <a:noFill/>
        </p:spPr>
        <p:txBody>
          <a:bodyPr wrap="square" rtlCol="0">
            <a:spAutoFit/>
          </a:bodyPr>
          <a:lstStyle/>
          <a:p>
            <a:r>
              <a:rPr lang="en-US" sz="1600" dirty="0">
                <a:cs typeface="Arial" panose="020B0604020202020204" pitchFamily="34" charset="0"/>
              </a:rPr>
              <a:t>GitHub URL to the notebook detailing the SQL query steps: </a:t>
            </a:r>
            <a:r>
              <a:rPr lang="en-US" sz="1600" dirty="0">
                <a:hlinkClick r:id="rId3"/>
              </a:rPr>
              <a:t>https://github.com/TheophilusAnkrah/ANALYSING-SPACEX-ROCKET-LAUNCH-DATA/blob/main/jupyter-labs-eda-sql-coursera_sqllite%20(1)%20(1).ipynb</a:t>
            </a:r>
            <a:endParaRPr lang="en-US" sz="1600" dirty="0"/>
          </a:p>
          <a:p>
            <a:endParaRPr lang="en-US" sz="1600" dirty="0"/>
          </a:p>
        </p:txBody>
      </p:sp>
    </p:spTree>
    <p:extLst>
      <p:ext uri="{BB962C8B-B14F-4D97-AF65-F5344CB8AC3E}">
        <p14:creationId xmlns:p14="http://schemas.microsoft.com/office/powerpoint/2010/main" val="1993950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5BD7E-E278-42A8-B157-7F1524C34CBC}"/>
              </a:ext>
            </a:extLst>
          </p:cNvPr>
          <p:cNvSpPr txBox="1">
            <a:spLocks/>
          </p:cNvSpPr>
          <p:nvPr/>
        </p:nvSpPr>
        <p:spPr>
          <a:xfrm>
            <a:off x="838200" y="2163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kern="1200" dirty="0">
                <a:latin typeface="IBM Plex Mono SemiBold" panose="020B0709050203000203" pitchFamily="49" charset="0"/>
                <a:ea typeface="IBM Plex Mono SemiBold" panose="020B0709050203000203" pitchFamily="49" charset="0"/>
                <a:cs typeface="IBM Plex Mono SemiBold" panose="020B0709050203000203" pitchFamily="49" charset="0"/>
              </a:rPr>
              <a:t>Total Mission Outcomes</a:t>
            </a:r>
          </a:p>
        </p:txBody>
      </p:sp>
      <p:sp>
        <p:nvSpPr>
          <p:cNvPr id="3" name="Content Placeholder 4">
            <a:extLst>
              <a:ext uri="{FF2B5EF4-FFF2-40B4-BE49-F238E27FC236}">
                <a16:creationId xmlns:a16="http://schemas.microsoft.com/office/drawing/2014/main" id="{90572309-2F1F-4079-BED7-B162C1D528BC}"/>
              </a:ext>
            </a:extLst>
          </p:cNvPr>
          <p:cNvSpPr txBox="1">
            <a:spLocks/>
          </p:cNvSpPr>
          <p:nvPr/>
        </p:nvSpPr>
        <p:spPr>
          <a:xfrm>
            <a:off x="6341534" y="2430003"/>
            <a:ext cx="5181600" cy="21367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a:spcBef>
                <a:spcPts val="1400"/>
              </a:spcBef>
            </a:pPr>
            <a:r>
              <a:rPr lang="en-US" dirty="0"/>
              <a:t>Data was queried to retrieve an insight into successful and failed mission outcomes</a:t>
            </a:r>
          </a:p>
          <a:p>
            <a:pPr marL="0">
              <a:spcBef>
                <a:spcPts val="1400"/>
              </a:spcBef>
            </a:pPr>
            <a:r>
              <a:rPr lang="en-US" dirty="0"/>
              <a:t>Only one mission failure was observed</a:t>
            </a:r>
          </a:p>
        </p:txBody>
      </p:sp>
      <p:pic>
        <p:nvPicPr>
          <p:cNvPr id="6" name="Picture 5">
            <a:extLst>
              <a:ext uri="{FF2B5EF4-FFF2-40B4-BE49-F238E27FC236}">
                <a16:creationId xmlns:a16="http://schemas.microsoft.com/office/drawing/2014/main" id="{6406EC5D-6E4D-4643-9925-2125DB116982}"/>
              </a:ext>
            </a:extLst>
          </p:cNvPr>
          <p:cNvPicPr>
            <a:picLocks noChangeAspect="1"/>
          </p:cNvPicPr>
          <p:nvPr/>
        </p:nvPicPr>
        <p:blipFill rotWithShape="1">
          <a:blip r:embed="rId2"/>
          <a:srcRect t="6013"/>
          <a:stretch/>
        </p:blipFill>
        <p:spPr>
          <a:xfrm>
            <a:off x="838201" y="2112584"/>
            <a:ext cx="5257800" cy="2918764"/>
          </a:xfrm>
          <a:prstGeom prst="rect">
            <a:avLst/>
          </a:prstGeom>
        </p:spPr>
      </p:pic>
      <p:sp>
        <p:nvSpPr>
          <p:cNvPr id="7" name="TextBox 6">
            <a:extLst>
              <a:ext uri="{FF2B5EF4-FFF2-40B4-BE49-F238E27FC236}">
                <a16:creationId xmlns:a16="http://schemas.microsoft.com/office/drawing/2014/main" id="{2CD518DB-CC6E-434B-A67C-9B0C35FB5B6F}"/>
              </a:ext>
            </a:extLst>
          </p:cNvPr>
          <p:cNvSpPr txBox="1"/>
          <p:nvPr/>
        </p:nvSpPr>
        <p:spPr>
          <a:xfrm>
            <a:off x="838199" y="5167158"/>
            <a:ext cx="9152467" cy="1077218"/>
          </a:xfrm>
          <a:prstGeom prst="rect">
            <a:avLst/>
          </a:prstGeom>
          <a:noFill/>
        </p:spPr>
        <p:txBody>
          <a:bodyPr wrap="square" rtlCol="0">
            <a:spAutoFit/>
          </a:bodyPr>
          <a:lstStyle/>
          <a:p>
            <a:r>
              <a:rPr lang="en-US" sz="1600" dirty="0">
                <a:cs typeface="Arial" panose="020B0604020202020204" pitchFamily="34" charset="0"/>
              </a:rPr>
              <a:t>GitHub URL to the notebook detailing the SQL query steps: </a:t>
            </a:r>
            <a:r>
              <a:rPr lang="en-US" sz="1600" dirty="0">
                <a:hlinkClick r:id="rId3"/>
              </a:rPr>
              <a:t>https://github.com/TheophilusAnkrah/ANALYSING-SPACEX-ROCKET-LAUNCH-DATA/blob/main/jupyter-labs-eda-sql-coursera_sqllite%20(1)%20(1).ipynb</a:t>
            </a:r>
            <a:endParaRPr lang="en-US" sz="1600" dirty="0"/>
          </a:p>
          <a:p>
            <a:endParaRPr lang="en-US" sz="1600" dirty="0"/>
          </a:p>
        </p:txBody>
      </p:sp>
    </p:spTree>
    <p:extLst>
      <p:ext uri="{BB962C8B-B14F-4D97-AF65-F5344CB8AC3E}">
        <p14:creationId xmlns:p14="http://schemas.microsoft.com/office/powerpoint/2010/main" val="290380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F0E0-9FAA-4B43-A92E-539697984781}"/>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kern="1200">
                <a:latin typeface="IBM Plex Mono SemiBold" panose="020B0709050203000203" pitchFamily="49" charset="0"/>
                <a:ea typeface="IBM Plex Mono SemiBold" panose="020B0709050203000203" pitchFamily="49" charset="0"/>
                <a:cs typeface="IBM Plex Mono SemiBold" panose="020B0709050203000203" pitchFamily="49" charset="0"/>
              </a:rPr>
              <a:t>Boosters Carried Maximum Payload</a:t>
            </a:r>
          </a:p>
        </p:txBody>
      </p:sp>
      <p:sp>
        <p:nvSpPr>
          <p:cNvPr id="3" name="Content Placeholder 4">
            <a:extLst>
              <a:ext uri="{FF2B5EF4-FFF2-40B4-BE49-F238E27FC236}">
                <a16:creationId xmlns:a16="http://schemas.microsoft.com/office/drawing/2014/main" id="{C467D2C3-C71E-4D17-A0FD-28A901B5E316}"/>
              </a:ext>
            </a:extLst>
          </p:cNvPr>
          <p:cNvSpPr txBox="1">
            <a:spLocks/>
          </p:cNvSpPr>
          <p:nvPr/>
        </p:nvSpPr>
        <p:spPr>
          <a:xfrm>
            <a:off x="6172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a:spcBef>
                <a:spcPts val="1400"/>
              </a:spcBef>
            </a:pPr>
            <a:r>
              <a:rPr lang="en-US" dirty="0"/>
              <a:t>Data was queried to return the names of the booster which have carried the maximum payload mass</a:t>
            </a:r>
          </a:p>
          <a:p>
            <a:pPr marL="0">
              <a:spcBef>
                <a:spcPts val="1400"/>
              </a:spcBef>
            </a:pPr>
            <a:r>
              <a:rPr lang="en-US" dirty="0"/>
              <a:t>The B5 booster was observed to carry the biggest payload.</a:t>
            </a:r>
          </a:p>
        </p:txBody>
      </p:sp>
      <p:pic>
        <p:nvPicPr>
          <p:cNvPr id="8" name="Picture 7">
            <a:extLst>
              <a:ext uri="{FF2B5EF4-FFF2-40B4-BE49-F238E27FC236}">
                <a16:creationId xmlns:a16="http://schemas.microsoft.com/office/drawing/2014/main" id="{4A0F0A87-C1D1-4C7B-AF94-93932F0B126A}"/>
              </a:ext>
            </a:extLst>
          </p:cNvPr>
          <p:cNvPicPr>
            <a:picLocks noChangeAspect="1"/>
          </p:cNvPicPr>
          <p:nvPr/>
        </p:nvPicPr>
        <p:blipFill>
          <a:blip r:embed="rId2"/>
          <a:stretch>
            <a:fillRect/>
          </a:stretch>
        </p:blipFill>
        <p:spPr>
          <a:xfrm>
            <a:off x="1068955" y="1571066"/>
            <a:ext cx="4515415" cy="3957375"/>
          </a:xfrm>
          <a:prstGeom prst="rect">
            <a:avLst/>
          </a:prstGeom>
        </p:spPr>
      </p:pic>
      <p:sp>
        <p:nvSpPr>
          <p:cNvPr id="9" name="TextBox 8">
            <a:extLst>
              <a:ext uri="{FF2B5EF4-FFF2-40B4-BE49-F238E27FC236}">
                <a16:creationId xmlns:a16="http://schemas.microsoft.com/office/drawing/2014/main" id="{A5B21B33-9E54-402F-9548-9E6E23258E0A}"/>
              </a:ext>
            </a:extLst>
          </p:cNvPr>
          <p:cNvSpPr txBox="1"/>
          <p:nvPr/>
        </p:nvSpPr>
        <p:spPr>
          <a:xfrm>
            <a:off x="838199" y="5453767"/>
            <a:ext cx="9152467" cy="1077218"/>
          </a:xfrm>
          <a:prstGeom prst="rect">
            <a:avLst/>
          </a:prstGeom>
          <a:noFill/>
        </p:spPr>
        <p:txBody>
          <a:bodyPr wrap="square" rtlCol="0">
            <a:spAutoFit/>
          </a:bodyPr>
          <a:lstStyle/>
          <a:p>
            <a:r>
              <a:rPr lang="en-US" sz="1600" dirty="0">
                <a:cs typeface="Arial" panose="020B0604020202020204" pitchFamily="34" charset="0"/>
              </a:rPr>
              <a:t>GitHub URL to the notebook detailing the SQL query steps: </a:t>
            </a:r>
            <a:r>
              <a:rPr lang="en-US" sz="1600" dirty="0">
                <a:hlinkClick r:id="rId3"/>
              </a:rPr>
              <a:t>https://github.com/TheophilusAnkrah/ANALYSING-SPACEX-ROCKET-LAUNCH-DATA/blob/main/jupyter-labs-eda-sql-coursera_sqllite%20(1)%20(1).ipynb</a:t>
            </a:r>
            <a:endParaRPr lang="en-US" sz="1600" dirty="0"/>
          </a:p>
          <a:p>
            <a:endParaRPr lang="en-US" sz="1600" dirty="0"/>
          </a:p>
        </p:txBody>
      </p:sp>
    </p:spTree>
    <p:extLst>
      <p:ext uri="{BB962C8B-B14F-4D97-AF65-F5344CB8AC3E}">
        <p14:creationId xmlns:p14="http://schemas.microsoft.com/office/powerpoint/2010/main" val="428192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67708E-3A5C-4A23-809F-546C67984FEB}"/>
              </a:ext>
            </a:extLst>
          </p:cNvPr>
          <p:cNvSpPr txBox="1">
            <a:spLocks/>
          </p:cNvSpPr>
          <p:nvPr/>
        </p:nvSpPr>
        <p:spPr>
          <a:xfrm>
            <a:off x="762000" y="365125"/>
            <a:ext cx="10515600" cy="941161"/>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kern="1200" dirty="0">
                <a:latin typeface="IBM Plex Mono SemiBold" panose="020B0709050203000203" pitchFamily="49" charset="0"/>
                <a:ea typeface="IBM Plex Mono SemiBold" panose="020B0709050203000203" pitchFamily="49" charset="0"/>
                <a:cs typeface="IBM Plex Mono SemiBold" panose="020B0709050203000203" pitchFamily="49" charset="0"/>
              </a:rPr>
              <a:t>Ranking Successful Landing Outcomes Between </a:t>
            </a:r>
            <a:r>
              <a:rPr lang="en-US" dirty="0"/>
              <a:t>June 2010 and March 2017</a:t>
            </a:r>
            <a:endParaRPr lang="en-US" kern="1200" dirty="0">
              <a:latin typeface="IBM Plex Mono SemiBold" panose="020B0709050203000203" pitchFamily="49" charset="0"/>
              <a:ea typeface="IBM Plex Mono SemiBold" panose="020B0709050203000203" pitchFamily="49" charset="0"/>
              <a:cs typeface="IBM Plex Mono SemiBold" panose="020B0709050203000203" pitchFamily="49" charset="0"/>
            </a:endParaRPr>
          </a:p>
        </p:txBody>
      </p:sp>
      <p:pic>
        <p:nvPicPr>
          <p:cNvPr id="3" name="Picture 2">
            <a:extLst>
              <a:ext uri="{FF2B5EF4-FFF2-40B4-BE49-F238E27FC236}">
                <a16:creationId xmlns:a16="http://schemas.microsoft.com/office/drawing/2014/main" id="{26424140-B44E-467D-A540-638165015496}"/>
              </a:ext>
            </a:extLst>
          </p:cNvPr>
          <p:cNvPicPr>
            <a:picLocks noChangeAspect="1"/>
          </p:cNvPicPr>
          <p:nvPr/>
        </p:nvPicPr>
        <p:blipFill>
          <a:blip r:embed="rId2"/>
          <a:stretch>
            <a:fillRect/>
          </a:stretch>
        </p:blipFill>
        <p:spPr>
          <a:xfrm>
            <a:off x="609600" y="1421523"/>
            <a:ext cx="5410200" cy="4088840"/>
          </a:xfrm>
          <a:prstGeom prst="rect">
            <a:avLst/>
          </a:prstGeom>
          <a:noFill/>
        </p:spPr>
      </p:pic>
      <p:sp>
        <p:nvSpPr>
          <p:cNvPr id="5" name="Content Placeholder 4">
            <a:extLst>
              <a:ext uri="{FF2B5EF4-FFF2-40B4-BE49-F238E27FC236}">
                <a16:creationId xmlns:a16="http://schemas.microsoft.com/office/drawing/2014/main" id="{1AB8A06B-C461-4DA1-872F-02A0316FDCAB}"/>
              </a:ext>
            </a:extLst>
          </p:cNvPr>
          <p:cNvSpPr txBox="1">
            <a:spLocks/>
          </p:cNvSpPr>
          <p:nvPr/>
        </p:nvSpPr>
        <p:spPr>
          <a:xfrm>
            <a:off x="6096000" y="2367081"/>
            <a:ext cx="5181600" cy="210659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a:spcBef>
                <a:spcPts val="1400"/>
              </a:spcBef>
            </a:pPr>
            <a:r>
              <a:rPr lang="en-US" dirty="0"/>
              <a:t>The count of successful landing outcomes for drone ship or ground pad between the date 2010-06-04 and 2017-03-20, are shown here.</a:t>
            </a:r>
          </a:p>
          <a:p>
            <a:pPr marL="0">
              <a:spcBef>
                <a:spcPts val="1400"/>
              </a:spcBef>
            </a:pPr>
            <a:r>
              <a:rPr lang="en-US" dirty="0"/>
              <a:t>Data also includes unassigned landing platform successes.</a:t>
            </a:r>
          </a:p>
        </p:txBody>
      </p:sp>
      <p:sp>
        <p:nvSpPr>
          <p:cNvPr id="6" name="TextBox 5">
            <a:extLst>
              <a:ext uri="{FF2B5EF4-FFF2-40B4-BE49-F238E27FC236}">
                <a16:creationId xmlns:a16="http://schemas.microsoft.com/office/drawing/2014/main" id="{D5BE3804-CAE6-4017-A0A1-3D291ADB1EBC}"/>
              </a:ext>
            </a:extLst>
          </p:cNvPr>
          <p:cNvSpPr txBox="1"/>
          <p:nvPr/>
        </p:nvSpPr>
        <p:spPr>
          <a:xfrm>
            <a:off x="838199" y="5303789"/>
            <a:ext cx="9152467" cy="1077218"/>
          </a:xfrm>
          <a:prstGeom prst="rect">
            <a:avLst/>
          </a:prstGeom>
          <a:noFill/>
        </p:spPr>
        <p:txBody>
          <a:bodyPr wrap="square" rtlCol="0">
            <a:spAutoFit/>
          </a:bodyPr>
          <a:lstStyle/>
          <a:p>
            <a:r>
              <a:rPr lang="en-US" sz="1600" dirty="0">
                <a:cs typeface="Arial" panose="020B0604020202020204" pitchFamily="34" charset="0"/>
              </a:rPr>
              <a:t>GitHub URL to the notebook detailing the SQL query steps: </a:t>
            </a:r>
            <a:r>
              <a:rPr lang="en-US" sz="1600" dirty="0">
                <a:hlinkClick r:id="rId3"/>
              </a:rPr>
              <a:t>https://github.com/TheophilusAnkrah/ANALYSING-SPACEX-ROCKET-LAUNCH-DATA/blob/main/jupyter-labs-eda-sql-coursera_sqllite%20(1)%20(1).ipynb</a:t>
            </a:r>
            <a:endParaRPr lang="en-US" sz="1600" dirty="0"/>
          </a:p>
          <a:p>
            <a:endParaRPr lang="en-US" sz="1600" dirty="0"/>
          </a:p>
        </p:txBody>
      </p:sp>
    </p:spTree>
    <p:extLst>
      <p:ext uri="{BB962C8B-B14F-4D97-AF65-F5344CB8AC3E}">
        <p14:creationId xmlns:p14="http://schemas.microsoft.com/office/powerpoint/2010/main" val="133101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Building Interactive Maps with Folium</a:t>
            </a:r>
          </a:p>
        </p:txBody>
      </p:sp>
      <p:sp>
        <p:nvSpPr>
          <p:cNvPr id="9" name="Content Placeholder 4">
            <a:extLst>
              <a:ext uri="{FF2B5EF4-FFF2-40B4-BE49-F238E27FC236}">
                <a16:creationId xmlns:a16="http://schemas.microsoft.com/office/drawing/2014/main" id="{281BAABC-64FF-44C1-9273-E7DA7B1319A5}"/>
              </a:ext>
            </a:extLst>
          </p:cNvPr>
          <p:cNvSpPr txBox="1">
            <a:spLocks/>
          </p:cNvSpPr>
          <p:nvPr/>
        </p:nvSpPr>
        <p:spPr>
          <a:xfrm>
            <a:off x="770010" y="1495703"/>
            <a:ext cx="6156307" cy="312709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p>
        </p:txBody>
      </p:sp>
      <p:sp>
        <p:nvSpPr>
          <p:cNvPr id="7" name="Content Placeholder 4">
            <a:extLst>
              <a:ext uri="{FF2B5EF4-FFF2-40B4-BE49-F238E27FC236}">
                <a16:creationId xmlns:a16="http://schemas.microsoft.com/office/drawing/2014/main" id="{CE9707A9-2E17-4B0F-AECE-61238AEF63AC}"/>
              </a:ext>
            </a:extLst>
          </p:cNvPr>
          <p:cNvSpPr txBox="1">
            <a:spLocks/>
          </p:cNvSpPr>
          <p:nvPr/>
        </p:nvSpPr>
        <p:spPr>
          <a:xfrm>
            <a:off x="770010" y="1507254"/>
            <a:ext cx="10651980" cy="169314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All launch sites were marked on the map – Observation made for all launch site being close to the beach and sea.</a:t>
            </a:r>
          </a:p>
          <a:p>
            <a:pPr>
              <a:lnSpc>
                <a:spcPct val="100000"/>
              </a:lnSpc>
              <a:spcBef>
                <a:spcPts val="1400"/>
              </a:spcBef>
            </a:pPr>
            <a:r>
              <a:rPr lang="en-US" sz="2200" dirty="0">
                <a:solidFill>
                  <a:schemeClr val="accent3">
                    <a:lumMod val="25000"/>
                  </a:schemeClr>
                </a:solidFill>
                <a:latin typeface="Abadi" panose="020B0604020104020204" pitchFamily="34" charset="0"/>
              </a:rPr>
              <a:t>Successful launches were marked with green markers with a class assignment of 1 and 0 &amp; red markers for unsuccessful launches. – KSC LC – 39A had the highest success rate</a:t>
            </a:r>
          </a:p>
          <a:p>
            <a:pPr>
              <a:lnSpc>
                <a:spcPct val="100000"/>
              </a:lnSpc>
              <a:spcBef>
                <a:spcPts val="1400"/>
              </a:spcBef>
            </a:pPr>
            <a:r>
              <a:rPr lang="en-US" sz="2200" dirty="0">
                <a:solidFill>
                  <a:schemeClr val="accent3">
                    <a:lumMod val="25000"/>
                  </a:schemeClr>
                </a:solidFill>
                <a:latin typeface="Abadi" panose="020B0604020104020204" pitchFamily="34" charset="0"/>
              </a:rPr>
              <a:t>Site success rates were emphasized through marker clusters that clearly tell the general success rate for each site.</a:t>
            </a:r>
          </a:p>
          <a:p>
            <a:pPr>
              <a:lnSpc>
                <a:spcPct val="100000"/>
              </a:lnSpc>
              <a:spcBef>
                <a:spcPts val="1400"/>
              </a:spcBef>
            </a:pPr>
            <a:r>
              <a:rPr lang="en-US" sz="2200" dirty="0">
                <a:solidFill>
                  <a:schemeClr val="accent3">
                    <a:lumMod val="25000"/>
                  </a:schemeClr>
                </a:solidFill>
                <a:latin typeface="Abadi" panose="020B0604020104020204" pitchFamily="34" charset="0"/>
              </a:rPr>
              <a:t>Nearness to key landmarks was also investigated for possible relevance.</a:t>
            </a:r>
            <a:endParaRPr lang="en-US" sz="1800" dirty="0">
              <a:solidFill>
                <a:schemeClr val="bg2">
                  <a:lumMod val="50000"/>
                </a:schemeClr>
              </a:solidFill>
              <a:latin typeface="Abadi" panose="020B0604020104020204" pitchFamily="34" charset="0"/>
            </a:endParaRPr>
          </a:p>
          <a:p>
            <a:endParaRPr lang="en-US" dirty="0"/>
          </a:p>
          <a:p>
            <a:endParaRPr lang="en-US" dirty="0"/>
          </a:p>
        </p:txBody>
      </p:sp>
      <p:pic>
        <p:nvPicPr>
          <p:cNvPr id="5" name="Picture 4">
            <a:extLst>
              <a:ext uri="{FF2B5EF4-FFF2-40B4-BE49-F238E27FC236}">
                <a16:creationId xmlns:a16="http://schemas.microsoft.com/office/drawing/2014/main" id="{7D5D52AA-D7F9-494B-BE30-5AE0B34052E1}"/>
              </a:ext>
            </a:extLst>
          </p:cNvPr>
          <p:cNvPicPr>
            <a:picLocks noChangeAspect="1"/>
          </p:cNvPicPr>
          <p:nvPr/>
        </p:nvPicPr>
        <p:blipFill>
          <a:blip r:embed="rId2"/>
          <a:stretch>
            <a:fillRect/>
          </a:stretch>
        </p:blipFill>
        <p:spPr>
          <a:xfrm>
            <a:off x="838200" y="3259505"/>
            <a:ext cx="6382078" cy="2749691"/>
          </a:xfrm>
          <a:prstGeom prst="rect">
            <a:avLst/>
          </a:prstGeom>
        </p:spPr>
      </p:pic>
      <p:pic>
        <p:nvPicPr>
          <p:cNvPr id="10" name="Picture 9">
            <a:extLst>
              <a:ext uri="{FF2B5EF4-FFF2-40B4-BE49-F238E27FC236}">
                <a16:creationId xmlns:a16="http://schemas.microsoft.com/office/drawing/2014/main" id="{BDDEFD93-66F3-4A93-A91B-05B0AE68294A}"/>
              </a:ext>
            </a:extLst>
          </p:cNvPr>
          <p:cNvPicPr>
            <a:picLocks noChangeAspect="1"/>
          </p:cNvPicPr>
          <p:nvPr/>
        </p:nvPicPr>
        <p:blipFill>
          <a:blip r:embed="rId3"/>
          <a:stretch>
            <a:fillRect/>
          </a:stretch>
        </p:blipFill>
        <p:spPr>
          <a:xfrm>
            <a:off x="7365889" y="3253823"/>
            <a:ext cx="1473276" cy="1409772"/>
          </a:xfrm>
          <a:prstGeom prst="rect">
            <a:avLst/>
          </a:prstGeom>
        </p:spPr>
      </p:pic>
      <p:pic>
        <p:nvPicPr>
          <p:cNvPr id="13" name="Picture 12">
            <a:extLst>
              <a:ext uri="{FF2B5EF4-FFF2-40B4-BE49-F238E27FC236}">
                <a16:creationId xmlns:a16="http://schemas.microsoft.com/office/drawing/2014/main" id="{F768B6CF-89E9-4B8E-AF11-6E56B47CAA0A}"/>
              </a:ext>
            </a:extLst>
          </p:cNvPr>
          <p:cNvPicPr>
            <a:picLocks noChangeAspect="1"/>
          </p:cNvPicPr>
          <p:nvPr/>
        </p:nvPicPr>
        <p:blipFill>
          <a:blip r:embed="rId4"/>
          <a:stretch>
            <a:fillRect/>
          </a:stretch>
        </p:blipFill>
        <p:spPr>
          <a:xfrm>
            <a:off x="8985817" y="3259505"/>
            <a:ext cx="2240984" cy="1404090"/>
          </a:xfrm>
          <a:prstGeom prst="rect">
            <a:avLst/>
          </a:prstGeom>
        </p:spPr>
      </p:pic>
      <p:pic>
        <p:nvPicPr>
          <p:cNvPr id="15" name="Picture 14">
            <a:extLst>
              <a:ext uri="{FF2B5EF4-FFF2-40B4-BE49-F238E27FC236}">
                <a16:creationId xmlns:a16="http://schemas.microsoft.com/office/drawing/2014/main" id="{F6DA6F54-8C73-4EB1-A396-E0FF5D95C84B}"/>
              </a:ext>
            </a:extLst>
          </p:cNvPr>
          <p:cNvPicPr>
            <a:picLocks noChangeAspect="1"/>
          </p:cNvPicPr>
          <p:nvPr/>
        </p:nvPicPr>
        <p:blipFill>
          <a:blip r:embed="rId5"/>
          <a:stretch>
            <a:fillRect/>
          </a:stretch>
        </p:blipFill>
        <p:spPr>
          <a:xfrm>
            <a:off x="7365890" y="4803845"/>
            <a:ext cx="1473276" cy="1205351"/>
          </a:xfrm>
          <a:prstGeom prst="rect">
            <a:avLst/>
          </a:prstGeom>
        </p:spPr>
      </p:pic>
      <p:pic>
        <p:nvPicPr>
          <p:cNvPr id="19" name="Picture 18">
            <a:extLst>
              <a:ext uri="{FF2B5EF4-FFF2-40B4-BE49-F238E27FC236}">
                <a16:creationId xmlns:a16="http://schemas.microsoft.com/office/drawing/2014/main" id="{C326B8E3-72F5-4A78-B227-17C712779BFA}"/>
              </a:ext>
            </a:extLst>
          </p:cNvPr>
          <p:cNvPicPr>
            <a:picLocks noChangeAspect="1"/>
          </p:cNvPicPr>
          <p:nvPr/>
        </p:nvPicPr>
        <p:blipFill>
          <a:blip r:embed="rId6"/>
          <a:stretch>
            <a:fillRect/>
          </a:stretch>
        </p:blipFill>
        <p:spPr>
          <a:xfrm>
            <a:off x="8953335" y="4803845"/>
            <a:ext cx="2273466" cy="1205351"/>
          </a:xfrm>
          <a:prstGeom prst="rect">
            <a:avLst/>
          </a:prstGeom>
        </p:spPr>
      </p:pic>
      <p:sp>
        <p:nvSpPr>
          <p:cNvPr id="20" name="TextBox 19">
            <a:extLst>
              <a:ext uri="{FF2B5EF4-FFF2-40B4-BE49-F238E27FC236}">
                <a16:creationId xmlns:a16="http://schemas.microsoft.com/office/drawing/2014/main" id="{84E8EF08-DE4D-428F-9FDE-894970ED739C}"/>
              </a:ext>
            </a:extLst>
          </p:cNvPr>
          <p:cNvSpPr txBox="1"/>
          <p:nvPr/>
        </p:nvSpPr>
        <p:spPr>
          <a:xfrm>
            <a:off x="910485" y="3339600"/>
            <a:ext cx="6382078" cy="369332"/>
          </a:xfrm>
          <a:prstGeom prst="rect">
            <a:avLst/>
          </a:prstGeom>
          <a:noFill/>
        </p:spPr>
        <p:txBody>
          <a:bodyPr wrap="square" rtlCol="0">
            <a:spAutoFit/>
          </a:bodyPr>
          <a:lstStyle/>
          <a:p>
            <a:r>
              <a:rPr lang="en-US" dirty="0"/>
              <a:t>Launch sites observed to be near beaches or close to the open sea</a:t>
            </a:r>
          </a:p>
        </p:txBody>
      </p:sp>
      <p:sp>
        <p:nvSpPr>
          <p:cNvPr id="21" name="TextBox 20">
            <a:extLst>
              <a:ext uri="{FF2B5EF4-FFF2-40B4-BE49-F238E27FC236}">
                <a16:creationId xmlns:a16="http://schemas.microsoft.com/office/drawing/2014/main" id="{AFE09653-CCF1-4DE7-8B26-2E21C08AA91D}"/>
              </a:ext>
            </a:extLst>
          </p:cNvPr>
          <p:cNvSpPr txBox="1"/>
          <p:nvPr/>
        </p:nvSpPr>
        <p:spPr>
          <a:xfrm>
            <a:off x="7365890" y="2900855"/>
            <a:ext cx="3860911" cy="276999"/>
          </a:xfrm>
          <a:prstGeom prst="rect">
            <a:avLst/>
          </a:prstGeom>
          <a:noFill/>
        </p:spPr>
        <p:txBody>
          <a:bodyPr wrap="square" rtlCol="0">
            <a:spAutoFit/>
          </a:bodyPr>
          <a:lstStyle/>
          <a:p>
            <a:pPr algn="ctr"/>
            <a:r>
              <a:rPr lang="en-US" sz="1200" dirty="0"/>
              <a:t>Success rates by Launch Sites via marker clusters</a:t>
            </a:r>
          </a:p>
        </p:txBody>
      </p:sp>
      <p:sp>
        <p:nvSpPr>
          <p:cNvPr id="22" name="TextBox 21">
            <a:extLst>
              <a:ext uri="{FF2B5EF4-FFF2-40B4-BE49-F238E27FC236}">
                <a16:creationId xmlns:a16="http://schemas.microsoft.com/office/drawing/2014/main" id="{0AA5D2D2-6FB0-4DBB-A845-E6AB432623EE}"/>
              </a:ext>
            </a:extLst>
          </p:cNvPr>
          <p:cNvSpPr txBox="1"/>
          <p:nvPr/>
        </p:nvSpPr>
        <p:spPr>
          <a:xfrm>
            <a:off x="7546428" y="3259505"/>
            <a:ext cx="1208689" cy="276999"/>
          </a:xfrm>
          <a:prstGeom prst="rect">
            <a:avLst/>
          </a:prstGeom>
          <a:noFill/>
        </p:spPr>
        <p:txBody>
          <a:bodyPr wrap="square" rtlCol="0">
            <a:spAutoFit/>
          </a:bodyPr>
          <a:lstStyle/>
          <a:p>
            <a:r>
              <a:rPr lang="en-US" sz="1200" b="1" dirty="0">
                <a:solidFill>
                  <a:srgbClr val="FF0000"/>
                </a:solidFill>
              </a:rPr>
              <a:t>VAFB SLC-4E</a:t>
            </a:r>
          </a:p>
        </p:txBody>
      </p:sp>
      <p:sp>
        <p:nvSpPr>
          <p:cNvPr id="23" name="TextBox 22">
            <a:extLst>
              <a:ext uri="{FF2B5EF4-FFF2-40B4-BE49-F238E27FC236}">
                <a16:creationId xmlns:a16="http://schemas.microsoft.com/office/drawing/2014/main" id="{11741AB7-63E3-4399-8889-DA4CA580F41D}"/>
              </a:ext>
            </a:extLst>
          </p:cNvPr>
          <p:cNvSpPr txBox="1"/>
          <p:nvPr/>
        </p:nvSpPr>
        <p:spPr>
          <a:xfrm>
            <a:off x="9485723" y="3296761"/>
            <a:ext cx="1208689" cy="276999"/>
          </a:xfrm>
          <a:prstGeom prst="rect">
            <a:avLst/>
          </a:prstGeom>
          <a:noFill/>
        </p:spPr>
        <p:txBody>
          <a:bodyPr wrap="square" rtlCol="0">
            <a:spAutoFit/>
          </a:bodyPr>
          <a:lstStyle/>
          <a:p>
            <a:r>
              <a:rPr lang="en-US" sz="1200" b="1" i="0" dirty="0">
                <a:solidFill>
                  <a:srgbClr val="FF0000"/>
                </a:solidFill>
                <a:effectLst/>
                <a:latin typeface="-apple-system"/>
              </a:rPr>
              <a:t>KSC LC-39A</a:t>
            </a:r>
            <a:endParaRPr lang="en-US" sz="1200" b="1" dirty="0">
              <a:solidFill>
                <a:srgbClr val="FF0000"/>
              </a:solidFill>
            </a:endParaRPr>
          </a:p>
        </p:txBody>
      </p:sp>
      <p:sp>
        <p:nvSpPr>
          <p:cNvPr id="24" name="TextBox 23">
            <a:extLst>
              <a:ext uri="{FF2B5EF4-FFF2-40B4-BE49-F238E27FC236}">
                <a16:creationId xmlns:a16="http://schemas.microsoft.com/office/drawing/2014/main" id="{50FE2E4B-098C-48C3-A57C-6A63A67B6247}"/>
              </a:ext>
            </a:extLst>
          </p:cNvPr>
          <p:cNvSpPr txBox="1"/>
          <p:nvPr/>
        </p:nvSpPr>
        <p:spPr>
          <a:xfrm>
            <a:off x="9485722" y="4858782"/>
            <a:ext cx="1208689" cy="276999"/>
          </a:xfrm>
          <a:prstGeom prst="rect">
            <a:avLst/>
          </a:prstGeom>
          <a:noFill/>
        </p:spPr>
        <p:txBody>
          <a:bodyPr wrap="square" rtlCol="0">
            <a:spAutoFit/>
          </a:bodyPr>
          <a:lstStyle/>
          <a:p>
            <a:r>
              <a:rPr lang="en-US" sz="1200" b="1" dirty="0">
                <a:solidFill>
                  <a:srgbClr val="FF0000"/>
                </a:solidFill>
              </a:rPr>
              <a:t>CCAFS SLC-40</a:t>
            </a:r>
          </a:p>
        </p:txBody>
      </p:sp>
      <p:sp>
        <p:nvSpPr>
          <p:cNvPr id="25" name="TextBox 24">
            <a:extLst>
              <a:ext uri="{FF2B5EF4-FFF2-40B4-BE49-F238E27FC236}">
                <a16:creationId xmlns:a16="http://schemas.microsoft.com/office/drawing/2014/main" id="{548514CE-F5B6-4435-93E6-8E34158765F0}"/>
              </a:ext>
            </a:extLst>
          </p:cNvPr>
          <p:cNvSpPr txBox="1"/>
          <p:nvPr/>
        </p:nvSpPr>
        <p:spPr>
          <a:xfrm>
            <a:off x="7482462" y="5710893"/>
            <a:ext cx="1208689" cy="276999"/>
          </a:xfrm>
          <a:prstGeom prst="rect">
            <a:avLst/>
          </a:prstGeom>
          <a:noFill/>
        </p:spPr>
        <p:txBody>
          <a:bodyPr wrap="square" rtlCol="0">
            <a:spAutoFit/>
          </a:bodyPr>
          <a:lstStyle/>
          <a:p>
            <a:r>
              <a:rPr lang="en-US" sz="1200" b="1" dirty="0">
                <a:solidFill>
                  <a:srgbClr val="FF0000"/>
                </a:solidFill>
              </a:rPr>
              <a:t>CCAFS LC-40</a:t>
            </a:r>
          </a:p>
        </p:txBody>
      </p:sp>
    </p:spTree>
    <p:extLst>
      <p:ext uri="{BB962C8B-B14F-4D97-AF65-F5344CB8AC3E}">
        <p14:creationId xmlns:p14="http://schemas.microsoft.com/office/powerpoint/2010/main" val="1211874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PLOTLY DASHBOARD</a:t>
            </a:r>
          </a:p>
        </p:txBody>
      </p:sp>
      <p:sp>
        <p:nvSpPr>
          <p:cNvPr id="5" name="Content Placeholder 4">
            <a:extLst>
              <a:ext uri="{FF2B5EF4-FFF2-40B4-BE49-F238E27FC236}">
                <a16:creationId xmlns:a16="http://schemas.microsoft.com/office/drawing/2014/main" id="{08605AB4-CA59-4E63-9765-E7DEF8543BEB}"/>
              </a:ext>
            </a:extLst>
          </p:cNvPr>
          <p:cNvSpPr txBox="1">
            <a:spLocks/>
          </p:cNvSpPr>
          <p:nvPr/>
        </p:nvSpPr>
        <p:spPr>
          <a:xfrm>
            <a:off x="1031267" y="1825625"/>
            <a:ext cx="9745589" cy="57890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An interactive dashboard was developed with the following properties:</a:t>
            </a:r>
          </a:p>
          <a:p>
            <a:pPr marL="0" indent="0">
              <a:buNone/>
            </a:pPr>
            <a:endParaRPr lang="en-US" dirty="0"/>
          </a:p>
        </p:txBody>
      </p:sp>
      <p:sp>
        <p:nvSpPr>
          <p:cNvPr id="6" name="Content Placeholder 4">
            <a:extLst>
              <a:ext uri="{FF2B5EF4-FFF2-40B4-BE49-F238E27FC236}">
                <a16:creationId xmlns:a16="http://schemas.microsoft.com/office/drawing/2014/main" id="{A27306CE-AAC7-4A90-B7C0-17238EECB813}"/>
              </a:ext>
            </a:extLst>
          </p:cNvPr>
          <p:cNvSpPr txBox="1">
            <a:spLocks/>
          </p:cNvSpPr>
          <p:nvPr/>
        </p:nvSpPr>
        <p:spPr>
          <a:xfrm>
            <a:off x="1031267" y="2708962"/>
            <a:ext cx="4570748" cy="1016744"/>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1400"/>
              </a:spcBef>
              <a:buNone/>
            </a:pPr>
            <a:r>
              <a:rPr lang="en-US" sz="2800" dirty="0">
                <a:solidFill>
                  <a:schemeClr val="accent3">
                    <a:lumMod val="25000"/>
                  </a:schemeClr>
                </a:solidFill>
                <a:latin typeface="Abadi" panose="020B0604020104020204" pitchFamily="34" charset="0"/>
              </a:rPr>
              <a:t>1. A pie chart to communicate successful launches by certain sites.</a:t>
            </a:r>
          </a:p>
          <a:p>
            <a:pPr marL="0" indent="0">
              <a:lnSpc>
                <a:spcPct val="100000"/>
              </a:lnSpc>
              <a:spcBef>
                <a:spcPts val="1400"/>
              </a:spcBef>
              <a:buNone/>
            </a:pPr>
            <a:endParaRPr lang="en-US" dirty="0"/>
          </a:p>
        </p:txBody>
      </p:sp>
      <p:sp>
        <p:nvSpPr>
          <p:cNvPr id="7" name="Content Placeholder 4">
            <a:extLst>
              <a:ext uri="{FF2B5EF4-FFF2-40B4-BE49-F238E27FC236}">
                <a16:creationId xmlns:a16="http://schemas.microsoft.com/office/drawing/2014/main" id="{D941C541-6F56-4F32-9EBF-A66B71B57272}"/>
              </a:ext>
            </a:extLst>
          </p:cNvPr>
          <p:cNvSpPr txBox="1">
            <a:spLocks/>
          </p:cNvSpPr>
          <p:nvPr/>
        </p:nvSpPr>
        <p:spPr>
          <a:xfrm>
            <a:off x="5904061" y="2727276"/>
            <a:ext cx="6120189" cy="1016744"/>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1400"/>
              </a:spcBef>
              <a:buNone/>
            </a:pPr>
            <a:r>
              <a:rPr lang="en-US" sz="2800" dirty="0">
                <a:solidFill>
                  <a:schemeClr val="accent3">
                    <a:lumMod val="25000"/>
                  </a:schemeClr>
                </a:solidFill>
                <a:latin typeface="Abadi" panose="020B0604020104020204" pitchFamily="34" charset="0"/>
              </a:rPr>
              <a:t>2. A scatter plot to show the relationship between Mission Outcome and Payload Mass for the different booster versions </a:t>
            </a:r>
          </a:p>
        </p:txBody>
      </p:sp>
      <p:pic>
        <p:nvPicPr>
          <p:cNvPr id="4" name="Picture 3">
            <a:extLst>
              <a:ext uri="{FF2B5EF4-FFF2-40B4-BE49-F238E27FC236}">
                <a16:creationId xmlns:a16="http://schemas.microsoft.com/office/drawing/2014/main" id="{8B67873A-CEA9-4529-ACB3-E166CA351BBC}"/>
              </a:ext>
            </a:extLst>
          </p:cNvPr>
          <p:cNvPicPr>
            <a:picLocks noChangeAspect="1"/>
          </p:cNvPicPr>
          <p:nvPr/>
        </p:nvPicPr>
        <p:blipFill>
          <a:blip r:embed="rId2"/>
          <a:stretch>
            <a:fillRect/>
          </a:stretch>
        </p:blipFill>
        <p:spPr>
          <a:xfrm>
            <a:off x="378372" y="3650387"/>
            <a:ext cx="5525689" cy="2714765"/>
          </a:xfrm>
          <a:prstGeom prst="rect">
            <a:avLst/>
          </a:prstGeom>
        </p:spPr>
      </p:pic>
      <p:pic>
        <p:nvPicPr>
          <p:cNvPr id="10" name="Picture 9">
            <a:extLst>
              <a:ext uri="{FF2B5EF4-FFF2-40B4-BE49-F238E27FC236}">
                <a16:creationId xmlns:a16="http://schemas.microsoft.com/office/drawing/2014/main" id="{A0755BBC-4E83-4D6B-90CE-1FFB284E0735}"/>
              </a:ext>
            </a:extLst>
          </p:cNvPr>
          <p:cNvPicPr>
            <a:picLocks noChangeAspect="1"/>
          </p:cNvPicPr>
          <p:nvPr/>
        </p:nvPicPr>
        <p:blipFill>
          <a:blip r:embed="rId3"/>
          <a:stretch>
            <a:fillRect/>
          </a:stretch>
        </p:blipFill>
        <p:spPr>
          <a:xfrm>
            <a:off x="5979968" y="3650388"/>
            <a:ext cx="5833660" cy="2714765"/>
          </a:xfrm>
          <a:prstGeom prst="rect">
            <a:avLst/>
          </a:prstGeom>
        </p:spPr>
      </p:pic>
    </p:spTree>
    <p:extLst>
      <p:ext uri="{BB962C8B-B14F-4D97-AF65-F5344CB8AC3E}">
        <p14:creationId xmlns:p14="http://schemas.microsoft.com/office/powerpoint/2010/main" val="2862613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Predictive Analysis</a:t>
            </a:r>
          </a:p>
        </p:txBody>
      </p:sp>
      <p:sp>
        <p:nvSpPr>
          <p:cNvPr id="12" name="Content Placeholder 4">
            <a:extLst>
              <a:ext uri="{FF2B5EF4-FFF2-40B4-BE49-F238E27FC236}">
                <a16:creationId xmlns:a16="http://schemas.microsoft.com/office/drawing/2014/main" id="{E2F612AA-39E4-46A0-8D5E-D8FF2BBDBFF6}"/>
              </a:ext>
            </a:extLst>
          </p:cNvPr>
          <p:cNvSpPr txBox="1">
            <a:spLocks/>
          </p:cNvSpPr>
          <p:nvPr/>
        </p:nvSpPr>
        <p:spPr>
          <a:xfrm>
            <a:off x="5317068" y="3693618"/>
            <a:ext cx="6688310" cy="1965576"/>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1400"/>
              </a:spcBef>
              <a:buNone/>
            </a:pPr>
            <a:r>
              <a:rPr lang="en-US" sz="2200" dirty="0">
                <a:solidFill>
                  <a:schemeClr val="accent3">
                    <a:lumMod val="25000"/>
                  </a:schemeClr>
                </a:solidFill>
                <a:latin typeface="Abadi"/>
              </a:rPr>
              <a:t>Key insights:</a:t>
            </a:r>
          </a:p>
          <a:p>
            <a:pPr marL="457200" indent="-457200">
              <a:lnSpc>
                <a:spcPct val="100000"/>
              </a:lnSpc>
              <a:spcBef>
                <a:spcPts val="1400"/>
              </a:spcBef>
              <a:buFont typeface="+mj-lt"/>
              <a:buAutoNum type="arabicPeriod"/>
            </a:pPr>
            <a:r>
              <a:rPr lang="en-US" sz="2200" dirty="0">
                <a:solidFill>
                  <a:schemeClr val="accent3">
                    <a:lumMod val="25000"/>
                  </a:schemeClr>
                </a:solidFill>
                <a:latin typeface="Abadi"/>
              </a:rPr>
              <a:t>Almost all models had similar accuracy scores</a:t>
            </a:r>
          </a:p>
          <a:p>
            <a:pPr marL="457200" indent="-457200">
              <a:lnSpc>
                <a:spcPct val="100000"/>
              </a:lnSpc>
              <a:spcBef>
                <a:spcPts val="1400"/>
              </a:spcBef>
              <a:buFont typeface="+mj-lt"/>
              <a:buAutoNum type="arabicPeriod"/>
            </a:pPr>
            <a:r>
              <a:rPr lang="en-US" sz="2200" dirty="0">
                <a:solidFill>
                  <a:schemeClr val="accent3">
                    <a:lumMod val="25000"/>
                  </a:schemeClr>
                </a:solidFill>
                <a:latin typeface="Abadi"/>
              </a:rPr>
              <a:t>In this case, Decision tree fared best after multiple runs</a:t>
            </a:r>
          </a:p>
          <a:p>
            <a:pPr marL="457200" indent="-457200">
              <a:lnSpc>
                <a:spcPct val="100000"/>
              </a:lnSpc>
              <a:spcBef>
                <a:spcPts val="1400"/>
              </a:spcBef>
              <a:buFont typeface="+mj-lt"/>
              <a:buAutoNum type="arabicPeriod"/>
            </a:pPr>
            <a:r>
              <a:rPr lang="en-US" sz="2200" dirty="0">
                <a:solidFill>
                  <a:schemeClr val="accent3">
                    <a:lumMod val="25000"/>
                  </a:schemeClr>
                </a:solidFill>
                <a:latin typeface="Abadi"/>
              </a:rPr>
              <a:t>However, Decision tree accuracy changes at every run and is sometimes the lowest</a:t>
            </a:r>
          </a:p>
          <a:p>
            <a:pPr marL="457200" indent="-457200">
              <a:lnSpc>
                <a:spcPct val="100000"/>
              </a:lnSpc>
              <a:spcBef>
                <a:spcPts val="1400"/>
              </a:spcBef>
              <a:buFont typeface="+mj-lt"/>
              <a:buAutoNum type="arabicPeriod"/>
            </a:pPr>
            <a:r>
              <a:rPr lang="en-US" sz="2200" dirty="0">
                <a:solidFill>
                  <a:schemeClr val="accent3">
                    <a:lumMod val="25000"/>
                  </a:schemeClr>
                </a:solidFill>
                <a:latin typeface="Abadi" panose="020B0604020104020204" pitchFamily="34" charset="0"/>
              </a:rPr>
              <a:t>All models turned out high accuracies</a:t>
            </a:r>
          </a:p>
          <a:p>
            <a:endParaRPr lang="en-US" dirty="0"/>
          </a:p>
        </p:txBody>
      </p:sp>
      <p:sp>
        <p:nvSpPr>
          <p:cNvPr id="5" name="Content Placeholder 4">
            <a:extLst>
              <a:ext uri="{FF2B5EF4-FFF2-40B4-BE49-F238E27FC236}">
                <a16:creationId xmlns:a16="http://schemas.microsoft.com/office/drawing/2014/main" id="{F662CC5D-CC45-4244-8717-DA4A1EFC9E74}"/>
              </a:ext>
            </a:extLst>
          </p:cNvPr>
          <p:cNvSpPr txBox="1">
            <a:spLocks/>
          </p:cNvSpPr>
          <p:nvPr/>
        </p:nvSpPr>
        <p:spPr>
          <a:xfrm>
            <a:off x="770010" y="1490133"/>
            <a:ext cx="10583790" cy="217621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000" dirty="0">
                <a:solidFill>
                  <a:schemeClr val="bg2">
                    <a:lumMod val="10000"/>
                  </a:schemeClr>
                </a:solidFill>
              </a:rPr>
              <a:t>The objective of this analysis was to produce a predictive model that can predict with a high accuracy whether a launch will be successful or not.</a:t>
            </a:r>
          </a:p>
          <a:p>
            <a:pPr>
              <a:buFont typeface="Wingdings" panose="05000000000000000000" pitchFamily="2" charset="2"/>
              <a:buChar char="v"/>
            </a:pPr>
            <a:r>
              <a:rPr lang="en-US" sz="2000" dirty="0">
                <a:solidFill>
                  <a:schemeClr val="bg2">
                    <a:lumMod val="10000"/>
                  </a:schemeClr>
                </a:solidFill>
              </a:rPr>
              <a:t>The collected data is transformed and normalized before being split into training and testing data – 80% used for training and 20% for testing.</a:t>
            </a:r>
          </a:p>
          <a:p>
            <a:pPr>
              <a:buFont typeface="Wingdings" panose="05000000000000000000" pitchFamily="2" charset="2"/>
              <a:buChar char="v"/>
            </a:pPr>
            <a:r>
              <a:rPr lang="en-US" sz="2000" dirty="0">
                <a:solidFill>
                  <a:schemeClr val="bg2">
                    <a:lumMod val="10000"/>
                  </a:schemeClr>
                </a:solidFill>
              </a:rPr>
              <a:t>Several models were developed, and their parameters tuned to obtain the highest performing model parameters.</a:t>
            </a:r>
          </a:p>
          <a:p>
            <a:pPr>
              <a:buFont typeface="Wingdings" panose="05000000000000000000" pitchFamily="2" charset="2"/>
              <a:buChar char="v"/>
            </a:pPr>
            <a:r>
              <a:rPr lang="en-US" sz="2000" dirty="0">
                <a:solidFill>
                  <a:schemeClr val="bg2">
                    <a:lumMod val="10000"/>
                  </a:schemeClr>
                </a:solidFill>
              </a:rPr>
              <a:t>The prediction accuracy of all the models was compared and found as:</a:t>
            </a:r>
          </a:p>
        </p:txBody>
      </p:sp>
      <p:pic>
        <p:nvPicPr>
          <p:cNvPr id="4" name="Picture 3">
            <a:extLst>
              <a:ext uri="{FF2B5EF4-FFF2-40B4-BE49-F238E27FC236}">
                <a16:creationId xmlns:a16="http://schemas.microsoft.com/office/drawing/2014/main" id="{5319AF8B-3A40-4865-ABED-96B78223BC6E}"/>
              </a:ext>
            </a:extLst>
          </p:cNvPr>
          <p:cNvPicPr>
            <a:picLocks noChangeAspect="1"/>
          </p:cNvPicPr>
          <p:nvPr/>
        </p:nvPicPr>
        <p:blipFill rotWithShape="1">
          <a:blip r:embed="rId2"/>
          <a:srcRect l="-2922" r="27418"/>
          <a:stretch/>
        </p:blipFill>
        <p:spPr>
          <a:xfrm>
            <a:off x="770010" y="3572696"/>
            <a:ext cx="4547058" cy="2176212"/>
          </a:xfrm>
          <a:prstGeom prst="rect">
            <a:avLst/>
          </a:prstGeom>
        </p:spPr>
      </p:pic>
      <p:sp>
        <p:nvSpPr>
          <p:cNvPr id="8" name="TextBox 7">
            <a:extLst>
              <a:ext uri="{FF2B5EF4-FFF2-40B4-BE49-F238E27FC236}">
                <a16:creationId xmlns:a16="http://schemas.microsoft.com/office/drawing/2014/main" id="{C6740DD9-B4E4-432A-8DDC-BB8C7CC76F9C}"/>
              </a:ext>
            </a:extLst>
          </p:cNvPr>
          <p:cNvSpPr txBox="1"/>
          <p:nvPr/>
        </p:nvSpPr>
        <p:spPr>
          <a:xfrm>
            <a:off x="838199" y="5623729"/>
            <a:ext cx="9152467" cy="1077218"/>
          </a:xfrm>
          <a:prstGeom prst="rect">
            <a:avLst/>
          </a:prstGeom>
          <a:noFill/>
        </p:spPr>
        <p:txBody>
          <a:bodyPr wrap="square" rtlCol="0">
            <a:spAutoFit/>
          </a:bodyPr>
          <a:lstStyle/>
          <a:p>
            <a:r>
              <a:rPr lang="en-US" sz="1600" dirty="0">
                <a:cs typeface="Arial" panose="020B0604020202020204" pitchFamily="34" charset="0"/>
              </a:rPr>
              <a:t>GitHub URL to the notebook detailing the modelling steps: </a:t>
            </a:r>
            <a:r>
              <a:rPr lang="en-US" sz="1600" dirty="0">
                <a:hlinkClick r:id="rId3"/>
              </a:rPr>
              <a:t>https://github.com/TheophilusAnkrah/ANALYSING-SPACEX-ROCKET-LAUNCH-DATA/blob/main/IBM-DS0321EN-SkillsNetwork_labs_module_4_SpaceX_Machine_Learning_Prediction_Part_5.jupyterlite.ipynb</a:t>
            </a:r>
            <a:endParaRPr lang="en-US" sz="1600" dirty="0"/>
          </a:p>
          <a:p>
            <a:endParaRPr lang="en-US" sz="1600" dirty="0"/>
          </a:p>
        </p:txBody>
      </p:sp>
    </p:spTree>
    <p:extLst>
      <p:ext uri="{BB962C8B-B14F-4D97-AF65-F5344CB8AC3E}">
        <p14:creationId xmlns:p14="http://schemas.microsoft.com/office/powerpoint/2010/main" val="1783049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7" name="Content Placeholder 2">
            <a:extLst>
              <a:ext uri="{FF2B5EF4-FFF2-40B4-BE49-F238E27FC236}">
                <a16:creationId xmlns:a16="http://schemas.microsoft.com/office/drawing/2014/main" id="{176DC21F-75A0-4CEF-98D7-84EC7C678CC9}"/>
              </a:ext>
            </a:extLst>
          </p:cNvPr>
          <p:cNvSpPr txBox="1">
            <a:spLocks/>
          </p:cNvSpPr>
          <p:nvPr/>
        </p:nvSpPr>
        <p:spPr>
          <a:xfrm>
            <a:off x="770012" y="1439333"/>
            <a:ext cx="10688062" cy="4880017"/>
          </a:xfrm>
          <a:prstGeom prst="rect">
            <a:avLst/>
          </a:prstGeom>
        </p:spPr>
        <p:txBody>
          <a:bodyPr lIns="91440" tIns="45720" rIns="91440" bIns="45720" anchor="t">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tx1"/>
                </a:solidFill>
                <a:latin typeface="Abadi" panose="020B0604020104020204" pitchFamily="34" charset="0"/>
              </a:rPr>
              <a:t>This project aimed to predict the cost of rocket launches using SpaceX  launch data. To better predict this, we needed to determine if the re-usable first stage rockets which cost around 100 million dollar less than conventional rockets can be used.</a:t>
            </a:r>
          </a:p>
          <a:p>
            <a:pPr>
              <a:lnSpc>
                <a:spcPct val="100000"/>
              </a:lnSpc>
              <a:spcBef>
                <a:spcPts val="1400"/>
              </a:spcBef>
            </a:pPr>
            <a:r>
              <a:rPr lang="en-US" sz="2200" dirty="0">
                <a:solidFill>
                  <a:schemeClr val="tx1"/>
                </a:solidFill>
                <a:latin typeface="Abadi" panose="020B0604020104020204" pitchFamily="34" charset="0"/>
              </a:rPr>
              <a:t>In this respect, Space Y is a genuine rival, even a leader in commercial space exploration, actionable knowledge by figuring out the cost of each launch and if they will recycle the first stage.</a:t>
            </a:r>
          </a:p>
          <a:p>
            <a:pPr>
              <a:lnSpc>
                <a:spcPct val="100000"/>
              </a:lnSpc>
              <a:spcBef>
                <a:spcPts val="1400"/>
              </a:spcBef>
            </a:pPr>
            <a:r>
              <a:rPr lang="en-US" sz="2200" dirty="0">
                <a:solidFill>
                  <a:schemeClr val="tx1"/>
                </a:solidFill>
                <a:latin typeface="Abadi" panose="020B0604020104020204" pitchFamily="34" charset="0"/>
              </a:rPr>
              <a:t>I employed several approaches to do this, including web scraping, data visualizations, dashboards to highlight key areas of interest, and data collecting using Space X's APIs. I also created machine learning algorithms to forecast launch results. This research' findings indicate that rockets with a payload between 2.5 and 5.5 kg are quite successful. These boosters are identical to the Falcon9 FT. Launch pad 39-A at KSC.</a:t>
            </a:r>
          </a:p>
          <a:p>
            <a:pPr>
              <a:lnSpc>
                <a:spcPct val="100000"/>
              </a:lnSpc>
              <a:spcBef>
                <a:spcPts val="1400"/>
              </a:spcBef>
            </a:pPr>
            <a:r>
              <a:rPr lang="en-US" sz="2200" dirty="0">
                <a:solidFill>
                  <a:schemeClr val="tx1"/>
                </a:solidFill>
                <a:latin typeface="Abadi" panose="020B0604020104020204" pitchFamily="34" charset="0"/>
              </a:rPr>
              <a:t>Regarding predictive analysis, I observed that most models would be equally appropriate but settled on logistic regression models for this case as it also allows us to predict the probability of the of the prediction itself occurring.</a:t>
            </a:r>
          </a:p>
        </p:txBody>
      </p:sp>
    </p:spTree>
    <p:extLst>
      <p:ext uri="{BB962C8B-B14F-4D97-AF65-F5344CB8AC3E}">
        <p14:creationId xmlns:p14="http://schemas.microsoft.com/office/powerpoint/2010/main" val="3083623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291552"/>
            <a:ext cx="10515600" cy="1325563"/>
          </a:xfrm>
        </p:spPr>
        <p:txBody>
          <a:bodyPr anchor="ctr">
            <a:normAutofit/>
          </a:bodyPr>
          <a:lstStyle/>
          <a:p>
            <a:r>
              <a:rPr lang="en-US" dirty="0"/>
              <a:t>DISCUSSION</a:t>
            </a:r>
          </a:p>
        </p:txBody>
      </p:sp>
      <p:grpSp>
        <p:nvGrpSpPr>
          <p:cNvPr id="25" name="Content Placeholder 21" descr="Thought bubble outline">
            <a:extLst>
              <a:ext uri="{FF2B5EF4-FFF2-40B4-BE49-F238E27FC236}">
                <a16:creationId xmlns:a16="http://schemas.microsoft.com/office/drawing/2014/main" id="{ECA5B529-4D4B-4823-88F6-2DE572FFC504}"/>
              </a:ext>
            </a:extLst>
          </p:cNvPr>
          <p:cNvGrpSpPr/>
          <p:nvPr/>
        </p:nvGrpSpPr>
        <p:grpSpPr>
          <a:xfrm>
            <a:off x="4312762" y="4553478"/>
            <a:ext cx="853521" cy="555401"/>
            <a:chOff x="8398082" y="2947962"/>
            <a:chExt cx="738470" cy="695527"/>
          </a:xfrm>
          <a:solidFill>
            <a:srgbClr val="000000"/>
          </a:solidFill>
        </p:grpSpPr>
        <p:sp>
          <p:nvSpPr>
            <p:cNvPr id="26" name="Freeform: Shape 25">
              <a:extLst>
                <a:ext uri="{FF2B5EF4-FFF2-40B4-BE49-F238E27FC236}">
                  <a16:creationId xmlns:a16="http://schemas.microsoft.com/office/drawing/2014/main" id="{F35F9D83-C5B4-485D-B4BD-7591644F9F78}"/>
                </a:ext>
              </a:extLst>
            </p:cNvPr>
            <p:cNvSpPr/>
            <p:nvPr/>
          </p:nvSpPr>
          <p:spPr>
            <a:xfrm>
              <a:off x="8398082" y="2947962"/>
              <a:ext cx="738470" cy="514381"/>
            </a:xfrm>
            <a:custGeom>
              <a:avLst/>
              <a:gdLst>
                <a:gd name="connsiteX0" fmla="*/ 378342 w 738470"/>
                <a:gd name="connsiteY0" fmla="*/ 19052 h 514381"/>
                <a:gd name="connsiteX1" fmla="*/ 466353 w 738470"/>
                <a:gd name="connsiteY1" fmla="*/ 91690 h 514381"/>
                <a:gd name="connsiteX2" fmla="*/ 466496 w 738470"/>
                <a:gd name="connsiteY2" fmla="*/ 91747 h 514381"/>
                <a:gd name="connsiteX3" fmla="*/ 522084 w 738470"/>
                <a:gd name="connsiteY3" fmla="*/ 72964 h 514381"/>
                <a:gd name="connsiteX4" fmla="*/ 611914 w 738470"/>
                <a:gd name="connsiteY4" fmla="*/ 162822 h 514381"/>
                <a:gd name="connsiteX5" fmla="*/ 609267 w 738470"/>
                <a:gd name="connsiteY5" fmla="*/ 183339 h 514381"/>
                <a:gd name="connsiteX6" fmla="*/ 609338 w 738470"/>
                <a:gd name="connsiteY6" fmla="*/ 183454 h 514381"/>
                <a:gd name="connsiteX7" fmla="*/ 609381 w 738470"/>
                <a:gd name="connsiteY7" fmla="*/ 183454 h 514381"/>
                <a:gd name="connsiteX8" fmla="*/ 631060 w 738470"/>
                <a:gd name="connsiteY8" fmla="*/ 180806 h 514381"/>
                <a:gd name="connsiteX9" fmla="*/ 719607 w 738470"/>
                <a:gd name="connsiteY9" fmla="*/ 271957 h 514381"/>
                <a:gd name="connsiteX10" fmla="*/ 629888 w 738470"/>
                <a:gd name="connsiteY10" fmla="*/ 360514 h 514381"/>
                <a:gd name="connsiteX11" fmla="*/ 594074 w 738470"/>
                <a:gd name="connsiteY11" fmla="*/ 352484 h 514381"/>
                <a:gd name="connsiteX12" fmla="*/ 593959 w 738470"/>
                <a:gd name="connsiteY12" fmla="*/ 352522 h 514381"/>
                <a:gd name="connsiteX13" fmla="*/ 593950 w 738470"/>
                <a:gd name="connsiteY13" fmla="*/ 352570 h 514381"/>
                <a:gd name="connsiteX14" fmla="*/ 593950 w 738470"/>
                <a:gd name="connsiteY14" fmla="*/ 358628 h 514381"/>
                <a:gd name="connsiteX15" fmla="*/ 511159 w 738470"/>
                <a:gd name="connsiteY15" fmla="*/ 450068 h 514381"/>
                <a:gd name="connsiteX16" fmla="*/ 432378 w 738470"/>
                <a:gd name="connsiteY16" fmla="*/ 413673 h 514381"/>
                <a:gd name="connsiteX17" fmla="*/ 432257 w 738470"/>
                <a:gd name="connsiteY17" fmla="*/ 413659 h 514381"/>
                <a:gd name="connsiteX18" fmla="*/ 432225 w 738470"/>
                <a:gd name="connsiteY18" fmla="*/ 413720 h 514381"/>
                <a:gd name="connsiteX19" fmla="*/ 334119 w 738470"/>
                <a:gd name="connsiteY19" fmla="*/ 494874 h 514381"/>
                <a:gd name="connsiteX20" fmla="*/ 252565 w 738470"/>
                <a:gd name="connsiteY20" fmla="*/ 405405 h 514381"/>
                <a:gd name="connsiteX21" fmla="*/ 253422 w 738470"/>
                <a:gd name="connsiteY21" fmla="*/ 395737 h 514381"/>
                <a:gd name="connsiteX22" fmla="*/ 253393 w 738470"/>
                <a:gd name="connsiteY22" fmla="*/ 395632 h 514381"/>
                <a:gd name="connsiteX23" fmla="*/ 253289 w 738470"/>
                <a:gd name="connsiteY23" fmla="*/ 395661 h 514381"/>
                <a:gd name="connsiteX24" fmla="*/ 128055 w 738470"/>
                <a:gd name="connsiteY24" fmla="*/ 379829 h 514381"/>
                <a:gd name="connsiteX25" fmla="*/ 109728 w 738470"/>
                <a:gd name="connsiteY25" fmla="*/ 333558 h 514381"/>
                <a:gd name="connsiteX26" fmla="*/ 108823 w 738470"/>
                <a:gd name="connsiteY26" fmla="*/ 333558 h 514381"/>
                <a:gd name="connsiteX27" fmla="*/ 19095 w 738470"/>
                <a:gd name="connsiteY27" fmla="*/ 243569 h 514381"/>
                <a:gd name="connsiteX28" fmla="*/ 107651 w 738470"/>
                <a:gd name="connsiteY28" fmla="*/ 153850 h 514381"/>
                <a:gd name="connsiteX29" fmla="*/ 129330 w 738470"/>
                <a:gd name="connsiteY29" fmla="*/ 156498 h 514381"/>
                <a:gd name="connsiteX30" fmla="*/ 129454 w 738470"/>
                <a:gd name="connsiteY30" fmla="*/ 156417 h 514381"/>
                <a:gd name="connsiteX31" fmla="*/ 129454 w 738470"/>
                <a:gd name="connsiteY31" fmla="*/ 156374 h 514381"/>
                <a:gd name="connsiteX32" fmla="*/ 126816 w 738470"/>
                <a:gd name="connsiteY32" fmla="*/ 137762 h 514381"/>
                <a:gd name="connsiteX33" fmla="*/ 214145 w 738470"/>
                <a:gd name="connsiteY33" fmla="*/ 46074 h 514381"/>
                <a:gd name="connsiteX34" fmla="*/ 291093 w 738470"/>
                <a:gd name="connsiteY34" fmla="*/ 86327 h 514381"/>
                <a:gd name="connsiteX35" fmla="*/ 291209 w 738470"/>
                <a:gd name="connsiteY35" fmla="*/ 86364 h 514381"/>
                <a:gd name="connsiteX36" fmla="*/ 291246 w 738470"/>
                <a:gd name="connsiteY36" fmla="*/ 86327 h 514381"/>
                <a:gd name="connsiteX37" fmla="*/ 378342 w 738470"/>
                <a:gd name="connsiteY37" fmla="*/ 19052 h 514381"/>
                <a:gd name="connsiteX38" fmla="*/ 378342 w 738470"/>
                <a:gd name="connsiteY38" fmla="*/ 2 h 514381"/>
                <a:gd name="connsiteX39" fmla="*/ 285712 w 738470"/>
                <a:gd name="connsiteY39" fmla="*/ 52104 h 514381"/>
                <a:gd name="connsiteX40" fmla="*/ 216636 w 738470"/>
                <a:gd name="connsiteY40" fmla="*/ 26958 h 514381"/>
                <a:gd name="connsiteX41" fmla="*/ 107747 w 738470"/>
                <a:gd name="connsiteY41" fmla="*/ 134800 h 514381"/>
                <a:gd name="connsiteX42" fmla="*/ 6 w 738470"/>
                <a:gd name="connsiteY42" fmla="*/ 244884 h 514381"/>
                <a:gd name="connsiteX43" fmla="*/ 93554 w 738470"/>
                <a:gd name="connsiteY43" fmla="*/ 351541 h 514381"/>
                <a:gd name="connsiteX44" fmla="*/ 224877 w 738470"/>
                <a:gd name="connsiteY44" fmla="*/ 430226 h 514381"/>
                <a:gd name="connsiteX45" fmla="*/ 235648 w 738470"/>
                <a:gd name="connsiteY45" fmla="*/ 426922 h 514381"/>
                <a:gd name="connsiteX46" fmla="*/ 364184 w 738470"/>
                <a:gd name="connsiteY46" fmla="*/ 512194 h 514381"/>
                <a:gd name="connsiteX47" fmla="*/ 442093 w 738470"/>
                <a:gd name="connsiteY47" fmla="*/ 449877 h 514381"/>
                <a:gd name="connsiteX48" fmla="*/ 504111 w 738470"/>
                <a:gd name="connsiteY48" fmla="*/ 469423 h 514381"/>
                <a:gd name="connsiteX49" fmla="*/ 611638 w 738470"/>
                <a:gd name="connsiteY49" fmla="*/ 377735 h 514381"/>
                <a:gd name="connsiteX50" fmla="*/ 629888 w 738470"/>
                <a:gd name="connsiteY50" fmla="*/ 379564 h 514381"/>
                <a:gd name="connsiteX51" fmla="*/ 738470 w 738470"/>
                <a:gd name="connsiteY51" fmla="*/ 270329 h 514381"/>
                <a:gd name="connsiteX52" fmla="*/ 630964 w 738470"/>
                <a:gd name="connsiteY52" fmla="*/ 161756 h 514381"/>
                <a:gd name="connsiteX53" fmla="*/ 522084 w 738470"/>
                <a:gd name="connsiteY53" fmla="*/ 53914 h 514381"/>
                <a:gd name="connsiteX54" fmla="*/ 477441 w 738470"/>
                <a:gd name="connsiteY54" fmla="*/ 63353 h 514381"/>
                <a:gd name="connsiteX55" fmla="*/ 378342 w 738470"/>
                <a:gd name="connsiteY55" fmla="*/ 2 h 51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38470" h="514381">
                  <a:moveTo>
                    <a:pt x="378342" y="19052"/>
                  </a:moveTo>
                  <a:cubicBezTo>
                    <a:pt x="421387" y="18790"/>
                    <a:pt x="458448" y="49377"/>
                    <a:pt x="466353" y="91690"/>
                  </a:cubicBezTo>
                  <a:cubicBezTo>
                    <a:pt x="466353" y="91756"/>
                    <a:pt x="466439" y="91794"/>
                    <a:pt x="466496" y="91747"/>
                  </a:cubicBezTo>
                  <a:cubicBezTo>
                    <a:pt x="482496" y="79619"/>
                    <a:pt x="502007" y="73026"/>
                    <a:pt x="522084" y="72964"/>
                  </a:cubicBezTo>
                  <a:cubicBezTo>
                    <a:pt x="571642" y="73121"/>
                    <a:pt x="611773" y="113265"/>
                    <a:pt x="611914" y="162822"/>
                  </a:cubicBezTo>
                  <a:cubicBezTo>
                    <a:pt x="611963" y="169750"/>
                    <a:pt x="611072" y="176652"/>
                    <a:pt x="609267" y="183339"/>
                  </a:cubicBezTo>
                  <a:cubicBezTo>
                    <a:pt x="609255" y="183391"/>
                    <a:pt x="609287" y="183442"/>
                    <a:pt x="609338" y="183454"/>
                  </a:cubicBezTo>
                  <a:cubicBezTo>
                    <a:pt x="609352" y="183456"/>
                    <a:pt x="609367" y="183456"/>
                    <a:pt x="609381" y="183454"/>
                  </a:cubicBezTo>
                  <a:cubicBezTo>
                    <a:pt x="616454" y="181597"/>
                    <a:pt x="623747" y="180706"/>
                    <a:pt x="631060" y="180806"/>
                  </a:cubicBezTo>
                  <a:cubicBezTo>
                    <a:pt x="680682" y="181525"/>
                    <a:pt x="720326" y="222335"/>
                    <a:pt x="719607" y="271957"/>
                  </a:cubicBezTo>
                  <a:cubicBezTo>
                    <a:pt x="718896" y="321021"/>
                    <a:pt x="678957" y="360442"/>
                    <a:pt x="629888" y="360514"/>
                  </a:cubicBezTo>
                  <a:cubicBezTo>
                    <a:pt x="617543" y="360179"/>
                    <a:pt x="605380" y="357452"/>
                    <a:pt x="594074" y="352484"/>
                  </a:cubicBezTo>
                  <a:cubicBezTo>
                    <a:pt x="594032" y="352463"/>
                    <a:pt x="593980" y="352479"/>
                    <a:pt x="593959" y="352522"/>
                  </a:cubicBezTo>
                  <a:cubicBezTo>
                    <a:pt x="593951" y="352537"/>
                    <a:pt x="593948" y="352554"/>
                    <a:pt x="593950" y="352570"/>
                  </a:cubicBezTo>
                  <a:lnTo>
                    <a:pt x="593950" y="358628"/>
                  </a:lnTo>
                  <a:cubicBezTo>
                    <a:pt x="594340" y="406003"/>
                    <a:pt x="558340" y="445763"/>
                    <a:pt x="511159" y="450068"/>
                  </a:cubicBezTo>
                  <a:cubicBezTo>
                    <a:pt x="480332" y="452598"/>
                    <a:pt x="450434" y="438785"/>
                    <a:pt x="432378" y="413673"/>
                  </a:cubicBezTo>
                  <a:cubicBezTo>
                    <a:pt x="432348" y="413636"/>
                    <a:pt x="432294" y="413630"/>
                    <a:pt x="432257" y="413659"/>
                  </a:cubicBezTo>
                  <a:cubicBezTo>
                    <a:pt x="432239" y="413675"/>
                    <a:pt x="432227" y="413697"/>
                    <a:pt x="432225" y="413720"/>
                  </a:cubicBezTo>
                  <a:cubicBezTo>
                    <a:pt x="427544" y="463222"/>
                    <a:pt x="383620" y="499556"/>
                    <a:pt x="334119" y="494874"/>
                  </a:cubicBezTo>
                  <a:cubicBezTo>
                    <a:pt x="287947" y="490508"/>
                    <a:pt x="252648" y="451782"/>
                    <a:pt x="252565" y="405405"/>
                  </a:cubicBezTo>
                  <a:cubicBezTo>
                    <a:pt x="252557" y="402163"/>
                    <a:pt x="252845" y="398927"/>
                    <a:pt x="253422" y="395737"/>
                  </a:cubicBezTo>
                  <a:cubicBezTo>
                    <a:pt x="253443" y="395700"/>
                    <a:pt x="253431" y="395653"/>
                    <a:pt x="253393" y="395632"/>
                  </a:cubicBezTo>
                  <a:cubicBezTo>
                    <a:pt x="253356" y="395611"/>
                    <a:pt x="253310" y="395624"/>
                    <a:pt x="253289" y="395661"/>
                  </a:cubicBezTo>
                  <a:cubicBezTo>
                    <a:pt x="214334" y="425871"/>
                    <a:pt x="158265" y="418783"/>
                    <a:pt x="128055" y="379829"/>
                  </a:cubicBezTo>
                  <a:cubicBezTo>
                    <a:pt x="117682" y="366455"/>
                    <a:pt x="111326" y="350407"/>
                    <a:pt x="109728" y="333558"/>
                  </a:cubicBezTo>
                  <a:lnTo>
                    <a:pt x="108823" y="333558"/>
                  </a:lnTo>
                  <a:cubicBezTo>
                    <a:pt x="59196" y="333486"/>
                    <a:pt x="19022" y="293197"/>
                    <a:pt x="19095" y="243569"/>
                  </a:cubicBezTo>
                  <a:cubicBezTo>
                    <a:pt x="19166" y="194500"/>
                    <a:pt x="58587" y="154560"/>
                    <a:pt x="107651" y="153850"/>
                  </a:cubicBezTo>
                  <a:cubicBezTo>
                    <a:pt x="114964" y="153749"/>
                    <a:pt x="122257" y="154640"/>
                    <a:pt x="129330" y="156498"/>
                  </a:cubicBezTo>
                  <a:cubicBezTo>
                    <a:pt x="129387" y="156509"/>
                    <a:pt x="129443" y="156473"/>
                    <a:pt x="129454" y="156417"/>
                  </a:cubicBezTo>
                  <a:cubicBezTo>
                    <a:pt x="129457" y="156403"/>
                    <a:pt x="129457" y="156388"/>
                    <a:pt x="129454" y="156374"/>
                  </a:cubicBezTo>
                  <a:cubicBezTo>
                    <a:pt x="127862" y="150292"/>
                    <a:pt x="126977" y="144047"/>
                    <a:pt x="126816" y="137762"/>
                  </a:cubicBezTo>
                  <a:cubicBezTo>
                    <a:pt x="125612" y="88328"/>
                    <a:pt x="164710" y="47277"/>
                    <a:pt x="214145" y="46074"/>
                  </a:cubicBezTo>
                  <a:cubicBezTo>
                    <a:pt x="245020" y="45322"/>
                    <a:pt x="274103" y="60536"/>
                    <a:pt x="291093" y="86327"/>
                  </a:cubicBezTo>
                  <a:cubicBezTo>
                    <a:pt x="291115" y="86369"/>
                    <a:pt x="291167" y="86386"/>
                    <a:pt x="291209" y="86364"/>
                  </a:cubicBezTo>
                  <a:cubicBezTo>
                    <a:pt x="291225" y="86356"/>
                    <a:pt x="291237" y="86343"/>
                    <a:pt x="291246" y="86327"/>
                  </a:cubicBezTo>
                  <a:cubicBezTo>
                    <a:pt x="302001" y="46971"/>
                    <a:pt x="337546" y="19515"/>
                    <a:pt x="378342" y="19052"/>
                  </a:cubicBezTo>
                  <a:moveTo>
                    <a:pt x="378342" y="2"/>
                  </a:moveTo>
                  <a:cubicBezTo>
                    <a:pt x="340553" y="258"/>
                    <a:pt x="305555" y="19944"/>
                    <a:pt x="285712" y="52104"/>
                  </a:cubicBezTo>
                  <a:cubicBezTo>
                    <a:pt x="266344" y="35888"/>
                    <a:pt x="241897" y="26988"/>
                    <a:pt x="216636" y="26958"/>
                  </a:cubicBezTo>
                  <a:cubicBezTo>
                    <a:pt x="156937" y="27032"/>
                    <a:pt x="108398" y="75104"/>
                    <a:pt x="107747" y="134800"/>
                  </a:cubicBezTo>
                  <a:cubicBezTo>
                    <a:pt x="47596" y="135447"/>
                    <a:pt x="-641" y="184733"/>
                    <a:pt x="6" y="244884"/>
                  </a:cubicBezTo>
                  <a:cubicBezTo>
                    <a:pt x="585" y="298655"/>
                    <a:pt x="40318" y="343956"/>
                    <a:pt x="93554" y="351541"/>
                  </a:cubicBezTo>
                  <a:cubicBezTo>
                    <a:pt x="108090" y="409533"/>
                    <a:pt x="166885" y="444761"/>
                    <a:pt x="224877" y="430226"/>
                  </a:cubicBezTo>
                  <a:cubicBezTo>
                    <a:pt x="228522" y="429313"/>
                    <a:pt x="232117" y="428210"/>
                    <a:pt x="235648" y="426922"/>
                  </a:cubicBezTo>
                  <a:cubicBezTo>
                    <a:pt x="247596" y="485964"/>
                    <a:pt x="305144" y="524141"/>
                    <a:pt x="364184" y="512194"/>
                  </a:cubicBezTo>
                  <a:cubicBezTo>
                    <a:pt x="398689" y="505212"/>
                    <a:pt x="427702" y="482005"/>
                    <a:pt x="442093" y="449877"/>
                  </a:cubicBezTo>
                  <a:cubicBezTo>
                    <a:pt x="460225" y="462694"/>
                    <a:pt x="481907" y="469527"/>
                    <a:pt x="504111" y="469423"/>
                  </a:cubicBezTo>
                  <a:cubicBezTo>
                    <a:pt x="557585" y="469358"/>
                    <a:pt x="603124" y="430527"/>
                    <a:pt x="611638" y="377735"/>
                  </a:cubicBezTo>
                  <a:cubicBezTo>
                    <a:pt x="617649" y="378928"/>
                    <a:pt x="623761" y="379541"/>
                    <a:pt x="629888" y="379564"/>
                  </a:cubicBezTo>
                  <a:cubicBezTo>
                    <a:pt x="690037" y="379384"/>
                    <a:pt x="738650" y="330478"/>
                    <a:pt x="738470" y="270329"/>
                  </a:cubicBezTo>
                  <a:cubicBezTo>
                    <a:pt x="738291" y="210855"/>
                    <a:pt x="690434" y="162521"/>
                    <a:pt x="630964" y="161756"/>
                  </a:cubicBezTo>
                  <a:cubicBezTo>
                    <a:pt x="630313" y="102063"/>
                    <a:pt x="581780" y="53994"/>
                    <a:pt x="522084" y="53914"/>
                  </a:cubicBezTo>
                  <a:cubicBezTo>
                    <a:pt x="506711" y="53939"/>
                    <a:pt x="491509" y="57154"/>
                    <a:pt x="477441" y="63353"/>
                  </a:cubicBezTo>
                  <a:cubicBezTo>
                    <a:pt x="459782" y="24549"/>
                    <a:pt x="420974" y="-260"/>
                    <a:pt x="378342" y="2"/>
                  </a:cubicBezTo>
                  <a:close/>
                </a:path>
              </a:pathLst>
            </a:custGeom>
            <a:solidFill>
              <a:srgbClr val="000000"/>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CF7E31C-6F9E-4DBB-A95E-A011B8C96822}"/>
                </a:ext>
              </a:extLst>
            </p:cNvPr>
            <p:cNvSpPr/>
            <p:nvPr/>
          </p:nvSpPr>
          <p:spPr>
            <a:xfrm>
              <a:off x="8529337" y="3443436"/>
              <a:ext cx="114300" cy="114299"/>
            </a:xfrm>
            <a:custGeom>
              <a:avLst/>
              <a:gdLst>
                <a:gd name="connsiteX0" fmla="*/ 57150 w 114300"/>
                <a:gd name="connsiteY0" fmla="*/ 19050 h 114299"/>
                <a:gd name="connsiteX1" fmla="*/ 95250 w 114300"/>
                <a:gd name="connsiteY1" fmla="*/ 57150 h 114299"/>
                <a:gd name="connsiteX2" fmla="*/ 57150 w 114300"/>
                <a:gd name="connsiteY2" fmla="*/ 95250 h 114299"/>
                <a:gd name="connsiteX3" fmla="*/ 19050 w 114300"/>
                <a:gd name="connsiteY3" fmla="*/ 57150 h 114299"/>
                <a:gd name="connsiteX4" fmla="*/ 57150 w 114300"/>
                <a:gd name="connsiteY4" fmla="*/ 19050 h 114299"/>
                <a:gd name="connsiteX5" fmla="*/ 57150 w 114300"/>
                <a:gd name="connsiteY5" fmla="*/ 0 h 114299"/>
                <a:gd name="connsiteX6" fmla="*/ 0 w 114300"/>
                <a:gd name="connsiteY6" fmla="*/ 57150 h 114299"/>
                <a:gd name="connsiteX7" fmla="*/ 57150 w 114300"/>
                <a:gd name="connsiteY7" fmla="*/ 114300 h 114299"/>
                <a:gd name="connsiteX8" fmla="*/ 114300 w 114300"/>
                <a:gd name="connsiteY8" fmla="*/ 57150 h 114299"/>
                <a:gd name="connsiteX9" fmla="*/ 57150 w 114300"/>
                <a:gd name="connsiteY9" fmla="*/ 0 h 114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 h="114299">
                  <a:moveTo>
                    <a:pt x="57150" y="19050"/>
                  </a:moveTo>
                  <a:cubicBezTo>
                    <a:pt x="78192" y="19050"/>
                    <a:pt x="95250" y="36108"/>
                    <a:pt x="95250" y="57150"/>
                  </a:cubicBezTo>
                  <a:cubicBezTo>
                    <a:pt x="95250" y="78192"/>
                    <a:pt x="78192" y="95250"/>
                    <a:pt x="57150" y="95250"/>
                  </a:cubicBezTo>
                  <a:cubicBezTo>
                    <a:pt x="36108" y="95250"/>
                    <a:pt x="19050" y="78192"/>
                    <a:pt x="19050" y="57150"/>
                  </a:cubicBezTo>
                  <a:cubicBezTo>
                    <a:pt x="19081" y="36121"/>
                    <a:pt x="36121" y="19081"/>
                    <a:pt x="57150" y="19050"/>
                  </a:cubicBezTo>
                  <a:moveTo>
                    <a:pt x="57150" y="0"/>
                  </a:moveTo>
                  <a:cubicBezTo>
                    <a:pt x="25587" y="0"/>
                    <a:pt x="0" y="25587"/>
                    <a:pt x="0" y="57150"/>
                  </a:cubicBezTo>
                  <a:cubicBezTo>
                    <a:pt x="0" y="88713"/>
                    <a:pt x="25587" y="114300"/>
                    <a:pt x="57150" y="114300"/>
                  </a:cubicBezTo>
                  <a:cubicBezTo>
                    <a:pt x="88713" y="114300"/>
                    <a:pt x="114300" y="88713"/>
                    <a:pt x="114300" y="57150"/>
                  </a:cubicBezTo>
                  <a:cubicBezTo>
                    <a:pt x="114300" y="25587"/>
                    <a:pt x="88713" y="0"/>
                    <a:pt x="57150" y="0"/>
                  </a:cubicBezTo>
                  <a:close/>
                </a:path>
              </a:pathLst>
            </a:custGeom>
            <a:solidFill>
              <a:srgbClr val="000000"/>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716EDFD-B06B-47FF-B114-9058AFE0B6F8}"/>
                </a:ext>
              </a:extLst>
            </p:cNvPr>
            <p:cNvSpPr/>
            <p:nvPr/>
          </p:nvSpPr>
          <p:spPr>
            <a:xfrm>
              <a:off x="8429324" y="3557765"/>
              <a:ext cx="85725" cy="85725"/>
            </a:xfrm>
            <a:custGeom>
              <a:avLst/>
              <a:gdLst>
                <a:gd name="connsiteX0" fmla="*/ 42863 w 85725"/>
                <a:gd name="connsiteY0" fmla="*/ 19050 h 85725"/>
                <a:gd name="connsiteX1" fmla="*/ 66675 w 85725"/>
                <a:gd name="connsiteY1" fmla="*/ 42863 h 85725"/>
                <a:gd name="connsiteX2" fmla="*/ 42863 w 85725"/>
                <a:gd name="connsiteY2" fmla="*/ 66675 h 85725"/>
                <a:gd name="connsiteX3" fmla="*/ 19050 w 85725"/>
                <a:gd name="connsiteY3" fmla="*/ 42863 h 85725"/>
                <a:gd name="connsiteX4" fmla="*/ 42863 w 85725"/>
                <a:gd name="connsiteY4" fmla="*/ 19050 h 85725"/>
                <a:gd name="connsiteX5" fmla="*/ 42863 w 85725"/>
                <a:gd name="connsiteY5" fmla="*/ 0 h 85725"/>
                <a:gd name="connsiteX6" fmla="*/ 0 w 85725"/>
                <a:gd name="connsiteY6" fmla="*/ 42863 h 85725"/>
                <a:gd name="connsiteX7" fmla="*/ 42863 w 85725"/>
                <a:gd name="connsiteY7" fmla="*/ 85725 h 85725"/>
                <a:gd name="connsiteX8" fmla="*/ 85725 w 85725"/>
                <a:gd name="connsiteY8" fmla="*/ 42863 h 85725"/>
                <a:gd name="connsiteX9" fmla="*/ 42863 w 85725"/>
                <a:gd name="connsiteY9" fmla="*/ 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85725">
                  <a:moveTo>
                    <a:pt x="42863" y="19050"/>
                  </a:moveTo>
                  <a:cubicBezTo>
                    <a:pt x="56014" y="19050"/>
                    <a:pt x="66675" y="29711"/>
                    <a:pt x="66675" y="42863"/>
                  </a:cubicBezTo>
                  <a:cubicBezTo>
                    <a:pt x="66675" y="56014"/>
                    <a:pt x="56014" y="66675"/>
                    <a:pt x="42863" y="66675"/>
                  </a:cubicBezTo>
                  <a:cubicBezTo>
                    <a:pt x="29711" y="66675"/>
                    <a:pt x="19050" y="56014"/>
                    <a:pt x="19050" y="42863"/>
                  </a:cubicBezTo>
                  <a:cubicBezTo>
                    <a:pt x="19050" y="29711"/>
                    <a:pt x="29711" y="19050"/>
                    <a:pt x="42863" y="19050"/>
                  </a:cubicBezTo>
                  <a:moveTo>
                    <a:pt x="42863" y="0"/>
                  </a:moveTo>
                  <a:cubicBezTo>
                    <a:pt x="19190" y="0"/>
                    <a:pt x="0" y="19190"/>
                    <a:pt x="0" y="42863"/>
                  </a:cubicBezTo>
                  <a:cubicBezTo>
                    <a:pt x="0" y="66535"/>
                    <a:pt x="19190" y="85725"/>
                    <a:pt x="42863" y="85725"/>
                  </a:cubicBezTo>
                  <a:cubicBezTo>
                    <a:pt x="66535" y="85725"/>
                    <a:pt x="85725" y="66535"/>
                    <a:pt x="85725" y="42863"/>
                  </a:cubicBezTo>
                  <a:cubicBezTo>
                    <a:pt x="85725" y="19190"/>
                    <a:pt x="66535" y="0"/>
                    <a:pt x="42863" y="0"/>
                  </a:cubicBezTo>
                  <a:close/>
                </a:path>
              </a:pathLst>
            </a:custGeom>
            <a:solidFill>
              <a:srgbClr val="000000"/>
            </a:solidFill>
            <a:ln w="9525" cap="flat">
              <a:noFill/>
              <a:prstDash val="solid"/>
              <a:miter/>
            </a:ln>
          </p:spPr>
          <p:txBody>
            <a:bodyPr rtlCol="0" anchor="ctr"/>
            <a:lstStyle/>
            <a:p>
              <a:endParaRPr lang="en-US"/>
            </a:p>
          </p:txBody>
        </p:sp>
      </p:grpSp>
      <p:grpSp>
        <p:nvGrpSpPr>
          <p:cNvPr id="14" name="Group 13">
            <a:extLst>
              <a:ext uri="{FF2B5EF4-FFF2-40B4-BE49-F238E27FC236}">
                <a16:creationId xmlns:a16="http://schemas.microsoft.com/office/drawing/2014/main" id="{7370030D-F265-4D96-813B-8F2E65F94CAA}"/>
              </a:ext>
            </a:extLst>
          </p:cNvPr>
          <p:cNvGrpSpPr/>
          <p:nvPr/>
        </p:nvGrpSpPr>
        <p:grpSpPr>
          <a:xfrm>
            <a:off x="27682" y="1379166"/>
            <a:ext cx="7529254" cy="4906020"/>
            <a:chOff x="4577580" y="1589373"/>
            <a:chExt cx="8102274" cy="4709293"/>
          </a:xfrm>
        </p:grpSpPr>
        <p:pic>
          <p:nvPicPr>
            <p:cNvPr id="15" name="Picture 14">
              <a:extLst>
                <a:ext uri="{FF2B5EF4-FFF2-40B4-BE49-F238E27FC236}">
                  <a16:creationId xmlns:a16="http://schemas.microsoft.com/office/drawing/2014/main" id="{D0B12210-EB5A-491E-A845-04405AF26FB5}"/>
                </a:ext>
              </a:extLst>
            </p:cNvPr>
            <p:cNvPicPr>
              <a:picLocks noChangeAspect="1"/>
            </p:cNvPicPr>
            <p:nvPr/>
          </p:nvPicPr>
          <p:blipFill rotWithShape="1">
            <a:blip r:embed="rId2">
              <a:alphaModFix amt="70000"/>
            </a:blip>
            <a:srcRect t="13453" b="20955"/>
            <a:stretch/>
          </p:blipFill>
          <p:spPr>
            <a:xfrm>
              <a:off x="5845224" y="1589373"/>
              <a:ext cx="5839017" cy="4709293"/>
            </a:xfrm>
            <a:prstGeom prst="rect">
              <a:avLst/>
            </a:prstGeom>
          </p:spPr>
        </p:pic>
        <p:graphicFrame>
          <p:nvGraphicFramePr>
            <p:cNvPr id="16" name="Chart 15">
              <a:extLst>
                <a:ext uri="{FF2B5EF4-FFF2-40B4-BE49-F238E27FC236}">
                  <a16:creationId xmlns:a16="http://schemas.microsoft.com/office/drawing/2014/main" id="{EFAF5CF4-8804-4992-8BD3-8692BE793301}"/>
                </a:ext>
              </a:extLst>
            </p:cNvPr>
            <p:cNvGraphicFramePr/>
            <p:nvPr>
              <p:extLst>
                <p:ext uri="{D42A27DB-BD31-4B8C-83A1-F6EECF244321}">
                  <p14:modId xmlns:p14="http://schemas.microsoft.com/office/powerpoint/2010/main" val="4131959820"/>
                </p:ext>
              </p:extLst>
            </p:nvPr>
          </p:nvGraphicFramePr>
          <p:xfrm>
            <a:off x="6096000" y="1794933"/>
            <a:ext cx="5313946" cy="3217334"/>
          </p:xfrm>
          <a:graphic>
            <a:graphicData uri="http://schemas.openxmlformats.org/drawingml/2006/chart">
              <c:chart xmlns:c="http://schemas.openxmlformats.org/drawingml/2006/chart" xmlns:r="http://schemas.openxmlformats.org/officeDocument/2006/relationships" r:id="rId3"/>
            </a:graphicData>
          </a:graphic>
        </p:graphicFrame>
        <p:pic>
          <p:nvPicPr>
            <p:cNvPr id="17" name="Graphic 16" descr="Speech outline">
              <a:extLst>
                <a:ext uri="{FF2B5EF4-FFF2-40B4-BE49-F238E27FC236}">
                  <a16:creationId xmlns:a16="http://schemas.microsoft.com/office/drawing/2014/main" id="{F87EF226-F685-405E-B538-3107E0E427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77580" y="3874629"/>
              <a:ext cx="2308718" cy="1608070"/>
            </a:xfrm>
            <a:prstGeom prst="rect">
              <a:avLst/>
            </a:prstGeom>
          </p:spPr>
        </p:pic>
        <p:pic>
          <p:nvPicPr>
            <p:cNvPr id="18" name="Graphic 17" descr="Speech outline">
              <a:extLst>
                <a:ext uri="{FF2B5EF4-FFF2-40B4-BE49-F238E27FC236}">
                  <a16:creationId xmlns:a16="http://schemas.microsoft.com/office/drawing/2014/main" id="{3D2074AB-C319-4650-9854-328A65F79F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0596749" y="3944019"/>
              <a:ext cx="2083105" cy="1608070"/>
            </a:xfrm>
            <a:prstGeom prst="rect">
              <a:avLst/>
            </a:prstGeom>
          </p:spPr>
        </p:pic>
        <p:sp>
          <p:nvSpPr>
            <p:cNvPr id="19" name="TextBox 18">
              <a:extLst>
                <a:ext uri="{FF2B5EF4-FFF2-40B4-BE49-F238E27FC236}">
                  <a16:creationId xmlns:a16="http://schemas.microsoft.com/office/drawing/2014/main" id="{D587D18D-D704-4085-A6C4-89AF2324B466}"/>
                </a:ext>
              </a:extLst>
            </p:cNvPr>
            <p:cNvSpPr txBox="1"/>
            <p:nvPr/>
          </p:nvSpPr>
          <p:spPr>
            <a:xfrm>
              <a:off x="4866244" y="4402208"/>
              <a:ext cx="1731389" cy="354522"/>
            </a:xfrm>
            <a:prstGeom prst="rect">
              <a:avLst/>
            </a:prstGeom>
            <a:noFill/>
          </p:spPr>
          <p:txBody>
            <a:bodyPr wrap="square" rtlCol="0">
              <a:spAutoFit/>
            </a:bodyPr>
            <a:lstStyle/>
            <a:p>
              <a:pPr algn="ctr"/>
              <a:r>
                <a:rPr lang="en-US" b="1" dirty="0">
                  <a:solidFill>
                    <a:schemeClr val="bg2">
                      <a:lumMod val="25000"/>
                    </a:schemeClr>
                  </a:solidFill>
                </a:rPr>
                <a:t>MY WHAT?</a:t>
              </a:r>
            </a:p>
          </p:txBody>
        </p:sp>
        <p:sp>
          <p:nvSpPr>
            <p:cNvPr id="20" name="TextBox 19">
              <a:extLst>
                <a:ext uri="{FF2B5EF4-FFF2-40B4-BE49-F238E27FC236}">
                  <a16:creationId xmlns:a16="http://schemas.microsoft.com/office/drawing/2014/main" id="{A14FE029-FBEB-4781-A232-141B6FA2122E}"/>
                </a:ext>
              </a:extLst>
            </p:cNvPr>
            <p:cNvSpPr txBox="1"/>
            <p:nvPr/>
          </p:nvSpPr>
          <p:spPr>
            <a:xfrm>
              <a:off x="10916535" y="4342856"/>
              <a:ext cx="1469255" cy="502239"/>
            </a:xfrm>
            <a:prstGeom prst="rect">
              <a:avLst/>
            </a:prstGeom>
            <a:noFill/>
          </p:spPr>
          <p:txBody>
            <a:bodyPr wrap="square" rtlCol="0">
              <a:spAutoFit/>
            </a:bodyPr>
            <a:lstStyle/>
            <a:p>
              <a:pPr algn="ctr"/>
              <a:r>
                <a:rPr lang="en-US" sz="1400" b="1" dirty="0">
                  <a:solidFill>
                    <a:schemeClr val="bg2">
                      <a:lumMod val="25000"/>
                    </a:schemeClr>
                  </a:solidFill>
                </a:rPr>
                <a:t>STILL STICKING WITH YOUR-X?</a:t>
              </a:r>
            </a:p>
          </p:txBody>
        </p:sp>
      </p:grpSp>
      <p:sp>
        <p:nvSpPr>
          <p:cNvPr id="42" name="TextBox 41">
            <a:extLst>
              <a:ext uri="{FF2B5EF4-FFF2-40B4-BE49-F238E27FC236}">
                <a16:creationId xmlns:a16="http://schemas.microsoft.com/office/drawing/2014/main" id="{593D5F8C-D7E1-4F44-90CD-978C67E4C155}"/>
              </a:ext>
            </a:extLst>
          </p:cNvPr>
          <p:cNvSpPr txBox="1"/>
          <p:nvPr/>
        </p:nvSpPr>
        <p:spPr>
          <a:xfrm>
            <a:off x="4470552" y="4574187"/>
            <a:ext cx="396551" cy="369332"/>
          </a:xfrm>
          <a:prstGeom prst="rect">
            <a:avLst/>
          </a:prstGeom>
          <a:noFill/>
        </p:spPr>
        <p:txBody>
          <a:bodyPr wrap="square" rtlCol="0">
            <a:spAutoFit/>
          </a:bodyPr>
          <a:lstStyle/>
          <a:p>
            <a:r>
              <a:rPr lang="en-US" dirty="0"/>
              <a:t>💡</a:t>
            </a:r>
          </a:p>
        </p:txBody>
      </p:sp>
      <p:sp>
        <p:nvSpPr>
          <p:cNvPr id="43" name="Content Placeholder 3">
            <a:extLst>
              <a:ext uri="{FF2B5EF4-FFF2-40B4-BE49-F238E27FC236}">
                <a16:creationId xmlns:a16="http://schemas.microsoft.com/office/drawing/2014/main" id="{3FF211E0-4BA7-4DA5-BBA5-C21950658844}"/>
              </a:ext>
            </a:extLst>
          </p:cNvPr>
          <p:cNvSpPr txBox="1">
            <a:spLocks/>
          </p:cNvSpPr>
          <p:nvPr/>
        </p:nvSpPr>
        <p:spPr>
          <a:xfrm>
            <a:off x="7191813" y="1889797"/>
            <a:ext cx="4676920" cy="3124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600" dirty="0">
                <a:solidFill>
                  <a:schemeClr val="bg2">
                    <a:lumMod val="10000"/>
                  </a:schemeClr>
                </a:solidFill>
              </a:rPr>
              <a:t>Was enough data collected for the project?</a:t>
            </a:r>
          </a:p>
          <a:p>
            <a:pPr>
              <a:buFont typeface="Wingdings" panose="05000000000000000000" pitchFamily="2" charset="2"/>
              <a:buChar char="Ø"/>
            </a:pPr>
            <a:r>
              <a:rPr lang="en-US" sz="1600" dirty="0">
                <a:solidFill>
                  <a:schemeClr val="bg2">
                    <a:lumMod val="10000"/>
                  </a:schemeClr>
                </a:solidFill>
              </a:rPr>
              <a:t>Was data credible and unbiased?</a:t>
            </a:r>
          </a:p>
          <a:p>
            <a:pPr>
              <a:buFont typeface="Wingdings" panose="05000000000000000000" pitchFamily="2" charset="2"/>
              <a:buChar char="Ø"/>
            </a:pPr>
            <a:r>
              <a:rPr lang="en-US" sz="1600" dirty="0">
                <a:solidFill>
                  <a:schemeClr val="bg2">
                    <a:lumMod val="10000"/>
                  </a:schemeClr>
                </a:solidFill>
              </a:rPr>
              <a:t>Did the methodology lack in any way?</a:t>
            </a:r>
          </a:p>
          <a:p>
            <a:pPr>
              <a:buFont typeface="Wingdings" panose="05000000000000000000" pitchFamily="2" charset="2"/>
              <a:buChar char="Ø"/>
            </a:pPr>
            <a:r>
              <a:rPr lang="en-US" sz="1600" dirty="0">
                <a:solidFill>
                  <a:schemeClr val="bg2">
                    <a:lumMod val="10000"/>
                  </a:schemeClr>
                </a:solidFill>
              </a:rPr>
              <a:t>Were the dependent variables enough to inform the model?</a:t>
            </a:r>
          </a:p>
          <a:p>
            <a:pPr>
              <a:buFont typeface="Wingdings" panose="05000000000000000000" pitchFamily="2" charset="2"/>
              <a:buChar char="Ø"/>
            </a:pPr>
            <a:r>
              <a:rPr lang="en-US" sz="1600" dirty="0">
                <a:solidFill>
                  <a:schemeClr val="bg2">
                    <a:lumMod val="10000"/>
                  </a:schemeClr>
                </a:solidFill>
              </a:rPr>
              <a:t>Were the right models selected?</a:t>
            </a:r>
          </a:p>
          <a:p>
            <a:pPr>
              <a:buFont typeface="Wingdings" panose="05000000000000000000" pitchFamily="2" charset="2"/>
              <a:buChar char="Ø"/>
            </a:pPr>
            <a:r>
              <a:rPr lang="en-US" sz="1600" dirty="0">
                <a:solidFill>
                  <a:schemeClr val="bg2">
                    <a:lumMod val="10000"/>
                  </a:schemeClr>
                </a:solidFill>
              </a:rPr>
              <a:t>Did the tuning improve model delivery?</a:t>
            </a:r>
          </a:p>
          <a:p>
            <a:pPr>
              <a:buFont typeface="Wingdings" panose="05000000000000000000" pitchFamily="2" charset="2"/>
              <a:buChar char="Ø"/>
            </a:pPr>
            <a:r>
              <a:rPr lang="en-US" sz="1600" dirty="0">
                <a:solidFill>
                  <a:schemeClr val="bg2">
                    <a:lumMod val="10000"/>
                  </a:schemeClr>
                </a:solidFill>
              </a:rPr>
              <a:t>Can the model be improved?</a:t>
            </a:r>
          </a:p>
          <a:p>
            <a:pPr>
              <a:buFont typeface="Wingdings" panose="05000000000000000000" pitchFamily="2" charset="2"/>
              <a:buChar char="Ø"/>
            </a:pPr>
            <a:r>
              <a:rPr lang="en-US" sz="1600" dirty="0">
                <a:solidFill>
                  <a:schemeClr val="bg2">
                    <a:lumMod val="10000"/>
                  </a:schemeClr>
                </a:solidFill>
              </a:rPr>
              <a:t>Was the objective of this project achieved?</a:t>
            </a:r>
          </a:p>
        </p:txBody>
      </p:sp>
    </p:spTree>
    <p:extLst>
      <p:ext uri="{BB962C8B-B14F-4D97-AF65-F5344CB8AC3E}">
        <p14:creationId xmlns:p14="http://schemas.microsoft.com/office/powerpoint/2010/main" val="2161130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277711" y="2006717"/>
            <a:ext cx="7076090" cy="3268717"/>
          </a:xfrm>
        </p:spPr>
        <p:txBody>
          <a:bodyPr>
            <a:normAutofit fontScale="92500" lnSpcReduction="10000"/>
          </a:bodyPr>
          <a:lstStyle/>
          <a:p>
            <a:pPr marL="0" indent="0">
              <a:lnSpc>
                <a:spcPct val="100000"/>
              </a:lnSpc>
              <a:spcBef>
                <a:spcPts val="1400"/>
              </a:spcBef>
              <a:buNone/>
            </a:pPr>
            <a:r>
              <a:rPr lang="en-US" sz="1800" dirty="0">
                <a:solidFill>
                  <a:schemeClr val="bg2">
                    <a:lumMod val="10000"/>
                  </a:schemeClr>
                </a:solidFill>
                <a:latin typeface="Abadi" panose="020B0604020104020204" pitchFamily="34" charset="0"/>
              </a:rPr>
              <a:t>We can conclude that:</a:t>
            </a:r>
          </a:p>
          <a:p>
            <a:pPr>
              <a:lnSpc>
                <a:spcPct val="100000"/>
              </a:lnSpc>
              <a:spcBef>
                <a:spcPts val="1400"/>
              </a:spcBef>
              <a:buFont typeface="Wingdings" panose="05000000000000000000" pitchFamily="2" charset="2"/>
              <a:buChar char="v"/>
            </a:pPr>
            <a:r>
              <a:rPr lang="en-US" sz="1800" dirty="0">
                <a:solidFill>
                  <a:schemeClr val="bg2">
                    <a:lumMod val="10000"/>
                  </a:schemeClr>
                </a:solidFill>
                <a:latin typeface="Abadi" panose="020B0604020104020204" pitchFamily="34" charset="0"/>
              </a:rPr>
              <a:t>SPACEX gets better success rates with increasing number of launches</a:t>
            </a:r>
          </a:p>
          <a:p>
            <a:pPr>
              <a:lnSpc>
                <a:spcPct val="100000"/>
              </a:lnSpc>
              <a:spcBef>
                <a:spcPts val="1400"/>
              </a:spcBef>
              <a:buFont typeface="Wingdings" panose="05000000000000000000" pitchFamily="2" charset="2"/>
              <a:buChar char="v"/>
            </a:pPr>
            <a:r>
              <a:rPr lang="en-US" sz="1800" dirty="0">
                <a:solidFill>
                  <a:schemeClr val="bg2">
                    <a:lumMod val="10000"/>
                  </a:schemeClr>
                </a:solidFill>
                <a:latin typeface="Abadi" panose="020B0604020104020204" pitchFamily="34" charset="0"/>
              </a:rPr>
              <a:t>KSC LC-39A had the most successful launches of any sites.</a:t>
            </a:r>
          </a:p>
          <a:p>
            <a:pPr>
              <a:lnSpc>
                <a:spcPct val="100000"/>
              </a:lnSpc>
              <a:spcBef>
                <a:spcPts val="1400"/>
              </a:spcBef>
              <a:buFont typeface="Wingdings" panose="05000000000000000000" pitchFamily="2" charset="2"/>
              <a:buChar char="v"/>
            </a:pPr>
            <a:r>
              <a:rPr lang="en-US" sz="1800" dirty="0">
                <a:solidFill>
                  <a:schemeClr val="bg2">
                    <a:lumMod val="10000"/>
                  </a:schemeClr>
                </a:solidFill>
                <a:latin typeface="Abadi" panose="020B0604020104020204" pitchFamily="34" charset="0"/>
              </a:rPr>
              <a:t>Orbits ES-L1, GEO, HEO, SSO, VLEO had the most success rate.</a:t>
            </a:r>
          </a:p>
          <a:p>
            <a:pPr>
              <a:lnSpc>
                <a:spcPct val="100000"/>
              </a:lnSpc>
              <a:spcBef>
                <a:spcPts val="1400"/>
              </a:spcBef>
              <a:buFont typeface="Wingdings" panose="05000000000000000000" pitchFamily="2" charset="2"/>
              <a:buChar char="v"/>
            </a:pPr>
            <a:r>
              <a:rPr lang="en-US" sz="1800" dirty="0">
                <a:solidFill>
                  <a:schemeClr val="bg2">
                    <a:lumMod val="10000"/>
                  </a:schemeClr>
                </a:solidFill>
                <a:latin typeface="Abadi" panose="020B0604020104020204" pitchFamily="34" charset="0"/>
              </a:rPr>
              <a:t>Launch success rate started to increase in 2013 till 2020.</a:t>
            </a:r>
          </a:p>
          <a:p>
            <a:pPr>
              <a:lnSpc>
                <a:spcPct val="100000"/>
              </a:lnSpc>
              <a:spcBef>
                <a:spcPts val="1400"/>
              </a:spcBef>
              <a:buFont typeface="Wingdings" panose="05000000000000000000" pitchFamily="2" charset="2"/>
              <a:buChar char="v"/>
            </a:pPr>
            <a:r>
              <a:rPr lang="en-US" sz="1800" dirty="0">
                <a:solidFill>
                  <a:schemeClr val="bg2">
                    <a:lumMod val="10000"/>
                  </a:schemeClr>
                </a:solidFill>
                <a:latin typeface="Abadi" panose="020B0604020104020204" pitchFamily="34" charset="0"/>
              </a:rPr>
              <a:t>The Decision tree classifier is not the best machine learning algorithm for this task as with each run , the accuracies keep changing.</a:t>
            </a:r>
          </a:p>
          <a:p>
            <a:pPr>
              <a:lnSpc>
                <a:spcPct val="100000"/>
              </a:lnSpc>
              <a:spcBef>
                <a:spcPts val="1400"/>
              </a:spcBef>
              <a:buFont typeface="Wingdings" panose="05000000000000000000" pitchFamily="2" charset="2"/>
              <a:buChar char="v"/>
            </a:pPr>
            <a:r>
              <a:rPr lang="en-US" sz="1800" dirty="0">
                <a:solidFill>
                  <a:srgbClr val="0000FF"/>
                </a:solidFill>
                <a:latin typeface="Abadi" panose="020B0604020104020204" pitchFamily="34" charset="0"/>
              </a:rPr>
              <a:t>Logistic regression model is recommended as we can also check for the probability of a prediction and has equally high accuracy as the others.</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sp>
        <p:nvSpPr>
          <p:cNvPr id="6" name="Content Placeholder 2">
            <a:extLst>
              <a:ext uri="{FF2B5EF4-FFF2-40B4-BE49-F238E27FC236}">
                <a16:creationId xmlns:a16="http://schemas.microsoft.com/office/drawing/2014/main" id="{7D444097-35CD-4EA6-A1E5-F6E4B178E013}"/>
              </a:ext>
            </a:extLst>
          </p:cNvPr>
          <p:cNvSpPr txBox="1">
            <a:spLocks/>
          </p:cNvSpPr>
          <p:nvPr/>
        </p:nvSpPr>
        <p:spPr>
          <a:xfrm>
            <a:off x="828067" y="1530575"/>
            <a:ext cx="10593911" cy="4494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buFont typeface="Wingdings" panose="05000000000000000000" pitchFamily="2" charset="2"/>
              <a:buChar char="v"/>
            </a:pPr>
            <a:r>
              <a:rPr lang="en-US" sz="2200" dirty="0">
                <a:solidFill>
                  <a:schemeClr val="accent3">
                    <a:lumMod val="25000"/>
                  </a:schemeClr>
                </a:solidFill>
                <a:latin typeface="Abadi" panose="020B0604020104020204" pitchFamily="34" charset="0"/>
              </a:rPr>
              <a:t>Project background and context</a:t>
            </a:r>
          </a:p>
          <a:p>
            <a:pPr lvl="1" algn="just">
              <a:spcBef>
                <a:spcPts val="1400"/>
              </a:spcBef>
              <a:buFont typeface="Wingdings" panose="05000000000000000000" pitchFamily="2" charset="2"/>
              <a:buChar char="v"/>
            </a:pPr>
            <a:r>
              <a:rPr lang="en-US" sz="1800" dirty="0">
                <a:solidFill>
                  <a:schemeClr val="accent3">
                    <a:lumMod val="25000"/>
                  </a:schemeClr>
                </a:solidFill>
                <a:latin typeface="Abadi" panose="020B0604020104020204" pitchFamily="34" charset="0"/>
              </a:rPr>
              <a:t>Space X advertises Falcon 9 rocket launches on its website with a cost of 62 million dollars; other providers cost upward of 165 million dollars each, much of the savings is because Space X can reuse the first stage. Therefore, if we can determine if the first stage will land, we can determine the cost of a launch. This information can be used if an alternate company wants to bid against space X for a rocket launch. This goal of the project is to create a machine learning pipeline to predict if the first stage will land successfully.</a:t>
            </a:r>
          </a:p>
          <a:p>
            <a:pPr>
              <a:spcBef>
                <a:spcPts val="1400"/>
              </a:spcBef>
              <a:buFont typeface="Wingdings" panose="05000000000000000000" pitchFamily="2" charset="2"/>
              <a:buChar char="v"/>
            </a:pPr>
            <a:r>
              <a:rPr lang="en-US" sz="2200" dirty="0">
                <a:solidFill>
                  <a:schemeClr val="accent3">
                    <a:lumMod val="25000"/>
                  </a:schemeClr>
                </a:solidFill>
                <a:latin typeface="Abadi" panose="020B0604020104020204" pitchFamily="34" charset="0"/>
              </a:rPr>
              <a:t>Problems you want to find answers</a:t>
            </a:r>
          </a:p>
          <a:p>
            <a:pPr lvl="1">
              <a:spcBef>
                <a:spcPts val="1400"/>
              </a:spcBef>
              <a:buFont typeface="Wingdings" panose="05000000000000000000" pitchFamily="2" charset="2"/>
              <a:buChar char="v"/>
            </a:pPr>
            <a:r>
              <a:rPr lang="en-US" sz="1800" dirty="0">
                <a:solidFill>
                  <a:schemeClr val="accent3">
                    <a:lumMod val="25000"/>
                  </a:schemeClr>
                </a:solidFill>
                <a:latin typeface="Abadi" panose="020B0604020104020204" pitchFamily="34" charset="0"/>
              </a:rPr>
              <a:t>What factors determine if the rocket will land successfully?</a:t>
            </a:r>
          </a:p>
          <a:p>
            <a:pPr lvl="1">
              <a:spcBef>
                <a:spcPts val="1400"/>
              </a:spcBef>
              <a:buFont typeface="Wingdings" panose="05000000000000000000" pitchFamily="2" charset="2"/>
              <a:buChar char="v"/>
            </a:pPr>
            <a:r>
              <a:rPr lang="en-US" sz="1800" dirty="0">
                <a:solidFill>
                  <a:schemeClr val="accent3">
                    <a:lumMod val="25000"/>
                  </a:schemeClr>
                </a:solidFill>
                <a:latin typeface="Abadi" panose="020B0604020104020204" pitchFamily="34" charset="0"/>
              </a:rPr>
              <a:t>The interaction amongst various features that determine the success rate of a successful landing.</a:t>
            </a:r>
          </a:p>
          <a:p>
            <a:pPr lvl="1">
              <a:spcBef>
                <a:spcPts val="1400"/>
              </a:spcBef>
              <a:buFont typeface="Wingdings" panose="05000000000000000000" pitchFamily="2" charset="2"/>
              <a:buChar char="v"/>
            </a:pPr>
            <a:r>
              <a:rPr lang="en-US" sz="1800" dirty="0">
                <a:solidFill>
                  <a:schemeClr val="accent3">
                    <a:lumMod val="25000"/>
                  </a:schemeClr>
                </a:solidFill>
                <a:latin typeface="Abadi" panose="020B0604020104020204" pitchFamily="34" charset="0"/>
              </a:rPr>
              <a:t>What operating conditions needs to be in place to ensure a successful landing program.</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4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74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graphicFrame>
        <p:nvGraphicFramePr>
          <p:cNvPr id="4" name="Content Placeholder 2">
            <a:extLst>
              <a:ext uri="{FF2B5EF4-FFF2-40B4-BE49-F238E27FC236}">
                <a16:creationId xmlns:a16="http://schemas.microsoft.com/office/drawing/2014/main" id="{8E73E002-D7A9-48E3-8CCD-DBD498A4129A}"/>
              </a:ext>
            </a:extLst>
          </p:cNvPr>
          <p:cNvGraphicFramePr/>
          <p:nvPr>
            <p:extLst>
              <p:ext uri="{D42A27DB-BD31-4B8C-83A1-F6EECF244321}">
                <p14:modId xmlns:p14="http://schemas.microsoft.com/office/powerpoint/2010/main" val="1749279312"/>
              </p:ext>
            </p:extLst>
          </p:nvPr>
        </p:nvGraphicFramePr>
        <p:xfrm>
          <a:off x="838200" y="1702205"/>
          <a:ext cx="10515600" cy="4474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285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Data Collection – SpaceX API</a:t>
            </a:r>
          </a:p>
        </p:txBody>
      </p:sp>
      <p:sp>
        <p:nvSpPr>
          <p:cNvPr id="6" name="Content Placeholder 4">
            <a:extLst>
              <a:ext uri="{FF2B5EF4-FFF2-40B4-BE49-F238E27FC236}">
                <a16:creationId xmlns:a16="http://schemas.microsoft.com/office/drawing/2014/main" id="{63F3F6AA-6C72-4D24-ADC9-A7911C246349}"/>
              </a:ext>
            </a:extLst>
          </p:cNvPr>
          <p:cNvSpPr txBox="1">
            <a:spLocks/>
          </p:cNvSpPr>
          <p:nvPr/>
        </p:nvSpPr>
        <p:spPr>
          <a:xfrm>
            <a:off x="462455" y="1786759"/>
            <a:ext cx="4817989" cy="404051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gn="just">
              <a:lnSpc>
                <a:spcPct val="100000"/>
              </a:lnSpc>
              <a:spcBef>
                <a:spcPts val="1400"/>
              </a:spcBef>
              <a:buNone/>
            </a:pPr>
            <a:r>
              <a:rPr lang="en-US" sz="1900" dirty="0">
                <a:solidFill>
                  <a:schemeClr val="accent3">
                    <a:lumMod val="25000"/>
                  </a:schemeClr>
                </a:solidFill>
                <a:latin typeface="Abadi" panose="020B0604020104020204" pitchFamily="34" charset="0"/>
              </a:rPr>
              <a:t>SpaceX rocket data was collected using the SPACEX REST_API link:</a:t>
            </a:r>
          </a:p>
          <a:p>
            <a:pPr lvl="1" algn="just">
              <a:lnSpc>
                <a:spcPct val="100000"/>
              </a:lnSpc>
              <a:spcBef>
                <a:spcPts val="1400"/>
              </a:spcBef>
              <a:buFont typeface="Wingdings" panose="05000000000000000000" pitchFamily="2" charset="2"/>
              <a:buChar char="Ø"/>
            </a:pPr>
            <a:r>
              <a:rPr lang="en-US" sz="1800" dirty="0">
                <a:cs typeface="Arial" panose="020B0604020202020204" pitchFamily="34" charset="0"/>
              </a:rPr>
              <a:t> https://api.spacexdata.com.v4/launches/past</a:t>
            </a:r>
            <a:endParaRPr lang="en-US" sz="1800" dirty="0">
              <a:solidFill>
                <a:schemeClr val="accent3">
                  <a:lumMod val="25000"/>
                </a:schemeClr>
              </a:solidFill>
              <a:latin typeface="Abadi" panose="020B0604020104020204" pitchFamily="34" charset="0"/>
            </a:endParaRPr>
          </a:p>
          <a:p>
            <a:pPr marL="457200" lvl="1" indent="0" algn="just">
              <a:lnSpc>
                <a:spcPct val="100000"/>
              </a:lnSpc>
              <a:spcBef>
                <a:spcPts val="1400"/>
              </a:spcBef>
              <a:buNone/>
            </a:pPr>
            <a:r>
              <a:rPr lang="en-US" sz="1800" dirty="0">
                <a:solidFill>
                  <a:schemeClr val="accent3">
                    <a:lumMod val="25000"/>
                  </a:schemeClr>
                </a:solidFill>
                <a:latin typeface="Abadi" panose="020B0604020104020204" pitchFamily="34" charset="0"/>
              </a:rPr>
              <a:t>STEPS:</a:t>
            </a:r>
          </a:p>
          <a:p>
            <a:pPr lvl="1" algn="just">
              <a:lnSpc>
                <a:spcPct val="100000"/>
              </a:lnSpc>
              <a:spcBef>
                <a:spcPts val="1400"/>
              </a:spcBef>
              <a:buFont typeface="Wingdings" panose="05000000000000000000" pitchFamily="2" charset="2"/>
              <a:buChar char="v"/>
            </a:pPr>
            <a:r>
              <a:rPr lang="en-US" sz="1900" dirty="0">
                <a:solidFill>
                  <a:schemeClr val="accent3">
                    <a:lumMod val="25000"/>
                  </a:schemeClr>
                </a:solidFill>
                <a:latin typeface="Abadi" panose="020B0604020104020204" pitchFamily="34" charset="0"/>
              </a:rPr>
              <a:t>SpaceX API was selected as the primary data source – </a:t>
            </a:r>
            <a:r>
              <a:rPr lang="en-US" sz="1900" dirty="0">
                <a:solidFill>
                  <a:schemeClr val="bg2">
                    <a:lumMod val="50000"/>
                  </a:schemeClr>
                </a:solidFill>
                <a:latin typeface="Abadi" panose="020B0604020104020204" pitchFamily="34" charset="0"/>
              </a:rPr>
              <a:t>Achieved using get requests.</a:t>
            </a:r>
          </a:p>
          <a:p>
            <a:pPr lvl="1" algn="just">
              <a:lnSpc>
                <a:spcPct val="100000"/>
              </a:lnSpc>
              <a:spcBef>
                <a:spcPts val="1400"/>
              </a:spcBef>
              <a:buFont typeface="Wingdings" panose="05000000000000000000" pitchFamily="2" charset="2"/>
              <a:buChar char="v"/>
            </a:pPr>
            <a:r>
              <a:rPr lang="en-US" sz="1900" dirty="0">
                <a:solidFill>
                  <a:schemeClr val="accent3">
                    <a:lumMod val="25000"/>
                  </a:schemeClr>
                </a:solidFill>
                <a:latin typeface="Abadi" panose="020B0604020104020204" pitchFamily="34" charset="0"/>
              </a:rPr>
              <a:t>Data was collected converted in a pandas </a:t>
            </a:r>
            <a:r>
              <a:rPr lang="en-US" sz="1900" dirty="0" err="1">
                <a:solidFill>
                  <a:schemeClr val="accent3">
                    <a:lumMod val="25000"/>
                  </a:schemeClr>
                </a:solidFill>
                <a:latin typeface="Abadi" panose="020B0604020104020204" pitchFamily="34" charset="0"/>
              </a:rPr>
              <a:t>dataframe</a:t>
            </a:r>
            <a:r>
              <a:rPr lang="en-US" sz="1900" dirty="0">
                <a:solidFill>
                  <a:schemeClr val="accent3">
                    <a:lumMod val="25000"/>
                  </a:schemeClr>
                </a:solidFill>
                <a:latin typeface="Abadi" panose="020B0604020104020204" pitchFamily="34" charset="0"/>
              </a:rPr>
              <a:t>. – </a:t>
            </a:r>
            <a:r>
              <a:rPr lang="en-US" sz="1900" dirty="0">
                <a:solidFill>
                  <a:schemeClr val="bg2">
                    <a:lumMod val="50000"/>
                  </a:schemeClr>
                </a:solidFill>
                <a:latin typeface="Abadi" panose="020B0604020104020204" pitchFamily="34" charset="0"/>
              </a:rPr>
              <a:t>Achieved by normalizing </a:t>
            </a:r>
            <a:r>
              <a:rPr lang="en-US" sz="1900" dirty="0" err="1">
                <a:solidFill>
                  <a:schemeClr val="bg2">
                    <a:lumMod val="50000"/>
                  </a:schemeClr>
                </a:solidFill>
                <a:latin typeface="Abadi" panose="020B0604020104020204" pitchFamily="34" charset="0"/>
              </a:rPr>
              <a:t>json</a:t>
            </a:r>
            <a:r>
              <a:rPr lang="en-US" sz="1900" dirty="0">
                <a:solidFill>
                  <a:schemeClr val="bg2">
                    <a:lumMod val="50000"/>
                  </a:schemeClr>
                </a:solidFill>
                <a:latin typeface="Abadi" panose="020B0604020104020204" pitchFamily="34" charset="0"/>
              </a:rPr>
              <a:t> formatting</a:t>
            </a:r>
          </a:p>
          <a:p>
            <a:pPr lvl="1" algn="just">
              <a:lnSpc>
                <a:spcPct val="100000"/>
              </a:lnSpc>
              <a:spcBef>
                <a:spcPts val="1400"/>
              </a:spcBef>
              <a:buFont typeface="Wingdings" panose="05000000000000000000" pitchFamily="2" charset="2"/>
              <a:buChar char="v"/>
            </a:pPr>
            <a:r>
              <a:rPr lang="en-US" sz="1900" dirty="0">
                <a:solidFill>
                  <a:schemeClr val="accent3">
                    <a:lumMod val="25000"/>
                  </a:schemeClr>
                </a:solidFill>
                <a:latin typeface="Abadi" panose="020B0604020104020204" pitchFamily="34" charset="0"/>
              </a:rPr>
              <a:t>Collected data was cleaned, checked for missing values and replaced them.  - </a:t>
            </a:r>
            <a:r>
              <a:rPr lang="en-US" sz="1900" dirty="0">
                <a:solidFill>
                  <a:schemeClr val="bg2">
                    <a:lumMod val="50000"/>
                  </a:schemeClr>
                </a:solidFill>
                <a:latin typeface="Abadi" panose="020B0604020104020204" pitchFamily="34" charset="0"/>
              </a:rPr>
              <a:t>Using pandas</a:t>
            </a:r>
          </a:p>
          <a:p>
            <a:pPr lvl="1">
              <a:lnSpc>
                <a:spcPct val="100000"/>
              </a:lnSpc>
              <a:spcBef>
                <a:spcPts val="1400"/>
              </a:spcBef>
              <a:buFont typeface="Wingdings" panose="05000000000000000000" pitchFamily="2" charset="2"/>
              <a:buChar char="v"/>
            </a:pPr>
            <a:endParaRPr lang="en-US" sz="1800" dirty="0">
              <a:solidFill>
                <a:schemeClr val="accent3">
                  <a:lumMod val="25000"/>
                </a:schemeClr>
              </a:solidFill>
              <a:latin typeface="Abadi" panose="020B0604020104020204" pitchFamily="34" charset="0"/>
            </a:endParaRPr>
          </a:p>
          <a:p>
            <a:pPr>
              <a:buFont typeface="Wingdings" panose="05000000000000000000" pitchFamily="2" charset="2"/>
              <a:buChar char="v"/>
            </a:pPr>
            <a:endParaRPr lang="en-US" dirty="0"/>
          </a:p>
        </p:txBody>
      </p:sp>
      <p:pic>
        <p:nvPicPr>
          <p:cNvPr id="4" name="Picture 3">
            <a:extLst>
              <a:ext uri="{FF2B5EF4-FFF2-40B4-BE49-F238E27FC236}">
                <a16:creationId xmlns:a16="http://schemas.microsoft.com/office/drawing/2014/main" id="{36ABEF61-907E-466B-AD73-26904A9DB2C3}"/>
              </a:ext>
            </a:extLst>
          </p:cNvPr>
          <p:cNvPicPr>
            <a:picLocks noChangeAspect="1"/>
          </p:cNvPicPr>
          <p:nvPr/>
        </p:nvPicPr>
        <p:blipFill>
          <a:blip r:embed="rId2"/>
          <a:stretch>
            <a:fillRect/>
          </a:stretch>
        </p:blipFill>
        <p:spPr>
          <a:xfrm>
            <a:off x="5613856" y="1427935"/>
            <a:ext cx="6115689" cy="3545793"/>
          </a:xfrm>
          <a:prstGeom prst="rect">
            <a:avLst/>
          </a:prstGeom>
        </p:spPr>
      </p:pic>
      <p:sp>
        <p:nvSpPr>
          <p:cNvPr id="5" name="TextBox 4">
            <a:extLst>
              <a:ext uri="{FF2B5EF4-FFF2-40B4-BE49-F238E27FC236}">
                <a16:creationId xmlns:a16="http://schemas.microsoft.com/office/drawing/2014/main" id="{34349E61-99A0-4E48-99AF-66A6EFEC871F}"/>
              </a:ext>
            </a:extLst>
          </p:cNvPr>
          <p:cNvSpPr txBox="1"/>
          <p:nvPr/>
        </p:nvSpPr>
        <p:spPr>
          <a:xfrm>
            <a:off x="5613856" y="5125606"/>
            <a:ext cx="6115689" cy="144655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GitHub URL to notebook detailing steps:</a:t>
            </a:r>
          </a:p>
          <a:p>
            <a:pPr marL="342900" indent="-342900">
              <a:buFont typeface="+mj-lt"/>
              <a:buAutoNum type="arabicPeriod"/>
            </a:pP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hlinkClick r:id="rId3"/>
              </a:rPr>
              <a:t>https://github.com/TheophilusAnkrah/ANALYSING-SPACEX-ROCKET-LAUNCH-DATA/blob/main/jupyter-labs-spacex-data-collection-api%20(1).ipynb</a:t>
            </a:r>
            <a:endParaRPr lang="en-US" sz="1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81418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Data Collection – Web Scrapping</a:t>
            </a:r>
          </a:p>
        </p:txBody>
      </p:sp>
      <p:sp>
        <p:nvSpPr>
          <p:cNvPr id="6" name="Content Placeholder 4">
            <a:extLst>
              <a:ext uri="{FF2B5EF4-FFF2-40B4-BE49-F238E27FC236}">
                <a16:creationId xmlns:a16="http://schemas.microsoft.com/office/drawing/2014/main" id="{63F3F6AA-6C72-4D24-ADC9-A7911C246349}"/>
              </a:ext>
            </a:extLst>
          </p:cNvPr>
          <p:cNvSpPr txBox="1">
            <a:spLocks/>
          </p:cNvSpPr>
          <p:nvPr/>
        </p:nvSpPr>
        <p:spPr>
          <a:xfrm>
            <a:off x="462455" y="2258930"/>
            <a:ext cx="5151401" cy="34404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00000"/>
              </a:lnSpc>
              <a:spcBef>
                <a:spcPts val="1400"/>
              </a:spcBef>
              <a:buNone/>
            </a:pPr>
            <a:r>
              <a:rPr lang="en-US" sz="1600" dirty="0">
                <a:solidFill>
                  <a:schemeClr val="accent3">
                    <a:lumMod val="25000"/>
                  </a:schemeClr>
                </a:solidFill>
                <a:latin typeface="Abadi" panose="020B0604020104020204" pitchFamily="34" charset="0"/>
              </a:rPr>
              <a:t>Flacon 9 launch data was collected using the bs4 Beautiful soup package</a:t>
            </a:r>
          </a:p>
          <a:p>
            <a:pPr lvl="1" algn="just">
              <a:lnSpc>
                <a:spcPct val="100000"/>
              </a:lnSpc>
              <a:spcBef>
                <a:spcPts val="1400"/>
              </a:spcBef>
              <a:buFont typeface="Wingdings" panose="05000000000000000000" pitchFamily="2" charset="2"/>
              <a:buChar char="v"/>
            </a:pPr>
            <a:r>
              <a:rPr lang="en-US" sz="1700" dirty="0">
                <a:solidFill>
                  <a:schemeClr val="accent3">
                    <a:lumMod val="25000"/>
                  </a:schemeClr>
                </a:solidFill>
                <a:latin typeface="Abadi" panose="020B0604020104020204" pitchFamily="34" charset="0"/>
              </a:rPr>
              <a:t>from </a:t>
            </a:r>
            <a:r>
              <a:rPr lang="en-US" sz="1700" dirty="0" err="1">
                <a:solidFill>
                  <a:schemeClr val="accent3">
                    <a:lumMod val="25000"/>
                  </a:schemeClr>
                </a:solidFill>
                <a:latin typeface="Abadi" panose="020B0604020104020204" pitchFamily="34" charset="0"/>
              </a:rPr>
              <a:t>Wikipaedia</a:t>
            </a:r>
            <a:r>
              <a:rPr lang="en-US" sz="1700" dirty="0">
                <a:solidFill>
                  <a:schemeClr val="accent3">
                    <a:lumMod val="25000"/>
                  </a:schemeClr>
                </a:solidFill>
                <a:latin typeface="Abadi" panose="020B0604020104020204" pitchFamily="34" charset="0"/>
              </a:rPr>
              <a:t>. –</a:t>
            </a:r>
          </a:p>
          <a:p>
            <a:pPr marL="457200" lvl="1" indent="0" algn="just">
              <a:lnSpc>
                <a:spcPct val="100000"/>
              </a:lnSpc>
              <a:spcBef>
                <a:spcPts val="1400"/>
              </a:spcBef>
              <a:buNone/>
            </a:pPr>
            <a:r>
              <a:rPr lang="en-US" sz="1600" dirty="0">
                <a:solidFill>
                  <a:schemeClr val="accent3">
                    <a:lumMod val="25000"/>
                  </a:schemeClr>
                </a:solidFill>
                <a:latin typeface="Abadi" panose="020B0604020104020204" pitchFamily="34" charset="0"/>
                <a:hlinkClick r:id="rId2"/>
              </a:rPr>
              <a:t>https://en.wikipedia.org/w/index.php?title=List_of_Falcon_9_and_Falcon_Heavy_launches&amp;oldid=1027686922</a:t>
            </a:r>
            <a:endParaRPr lang="en-US" sz="1700" dirty="0">
              <a:solidFill>
                <a:schemeClr val="accent3">
                  <a:lumMod val="25000"/>
                </a:schemeClr>
              </a:solidFill>
              <a:latin typeface="Abadi" panose="020B0604020104020204" pitchFamily="34" charset="0"/>
            </a:endParaRPr>
          </a:p>
          <a:p>
            <a:pPr lvl="1" algn="just">
              <a:lnSpc>
                <a:spcPct val="100000"/>
              </a:lnSpc>
              <a:spcBef>
                <a:spcPts val="1400"/>
              </a:spcBef>
              <a:buFont typeface="Wingdings" panose="05000000000000000000" pitchFamily="2" charset="2"/>
              <a:buChar char="v"/>
            </a:pPr>
            <a:r>
              <a:rPr lang="en-US" sz="1600" dirty="0">
                <a:solidFill>
                  <a:schemeClr val="accent3">
                    <a:lumMod val="25000"/>
                  </a:schemeClr>
                </a:solidFill>
                <a:latin typeface="Abadi" panose="020B0604020104020204" pitchFamily="34" charset="0"/>
              </a:rPr>
              <a:t>The collected data was converted into a tabular </a:t>
            </a:r>
            <a:r>
              <a:rPr lang="en-US" sz="1600" dirty="0" err="1">
                <a:solidFill>
                  <a:schemeClr val="accent3">
                    <a:lumMod val="25000"/>
                  </a:schemeClr>
                </a:solidFill>
                <a:latin typeface="Abadi" panose="020B0604020104020204" pitchFamily="34" charset="0"/>
              </a:rPr>
              <a:t>dataframe</a:t>
            </a:r>
            <a:r>
              <a:rPr lang="en-US" sz="1600" dirty="0">
                <a:solidFill>
                  <a:schemeClr val="accent3">
                    <a:lumMod val="25000"/>
                  </a:schemeClr>
                </a:solidFill>
                <a:latin typeface="Abadi" panose="020B0604020104020204" pitchFamily="34" charset="0"/>
              </a:rPr>
              <a:t> for further analysis. – </a:t>
            </a:r>
            <a:r>
              <a:rPr lang="en-US" sz="1600" dirty="0">
                <a:solidFill>
                  <a:schemeClr val="bg2">
                    <a:lumMod val="50000"/>
                  </a:schemeClr>
                </a:solidFill>
                <a:latin typeface="Abadi" panose="020B0604020104020204" pitchFamily="34" charset="0"/>
              </a:rPr>
              <a:t>Using pandas</a:t>
            </a:r>
          </a:p>
          <a:p>
            <a:pPr lvl="1">
              <a:lnSpc>
                <a:spcPct val="100000"/>
              </a:lnSpc>
              <a:spcBef>
                <a:spcPts val="1400"/>
              </a:spcBef>
              <a:buFont typeface="Wingdings" panose="05000000000000000000" pitchFamily="2" charset="2"/>
              <a:buChar char="v"/>
            </a:pPr>
            <a:endParaRPr lang="en-US" sz="1800" dirty="0">
              <a:solidFill>
                <a:schemeClr val="accent3">
                  <a:lumMod val="25000"/>
                </a:schemeClr>
              </a:solidFill>
              <a:latin typeface="Abadi" panose="020B0604020104020204" pitchFamily="34" charset="0"/>
            </a:endParaRPr>
          </a:p>
          <a:p>
            <a:pPr marL="0" indent="0">
              <a:buNone/>
            </a:pPr>
            <a:endParaRPr lang="en-US" dirty="0"/>
          </a:p>
        </p:txBody>
      </p:sp>
      <p:sp>
        <p:nvSpPr>
          <p:cNvPr id="5" name="TextBox 4">
            <a:extLst>
              <a:ext uri="{FF2B5EF4-FFF2-40B4-BE49-F238E27FC236}">
                <a16:creationId xmlns:a16="http://schemas.microsoft.com/office/drawing/2014/main" id="{34349E61-99A0-4E48-99AF-66A6EFEC871F}"/>
              </a:ext>
            </a:extLst>
          </p:cNvPr>
          <p:cNvSpPr txBox="1"/>
          <p:nvPr/>
        </p:nvSpPr>
        <p:spPr>
          <a:xfrm>
            <a:off x="5613856" y="5068896"/>
            <a:ext cx="5257800" cy="1661993"/>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GitHub URL to notebook detailing steps:</a:t>
            </a:r>
          </a:p>
          <a:p>
            <a:pPr marL="342900" indent="-342900">
              <a:buFont typeface="+mj-lt"/>
              <a:buAutoNum type="arabicPeriod"/>
            </a:pP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hlinkClick r:id="rId3"/>
              </a:rPr>
              <a:t>https://github.com/TheophilusAnkrah/ANALYSING-SPACEX-ROCKET-LAUNCH-DATA/blob/main/jupyter-labs-webscraping%20(1).ipynb</a:t>
            </a:r>
            <a:endParaRPr lang="en-US" sz="1400" dirty="0">
              <a:latin typeface="Arial" panose="020B0604020202020204" pitchFamily="34" charset="0"/>
              <a:cs typeface="Arial" panose="020B0604020202020204" pitchFamily="34" charset="0"/>
            </a:endParaRPr>
          </a:p>
          <a:p>
            <a:pPr marL="342900" indent="-342900">
              <a:buFont typeface="+mj-lt"/>
              <a:buAutoNum type="arabicPeriod"/>
            </a:pPr>
            <a:endParaRPr lang="en-US" sz="1400" dirty="0">
              <a:latin typeface="Arial" panose="020B0604020202020204" pitchFamily="34" charset="0"/>
              <a:cs typeface="Arial" panose="020B0604020202020204" pitchFamily="34" charset="0"/>
            </a:endParaRPr>
          </a:p>
          <a:p>
            <a:endParaRPr lang="en-US" dirty="0"/>
          </a:p>
        </p:txBody>
      </p:sp>
      <p:pic>
        <p:nvPicPr>
          <p:cNvPr id="9" name="Picture 8">
            <a:extLst>
              <a:ext uri="{FF2B5EF4-FFF2-40B4-BE49-F238E27FC236}">
                <a16:creationId xmlns:a16="http://schemas.microsoft.com/office/drawing/2014/main" id="{92EEAD26-8BB0-483C-B4DA-C7F644BF991B}"/>
              </a:ext>
            </a:extLst>
          </p:cNvPr>
          <p:cNvPicPr>
            <a:picLocks noChangeAspect="1"/>
          </p:cNvPicPr>
          <p:nvPr/>
        </p:nvPicPr>
        <p:blipFill>
          <a:blip r:embed="rId4"/>
          <a:stretch>
            <a:fillRect/>
          </a:stretch>
        </p:blipFill>
        <p:spPr>
          <a:xfrm>
            <a:off x="5695406" y="1593565"/>
            <a:ext cx="6257108" cy="3283236"/>
          </a:xfrm>
          <a:prstGeom prst="rect">
            <a:avLst/>
          </a:prstGeom>
        </p:spPr>
      </p:pic>
    </p:spTree>
    <p:extLst>
      <p:ext uri="{BB962C8B-B14F-4D97-AF65-F5344CB8AC3E}">
        <p14:creationId xmlns:p14="http://schemas.microsoft.com/office/powerpoint/2010/main" val="1464666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 Wrangling</a:t>
            </a:r>
          </a:p>
        </p:txBody>
      </p:sp>
      <p:sp>
        <p:nvSpPr>
          <p:cNvPr id="13" name="Content Placeholder 4">
            <a:extLst>
              <a:ext uri="{FF2B5EF4-FFF2-40B4-BE49-F238E27FC236}">
                <a16:creationId xmlns:a16="http://schemas.microsoft.com/office/drawing/2014/main" id="{3A0B636A-C4AA-4A07-B5FD-4C056D0E0EB7}"/>
              </a:ext>
            </a:extLst>
          </p:cNvPr>
          <p:cNvSpPr txBox="1">
            <a:spLocks/>
          </p:cNvSpPr>
          <p:nvPr/>
        </p:nvSpPr>
        <p:spPr>
          <a:xfrm>
            <a:off x="643237" y="1690688"/>
            <a:ext cx="3877963" cy="29247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1700" dirty="0">
                <a:solidFill>
                  <a:schemeClr val="accent3">
                    <a:lumMod val="25000"/>
                  </a:schemeClr>
                </a:solidFill>
                <a:latin typeface="Abadi" panose="020B0604020104020204" pitchFamily="34" charset="0"/>
              </a:rPr>
              <a:t>Exploratory data analysis was initiated to clean extracted data and determine training labels for our models.</a:t>
            </a:r>
          </a:p>
          <a:p>
            <a:pPr>
              <a:buFont typeface="Wingdings" panose="05000000000000000000" pitchFamily="2" charset="2"/>
              <a:buChar char="v"/>
            </a:pPr>
            <a:r>
              <a:rPr lang="en-US" sz="1700" dirty="0">
                <a:solidFill>
                  <a:schemeClr val="accent3">
                    <a:lumMod val="25000"/>
                  </a:schemeClr>
                </a:solidFill>
                <a:latin typeface="Abadi" panose="020B0604020104020204" pitchFamily="34" charset="0"/>
              </a:rPr>
              <a:t>Calculated columns for the landing outcome totals for all Falcon 9 launch sites and target orbits were found and included for further analysis</a:t>
            </a:r>
          </a:p>
          <a:p>
            <a:pPr>
              <a:buFont typeface="Wingdings" panose="05000000000000000000" pitchFamily="2" charset="2"/>
              <a:buChar char="v"/>
            </a:pPr>
            <a:r>
              <a:rPr lang="en-US" sz="1700" dirty="0">
                <a:solidFill>
                  <a:schemeClr val="accent3">
                    <a:lumMod val="25000"/>
                  </a:schemeClr>
                </a:solidFill>
                <a:latin typeface="Abadi" panose="020B0604020104020204" pitchFamily="34" charset="0"/>
              </a:rPr>
              <a:t>Landing outcomes were categorized based on retrieved data and placed in a target column for our model</a:t>
            </a:r>
            <a:endParaRPr lang="en-US" sz="1700" dirty="0"/>
          </a:p>
          <a:p>
            <a:pPr>
              <a:buFont typeface="Wingdings" panose="05000000000000000000" pitchFamily="2" charset="2"/>
              <a:buChar char="v"/>
            </a:pPr>
            <a:endParaRPr lang="en-US" sz="2400" dirty="0">
              <a:solidFill>
                <a:schemeClr val="accent3">
                  <a:lumMod val="25000"/>
                </a:schemeClr>
              </a:solidFill>
              <a:latin typeface="Abadi" panose="020B0604020104020204" pitchFamily="34" charset="0"/>
            </a:endParaRPr>
          </a:p>
          <a:p>
            <a:pPr>
              <a:buFont typeface="Wingdings" panose="05000000000000000000" pitchFamily="2" charset="2"/>
              <a:buChar char="v"/>
            </a:pPr>
            <a:endParaRPr lang="en-US" sz="1600" dirty="0"/>
          </a:p>
          <a:p>
            <a:pPr>
              <a:buFont typeface="Wingdings" panose="05000000000000000000" pitchFamily="2" charset="2"/>
              <a:buChar char="v"/>
            </a:pPr>
            <a:endParaRPr lang="en-US" sz="2200" dirty="0">
              <a:solidFill>
                <a:schemeClr val="accent3">
                  <a:lumMod val="25000"/>
                </a:schemeClr>
              </a:solidFill>
              <a:latin typeface="Abadi" panose="020B0604020104020204" pitchFamily="34" charset="0"/>
            </a:endParaRPr>
          </a:p>
          <a:p>
            <a:pPr marL="0" indent="0">
              <a:buNone/>
            </a:pPr>
            <a:endParaRPr lang="en-US" dirty="0"/>
          </a:p>
          <a:p>
            <a:pPr marL="0" indent="0">
              <a:buNone/>
            </a:pPr>
            <a:endParaRPr lang="en-US" dirty="0"/>
          </a:p>
          <a:p>
            <a:pPr>
              <a:buFont typeface="Wingdings" panose="05000000000000000000" pitchFamily="2" charset="2"/>
              <a:buChar char="v"/>
            </a:pPr>
            <a:endParaRPr lang="en-US" dirty="0"/>
          </a:p>
        </p:txBody>
      </p:sp>
      <p:sp>
        <p:nvSpPr>
          <p:cNvPr id="8" name="TextBox 7">
            <a:extLst>
              <a:ext uri="{FF2B5EF4-FFF2-40B4-BE49-F238E27FC236}">
                <a16:creationId xmlns:a16="http://schemas.microsoft.com/office/drawing/2014/main" id="{D58C2AD6-674C-416E-9D1E-4347075748D2}"/>
              </a:ext>
            </a:extLst>
          </p:cNvPr>
          <p:cNvSpPr txBox="1"/>
          <p:nvPr/>
        </p:nvSpPr>
        <p:spPr>
          <a:xfrm>
            <a:off x="490611" y="4615438"/>
            <a:ext cx="3877963" cy="187743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GitHub URL to notebook detailing steps:</a:t>
            </a:r>
          </a:p>
          <a:p>
            <a:pPr marL="342900" indent="-342900">
              <a:buFont typeface="+mj-lt"/>
              <a:buAutoNum type="arabicPeriod"/>
            </a:pP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hlinkClick r:id="rId3"/>
              </a:rPr>
              <a:t>https://github.com/TheophilusAnkrah/ANALYSING-SPACEX-ROCKET-LAUNCH-DATA/blob/main/labs-jupyter-spacex-Data%20wrangling%20(1).ipynb</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dirty="0"/>
          </a:p>
        </p:txBody>
      </p:sp>
      <p:graphicFrame>
        <p:nvGraphicFramePr>
          <p:cNvPr id="9" name="Content Placeholder 2">
            <a:extLst>
              <a:ext uri="{FF2B5EF4-FFF2-40B4-BE49-F238E27FC236}">
                <a16:creationId xmlns:a16="http://schemas.microsoft.com/office/drawing/2014/main" id="{806E475D-3A51-46F5-A443-B431EA2738E2}"/>
              </a:ext>
            </a:extLst>
          </p:cNvPr>
          <p:cNvGraphicFramePr/>
          <p:nvPr>
            <p:extLst>
              <p:ext uri="{D42A27DB-BD31-4B8C-83A1-F6EECF244321}">
                <p14:modId xmlns:p14="http://schemas.microsoft.com/office/powerpoint/2010/main" val="3208613364"/>
              </p:ext>
            </p:extLst>
          </p:nvPr>
        </p:nvGraphicFramePr>
        <p:xfrm>
          <a:off x="5055476" y="1690688"/>
          <a:ext cx="6407936" cy="45994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57259874"/>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1233</TotalTime>
  <Words>2472</Words>
  <Application>Microsoft Office PowerPoint</Application>
  <PresentationFormat>Widescreen</PresentationFormat>
  <Paragraphs>208</Paragraphs>
  <Slides>31</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Abadi</vt:lpstr>
      <vt:lpstr>-apple-system</vt:lpstr>
      <vt:lpstr>Arial</vt:lpstr>
      <vt:lpstr>Calibri</vt:lpstr>
      <vt:lpstr>Helv</vt:lpstr>
      <vt:lpstr>IBM Plex Mono SemiBold</vt:lpstr>
      <vt:lpstr>IBM Plex Mono Text</vt:lpstr>
      <vt:lpstr>IBM Plex Sans Text</vt:lpstr>
      <vt:lpstr>Wingdings</vt:lpstr>
      <vt:lpstr>SLIDE_TEMPLATE_skill_network</vt:lpstr>
      <vt:lpstr>Estimating Rocket Launch Costs With Data</vt:lpstr>
      <vt:lpstr>OUTLINE</vt:lpstr>
      <vt:lpstr>EXECUTIVE SUMMARY</vt:lpstr>
      <vt:lpstr>INTRODUCTION</vt:lpstr>
      <vt:lpstr>PowerPoint Presentation</vt:lpstr>
      <vt:lpstr>METHODOLOGY</vt:lpstr>
      <vt:lpstr>Data Collection – SpaceX API</vt:lpstr>
      <vt:lpstr>Data Collection – Web Scrapping</vt:lpstr>
      <vt:lpstr>Data Wrangling</vt:lpstr>
      <vt:lpstr>EXPLORATORY DATA ANALYSIS VIA DATA VISUALIZATION</vt:lpstr>
      <vt:lpstr>Exploratory Data Analysis with SQL </vt:lpstr>
      <vt:lpstr>EXPLORATORY DATA ANALYSIS VIA SQL</vt:lpstr>
      <vt:lpstr>Insights drawn from EDAs</vt:lpstr>
      <vt:lpstr>PowerPoint Presentation</vt:lpstr>
      <vt:lpstr>PowerPoint Presentation</vt:lpstr>
      <vt:lpstr>PowerPoint Presentation</vt:lpstr>
      <vt:lpstr>PowerPoint Presentation</vt:lpstr>
      <vt:lpstr>PowerPoint Presentation</vt:lpstr>
      <vt:lpstr>PowerPoint Presentation</vt:lpstr>
      <vt:lpstr>All Launch Site Names </vt:lpstr>
      <vt:lpstr>Total Payload Mass </vt:lpstr>
      <vt:lpstr>PowerPoint Presentation</vt:lpstr>
      <vt:lpstr>PowerPoint Presentation</vt:lpstr>
      <vt:lpstr>PowerPoint Presentation</vt:lpstr>
      <vt:lpstr>PowerPoint Presentation</vt:lpstr>
      <vt:lpstr>PowerPoint Presentation</vt:lpstr>
      <vt:lpstr>Building Interactive Maps with Folium</vt:lpstr>
      <vt:lpstr>PLOTLY DASHBOARD</vt:lpstr>
      <vt:lpstr>Predictive Analysis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Theophilus Ankrah</cp:lastModifiedBy>
  <cp:revision>25</cp:revision>
  <dcterms:created xsi:type="dcterms:W3CDTF">2020-10-28T18:29:43Z</dcterms:created>
  <dcterms:modified xsi:type="dcterms:W3CDTF">2023-08-01T11:18:18Z</dcterms:modified>
</cp:coreProperties>
</file>