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60" r:id="rId7"/>
    <p:sldId id="261" r:id="rId8"/>
    <p:sldId id="280" r:id="rId9"/>
    <p:sldId id="262" r:id="rId10"/>
    <p:sldId id="263" r:id="rId11"/>
    <p:sldId id="258" r:id="rId12"/>
    <p:sldId id="264" r:id="rId13"/>
    <p:sldId id="281" r:id="rId14"/>
    <p:sldId id="282" r:id="rId15"/>
    <p:sldId id="283" r:id="rId16"/>
    <p:sldId id="284" r:id="rId17"/>
    <p:sldId id="272" r:id="rId18"/>
    <p:sldId id="274" r:id="rId19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3215" autoAdjust="0"/>
  </p:normalViewPr>
  <p:slideViewPr>
    <p:cSldViewPr snapToGrid="0" snapToObjects="1" showGuides="1">
      <p:cViewPr varScale="1">
        <p:scale>
          <a:sx n="61" d="100"/>
          <a:sy n="61" d="100"/>
        </p:scale>
        <p:origin x="90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WHY CHOOSE YOUR-X?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SPACEX</c:v>
                </c:pt>
                <c:pt idx="1">
                  <c:v>YOUR-X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0-4C6E-AEBC-6598835FD8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SPACEX</c:v>
                </c:pt>
                <c:pt idx="1">
                  <c:v>YOUR-X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0.8</c:v>
                </c:pt>
                <c:pt idx="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F0-4C6E-AEBC-6598835FD8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9006719"/>
        <c:axId val="589002559"/>
      </c:barChart>
      <c:catAx>
        <c:axId val="589006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002559"/>
        <c:crosses val="autoZero"/>
        <c:auto val="1"/>
        <c:lblAlgn val="ctr"/>
        <c:lblOffset val="100"/>
        <c:noMultiLvlLbl val="0"/>
      </c:catAx>
      <c:valAx>
        <c:axId val="58900255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00671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707364734229509"/>
          <c:y val="0.19290567904979714"/>
          <c:w val="0.22673320353650564"/>
          <c:h val="8.07786819770654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WHY CHOOSE YOUR-X?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SPACEX</c:v>
                </c:pt>
                <c:pt idx="1">
                  <c:v>YOUR-X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4-4483-8564-1318207608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SPACEX</c:v>
                </c:pt>
                <c:pt idx="1">
                  <c:v>YOUR-X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0.8</c:v>
                </c:pt>
                <c:pt idx="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4-4483-8564-1318207608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9006719"/>
        <c:axId val="589002559"/>
      </c:barChart>
      <c:catAx>
        <c:axId val="589006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002559"/>
        <c:crosses val="autoZero"/>
        <c:auto val="1"/>
        <c:lblAlgn val="ctr"/>
        <c:lblOffset val="100"/>
        <c:noMultiLvlLbl val="0"/>
      </c:catAx>
      <c:valAx>
        <c:axId val="58900255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00671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707364734229509"/>
          <c:y val="0.19290567904979714"/>
          <c:w val="0.22673320353650564"/>
          <c:h val="8.07786819770654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4.jp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5" Type="http://schemas.openxmlformats.org/officeDocument/2006/relationships/customXml" Target="../ink/ink9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image" Target="../media/image5.jpeg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21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24" Type="http://schemas.openxmlformats.org/officeDocument/2006/relationships/image" Target="../media/image14.svg"/><Relationship Id="rId15" Type="http://schemas.openxmlformats.org/officeDocument/2006/relationships/customXml" Target="../ink/ink37.xml"/><Relationship Id="rId23" Type="http://schemas.openxmlformats.org/officeDocument/2006/relationships/image" Target="../media/image13.png"/><Relationship Id="rId10" Type="http://schemas.openxmlformats.org/officeDocument/2006/relationships/customXml" Target="../ink/ink34.xml"/><Relationship Id="rId19" Type="http://schemas.openxmlformats.org/officeDocument/2006/relationships/image" Target="../media/image8.png"/><Relationship Id="rId9" Type="http://schemas.openxmlformats.org/officeDocument/2006/relationships/customXml" Target="../ink/ink33.xml"/><Relationship Id="rId14" Type="http://schemas.openxmlformats.org/officeDocument/2006/relationships/customXml" Target="../ink/ink36.xml"/><Relationship Id="rId22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00937"/>
            <a:ext cx="9121680" cy="2005407"/>
          </a:xfr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Estimating Rocket Launch Costs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9867" y="4960159"/>
            <a:ext cx="2921813" cy="834143"/>
          </a:xfrm>
          <a:blipFill dpi="0" rotWithShape="1">
            <a:blip r:embed="rId4">
              <a:alphaModFix amt="74000"/>
            </a:blip>
            <a:srcRect/>
            <a:tile tx="0" ty="0" sx="100000" sy="100000" flip="none" algn="tl"/>
          </a:blip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Theophilus Ankrah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June 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488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EXPLORATORY DATA ANALYSIS VIA SQL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81BAABC-64FF-44C1-9273-E7DA7B1319A5}"/>
              </a:ext>
            </a:extLst>
          </p:cNvPr>
          <p:cNvSpPr txBox="1">
            <a:spLocks/>
          </p:cNvSpPr>
          <p:nvPr/>
        </p:nvSpPr>
        <p:spPr>
          <a:xfrm>
            <a:off x="770010" y="1495703"/>
            <a:ext cx="6156307" cy="3127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Further exploratory analysis was carried out using SQL via an IBM DB2 connection</a:t>
            </a:r>
          </a:p>
          <a:p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2F612AA-39E4-46A0-8D5E-D8FF2BBDBFF6}"/>
              </a:ext>
            </a:extLst>
          </p:cNvPr>
          <p:cNvSpPr txBox="1">
            <a:spLocks/>
          </p:cNvSpPr>
          <p:nvPr/>
        </p:nvSpPr>
        <p:spPr>
          <a:xfrm>
            <a:off x="838200" y="2555139"/>
            <a:ext cx="6561667" cy="2365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Key insights: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Average payload for Falcon 9 v1.1 = 2,928.4 kg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Total Successful missions for Falcon 9 = 100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Total Failed missions for Falcon 9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6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Building Interactive Maps with Folium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81BAABC-64FF-44C1-9273-E7DA7B1319A5}"/>
              </a:ext>
            </a:extLst>
          </p:cNvPr>
          <p:cNvSpPr txBox="1">
            <a:spLocks/>
          </p:cNvSpPr>
          <p:nvPr/>
        </p:nvSpPr>
        <p:spPr>
          <a:xfrm>
            <a:off x="770010" y="1495703"/>
            <a:ext cx="6156307" cy="3127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9707A9-2E17-4B0F-AECE-61238AEF63AC}"/>
              </a:ext>
            </a:extLst>
          </p:cNvPr>
          <p:cNvSpPr txBox="1">
            <a:spLocks/>
          </p:cNvSpPr>
          <p:nvPr/>
        </p:nvSpPr>
        <p:spPr>
          <a:xfrm>
            <a:off x="770010" y="1507254"/>
            <a:ext cx="10651980" cy="1693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All launch sites were marked on the map – Observation made for all launch site being close to the beach and sea.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Successful launches were marked with green markers with a class assignment of 1 and 0 &amp; red markers for unsuccessful launches. – KSC LC – 39A had the highest success rate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Site success rates were emphasized through marker clusters that clearly tell the general success rate for each site.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Nearness to key landmarks was also investigated for possible relevance.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D52AA-D7F9-494B-BE30-5AE0B340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9505"/>
            <a:ext cx="6382078" cy="274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DEFD93-66F3-4A93-A91B-05B0AE682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89" y="3253823"/>
            <a:ext cx="1473276" cy="1409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68B6CF-89E9-4B8E-AF11-6E56B47C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817" y="3259505"/>
            <a:ext cx="2240984" cy="1404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DA6F54-8C73-4EB1-A396-E0FF5D95C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890" y="4803845"/>
            <a:ext cx="1473276" cy="1205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26B8E3-72F5-4A78-B227-17C71277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335" y="4803845"/>
            <a:ext cx="2273466" cy="12053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E8EF08-DE4D-428F-9FDE-894970ED739C}"/>
              </a:ext>
            </a:extLst>
          </p:cNvPr>
          <p:cNvSpPr txBox="1"/>
          <p:nvPr/>
        </p:nvSpPr>
        <p:spPr>
          <a:xfrm>
            <a:off x="910485" y="3339600"/>
            <a:ext cx="638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sites observed to be near beaches or close to the open sea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E09653-CCF1-4DE7-8B26-2E21C08AA91D}"/>
              </a:ext>
            </a:extLst>
          </p:cNvPr>
          <p:cNvSpPr txBox="1"/>
          <p:nvPr/>
        </p:nvSpPr>
        <p:spPr>
          <a:xfrm>
            <a:off x="7365890" y="2900855"/>
            <a:ext cx="386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Success rates by Launch Sites via marker clusters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A5D2D2-6FB0-4DBB-A845-E6AB432623EE}"/>
              </a:ext>
            </a:extLst>
          </p:cNvPr>
          <p:cNvSpPr txBox="1"/>
          <p:nvPr/>
        </p:nvSpPr>
        <p:spPr>
          <a:xfrm>
            <a:off x="7546428" y="3259505"/>
            <a:ext cx="120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VAFB SLC-4E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41AB7-63E3-4399-8889-DA4CA580F41D}"/>
              </a:ext>
            </a:extLst>
          </p:cNvPr>
          <p:cNvSpPr txBox="1"/>
          <p:nvPr/>
        </p:nvSpPr>
        <p:spPr>
          <a:xfrm>
            <a:off x="9485723" y="3296761"/>
            <a:ext cx="120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FF0000"/>
                </a:solidFill>
                <a:effectLst/>
                <a:latin typeface="-apple-system"/>
              </a:rPr>
              <a:t>KSC LC-39A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E2E4B-098C-48C3-A57C-6A63A67B6247}"/>
              </a:ext>
            </a:extLst>
          </p:cNvPr>
          <p:cNvSpPr txBox="1"/>
          <p:nvPr/>
        </p:nvSpPr>
        <p:spPr>
          <a:xfrm>
            <a:off x="9485722" y="4858782"/>
            <a:ext cx="120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CCAFS SLC-40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8514CE-F5B6-4435-93E6-8E34158765F0}"/>
              </a:ext>
            </a:extLst>
          </p:cNvPr>
          <p:cNvSpPr txBox="1"/>
          <p:nvPr/>
        </p:nvSpPr>
        <p:spPr>
          <a:xfrm>
            <a:off x="7482462" y="5710893"/>
            <a:ext cx="120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CCAFS LC-40</a:t>
            </a:r>
          </a:p>
        </p:txBody>
      </p:sp>
    </p:spTree>
    <p:extLst>
      <p:ext uri="{BB962C8B-B14F-4D97-AF65-F5344CB8AC3E}">
        <p14:creationId xmlns:p14="http://schemas.microsoft.com/office/powerpoint/2010/main" val="121187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PLOTLY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605AB4-CA59-4E63-9765-E7DEF8543BEB}"/>
              </a:ext>
            </a:extLst>
          </p:cNvPr>
          <p:cNvSpPr txBox="1">
            <a:spLocks/>
          </p:cNvSpPr>
          <p:nvPr/>
        </p:nvSpPr>
        <p:spPr>
          <a:xfrm>
            <a:off x="1031267" y="1825625"/>
            <a:ext cx="9745589" cy="578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An interactive dashboard was developed with the following properties: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27306CE-AAC7-4A90-B7C0-17238EECB813}"/>
              </a:ext>
            </a:extLst>
          </p:cNvPr>
          <p:cNvSpPr txBox="1">
            <a:spLocks/>
          </p:cNvSpPr>
          <p:nvPr/>
        </p:nvSpPr>
        <p:spPr>
          <a:xfrm>
            <a:off x="1031267" y="2708962"/>
            <a:ext cx="4570748" cy="1016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1. A pie chart to communicate successful launches by certain sites.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941C541-6F56-4F32-9EBF-A66B71B57272}"/>
              </a:ext>
            </a:extLst>
          </p:cNvPr>
          <p:cNvSpPr txBox="1">
            <a:spLocks/>
          </p:cNvSpPr>
          <p:nvPr/>
        </p:nvSpPr>
        <p:spPr>
          <a:xfrm>
            <a:off x="5904061" y="2727276"/>
            <a:ext cx="6120189" cy="1016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2. A scatter plot to show the relationship between Mission Outcome and Payload Mass for the different booster versions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873A-CEA9-4529-ACB3-E166CA35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3650387"/>
            <a:ext cx="5525689" cy="2714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755BBC-4E83-4D6B-90CE-1FFB284E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68" y="3650388"/>
            <a:ext cx="5833660" cy="2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1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Predictive Analysis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2F612AA-39E4-46A0-8D5E-D8FF2BBDBFF6}"/>
              </a:ext>
            </a:extLst>
          </p:cNvPr>
          <p:cNvSpPr txBox="1">
            <a:spLocks/>
          </p:cNvSpPr>
          <p:nvPr/>
        </p:nvSpPr>
        <p:spPr>
          <a:xfrm>
            <a:off x="5282973" y="4219345"/>
            <a:ext cx="6688310" cy="1965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Key insights: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Almost all models had similar accuracy scores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 this case, Decision tree fared best after multiple runs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However, Decision tree accuracy changes at every run and is sometimes the lowest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All models turned out high accuracies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2CC5D-CC45-4244-8717-DA4A1EFC9E74}"/>
              </a:ext>
            </a:extLst>
          </p:cNvPr>
          <p:cNvSpPr txBox="1">
            <a:spLocks/>
          </p:cNvSpPr>
          <p:nvPr/>
        </p:nvSpPr>
        <p:spPr>
          <a:xfrm>
            <a:off x="770010" y="1490133"/>
            <a:ext cx="10583790" cy="2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objective of this analysis was to produce a predictive model that can predict with a high accuracy whether a launch will be successful or not.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collected data is transformed and normalized before being split into training and testing data – 80% used for training and 20% for testing.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Several models were developed, and their parameters tuned to obtain the highest performing model parameters.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prediction accuracy of all the models was compared and found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9AF8B-3A40-4865-ABED-96B78223B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22" r="27418"/>
          <a:stretch/>
        </p:blipFill>
        <p:spPr>
          <a:xfrm>
            <a:off x="770010" y="4190721"/>
            <a:ext cx="4547058" cy="21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4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5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grpSp>
        <p:nvGrpSpPr>
          <p:cNvPr id="25" name="Content Placeholder 21" descr="Thought bubble outline">
            <a:extLst>
              <a:ext uri="{FF2B5EF4-FFF2-40B4-BE49-F238E27FC236}">
                <a16:creationId xmlns:a16="http://schemas.microsoft.com/office/drawing/2014/main" id="{ECA5B529-4D4B-4823-88F6-2DE572FFC504}"/>
              </a:ext>
            </a:extLst>
          </p:cNvPr>
          <p:cNvGrpSpPr/>
          <p:nvPr/>
        </p:nvGrpSpPr>
        <p:grpSpPr>
          <a:xfrm>
            <a:off x="4312762" y="4553478"/>
            <a:ext cx="853521" cy="555401"/>
            <a:chOff x="8398082" y="2947962"/>
            <a:chExt cx="738470" cy="695527"/>
          </a:xfrm>
          <a:solidFill>
            <a:srgbClr val="000000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35F9D83-C5B4-485D-B4BD-7591644F9F78}"/>
                </a:ext>
              </a:extLst>
            </p:cNvPr>
            <p:cNvSpPr/>
            <p:nvPr/>
          </p:nvSpPr>
          <p:spPr>
            <a:xfrm>
              <a:off x="8398082" y="2947962"/>
              <a:ext cx="738470" cy="514381"/>
            </a:xfrm>
            <a:custGeom>
              <a:avLst/>
              <a:gdLst>
                <a:gd name="connsiteX0" fmla="*/ 378342 w 738470"/>
                <a:gd name="connsiteY0" fmla="*/ 19052 h 514381"/>
                <a:gd name="connsiteX1" fmla="*/ 466353 w 738470"/>
                <a:gd name="connsiteY1" fmla="*/ 91690 h 514381"/>
                <a:gd name="connsiteX2" fmla="*/ 466496 w 738470"/>
                <a:gd name="connsiteY2" fmla="*/ 91747 h 514381"/>
                <a:gd name="connsiteX3" fmla="*/ 522084 w 738470"/>
                <a:gd name="connsiteY3" fmla="*/ 72964 h 514381"/>
                <a:gd name="connsiteX4" fmla="*/ 611914 w 738470"/>
                <a:gd name="connsiteY4" fmla="*/ 162822 h 514381"/>
                <a:gd name="connsiteX5" fmla="*/ 609267 w 738470"/>
                <a:gd name="connsiteY5" fmla="*/ 183339 h 514381"/>
                <a:gd name="connsiteX6" fmla="*/ 609338 w 738470"/>
                <a:gd name="connsiteY6" fmla="*/ 183454 h 514381"/>
                <a:gd name="connsiteX7" fmla="*/ 609381 w 738470"/>
                <a:gd name="connsiteY7" fmla="*/ 183454 h 514381"/>
                <a:gd name="connsiteX8" fmla="*/ 631060 w 738470"/>
                <a:gd name="connsiteY8" fmla="*/ 180806 h 514381"/>
                <a:gd name="connsiteX9" fmla="*/ 719607 w 738470"/>
                <a:gd name="connsiteY9" fmla="*/ 271957 h 514381"/>
                <a:gd name="connsiteX10" fmla="*/ 629888 w 738470"/>
                <a:gd name="connsiteY10" fmla="*/ 360514 h 514381"/>
                <a:gd name="connsiteX11" fmla="*/ 594074 w 738470"/>
                <a:gd name="connsiteY11" fmla="*/ 352484 h 514381"/>
                <a:gd name="connsiteX12" fmla="*/ 593959 w 738470"/>
                <a:gd name="connsiteY12" fmla="*/ 352522 h 514381"/>
                <a:gd name="connsiteX13" fmla="*/ 593950 w 738470"/>
                <a:gd name="connsiteY13" fmla="*/ 352570 h 514381"/>
                <a:gd name="connsiteX14" fmla="*/ 593950 w 738470"/>
                <a:gd name="connsiteY14" fmla="*/ 358628 h 514381"/>
                <a:gd name="connsiteX15" fmla="*/ 511159 w 738470"/>
                <a:gd name="connsiteY15" fmla="*/ 450068 h 514381"/>
                <a:gd name="connsiteX16" fmla="*/ 432378 w 738470"/>
                <a:gd name="connsiteY16" fmla="*/ 413673 h 514381"/>
                <a:gd name="connsiteX17" fmla="*/ 432257 w 738470"/>
                <a:gd name="connsiteY17" fmla="*/ 413659 h 514381"/>
                <a:gd name="connsiteX18" fmla="*/ 432225 w 738470"/>
                <a:gd name="connsiteY18" fmla="*/ 413720 h 514381"/>
                <a:gd name="connsiteX19" fmla="*/ 334119 w 738470"/>
                <a:gd name="connsiteY19" fmla="*/ 494874 h 514381"/>
                <a:gd name="connsiteX20" fmla="*/ 252565 w 738470"/>
                <a:gd name="connsiteY20" fmla="*/ 405405 h 514381"/>
                <a:gd name="connsiteX21" fmla="*/ 253422 w 738470"/>
                <a:gd name="connsiteY21" fmla="*/ 395737 h 514381"/>
                <a:gd name="connsiteX22" fmla="*/ 253393 w 738470"/>
                <a:gd name="connsiteY22" fmla="*/ 395632 h 514381"/>
                <a:gd name="connsiteX23" fmla="*/ 253289 w 738470"/>
                <a:gd name="connsiteY23" fmla="*/ 395661 h 514381"/>
                <a:gd name="connsiteX24" fmla="*/ 128055 w 738470"/>
                <a:gd name="connsiteY24" fmla="*/ 379829 h 514381"/>
                <a:gd name="connsiteX25" fmla="*/ 109728 w 738470"/>
                <a:gd name="connsiteY25" fmla="*/ 333558 h 514381"/>
                <a:gd name="connsiteX26" fmla="*/ 108823 w 738470"/>
                <a:gd name="connsiteY26" fmla="*/ 333558 h 514381"/>
                <a:gd name="connsiteX27" fmla="*/ 19095 w 738470"/>
                <a:gd name="connsiteY27" fmla="*/ 243569 h 514381"/>
                <a:gd name="connsiteX28" fmla="*/ 107651 w 738470"/>
                <a:gd name="connsiteY28" fmla="*/ 153850 h 514381"/>
                <a:gd name="connsiteX29" fmla="*/ 129330 w 738470"/>
                <a:gd name="connsiteY29" fmla="*/ 156498 h 514381"/>
                <a:gd name="connsiteX30" fmla="*/ 129454 w 738470"/>
                <a:gd name="connsiteY30" fmla="*/ 156417 h 514381"/>
                <a:gd name="connsiteX31" fmla="*/ 129454 w 738470"/>
                <a:gd name="connsiteY31" fmla="*/ 156374 h 514381"/>
                <a:gd name="connsiteX32" fmla="*/ 126816 w 738470"/>
                <a:gd name="connsiteY32" fmla="*/ 137762 h 514381"/>
                <a:gd name="connsiteX33" fmla="*/ 214145 w 738470"/>
                <a:gd name="connsiteY33" fmla="*/ 46074 h 514381"/>
                <a:gd name="connsiteX34" fmla="*/ 291093 w 738470"/>
                <a:gd name="connsiteY34" fmla="*/ 86327 h 514381"/>
                <a:gd name="connsiteX35" fmla="*/ 291209 w 738470"/>
                <a:gd name="connsiteY35" fmla="*/ 86364 h 514381"/>
                <a:gd name="connsiteX36" fmla="*/ 291246 w 738470"/>
                <a:gd name="connsiteY36" fmla="*/ 86327 h 514381"/>
                <a:gd name="connsiteX37" fmla="*/ 378342 w 738470"/>
                <a:gd name="connsiteY37" fmla="*/ 19052 h 514381"/>
                <a:gd name="connsiteX38" fmla="*/ 378342 w 738470"/>
                <a:gd name="connsiteY38" fmla="*/ 2 h 514381"/>
                <a:gd name="connsiteX39" fmla="*/ 285712 w 738470"/>
                <a:gd name="connsiteY39" fmla="*/ 52104 h 514381"/>
                <a:gd name="connsiteX40" fmla="*/ 216636 w 738470"/>
                <a:gd name="connsiteY40" fmla="*/ 26958 h 514381"/>
                <a:gd name="connsiteX41" fmla="*/ 107747 w 738470"/>
                <a:gd name="connsiteY41" fmla="*/ 134800 h 514381"/>
                <a:gd name="connsiteX42" fmla="*/ 6 w 738470"/>
                <a:gd name="connsiteY42" fmla="*/ 244884 h 514381"/>
                <a:gd name="connsiteX43" fmla="*/ 93554 w 738470"/>
                <a:gd name="connsiteY43" fmla="*/ 351541 h 514381"/>
                <a:gd name="connsiteX44" fmla="*/ 224877 w 738470"/>
                <a:gd name="connsiteY44" fmla="*/ 430226 h 514381"/>
                <a:gd name="connsiteX45" fmla="*/ 235648 w 738470"/>
                <a:gd name="connsiteY45" fmla="*/ 426922 h 514381"/>
                <a:gd name="connsiteX46" fmla="*/ 364184 w 738470"/>
                <a:gd name="connsiteY46" fmla="*/ 512194 h 514381"/>
                <a:gd name="connsiteX47" fmla="*/ 442093 w 738470"/>
                <a:gd name="connsiteY47" fmla="*/ 449877 h 514381"/>
                <a:gd name="connsiteX48" fmla="*/ 504111 w 738470"/>
                <a:gd name="connsiteY48" fmla="*/ 469423 h 514381"/>
                <a:gd name="connsiteX49" fmla="*/ 611638 w 738470"/>
                <a:gd name="connsiteY49" fmla="*/ 377735 h 514381"/>
                <a:gd name="connsiteX50" fmla="*/ 629888 w 738470"/>
                <a:gd name="connsiteY50" fmla="*/ 379564 h 514381"/>
                <a:gd name="connsiteX51" fmla="*/ 738470 w 738470"/>
                <a:gd name="connsiteY51" fmla="*/ 270329 h 514381"/>
                <a:gd name="connsiteX52" fmla="*/ 630964 w 738470"/>
                <a:gd name="connsiteY52" fmla="*/ 161756 h 514381"/>
                <a:gd name="connsiteX53" fmla="*/ 522084 w 738470"/>
                <a:gd name="connsiteY53" fmla="*/ 53914 h 514381"/>
                <a:gd name="connsiteX54" fmla="*/ 477441 w 738470"/>
                <a:gd name="connsiteY54" fmla="*/ 63353 h 514381"/>
                <a:gd name="connsiteX55" fmla="*/ 378342 w 738470"/>
                <a:gd name="connsiteY55" fmla="*/ 2 h 51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38470" h="514381">
                  <a:moveTo>
                    <a:pt x="378342" y="19052"/>
                  </a:moveTo>
                  <a:cubicBezTo>
                    <a:pt x="421387" y="18790"/>
                    <a:pt x="458448" y="49377"/>
                    <a:pt x="466353" y="91690"/>
                  </a:cubicBezTo>
                  <a:cubicBezTo>
                    <a:pt x="466353" y="91756"/>
                    <a:pt x="466439" y="91794"/>
                    <a:pt x="466496" y="91747"/>
                  </a:cubicBezTo>
                  <a:cubicBezTo>
                    <a:pt x="482496" y="79619"/>
                    <a:pt x="502007" y="73026"/>
                    <a:pt x="522084" y="72964"/>
                  </a:cubicBezTo>
                  <a:cubicBezTo>
                    <a:pt x="571642" y="73121"/>
                    <a:pt x="611773" y="113265"/>
                    <a:pt x="611914" y="162822"/>
                  </a:cubicBezTo>
                  <a:cubicBezTo>
                    <a:pt x="611963" y="169750"/>
                    <a:pt x="611072" y="176652"/>
                    <a:pt x="609267" y="183339"/>
                  </a:cubicBezTo>
                  <a:cubicBezTo>
                    <a:pt x="609255" y="183391"/>
                    <a:pt x="609287" y="183442"/>
                    <a:pt x="609338" y="183454"/>
                  </a:cubicBezTo>
                  <a:cubicBezTo>
                    <a:pt x="609352" y="183456"/>
                    <a:pt x="609367" y="183456"/>
                    <a:pt x="609381" y="183454"/>
                  </a:cubicBezTo>
                  <a:cubicBezTo>
                    <a:pt x="616454" y="181597"/>
                    <a:pt x="623747" y="180706"/>
                    <a:pt x="631060" y="180806"/>
                  </a:cubicBezTo>
                  <a:cubicBezTo>
                    <a:pt x="680682" y="181525"/>
                    <a:pt x="720326" y="222335"/>
                    <a:pt x="719607" y="271957"/>
                  </a:cubicBezTo>
                  <a:cubicBezTo>
                    <a:pt x="718896" y="321021"/>
                    <a:pt x="678957" y="360442"/>
                    <a:pt x="629888" y="360514"/>
                  </a:cubicBezTo>
                  <a:cubicBezTo>
                    <a:pt x="617543" y="360179"/>
                    <a:pt x="605380" y="357452"/>
                    <a:pt x="594074" y="352484"/>
                  </a:cubicBezTo>
                  <a:cubicBezTo>
                    <a:pt x="594032" y="352463"/>
                    <a:pt x="593980" y="352479"/>
                    <a:pt x="593959" y="352522"/>
                  </a:cubicBezTo>
                  <a:cubicBezTo>
                    <a:pt x="593951" y="352537"/>
                    <a:pt x="593948" y="352554"/>
                    <a:pt x="593950" y="352570"/>
                  </a:cubicBezTo>
                  <a:lnTo>
                    <a:pt x="593950" y="358628"/>
                  </a:lnTo>
                  <a:cubicBezTo>
                    <a:pt x="594340" y="406003"/>
                    <a:pt x="558340" y="445763"/>
                    <a:pt x="511159" y="450068"/>
                  </a:cubicBezTo>
                  <a:cubicBezTo>
                    <a:pt x="480332" y="452598"/>
                    <a:pt x="450434" y="438785"/>
                    <a:pt x="432378" y="413673"/>
                  </a:cubicBezTo>
                  <a:cubicBezTo>
                    <a:pt x="432348" y="413636"/>
                    <a:pt x="432294" y="413630"/>
                    <a:pt x="432257" y="413659"/>
                  </a:cubicBezTo>
                  <a:cubicBezTo>
                    <a:pt x="432239" y="413675"/>
                    <a:pt x="432227" y="413697"/>
                    <a:pt x="432225" y="413720"/>
                  </a:cubicBezTo>
                  <a:cubicBezTo>
                    <a:pt x="427544" y="463222"/>
                    <a:pt x="383620" y="499556"/>
                    <a:pt x="334119" y="494874"/>
                  </a:cubicBezTo>
                  <a:cubicBezTo>
                    <a:pt x="287947" y="490508"/>
                    <a:pt x="252648" y="451782"/>
                    <a:pt x="252565" y="405405"/>
                  </a:cubicBezTo>
                  <a:cubicBezTo>
                    <a:pt x="252557" y="402163"/>
                    <a:pt x="252845" y="398927"/>
                    <a:pt x="253422" y="395737"/>
                  </a:cubicBezTo>
                  <a:cubicBezTo>
                    <a:pt x="253443" y="395700"/>
                    <a:pt x="253431" y="395653"/>
                    <a:pt x="253393" y="395632"/>
                  </a:cubicBezTo>
                  <a:cubicBezTo>
                    <a:pt x="253356" y="395611"/>
                    <a:pt x="253310" y="395624"/>
                    <a:pt x="253289" y="395661"/>
                  </a:cubicBezTo>
                  <a:cubicBezTo>
                    <a:pt x="214334" y="425871"/>
                    <a:pt x="158265" y="418783"/>
                    <a:pt x="128055" y="379829"/>
                  </a:cubicBezTo>
                  <a:cubicBezTo>
                    <a:pt x="117682" y="366455"/>
                    <a:pt x="111326" y="350407"/>
                    <a:pt x="109728" y="333558"/>
                  </a:cubicBezTo>
                  <a:lnTo>
                    <a:pt x="108823" y="333558"/>
                  </a:lnTo>
                  <a:cubicBezTo>
                    <a:pt x="59196" y="333486"/>
                    <a:pt x="19022" y="293197"/>
                    <a:pt x="19095" y="243569"/>
                  </a:cubicBezTo>
                  <a:cubicBezTo>
                    <a:pt x="19166" y="194500"/>
                    <a:pt x="58587" y="154560"/>
                    <a:pt x="107651" y="153850"/>
                  </a:cubicBezTo>
                  <a:cubicBezTo>
                    <a:pt x="114964" y="153749"/>
                    <a:pt x="122257" y="154640"/>
                    <a:pt x="129330" y="156498"/>
                  </a:cubicBezTo>
                  <a:cubicBezTo>
                    <a:pt x="129387" y="156509"/>
                    <a:pt x="129443" y="156473"/>
                    <a:pt x="129454" y="156417"/>
                  </a:cubicBezTo>
                  <a:cubicBezTo>
                    <a:pt x="129457" y="156403"/>
                    <a:pt x="129457" y="156388"/>
                    <a:pt x="129454" y="156374"/>
                  </a:cubicBezTo>
                  <a:cubicBezTo>
                    <a:pt x="127862" y="150292"/>
                    <a:pt x="126977" y="144047"/>
                    <a:pt x="126816" y="137762"/>
                  </a:cubicBezTo>
                  <a:cubicBezTo>
                    <a:pt x="125612" y="88328"/>
                    <a:pt x="164710" y="47277"/>
                    <a:pt x="214145" y="46074"/>
                  </a:cubicBezTo>
                  <a:cubicBezTo>
                    <a:pt x="245020" y="45322"/>
                    <a:pt x="274103" y="60536"/>
                    <a:pt x="291093" y="86327"/>
                  </a:cubicBezTo>
                  <a:cubicBezTo>
                    <a:pt x="291115" y="86369"/>
                    <a:pt x="291167" y="86386"/>
                    <a:pt x="291209" y="86364"/>
                  </a:cubicBezTo>
                  <a:cubicBezTo>
                    <a:pt x="291225" y="86356"/>
                    <a:pt x="291237" y="86343"/>
                    <a:pt x="291246" y="86327"/>
                  </a:cubicBezTo>
                  <a:cubicBezTo>
                    <a:pt x="302001" y="46971"/>
                    <a:pt x="337546" y="19515"/>
                    <a:pt x="378342" y="19052"/>
                  </a:cubicBezTo>
                  <a:moveTo>
                    <a:pt x="378342" y="2"/>
                  </a:moveTo>
                  <a:cubicBezTo>
                    <a:pt x="340553" y="258"/>
                    <a:pt x="305555" y="19944"/>
                    <a:pt x="285712" y="52104"/>
                  </a:cubicBezTo>
                  <a:cubicBezTo>
                    <a:pt x="266344" y="35888"/>
                    <a:pt x="241897" y="26988"/>
                    <a:pt x="216636" y="26958"/>
                  </a:cubicBezTo>
                  <a:cubicBezTo>
                    <a:pt x="156937" y="27032"/>
                    <a:pt x="108398" y="75104"/>
                    <a:pt x="107747" y="134800"/>
                  </a:cubicBezTo>
                  <a:cubicBezTo>
                    <a:pt x="47596" y="135447"/>
                    <a:pt x="-641" y="184733"/>
                    <a:pt x="6" y="244884"/>
                  </a:cubicBezTo>
                  <a:cubicBezTo>
                    <a:pt x="585" y="298655"/>
                    <a:pt x="40318" y="343956"/>
                    <a:pt x="93554" y="351541"/>
                  </a:cubicBezTo>
                  <a:cubicBezTo>
                    <a:pt x="108090" y="409533"/>
                    <a:pt x="166885" y="444761"/>
                    <a:pt x="224877" y="430226"/>
                  </a:cubicBezTo>
                  <a:cubicBezTo>
                    <a:pt x="228522" y="429313"/>
                    <a:pt x="232117" y="428210"/>
                    <a:pt x="235648" y="426922"/>
                  </a:cubicBezTo>
                  <a:cubicBezTo>
                    <a:pt x="247596" y="485964"/>
                    <a:pt x="305144" y="524141"/>
                    <a:pt x="364184" y="512194"/>
                  </a:cubicBezTo>
                  <a:cubicBezTo>
                    <a:pt x="398689" y="505212"/>
                    <a:pt x="427702" y="482005"/>
                    <a:pt x="442093" y="449877"/>
                  </a:cubicBezTo>
                  <a:cubicBezTo>
                    <a:pt x="460225" y="462694"/>
                    <a:pt x="481907" y="469527"/>
                    <a:pt x="504111" y="469423"/>
                  </a:cubicBezTo>
                  <a:cubicBezTo>
                    <a:pt x="557585" y="469358"/>
                    <a:pt x="603124" y="430527"/>
                    <a:pt x="611638" y="377735"/>
                  </a:cubicBezTo>
                  <a:cubicBezTo>
                    <a:pt x="617649" y="378928"/>
                    <a:pt x="623761" y="379541"/>
                    <a:pt x="629888" y="379564"/>
                  </a:cubicBezTo>
                  <a:cubicBezTo>
                    <a:pt x="690037" y="379384"/>
                    <a:pt x="738650" y="330478"/>
                    <a:pt x="738470" y="270329"/>
                  </a:cubicBezTo>
                  <a:cubicBezTo>
                    <a:pt x="738291" y="210855"/>
                    <a:pt x="690434" y="162521"/>
                    <a:pt x="630964" y="161756"/>
                  </a:cubicBezTo>
                  <a:cubicBezTo>
                    <a:pt x="630313" y="102063"/>
                    <a:pt x="581780" y="53994"/>
                    <a:pt x="522084" y="53914"/>
                  </a:cubicBezTo>
                  <a:cubicBezTo>
                    <a:pt x="506711" y="53939"/>
                    <a:pt x="491509" y="57154"/>
                    <a:pt x="477441" y="63353"/>
                  </a:cubicBezTo>
                  <a:cubicBezTo>
                    <a:pt x="459782" y="24549"/>
                    <a:pt x="420974" y="-260"/>
                    <a:pt x="378342" y="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F7E31C-6F9E-4DBB-A95E-A011B8C96822}"/>
                </a:ext>
              </a:extLst>
            </p:cNvPr>
            <p:cNvSpPr/>
            <p:nvPr/>
          </p:nvSpPr>
          <p:spPr>
            <a:xfrm>
              <a:off x="8529337" y="3443436"/>
              <a:ext cx="114300" cy="114299"/>
            </a:xfrm>
            <a:custGeom>
              <a:avLst/>
              <a:gdLst>
                <a:gd name="connsiteX0" fmla="*/ 57150 w 114300"/>
                <a:gd name="connsiteY0" fmla="*/ 19050 h 114299"/>
                <a:gd name="connsiteX1" fmla="*/ 95250 w 114300"/>
                <a:gd name="connsiteY1" fmla="*/ 57150 h 114299"/>
                <a:gd name="connsiteX2" fmla="*/ 57150 w 114300"/>
                <a:gd name="connsiteY2" fmla="*/ 95250 h 114299"/>
                <a:gd name="connsiteX3" fmla="*/ 19050 w 114300"/>
                <a:gd name="connsiteY3" fmla="*/ 57150 h 114299"/>
                <a:gd name="connsiteX4" fmla="*/ 57150 w 114300"/>
                <a:gd name="connsiteY4" fmla="*/ 19050 h 114299"/>
                <a:gd name="connsiteX5" fmla="*/ 57150 w 114300"/>
                <a:gd name="connsiteY5" fmla="*/ 0 h 114299"/>
                <a:gd name="connsiteX6" fmla="*/ 0 w 114300"/>
                <a:gd name="connsiteY6" fmla="*/ 57150 h 114299"/>
                <a:gd name="connsiteX7" fmla="*/ 57150 w 114300"/>
                <a:gd name="connsiteY7" fmla="*/ 114300 h 114299"/>
                <a:gd name="connsiteX8" fmla="*/ 114300 w 114300"/>
                <a:gd name="connsiteY8" fmla="*/ 57150 h 114299"/>
                <a:gd name="connsiteX9" fmla="*/ 57150 w 114300"/>
                <a:gd name="connsiteY9" fmla="*/ 0 h 11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299">
                  <a:moveTo>
                    <a:pt x="57150" y="19050"/>
                  </a:moveTo>
                  <a:cubicBezTo>
                    <a:pt x="78192" y="19050"/>
                    <a:pt x="95250" y="36108"/>
                    <a:pt x="95250" y="57150"/>
                  </a:cubicBezTo>
                  <a:cubicBezTo>
                    <a:pt x="95250" y="78192"/>
                    <a:pt x="78192" y="95250"/>
                    <a:pt x="57150" y="95250"/>
                  </a:cubicBezTo>
                  <a:cubicBezTo>
                    <a:pt x="36108" y="95250"/>
                    <a:pt x="19050" y="78192"/>
                    <a:pt x="19050" y="57150"/>
                  </a:cubicBezTo>
                  <a:cubicBezTo>
                    <a:pt x="19081" y="36121"/>
                    <a:pt x="36121" y="19081"/>
                    <a:pt x="57150" y="19050"/>
                  </a:cubicBezTo>
                  <a:moveTo>
                    <a:pt x="57150" y="0"/>
                  </a:moveTo>
                  <a:cubicBezTo>
                    <a:pt x="25587" y="0"/>
                    <a:pt x="0" y="25587"/>
                    <a:pt x="0" y="57150"/>
                  </a:cubicBezTo>
                  <a:cubicBezTo>
                    <a:pt x="0" y="88713"/>
                    <a:pt x="25587" y="114300"/>
                    <a:pt x="57150" y="114300"/>
                  </a:cubicBezTo>
                  <a:cubicBezTo>
                    <a:pt x="88713" y="114300"/>
                    <a:pt x="114300" y="88713"/>
                    <a:pt x="114300" y="57150"/>
                  </a:cubicBezTo>
                  <a:cubicBezTo>
                    <a:pt x="114300" y="25587"/>
                    <a:pt x="88713" y="0"/>
                    <a:pt x="57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16EDFD-B06B-47FF-B114-9058AFE0B6F8}"/>
                </a:ext>
              </a:extLst>
            </p:cNvPr>
            <p:cNvSpPr/>
            <p:nvPr/>
          </p:nvSpPr>
          <p:spPr>
            <a:xfrm>
              <a:off x="8429324" y="3557765"/>
              <a:ext cx="85725" cy="85725"/>
            </a:xfrm>
            <a:custGeom>
              <a:avLst/>
              <a:gdLst>
                <a:gd name="connsiteX0" fmla="*/ 42863 w 85725"/>
                <a:gd name="connsiteY0" fmla="*/ 19050 h 85725"/>
                <a:gd name="connsiteX1" fmla="*/ 66675 w 85725"/>
                <a:gd name="connsiteY1" fmla="*/ 42863 h 85725"/>
                <a:gd name="connsiteX2" fmla="*/ 42863 w 85725"/>
                <a:gd name="connsiteY2" fmla="*/ 66675 h 85725"/>
                <a:gd name="connsiteX3" fmla="*/ 19050 w 85725"/>
                <a:gd name="connsiteY3" fmla="*/ 42863 h 85725"/>
                <a:gd name="connsiteX4" fmla="*/ 42863 w 85725"/>
                <a:gd name="connsiteY4" fmla="*/ 19050 h 85725"/>
                <a:gd name="connsiteX5" fmla="*/ 42863 w 85725"/>
                <a:gd name="connsiteY5" fmla="*/ 0 h 85725"/>
                <a:gd name="connsiteX6" fmla="*/ 0 w 85725"/>
                <a:gd name="connsiteY6" fmla="*/ 42863 h 85725"/>
                <a:gd name="connsiteX7" fmla="*/ 42863 w 85725"/>
                <a:gd name="connsiteY7" fmla="*/ 85725 h 85725"/>
                <a:gd name="connsiteX8" fmla="*/ 85725 w 85725"/>
                <a:gd name="connsiteY8" fmla="*/ 42863 h 85725"/>
                <a:gd name="connsiteX9" fmla="*/ 42863 w 85725"/>
                <a:gd name="connsiteY9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2863" y="19050"/>
                  </a:moveTo>
                  <a:cubicBezTo>
                    <a:pt x="56014" y="19050"/>
                    <a:pt x="66675" y="29711"/>
                    <a:pt x="66675" y="42863"/>
                  </a:cubicBezTo>
                  <a:cubicBezTo>
                    <a:pt x="66675" y="56014"/>
                    <a:pt x="56014" y="66675"/>
                    <a:pt x="42863" y="66675"/>
                  </a:cubicBezTo>
                  <a:cubicBezTo>
                    <a:pt x="29711" y="66675"/>
                    <a:pt x="19050" y="56014"/>
                    <a:pt x="19050" y="42863"/>
                  </a:cubicBezTo>
                  <a:cubicBezTo>
                    <a:pt x="19050" y="29711"/>
                    <a:pt x="29711" y="19050"/>
                    <a:pt x="42863" y="19050"/>
                  </a:cubicBezTo>
                  <a:moveTo>
                    <a:pt x="42863" y="0"/>
                  </a:moveTo>
                  <a:cubicBezTo>
                    <a:pt x="19190" y="0"/>
                    <a:pt x="0" y="19190"/>
                    <a:pt x="0" y="42863"/>
                  </a:cubicBezTo>
                  <a:cubicBezTo>
                    <a:pt x="0" y="66535"/>
                    <a:pt x="19190" y="85725"/>
                    <a:pt x="42863" y="85725"/>
                  </a:cubicBezTo>
                  <a:cubicBezTo>
                    <a:pt x="66535" y="85725"/>
                    <a:pt x="85725" y="66535"/>
                    <a:pt x="85725" y="42863"/>
                  </a:cubicBezTo>
                  <a:cubicBezTo>
                    <a:pt x="85725" y="19190"/>
                    <a:pt x="66535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70030D-F265-4D96-813B-8F2E65F94CAA}"/>
              </a:ext>
            </a:extLst>
          </p:cNvPr>
          <p:cNvGrpSpPr/>
          <p:nvPr/>
        </p:nvGrpSpPr>
        <p:grpSpPr>
          <a:xfrm>
            <a:off x="27682" y="1379166"/>
            <a:ext cx="7529254" cy="4906020"/>
            <a:chOff x="4577580" y="1589373"/>
            <a:chExt cx="8102274" cy="47092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B12210-EB5A-491E-A845-04405AF26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t="13453" b="20955"/>
            <a:stretch/>
          </p:blipFill>
          <p:spPr>
            <a:xfrm>
              <a:off x="5845224" y="1589373"/>
              <a:ext cx="5839017" cy="4709293"/>
            </a:xfrm>
            <a:prstGeom prst="rect">
              <a:avLst/>
            </a:prstGeom>
          </p:spPr>
        </p:pic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EFAF5CF4-8804-4992-8BD3-8692BE7933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31959820"/>
                </p:ext>
              </p:extLst>
            </p:nvPr>
          </p:nvGraphicFramePr>
          <p:xfrm>
            <a:off x="6096000" y="1794933"/>
            <a:ext cx="5313946" cy="3217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7" name="Graphic 16" descr="Speech outline">
              <a:extLst>
                <a:ext uri="{FF2B5EF4-FFF2-40B4-BE49-F238E27FC236}">
                  <a16:creationId xmlns:a16="http://schemas.microsoft.com/office/drawing/2014/main" id="{F87EF226-F685-405E-B538-3107E0E4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77580" y="3874629"/>
              <a:ext cx="2308718" cy="1608070"/>
            </a:xfrm>
            <a:prstGeom prst="rect">
              <a:avLst/>
            </a:prstGeom>
          </p:spPr>
        </p:pic>
        <p:pic>
          <p:nvPicPr>
            <p:cNvPr id="18" name="Graphic 17" descr="Speech outline">
              <a:extLst>
                <a:ext uri="{FF2B5EF4-FFF2-40B4-BE49-F238E27FC236}">
                  <a16:creationId xmlns:a16="http://schemas.microsoft.com/office/drawing/2014/main" id="{3D2074AB-C319-4650-9854-328A65F79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0596749" y="3944019"/>
              <a:ext cx="2083105" cy="160807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87D18D-D704-4085-A6C4-89AF2324B466}"/>
                </a:ext>
              </a:extLst>
            </p:cNvPr>
            <p:cNvSpPr txBox="1"/>
            <p:nvPr/>
          </p:nvSpPr>
          <p:spPr>
            <a:xfrm>
              <a:off x="4866244" y="4402208"/>
              <a:ext cx="1731389" cy="35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MY WHAT?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FE029-FBEB-4781-A232-141B6FA2122E}"/>
                </a:ext>
              </a:extLst>
            </p:cNvPr>
            <p:cNvSpPr txBox="1"/>
            <p:nvPr/>
          </p:nvSpPr>
          <p:spPr>
            <a:xfrm>
              <a:off x="10916535" y="4342856"/>
              <a:ext cx="1469255" cy="502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STILL STICKING WITH YOUR-X?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93D5F8C-D7E1-4F44-90CD-978C67E4C155}"/>
              </a:ext>
            </a:extLst>
          </p:cNvPr>
          <p:cNvSpPr txBox="1"/>
          <p:nvPr/>
        </p:nvSpPr>
        <p:spPr>
          <a:xfrm>
            <a:off x="4470552" y="4574187"/>
            <a:ext cx="3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💡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3FF211E0-4BA7-4DA5-BBA5-C21950658844}"/>
              </a:ext>
            </a:extLst>
          </p:cNvPr>
          <p:cNvSpPr txBox="1">
            <a:spLocks/>
          </p:cNvSpPr>
          <p:nvPr/>
        </p:nvSpPr>
        <p:spPr>
          <a:xfrm>
            <a:off x="7191813" y="1889797"/>
            <a:ext cx="4676920" cy="312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Was enough data collected for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Was data credible and unbiased?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Did the methodology lack in any way?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Were the dependent variables enough to inform the model?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Were the right models selected?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Did the tuning improve model delivery?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Can the model be improved?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Was the objective of this project achieved?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7711" y="2006717"/>
            <a:ext cx="7076090" cy="326871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We can conclude that:</a:t>
            </a: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SPACEX gets better success rates with increasing number of launches</a:t>
            </a: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KSC LC-39A had the most successful launches of any sites.</a:t>
            </a: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Orbits ES-L1, GEO, HEO, SSO, VLEO had the most success rate.</a:t>
            </a: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Launch success rate started to increase in 2013 till 2020.</a:t>
            </a: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The Decision tree classifier is not the best machine learning algorithm for this task as with each run , the accuracies keep changing.</a:t>
            </a: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FF"/>
                </a:solidFill>
                <a:latin typeface="Abadi" panose="020B0604020104020204" pitchFamily="34" charset="0"/>
              </a:rPr>
              <a:t>Logistic regression model is recommended as we can also check for the probability of a prediction and has equally high accuracy as the others.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269" y="1812357"/>
            <a:ext cx="5420092" cy="42633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Executive Summary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Results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Visualization – Charts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Dashboard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Discussion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E96043E-5BAF-405E-AD81-9F15AFD52350}"/>
              </a:ext>
            </a:extLst>
          </p:cNvPr>
          <p:cNvGrpSpPr/>
          <p:nvPr/>
        </p:nvGrpSpPr>
        <p:grpSpPr>
          <a:xfrm>
            <a:off x="4148667" y="1589373"/>
            <a:ext cx="8199926" cy="4709293"/>
            <a:chOff x="4148667" y="1589373"/>
            <a:chExt cx="8199926" cy="47092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37F9FA-3571-49C2-8811-B1159FCC0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alphaModFix amt="70000"/>
            </a:blip>
            <a:srcRect t="13453" b="20955"/>
            <a:stretch/>
          </p:blipFill>
          <p:spPr>
            <a:xfrm>
              <a:off x="5845224" y="1589373"/>
              <a:ext cx="5839017" cy="4709293"/>
            </a:xfrm>
            <a:prstGeom prst="rect">
              <a:avLst/>
            </a:prstGeom>
          </p:spPr>
        </p:pic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227ABB82-D164-49BA-AC5E-5413E9B8FD3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4579977"/>
                </p:ext>
              </p:extLst>
            </p:nvPr>
          </p:nvGraphicFramePr>
          <p:xfrm>
            <a:off x="6096000" y="1794933"/>
            <a:ext cx="5313946" cy="3217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pic>
          <p:nvPicPr>
            <p:cNvPr id="23" name="Graphic 22" descr="Speech outline">
              <a:extLst>
                <a:ext uri="{FF2B5EF4-FFF2-40B4-BE49-F238E27FC236}">
                  <a16:creationId xmlns:a16="http://schemas.microsoft.com/office/drawing/2014/main" id="{24075EAF-FBFC-4A8F-A65F-794E1801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8667" y="3575882"/>
              <a:ext cx="2737631" cy="1906817"/>
            </a:xfrm>
            <a:prstGeom prst="rect">
              <a:avLst/>
            </a:prstGeom>
          </p:spPr>
        </p:pic>
        <p:pic>
          <p:nvPicPr>
            <p:cNvPr id="24" name="Graphic 23" descr="Speech outline">
              <a:extLst>
                <a:ext uri="{FF2B5EF4-FFF2-40B4-BE49-F238E27FC236}">
                  <a16:creationId xmlns:a16="http://schemas.microsoft.com/office/drawing/2014/main" id="{49B12849-1A4D-4BE1-B28A-59E9BB8C7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flipH="1">
              <a:off x="10652036" y="3944019"/>
              <a:ext cx="1696557" cy="153868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8772F1-F173-4F90-80FF-123D53CD2631}"/>
                </a:ext>
              </a:extLst>
            </p:cNvPr>
            <p:cNvSpPr txBox="1"/>
            <p:nvPr/>
          </p:nvSpPr>
          <p:spPr>
            <a:xfrm>
              <a:off x="4627704" y="4097867"/>
              <a:ext cx="1731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YOUR-X LOOKS VERY NICE!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9F0DB4-ED58-4CBB-91E1-AC03C7BFDCA5}"/>
                </a:ext>
              </a:extLst>
            </p:cNvPr>
            <p:cNvSpPr txBox="1"/>
            <p:nvPr/>
          </p:nvSpPr>
          <p:spPr>
            <a:xfrm>
              <a:off x="10916535" y="4342856"/>
              <a:ext cx="1032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MY WHAT?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3603FDD-029F-46A0-984B-BDA6A6A630C7}"/>
              </a:ext>
            </a:extLst>
          </p:cNvPr>
          <p:cNvSpPr txBox="1"/>
          <p:nvPr/>
        </p:nvSpPr>
        <p:spPr>
          <a:xfrm>
            <a:off x="9312717" y="4653728"/>
            <a:ext cx="43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?</a:t>
            </a:r>
          </a:p>
        </p:txBody>
      </p:sp>
      <p:pic>
        <p:nvPicPr>
          <p:cNvPr id="29" name="Graphic 28" descr="Thought bubble outline">
            <a:extLst>
              <a:ext uri="{FF2B5EF4-FFF2-40B4-BE49-F238E27FC236}">
                <a16:creationId xmlns:a16="http://schemas.microsoft.com/office/drawing/2014/main" id="{A03FA716-C271-43A3-B23F-59829519FB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073284" y="4550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6DC21F-75A0-4CEF-98D7-84EC7C678CC9}"/>
              </a:ext>
            </a:extLst>
          </p:cNvPr>
          <p:cNvSpPr txBox="1">
            <a:spLocks/>
          </p:cNvSpPr>
          <p:nvPr/>
        </p:nvSpPr>
        <p:spPr>
          <a:xfrm>
            <a:off x="770012" y="1439333"/>
            <a:ext cx="10688062" cy="4880017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tx1"/>
                </a:solidFill>
                <a:latin typeface="Abadi" panose="020B0604020104020204" pitchFamily="34" charset="0"/>
              </a:rPr>
              <a:t>Summary of methodologies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Data Collection through API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Data Collection with Web Scraping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Data Wrangling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Exploratory Data Analysis with SQL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Exploratory Data Analysis with Data Visualization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Interactive Visual Analytics with Folium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Machine Learning Prediction</a:t>
            </a:r>
          </a:p>
          <a:p>
            <a:pPr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badi" panose="020B0604020104020204" pitchFamily="34" charset="0"/>
              </a:rPr>
              <a:t>Summary of all results</a:t>
            </a:r>
            <a:endParaRPr lang="en-US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Exploratory Data Analysis result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Interactive analytics in screenshots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Predictive Analytics result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44097-35CD-4EA6-A1E5-F6E4B178E013}"/>
              </a:ext>
            </a:extLst>
          </p:cNvPr>
          <p:cNvSpPr txBox="1">
            <a:spLocks/>
          </p:cNvSpPr>
          <p:nvPr/>
        </p:nvSpPr>
        <p:spPr>
          <a:xfrm>
            <a:off x="828067" y="1530575"/>
            <a:ext cx="10593911" cy="449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Project background and context</a:t>
            </a:r>
          </a:p>
          <a:p>
            <a:pPr lvl="1" algn="just"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Space X advertises Falcon 9 rocket launches on its website with a cost of 62 million dollars; other providers cost upward of 165 million dollars each, much of the savings is because Space X can reuse the first stage. Therefore, if we can determine if the first stage will land, we can determine the cost of a launch. This information can be used if an alternate company wants to bid against space X for a rocket launch. This goal of the project is to create a machine learning pipeline to predict if the first stage will land successfully.</a:t>
            </a:r>
          </a:p>
          <a:p>
            <a:pPr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Problems you want to find answers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What factors determine if the rocket will land successfully?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interaction amongst various features that determine the success rate of a successful landing.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What operating conditions needs to be in place to ensure a successful landing program.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7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360A73-6F17-4B8D-847F-2CF6FA49F802}"/>
              </a:ext>
            </a:extLst>
          </p:cNvPr>
          <p:cNvSpPr txBox="1">
            <a:spLocks/>
          </p:cNvSpPr>
          <p:nvPr/>
        </p:nvSpPr>
        <p:spPr>
          <a:xfrm>
            <a:off x="770011" y="1580808"/>
            <a:ext cx="10104817" cy="5211877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8800" dirty="0">
                <a:solidFill>
                  <a:schemeClr val="tx1"/>
                </a:solidFill>
                <a:latin typeface="Abadi"/>
              </a:rPr>
              <a:t>Data collection methodology:</a:t>
            </a:r>
          </a:p>
          <a:p>
            <a:pPr lvl="1">
              <a:lnSpc>
                <a:spcPct val="12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7600" dirty="0">
                <a:solidFill>
                  <a:schemeClr val="tx1"/>
                </a:solidFill>
                <a:latin typeface="Abadi"/>
              </a:rPr>
              <a:t>Data was collected using SpaceX API and web scraping from Wikipedia. </a:t>
            </a:r>
          </a:p>
          <a:p>
            <a:pPr>
              <a:lnSpc>
                <a:spcPct val="12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8800" dirty="0">
                <a:solidFill>
                  <a:schemeClr val="tx1"/>
                </a:solidFill>
                <a:latin typeface="Abadi"/>
              </a:rPr>
              <a:t>Perform data wrangling</a:t>
            </a:r>
          </a:p>
          <a:p>
            <a:pPr lvl="1">
              <a:lnSpc>
                <a:spcPct val="12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7600" dirty="0">
                <a:solidFill>
                  <a:schemeClr val="tx1"/>
                </a:solidFill>
                <a:latin typeface="Abadi"/>
              </a:rPr>
              <a:t>One-hot encoding was applied to categorical features</a:t>
            </a:r>
          </a:p>
          <a:p>
            <a:pPr>
              <a:lnSpc>
                <a:spcPct val="12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8800" dirty="0">
                <a:solidFill>
                  <a:schemeClr val="tx1"/>
                </a:solidFill>
                <a:latin typeface="Abadi"/>
              </a:rPr>
              <a:t>Perform exploratory data analysis (EDA) using visualization and SQL</a:t>
            </a:r>
          </a:p>
          <a:p>
            <a:pPr>
              <a:lnSpc>
                <a:spcPct val="12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8800" dirty="0">
                <a:solidFill>
                  <a:schemeClr val="tx1"/>
                </a:solidFill>
                <a:latin typeface="Abadi"/>
              </a:rPr>
              <a:t>Perform interactive visual analytics using Folium and Plotly Dash</a:t>
            </a:r>
          </a:p>
          <a:p>
            <a:pPr>
              <a:lnSpc>
                <a:spcPct val="12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8800" dirty="0">
                <a:solidFill>
                  <a:schemeClr val="tx1"/>
                </a:solidFill>
                <a:latin typeface="Abadi"/>
              </a:rPr>
              <a:t>Perform predictive analysis using classification models</a:t>
            </a:r>
          </a:p>
          <a:p>
            <a:pPr lvl="1">
              <a:lnSpc>
                <a:spcPct val="12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7600" dirty="0">
                <a:solidFill>
                  <a:schemeClr val="tx1"/>
                </a:solidFill>
                <a:latin typeface="Abadi"/>
              </a:rPr>
              <a:t>Classification models were defined and tuned to obtain the best parameters</a:t>
            </a:r>
          </a:p>
          <a:p>
            <a:pPr>
              <a:lnSpc>
                <a:spcPct val="12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endParaRPr lang="en-US" sz="8800" dirty="0">
              <a:solidFill>
                <a:schemeClr val="tx1"/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3F3F6AA-6C72-4D24-ADC9-A7911C246349}"/>
              </a:ext>
            </a:extLst>
          </p:cNvPr>
          <p:cNvSpPr txBox="1">
            <a:spLocks/>
          </p:cNvSpPr>
          <p:nvPr/>
        </p:nvSpPr>
        <p:spPr>
          <a:xfrm>
            <a:off x="770011" y="2015067"/>
            <a:ext cx="10981722" cy="3115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data was collected using various methods</a:t>
            </a:r>
          </a:p>
          <a:p>
            <a:pPr lvl="1" algn="just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SpaceX API was selected as the primary data source –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Achieved using get requests.</a:t>
            </a:r>
          </a:p>
          <a:p>
            <a:pPr lvl="1" algn="just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Data was collected converted in a pandas </a:t>
            </a:r>
            <a:r>
              <a:rPr lang="en-US" sz="19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en-US" sz="19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. –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Achieved by normalizing </a:t>
            </a:r>
            <a:r>
              <a:rPr lang="en-US" sz="1900" dirty="0" err="1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json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 formatting</a:t>
            </a:r>
          </a:p>
          <a:p>
            <a:pPr lvl="1" algn="just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Collected data was cleaned, checked for missing values and replaced them.  -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Using pandas</a:t>
            </a:r>
          </a:p>
          <a:p>
            <a:pPr lvl="1" algn="just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Falcon 9 launch records were extracted from </a:t>
            </a:r>
            <a:r>
              <a:rPr lang="en-US" sz="19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Wikipaedia</a:t>
            </a:r>
            <a:r>
              <a:rPr lang="en-US" sz="19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. –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Achieved through web scrapping</a:t>
            </a:r>
          </a:p>
          <a:p>
            <a:pPr lvl="1" algn="just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collected data was converted into a tabular </a:t>
            </a:r>
            <a:r>
              <a:rPr lang="en-US" sz="19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en-US" sz="19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for further analysis. –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Using pandas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A0B636A-C4AA-4A07-B5FD-4C056D0E0EB7}"/>
              </a:ext>
            </a:extLst>
          </p:cNvPr>
          <p:cNvSpPr txBox="1">
            <a:spLocks/>
          </p:cNvSpPr>
          <p:nvPr/>
        </p:nvSpPr>
        <p:spPr>
          <a:xfrm>
            <a:off x="838199" y="1555360"/>
            <a:ext cx="10930467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Exploratory data analysis was initiated to determine training labels for our models.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Calculated columns for the totals for all Falcon 9 launch sites and target orbits were found and included for further analysis.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Landing outcomes were categorized based on retrieved data and placed in a target column for our model.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EXPLORATORY DATA ANALYSIS VIA DATA VISUALIZATION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81BAABC-64FF-44C1-9273-E7DA7B1319A5}"/>
              </a:ext>
            </a:extLst>
          </p:cNvPr>
          <p:cNvSpPr txBox="1">
            <a:spLocks/>
          </p:cNvSpPr>
          <p:nvPr/>
        </p:nvSpPr>
        <p:spPr>
          <a:xfrm>
            <a:off x="770010" y="1495703"/>
            <a:ext cx="6156307" cy="3127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Using data visualizing the following relationships were discovered between: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flight numbers and launch sites 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payloads and launch site, 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success rate of each orbit type, 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flight number and orbit type, </a:t>
            </a:r>
          </a:p>
          <a:p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2F612AA-39E4-46A0-8D5E-D8FF2BBDBFF6}"/>
              </a:ext>
            </a:extLst>
          </p:cNvPr>
          <p:cNvSpPr txBox="1">
            <a:spLocks/>
          </p:cNvSpPr>
          <p:nvPr/>
        </p:nvSpPr>
        <p:spPr>
          <a:xfrm>
            <a:off x="6926317" y="1495703"/>
            <a:ext cx="4495673" cy="2365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Key take aways :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An upward trend was observed for yearly launch success trend. 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Target orbits had varying success rates.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DBC6B6-68AD-4B68-88AA-C144639F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317" y="3860800"/>
            <a:ext cx="4427483" cy="2514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99AE35-07A6-4AB6-BEC4-CF209FCD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1" y="4309241"/>
            <a:ext cx="5699377" cy="2066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6E9BDD-42C4-484B-9208-3B148657AB19}"/>
              </a:ext>
            </a:extLst>
          </p:cNvPr>
          <p:cNvSpPr txBox="1"/>
          <p:nvPr/>
        </p:nvSpPr>
        <p:spPr>
          <a:xfrm>
            <a:off x="1429408" y="4396243"/>
            <a:ext cx="4477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Trend of yearly success rate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04554-1E79-488C-89EB-53A7FDCB3B7F}"/>
              </a:ext>
            </a:extLst>
          </p:cNvPr>
          <p:cNvSpPr txBox="1"/>
          <p:nvPr/>
        </p:nvSpPr>
        <p:spPr>
          <a:xfrm>
            <a:off x="7315200" y="3614578"/>
            <a:ext cx="3843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Plot of success rate of each target orbit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1037</Words>
  <Application>Microsoft Office PowerPoint</Application>
  <PresentationFormat>Widescreen</PresentationFormat>
  <Paragraphs>125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Abadi</vt:lpstr>
      <vt:lpstr>-apple-system</vt:lpstr>
      <vt:lpstr>Arial</vt:lpstr>
      <vt:lpstr>Calibri</vt:lpstr>
      <vt:lpstr>Helv</vt:lpstr>
      <vt:lpstr>IBM Plex Mono SemiBold</vt:lpstr>
      <vt:lpstr>IBM Plex Mono Text</vt:lpstr>
      <vt:lpstr>IBM Plex Sans Text</vt:lpstr>
      <vt:lpstr>Wingdings</vt:lpstr>
      <vt:lpstr>SLIDE_TEMPLATE_skill_network</vt:lpstr>
      <vt:lpstr>Estimating Rocket Launch Costs With Data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Wrangling</vt:lpstr>
      <vt:lpstr>EXPLORATORY DATA ANALYSIS VIA DATA VISUALIZATION</vt:lpstr>
      <vt:lpstr>EXPLORATORY DATA ANALYSIS VIA SQL</vt:lpstr>
      <vt:lpstr>Building Interactive Maps with Folium</vt:lpstr>
      <vt:lpstr>PLOTLY DASHBOARD</vt:lpstr>
      <vt:lpstr>Predictive Analysis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Theophilus Ankrah</cp:lastModifiedBy>
  <cp:revision>23</cp:revision>
  <dcterms:created xsi:type="dcterms:W3CDTF">2020-10-28T18:29:43Z</dcterms:created>
  <dcterms:modified xsi:type="dcterms:W3CDTF">2023-06-15T19:55:44Z</dcterms:modified>
</cp:coreProperties>
</file>