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61" r:id="rId2"/>
  </p:sldIdLst>
  <p:sldSz cx="61198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E"/>
    <a:srgbClr val="FFFCA6"/>
    <a:srgbClr val="FFCFD8"/>
    <a:srgbClr val="F7D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769"/>
  </p:normalViewPr>
  <p:slideViewPr>
    <p:cSldViewPr snapToGrid="0">
      <p:cViewPr varScale="1">
        <p:scale>
          <a:sx n="101" d="100"/>
          <a:sy n="101" d="100"/>
        </p:scale>
        <p:origin x="2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DDCE-1C6E-2C45-95A9-69CBAF8FF30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143000"/>
            <a:ext cx="262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97896-039B-F84A-9A9F-7D316E18D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4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066F-B682-9F68-A901-A87A0005A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64312C2-5BAA-41F5-348C-5FA639305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2308AC-9455-9B25-DBAA-BCF093E00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6217A2-1FAF-239B-085C-C2A38819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97896-039B-F84A-9A9F-7D316E18D0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7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78222"/>
            <a:ext cx="5201841" cy="2506427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781306"/>
            <a:ext cx="4589860" cy="1738167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9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3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83297"/>
            <a:ext cx="1319585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83297"/>
            <a:ext cx="3882256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9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20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94831"/>
            <a:ext cx="5278339" cy="2994714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817876"/>
            <a:ext cx="5278339" cy="157484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7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916484"/>
            <a:ext cx="2600921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916484"/>
            <a:ext cx="2600921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71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83299"/>
            <a:ext cx="5278339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764832"/>
            <a:ext cx="2588967" cy="86491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629749"/>
            <a:ext cx="2588967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764832"/>
            <a:ext cx="2601718" cy="86491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629749"/>
            <a:ext cx="2601718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1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6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954"/>
            <a:ext cx="1973799" cy="167984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036570"/>
            <a:ext cx="3098155" cy="5116178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159794"/>
            <a:ext cx="1973799" cy="400128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1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79954"/>
            <a:ext cx="1973799" cy="167984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036570"/>
            <a:ext cx="3098155" cy="5116178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159794"/>
            <a:ext cx="1973799" cy="400128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9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83299"/>
            <a:ext cx="527833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916484"/>
            <a:ext cx="527833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672698"/>
            <a:ext cx="13769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89767-406B-604F-8880-815D051EF0BD}" type="datetimeFigureOut">
              <a:rPr lang="de-DE" smtClean="0"/>
              <a:t>30.04.25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672698"/>
            <a:ext cx="20654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672698"/>
            <a:ext cx="13769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DEC29-6204-9342-B342-9928F5D6A8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526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24FD-218C-D4B9-0866-E67642E8C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6128FC7-F5C4-C473-E220-FF2F6C7217D8}"/>
              </a:ext>
            </a:extLst>
          </p:cNvPr>
          <p:cNvSpPr/>
          <p:nvPr/>
        </p:nvSpPr>
        <p:spPr>
          <a:xfrm>
            <a:off x="4564860" y="2109355"/>
            <a:ext cx="144000" cy="144000"/>
          </a:xfrm>
          <a:prstGeom prst="ellipse">
            <a:avLst/>
          </a:prstGeom>
          <a:solidFill>
            <a:srgbClr val="FFFF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571DDF-87D1-2FA1-4310-39BFA1FC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40" y="1991080"/>
            <a:ext cx="406998" cy="42549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7B04862D-8136-BE69-7BD7-A10A168E060D}"/>
              </a:ext>
            </a:extLst>
          </p:cNvPr>
          <p:cNvSpPr txBox="1"/>
          <p:nvPr/>
        </p:nvSpPr>
        <p:spPr>
          <a:xfrm>
            <a:off x="3548080" y="3420213"/>
            <a:ext cx="20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T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RANSFORMER – MODEL ARCHITECTURE</a:t>
            </a:r>
          </a:p>
        </p:txBody>
      </p: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2D8A261B-A767-7940-C23C-1762E417DB63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4632704" y="2253355"/>
            <a:ext cx="0" cy="229788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5B250580-F4FE-6B23-3B0D-CE125599C939}"/>
              </a:ext>
            </a:extLst>
          </p:cNvPr>
          <p:cNvSpPr txBox="1"/>
          <p:nvPr/>
        </p:nvSpPr>
        <p:spPr>
          <a:xfrm>
            <a:off x="4507717" y="1477447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04AF8A6-379B-2770-79E4-16BFAA6D3F71}"/>
              </a:ext>
            </a:extLst>
          </p:cNvPr>
          <p:cNvSpPr txBox="1"/>
          <p:nvPr/>
        </p:nvSpPr>
        <p:spPr>
          <a:xfrm>
            <a:off x="4526167" y="318510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SMILES Tokens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AFAF4CA-48E1-92D7-2B1C-EE2E8A091D2D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4641550" y="3017834"/>
            <a:ext cx="0" cy="20507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49D522C4-53CA-D74D-2F10-BCE94B4130C9}"/>
              </a:ext>
            </a:extLst>
          </p:cNvPr>
          <p:cNvSpPr/>
          <p:nvPr/>
        </p:nvSpPr>
        <p:spPr>
          <a:xfrm>
            <a:off x="4200403" y="2846991"/>
            <a:ext cx="882293" cy="1708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Embeddings</a:t>
            </a:r>
            <a:endParaRPr lang="de-DE" sz="9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42CAEDA-013E-3CAE-A9B3-D3FCFE3DEE37}"/>
              </a:ext>
            </a:extLst>
          </p:cNvPr>
          <p:cNvCxnSpPr>
            <a:cxnSpLocks/>
          </p:cNvCxnSpPr>
          <p:nvPr/>
        </p:nvCxnSpPr>
        <p:spPr>
          <a:xfrm flipH="1" flipV="1">
            <a:off x="4641790" y="2653883"/>
            <a:ext cx="1" cy="1836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D458FC0-686A-4EFF-F819-530EC608468F}"/>
              </a:ext>
            </a:extLst>
          </p:cNvPr>
          <p:cNvCxnSpPr>
            <a:cxnSpLocks/>
          </p:cNvCxnSpPr>
          <p:nvPr/>
        </p:nvCxnSpPr>
        <p:spPr>
          <a:xfrm flipV="1">
            <a:off x="4634564" y="1465648"/>
            <a:ext cx="800" cy="112236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Abgerundetes Rechteck 58">
            <a:extLst>
              <a:ext uri="{FF2B5EF4-FFF2-40B4-BE49-F238E27FC236}">
                <a16:creationId xmlns:a16="http://schemas.microsoft.com/office/drawing/2014/main" id="{33A0C9D8-CDFF-FBF4-9484-7D275B9E39A9}"/>
              </a:ext>
            </a:extLst>
          </p:cNvPr>
          <p:cNvSpPr/>
          <p:nvPr/>
        </p:nvSpPr>
        <p:spPr>
          <a:xfrm>
            <a:off x="4345686" y="2484409"/>
            <a:ext cx="601884" cy="1695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Bi-GRU</a:t>
            </a:r>
          </a:p>
        </p:txBody>
      </p: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FB02E78E-3E3E-91AE-D24E-270C3E9D30B7}"/>
              </a:ext>
            </a:extLst>
          </p:cNvPr>
          <p:cNvSpPr/>
          <p:nvPr/>
        </p:nvSpPr>
        <p:spPr>
          <a:xfrm>
            <a:off x="4200402" y="1284087"/>
            <a:ext cx="882294" cy="171371"/>
          </a:xfrm>
          <a:prstGeom prst="roundRect">
            <a:avLst/>
          </a:prstGeom>
          <a:solidFill>
            <a:srgbClr val="FFCFD8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Self-Attention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C2EEE67-59A5-B7CE-A413-A2AEE3E9DF60}"/>
              </a:ext>
            </a:extLst>
          </p:cNvPr>
          <p:cNvSpPr txBox="1"/>
          <p:nvPr/>
        </p:nvSpPr>
        <p:spPr>
          <a:xfrm>
            <a:off x="3330910" y="3185102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Species</a:t>
            </a:r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 Traits</a:t>
            </a:r>
          </a:p>
        </p:txBody>
      </p:sp>
      <p:sp>
        <p:nvSpPr>
          <p:cNvPr id="105" name="Geschweifte Klammer rechts 104">
            <a:extLst>
              <a:ext uri="{FF2B5EF4-FFF2-40B4-BE49-F238E27FC236}">
                <a16:creationId xmlns:a16="http://schemas.microsoft.com/office/drawing/2014/main" id="{E784DA6A-DCDC-B8C6-44EA-BA3D2CCBF43F}"/>
              </a:ext>
            </a:extLst>
          </p:cNvPr>
          <p:cNvSpPr/>
          <p:nvPr/>
        </p:nvSpPr>
        <p:spPr>
          <a:xfrm rot="5400000">
            <a:off x="4579932" y="1497365"/>
            <a:ext cx="108000" cy="576000"/>
          </a:xfrm>
          <a:prstGeom prst="rightBrace">
            <a:avLst>
              <a:gd name="adj1" fmla="val 43611"/>
              <a:gd name="adj2" fmla="val 49449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00AE8CC9-F505-D1D4-9032-477A512EC94E}"/>
              </a:ext>
            </a:extLst>
          </p:cNvPr>
          <p:cNvSpPr txBox="1"/>
          <p:nvPr/>
        </p:nvSpPr>
        <p:spPr>
          <a:xfrm>
            <a:off x="4219937" y="1529148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V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E11905DF-7C3D-8EDC-AD73-39F1881C7C1A}"/>
              </a:ext>
            </a:extLst>
          </p:cNvPr>
          <p:cNvSpPr txBox="1"/>
          <p:nvPr/>
        </p:nvSpPr>
        <p:spPr>
          <a:xfrm>
            <a:off x="4791047" y="1529148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Q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FF00F4BD-87E2-84FF-936D-41A9AFBE8FC8}"/>
              </a:ext>
            </a:extLst>
          </p:cNvPr>
          <p:cNvCxnSpPr>
            <a:cxnSpLocks/>
          </p:cNvCxnSpPr>
          <p:nvPr/>
        </p:nvCxnSpPr>
        <p:spPr>
          <a:xfrm flipV="1">
            <a:off x="4926658" y="1465648"/>
            <a:ext cx="800" cy="112236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F088CDE7-AA55-5FDD-29F5-2CB1C6EDBC81}"/>
              </a:ext>
            </a:extLst>
          </p:cNvPr>
          <p:cNvCxnSpPr>
            <a:cxnSpLocks/>
          </p:cNvCxnSpPr>
          <p:nvPr/>
        </p:nvCxnSpPr>
        <p:spPr>
          <a:xfrm flipV="1">
            <a:off x="4342469" y="1465648"/>
            <a:ext cx="800" cy="112236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D77503C0-E7F2-B0CB-2C6D-C97ED5136329}"/>
              </a:ext>
            </a:extLst>
          </p:cNvPr>
          <p:cNvSpPr txBox="1"/>
          <p:nvPr/>
        </p:nvSpPr>
        <p:spPr>
          <a:xfrm>
            <a:off x="4511651" y="1529148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K</a:t>
            </a:r>
          </a:p>
        </p:txBody>
      </p: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59065735-CD56-F93F-216D-442B98D748BE}"/>
              </a:ext>
            </a:extLst>
          </p:cNvPr>
          <p:cNvCxnSpPr>
            <a:cxnSpLocks/>
          </p:cNvCxnSpPr>
          <p:nvPr/>
        </p:nvCxnSpPr>
        <p:spPr>
          <a:xfrm flipV="1">
            <a:off x="4637453" y="1724905"/>
            <a:ext cx="0" cy="384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024C148E-B3C3-5420-1B98-FEA43F58E6E6}"/>
              </a:ext>
            </a:extLst>
          </p:cNvPr>
          <p:cNvCxnSpPr>
            <a:cxnSpLocks/>
          </p:cNvCxnSpPr>
          <p:nvPr/>
        </p:nvCxnSpPr>
        <p:spPr>
          <a:xfrm flipH="1" flipV="1">
            <a:off x="4647595" y="1074979"/>
            <a:ext cx="1" cy="2160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0E44DF08-EE54-48FE-1B7A-F95E8A4411CB}"/>
              </a:ext>
            </a:extLst>
          </p:cNvPr>
          <p:cNvCxnSpPr>
            <a:cxnSpLocks/>
          </p:cNvCxnSpPr>
          <p:nvPr/>
        </p:nvCxnSpPr>
        <p:spPr>
          <a:xfrm flipH="1" flipV="1">
            <a:off x="4648099" y="630163"/>
            <a:ext cx="1" cy="2160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Abgerundetes Rechteck 174">
            <a:extLst>
              <a:ext uri="{FF2B5EF4-FFF2-40B4-BE49-F238E27FC236}">
                <a16:creationId xmlns:a16="http://schemas.microsoft.com/office/drawing/2014/main" id="{A02A160D-22A7-2F3C-D4E7-DB03BB7A1191}"/>
              </a:ext>
            </a:extLst>
          </p:cNvPr>
          <p:cNvSpPr/>
          <p:nvPr/>
        </p:nvSpPr>
        <p:spPr>
          <a:xfrm>
            <a:off x="3686274" y="416668"/>
            <a:ext cx="1922642" cy="27261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LC50 Values</a:t>
            </a:r>
          </a:p>
        </p:txBody>
      </p: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C9DA6E42-2182-0208-6EFC-CB0ED78D5DE5}"/>
              </a:ext>
            </a:extLst>
          </p:cNvPr>
          <p:cNvCxnSpPr>
            <a:cxnSpLocks/>
          </p:cNvCxnSpPr>
          <p:nvPr/>
        </p:nvCxnSpPr>
        <p:spPr>
          <a:xfrm flipV="1">
            <a:off x="3791711" y="2322904"/>
            <a:ext cx="0" cy="9000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14E2FB5-2FDB-5AA4-43CB-B6EA1F048DB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4254996" y="2175261"/>
            <a:ext cx="309864" cy="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08182ED-916A-AC47-4509-447BDBB22BD2}"/>
              </a:ext>
            </a:extLst>
          </p:cNvPr>
          <p:cNvSpPr txBox="1"/>
          <p:nvPr/>
        </p:nvSpPr>
        <p:spPr>
          <a:xfrm>
            <a:off x="4666785" y="2059829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Helvetica Light" panose="020B0403020202020204" pitchFamily="34" charset="0"/>
              </a:rPr>
              <a:t>[</a:t>
            </a:r>
            <a:r>
              <a:rPr lang="de-DE" sz="900" dirty="0" err="1">
                <a:highlight>
                  <a:srgbClr val="FFFFAE"/>
                </a:highlight>
                <a:latin typeface="Helvetica Light" panose="020B0403020202020204" pitchFamily="34" charset="0"/>
              </a:rPr>
              <a:t>seq_len</a:t>
            </a:r>
            <a:r>
              <a:rPr lang="de-DE" sz="900" dirty="0">
                <a:latin typeface="Helvetica Light" panose="020B0403020202020204" pitchFamily="34" charset="0"/>
              </a:rPr>
              <a:t>, </a:t>
            </a:r>
            <a:r>
              <a:rPr lang="de-DE" sz="900" dirty="0" err="1">
                <a:latin typeface="Helvetica Light" panose="020B0403020202020204" pitchFamily="34" charset="0"/>
              </a:rPr>
              <a:t>e</a:t>
            </a:r>
            <a:r>
              <a:rPr lang="de-DE" sz="900" dirty="0">
                <a:latin typeface="Helvetica Light" panose="020B0403020202020204" pitchFamily="34" charset="0"/>
              </a:rPr>
              <a:t>]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F01CF1D4-0803-686A-703C-12C4F0CDAA37}"/>
              </a:ext>
            </a:extLst>
          </p:cNvPr>
          <p:cNvSpPr/>
          <p:nvPr/>
        </p:nvSpPr>
        <p:spPr>
          <a:xfrm>
            <a:off x="4362856" y="833127"/>
            <a:ext cx="595912" cy="230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1"/>
              </a:solidFill>
              <a:latin typeface="Helvetica Light" panose="020B0403020202020204" pitchFamily="34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/>
            <a:r>
              <a:rPr lang="de-DE" sz="900" dirty="0">
                <a:solidFill>
                  <a:schemeClr val="tx1"/>
                </a:solidFill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DA1DBD-BAC8-A09D-3DAF-F1E69E6E82D3}"/>
              </a:ext>
            </a:extLst>
          </p:cNvPr>
          <p:cNvSpPr txBox="1"/>
          <p:nvPr/>
        </p:nvSpPr>
        <p:spPr>
          <a:xfrm>
            <a:off x="4362855" y="88844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Forward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E190DA-DEDA-315A-F0FD-EC1C96C9A0C1}"/>
              </a:ext>
            </a:extLst>
          </p:cNvPr>
          <p:cNvSpPr txBox="1"/>
          <p:nvPr/>
        </p:nvSpPr>
        <p:spPr>
          <a:xfrm>
            <a:off x="4446963" y="795178"/>
            <a:ext cx="513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Feed</a:t>
            </a:r>
            <a:endParaRPr lang="de-DE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09B86DFB-B07B-8A32-0022-8BEB7C899230}"/>
              </a:ext>
            </a:extLst>
          </p:cNvPr>
          <p:cNvSpPr/>
          <p:nvPr/>
        </p:nvSpPr>
        <p:spPr>
          <a:xfrm>
            <a:off x="3366596" y="2140981"/>
            <a:ext cx="882293" cy="1708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Embeddings</a:t>
            </a:r>
            <a:endParaRPr lang="de-DE" sz="9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E6E8D3B-5F6A-15DD-E902-DD78F35C5BB7}"/>
              </a:ext>
            </a:extLst>
          </p:cNvPr>
          <p:cNvSpPr/>
          <p:nvPr/>
        </p:nvSpPr>
        <p:spPr>
          <a:xfrm>
            <a:off x="1778643" y="2129967"/>
            <a:ext cx="144000" cy="144000"/>
          </a:xfrm>
          <a:prstGeom prst="ellipse">
            <a:avLst/>
          </a:prstGeom>
          <a:solidFill>
            <a:srgbClr val="FFFFA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D0A450DB-B55F-1D37-AAB7-9DF7EFA0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23" y="2011692"/>
            <a:ext cx="406998" cy="425498"/>
          </a:xfrm>
          <a:prstGeom prst="rect">
            <a:avLst/>
          </a:prstGeom>
        </p:spPr>
      </p:pic>
      <p:sp>
        <p:nvSpPr>
          <p:cNvPr id="87" name="Textfeld 86">
            <a:extLst>
              <a:ext uri="{FF2B5EF4-FFF2-40B4-BE49-F238E27FC236}">
                <a16:creationId xmlns:a16="http://schemas.microsoft.com/office/drawing/2014/main" id="{BA275E27-914E-CCF6-90B8-C5C57E6E3811}"/>
              </a:ext>
            </a:extLst>
          </p:cNvPr>
          <p:cNvSpPr txBox="1"/>
          <p:nvPr/>
        </p:nvSpPr>
        <p:spPr>
          <a:xfrm>
            <a:off x="761863" y="3420213"/>
            <a:ext cx="2076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B</a:t>
            </a:r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iGRU</a:t>
            </a:r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– MODEL </a:t>
            </a:r>
          </a:p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ARCHITECTURE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326EEF0E-970B-6A76-06CB-13D1B12B0420}"/>
              </a:ext>
            </a:extLst>
          </p:cNvPr>
          <p:cNvCxnSpPr>
            <a:cxnSpLocks/>
            <a:endCxn id="85" idx="4"/>
          </p:cNvCxnSpPr>
          <p:nvPr/>
        </p:nvCxnSpPr>
        <p:spPr>
          <a:xfrm flipV="1">
            <a:off x="1846487" y="2273967"/>
            <a:ext cx="0" cy="229788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C76E605A-FF38-5EB3-FDA3-1A01FBE73E57}"/>
              </a:ext>
            </a:extLst>
          </p:cNvPr>
          <p:cNvSpPr txBox="1"/>
          <p:nvPr/>
        </p:nvSpPr>
        <p:spPr>
          <a:xfrm>
            <a:off x="1739950" y="320571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SMILES Tokens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64B6BB7-E65A-C205-AC0E-C1D03268A348}"/>
              </a:ext>
            </a:extLst>
          </p:cNvPr>
          <p:cNvCxnSpPr>
            <a:cxnSpLocks/>
            <a:endCxn id="92" idx="2"/>
          </p:cNvCxnSpPr>
          <p:nvPr/>
        </p:nvCxnSpPr>
        <p:spPr>
          <a:xfrm flipH="1" flipV="1">
            <a:off x="1855333" y="3038446"/>
            <a:ext cx="0" cy="20507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Abgerundetes Rechteck 91">
            <a:extLst>
              <a:ext uri="{FF2B5EF4-FFF2-40B4-BE49-F238E27FC236}">
                <a16:creationId xmlns:a16="http://schemas.microsoft.com/office/drawing/2014/main" id="{3FB81DBB-35AF-5475-E158-59D747783C54}"/>
              </a:ext>
            </a:extLst>
          </p:cNvPr>
          <p:cNvSpPr/>
          <p:nvPr/>
        </p:nvSpPr>
        <p:spPr>
          <a:xfrm>
            <a:off x="1414186" y="2867603"/>
            <a:ext cx="882293" cy="1708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Embeddings</a:t>
            </a:r>
            <a:endParaRPr lang="de-DE" sz="9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A0E3276-6E04-6879-5751-86A0DF5438E8}"/>
              </a:ext>
            </a:extLst>
          </p:cNvPr>
          <p:cNvCxnSpPr>
            <a:cxnSpLocks/>
          </p:cNvCxnSpPr>
          <p:nvPr/>
        </p:nvCxnSpPr>
        <p:spPr>
          <a:xfrm flipH="1" flipV="1">
            <a:off x="1855573" y="2674495"/>
            <a:ext cx="1" cy="1836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Abgerundetes Rechteck 94">
            <a:extLst>
              <a:ext uri="{FF2B5EF4-FFF2-40B4-BE49-F238E27FC236}">
                <a16:creationId xmlns:a16="http://schemas.microsoft.com/office/drawing/2014/main" id="{F8065176-9882-3E3E-0DED-7A1ADCEEE695}"/>
              </a:ext>
            </a:extLst>
          </p:cNvPr>
          <p:cNvSpPr/>
          <p:nvPr/>
        </p:nvSpPr>
        <p:spPr>
          <a:xfrm>
            <a:off x="1559469" y="2505021"/>
            <a:ext cx="601884" cy="1695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Bi-GRU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A7583E9-39A0-06D4-9417-8E0E55B6E261}"/>
              </a:ext>
            </a:extLst>
          </p:cNvPr>
          <p:cNvSpPr txBox="1"/>
          <p:nvPr/>
        </p:nvSpPr>
        <p:spPr>
          <a:xfrm>
            <a:off x="544693" y="3205714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Species</a:t>
            </a:r>
            <a:r>
              <a:rPr lang="de-DE" sz="900" dirty="0">
                <a:latin typeface="Helvetica Light" panose="020B0403020202020204" pitchFamily="34" charset="0"/>
                <a:cs typeface="Courier New" panose="02070309020205020404" pitchFamily="49" charset="0"/>
              </a:rPr>
              <a:t> Traits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6EA9557A-D243-7F6D-F2F5-9472A5C916B1}"/>
              </a:ext>
            </a:extLst>
          </p:cNvPr>
          <p:cNvCxnSpPr>
            <a:cxnSpLocks/>
          </p:cNvCxnSpPr>
          <p:nvPr/>
        </p:nvCxnSpPr>
        <p:spPr>
          <a:xfrm flipH="1" flipV="1">
            <a:off x="1852361" y="1918128"/>
            <a:ext cx="1" cy="2160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D70F5A9D-BFB9-E08E-5D0E-9C3846DA1CB5}"/>
              </a:ext>
            </a:extLst>
          </p:cNvPr>
          <p:cNvCxnSpPr>
            <a:cxnSpLocks/>
          </p:cNvCxnSpPr>
          <p:nvPr/>
        </p:nvCxnSpPr>
        <p:spPr>
          <a:xfrm flipH="1" flipV="1">
            <a:off x="1852865" y="1473312"/>
            <a:ext cx="1" cy="2160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Abgerundetes Rechteck 107">
            <a:extLst>
              <a:ext uri="{FF2B5EF4-FFF2-40B4-BE49-F238E27FC236}">
                <a16:creationId xmlns:a16="http://schemas.microsoft.com/office/drawing/2014/main" id="{243C6D17-A201-2525-82A5-A9329C4B21F6}"/>
              </a:ext>
            </a:extLst>
          </p:cNvPr>
          <p:cNvSpPr/>
          <p:nvPr/>
        </p:nvSpPr>
        <p:spPr>
          <a:xfrm>
            <a:off x="891040" y="1259817"/>
            <a:ext cx="1922642" cy="272611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LC50 Values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DB5FCBAF-B687-752B-532D-E7DF932F90C4}"/>
              </a:ext>
            </a:extLst>
          </p:cNvPr>
          <p:cNvCxnSpPr>
            <a:cxnSpLocks/>
          </p:cNvCxnSpPr>
          <p:nvPr/>
        </p:nvCxnSpPr>
        <p:spPr>
          <a:xfrm flipV="1">
            <a:off x="1005494" y="2343516"/>
            <a:ext cx="0" cy="90000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BF9D5C38-FCC9-936D-5132-978EC5BCD2E7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1468779" y="2195873"/>
            <a:ext cx="309864" cy="0"/>
          </a:xfrm>
          <a:prstGeom prst="straightConnector1">
            <a:avLst/>
          </a:prstGeom>
          <a:ln w="12700"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feld 110">
            <a:extLst>
              <a:ext uri="{FF2B5EF4-FFF2-40B4-BE49-F238E27FC236}">
                <a16:creationId xmlns:a16="http://schemas.microsoft.com/office/drawing/2014/main" id="{2A6CA556-1AE9-4A6F-CD88-D8A5F0921B38}"/>
              </a:ext>
            </a:extLst>
          </p:cNvPr>
          <p:cNvSpPr txBox="1"/>
          <p:nvPr/>
        </p:nvSpPr>
        <p:spPr>
          <a:xfrm>
            <a:off x="1880568" y="2080441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Helvetica Light" panose="020B0403020202020204" pitchFamily="34" charset="0"/>
              </a:rPr>
              <a:t>[</a:t>
            </a:r>
            <a:r>
              <a:rPr lang="de-DE" sz="900" dirty="0" err="1">
                <a:highlight>
                  <a:srgbClr val="FFFFAE"/>
                </a:highlight>
                <a:latin typeface="Helvetica Light" panose="020B0403020202020204" pitchFamily="34" charset="0"/>
              </a:rPr>
              <a:t>seq_len</a:t>
            </a:r>
            <a:r>
              <a:rPr lang="de-DE" sz="900" dirty="0">
                <a:latin typeface="Helvetica Light" panose="020B0403020202020204" pitchFamily="34" charset="0"/>
              </a:rPr>
              <a:t>, </a:t>
            </a:r>
            <a:r>
              <a:rPr lang="de-DE" sz="900" dirty="0" err="1">
                <a:latin typeface="Helvetica Light" panose="020B0403020202020204" pitchFamily="34" charset="0"/>
              </a:rPr>
              <a:t>e</a:t>
            </a:r>
            <a:r>
              <a:rPr lang="de-DE" sz="900" dirty="0">
                <a:latin typeface="Helvetica Light" panose="020B0403020202020204" pitchFamily="34" charset="0"/>
              </a:rPr>
              <a:t>]</a:t>
            </a:r>
          </a:p>
        </p:txBody>
      </p:sp>
      <p:sp>
        <p:nvSpPr>
          <p:cNvPr id="113" name="Abgerundetes Rechteck 112">
            <a:extLst>
              <a:ext uri="{FF2B5EF4-FFF2-40B4-BE49-F238E27FC236}">
                <a16:creationId xmlns:a16="http://schemas.microsoft.com/office/drawing/2014/main" id="{82AF2C1C-2AE2-17CF-D377-AB45543CE3EF}"/>
              </a:ext>
            </a:extLst>
          </p:cNvPr>
          <p:cNvSpPr/>
          <p:nvPr/>
        </p:nvSpPr>
        <p:spPr>
          <a:xfrm>
            <a:off x="1567622" y="1676276"/>
            <a:ext cx="595912" cy="2308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1"/>
              </a:solidFill>
              <a:latin typeface="Helvetica Light" panose="020B0403020202020204" pitchFamily="34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ctr"/>
            <a:r>
              <a:rPr lang="de-DE" sz="900" dirty="0">
                <a:solidFill>
                  <a:schemeClr val="tx1"/>
                </a:solidFill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ED0F59B2-F87D-0977-15D0-F2F213A5BD81}"/>
              </a:ext>
            </a:extLst>
          </p:cNvPr>
          <p:cNvSpPr txBox="1"/>
          <p:nvPr/>
        </p:nvSpPr>
        <p:spPr>
          <a:xfrm>
            <a:off x="1567621" y="1731591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Forward</a:t>
            </a:r>
            <a:endParaRPr lang="de-DE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E1079DED-C467-D9E6-CF75-55BECE677385}"/>
              </a:ext>
            </a:extLst>
          </p:cNvPr>
          <p:cNvSpPr txBox="1"/>
          <p:nvPr/>
        </p:nvSpPr>
        <p:spPr>
          <a:xfrm>
            <a:off x="1651729" y="1638327"/>
            <a:ext cx="513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Feed</a:t>
            </a:r>
            <a:endParaRPr lang="de-DE" dirty="0"/>
          </a:p>
        </p:txBody>
      </p:sp>
      <p:sp>
        <p:nvSpPr>
          <p:cNvPr id="119" name="Abgerundetes Rechteck 118">
            <a:extLst>
              <a:ext uri="{FF2B5EF4-FFF2-40B4-BE49-F238E27FC236}">
                <a16:creationId xmlns:a16="http://schemas.microsoft.com/office/drawing/2014/main" id="{551BDFB6-5934-4295-0EC4-695D28D80DA4}"/>
              </a:ext>
            </a:extLst>
          </p:cNvPr>
          <p:cNvSpPr/>
          <p:nvPr/>
        </p:nvSpPr>
        <p:spPr>
          <a:xfrm>
            <a:off x="580379" y="2161593"/>
            <a:ext cx="882293" cy="1708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latin typeface="Helvetica Light" panose="020B0403020202020204" pitchFamily="34" charset="0"/>
                <a:cs typeface="Courier New" panose="02070309020205020404" pitchFamily="49" charset="0"/>
              </a:rPr>
              <a:t>Embeddings</a:t>
            </a:r>
            <a:endParaRPr lang="de-DE" sz="9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6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Macintosh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 Light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Halbhuber</dc:creator>
  <cp:lastModifiedBy>Isabelle Halbhuber</cp:lastModifiedBy>
  <cp:revision>11</cp:revision>
  <dcterms:created xsi:type="dcterms:W3CDTF">2025-03-25T12:55:36Z</dcterms:created>
  <dcterms:modified xsi:type="dcterms:W3CDTF">2025-04-30T12:37:15Z</dcterms:modified>
</cp:coreProperties>
</file>