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20" r:id="rId14"/>
    <p:sldId id="314" r:id="rId15"/>
    <p:sldId id="321" r:id="rId16"/>
    <p:sldId id="315" r:id="rId17"/>
    <p:sldId id="322" r:id="rId18"/>
    <p:sldId id="316" r:id="rId19"/>
    <p:sldId id="323" r:id="rId20"/>
    <p:sldId id="317" r:id="rId21"/>
    <p:sldId id="318" r:id="rId22"/>
    <p:sldId id="319" r:id="rId23"/>
    <p:sldId id="301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" y="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09B06-11F1-4673-AB5B-3A985CD59BD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019C-D3DE-44A7-8F17-9282BFEC3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9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38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2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2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9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79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03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4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64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5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98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34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0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2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9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4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6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3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5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291347" y="625464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5061" y="73572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40911" y="1002134"/>
            <a:ext cx="11472717" cy="22560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Garamond" charset="0"/>
                <a:ea typeface="Garamond" charset="0"/>
                <a:cs typeface="Garamond" charset="0"/>
              </a:rPr>
              <a:t>Machine Learning </a:t>
            </a:r>
            <a:r>
              <a:rPr lang="en-US" b="1" dirty="0">
                <a:latin typeface="Garamond" charset="0"/>
                <a:ea typeface="Garamond" charset="0"/>
                <a:cs typeface="Garamond" charset="0"/>
              </a:rPr>
              <a:t>in</a:t>
            </a:r>
            <a:r>
              <a:rPr lang="en-US" sz="4800" b="1" dirty="0">
                <a:latin typeface="Garamond" charset="0"/>
                <a:ea typeface="Garamond" charset="0"/>
                <a:cs typeface="Garamond" charset="0"/>
              </a:rPr>
              <a:t> Option Market</a:t>
            </a:r>
          </a:p>
          <a:p>
            <a:endParaRPr lang="en-US" sz="4800" b="1" dirty="0">
              <a:latin typeface="Garamond" charset="0"/>
              <a:ea typeface="Garamond" charset="0"/>
              <a:cs typeface="Garamond" charset="0"/>
            </a:endParaRPr>
          </a:p>
          <a:p>
            <a:r>
              <a:rPr lang="zh-CN" altLang="en-US" sz="1600" b="1" dirty="0">
                <a:latin typeface="Garamond" charset="0"/>
                <a:ea typeface="Garamond" charset="0"/>
                <a:cs typeface="Garamond" charset="0"/>
              </a:rPr>
              <a:t>                         </a:t>
            </a:r>
            <a:r>
              <a:rPr lang="zh-CN" altLang="en-US" sz="32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altLang="zh-CN" sz="3200" b="1" dirty="0">
                <a:latin typeface="Garamond" charset="0"/>
                <a:ea typeface="Garamond" charset="0"/>
                <a:cs typeface="Garamond" charset="0"/>
              </a:rPr>
              <a:t>——</a:t>
            </a:r>
            <a:r>
              <a:rPr lang="en-US" sz="3200" b="1" dirty="0">
                <a:latin typeface="Garamond" charset="0"/>
                <a:ea typeface="Garamond" charset="0"/>
                <a:cs typeface="Garamond" charset="0"/>
              </a:rPr>
              <a:t>Training Neural Networks for Equity Option</a:t>
            </a:r>
            <a:r>
              <a:rPr lang="zh-CN" altLang="en-US" sz="32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200" b="1" dirty="0">
                <a:latin typeface="Garamond" charset="0"/>
                <a:ea typeface="Garamond" charset="0"/>
                <a:cs typeface="Garamond" charset="0"/>
              </a:rPr>
              <a:t>Pricing</a:t>
            </a:r>
          </a:p>
          <a:p>
            <a:endParaRPr lang="zh-CN" altLang="en-US" sz="2400" b="1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124495" y="4680107"/>
            <a:ext cx="2602227" cy="187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Team Member:</a:t>
            </a:r>
          </a:p>
          <a:p>
            <a:pPr algn="l"/>
            <a:r>
              <a:rPr lang="en-US" sz="2000" b="1" dirty="0" err="1">
                <a:latin typeface="Garamond" charset="0"/>
                <a:ea typeface="Garamond" charset="0"/>
                <a:cs typeface="Garamond" charset="0"/>
              </a:rPr>
              <a:t>Rongdong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 Huang</a:t>
            </a:r>
          </a:p>
          <a:p>
            <a:pPr algn="l"/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Mengqi Chen </a:t>
            </a:r>
          </a:p>
          <a:p>
            <a:pPr algn="l"/>
            <a:r>
              <a:rPr lang="en-US" sz="2000" b="1" dirty="0" err="1">
                <a:latin typeface="Garamond" charset="0"/>
                <a:ea typeface="Garamond" charset="0"/>
                <a:cs typeface="Garamond" charset="0"/>
              </a:rPr>
              <a:t>Ziwei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000" b="1" dirty="0" err="1">
                <a:latin typeface="Garamond" charset="0"/>
                <a:ea typeface="Garamond" charset="0"/>
                <a:cs typeface="Garamond" charset="0"/>
              </a:rPr>
              <a:t>Guo</a:t>
            </a:r>
            <a:endParaRPr lang="en-US" sz="2000" b="1" dirty="0">
              <a:latin typeface="Garamond" charset="0"/>
              <a:ea typeface="Garamond" charset="0"/>
              <a:cs typeface="Garamond" charset="0"/>
            </a:endParaRPr>
          </a:p>
          <a:p>
            <a:pPr algn="l"/>
            <a:r>
              <a:rPr lang="en-US" sz="2000" b="1" dirty="0" err="1">
                <a:latin typeface="Garamond" charset="0"/>
                <a:ea typeface="Garamond" charset="0"/>
                <a:cs typeface="Garamond" charset="0"/>
              </a:rPr>
              <a:t>Haoxing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 Liu</a:t>
            </a:r>
            <a:endParaRPr lang="zh-CN" altLang="en-US" sz="2000" b="1" dirty="0">
              <a:solidFill>
                <a:schemeClr val="accent1">
                  <a:lumMod val="90000"/>
                </a:schemeClr>
              </a:solidFill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954" y="1711573"/>
            <a:ext cx="3335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48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690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333333"/>
                </a:solidFill>
                <a:latin typeface="Helvetica Neue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6497" y="3460831"/>
            <a:ext cx="4445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tint val="7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GR5265 Stochastic Methods in Finance</a:t>
            </a:r>
          </a:p>
          <a:p>
            <a:r>
              <a:rPr lang="en-US" sz="2000" b="1" dirty="0">
                <a:solidFill>
                  <a:schemeClr val="tx1">
                    <a:tint val="7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Instructor: Professor Irene </a:t>
            </a:r>
            <a:r>
              <a:rPr lang="en-US" sz="2000" b="1" dirty="0" err="1">
                <a:solidFill>
                  <a:schemeClr val="tx1">
                    <a:tint val="7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Hueter</a:t>
            </a:r>
            <a:endParaRPr lang="en-US" sz="2000" b="1" dirty="0">
              <a:solidFill>
                <a:schemeClr val="tx1">
                  <a:tint val="7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000" b="1" dirty="0">
                <a:solidFill>
                  <a:schemeClr val="tx1">
                    <a:tint val="7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April 19th, 2018</a:t>
            </a: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3.0.1 General overview and Model Specifications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The implementation is divided into four scenarios.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Scenario I, train the neural network to explore whether it is possible to learn the Black Scholes formula from the simulated option variables and prices.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Scenario II, put market data with implied volatility included into the neural network. Since American options have no closed-form pricing formula, it is really exciting to challenge the power of neural networks.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Scenario III, repeat Scenario II but exclude the implied volatility.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Scenario IV, add the underlying historical stock prices as variables.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The training process is aimed at minimizing the mean squared error of model predicted option prices and BS formula prices/real market prices.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668" y="968279"/>
            <a:ext cx="100288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3.0.2 General overview and Model Specifications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0" y="1586621"/>
            <a:ext cx="10408853" cy="51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0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3.1.1 Scenario 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As the training graph shows, both the training and validation losses drop quickly to almost zero.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When performing the trained model on the test set, the mean square error is 0.011. Moreover,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The price comparison is provided in test set which matches the diagonal line closely.</a:t>
            </a:r>
            <a:endParaRPr lang="en-US" sz="2000" dirty="0">
              <a:latin typeface="Garamond" panose="02020404030301010803" pitchFamily="18" charset="0"/>
              <a:ea typeface="Garamond" charset="0"/>
              <a:cs typeface="Garamon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44" y="3053088"/>
            <a:ext cx="9753176" cy="36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3.1.2 Top 5 and Worst 5 prices comparison</a:t>
            </a:r>
            <a:endParaRPr lang="en-US" sz="2000" dirty="0">
              <a:latin typeface="Garamond" panose="02020404030301010803" pitchFamily="18" charset="0"/>
              <a:ea typeface="Garamond" charset="0"/>
              <a:cs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1" y="1908895"/>
            <a:ext cx="10159054" cy="44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3.2.1 Scenario II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When it comes to American option with market data, the neural network still has excellent performance with both training and validation losses converging to zero, though the training process takes a little longer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On the test set, we obtain a mean square error of 0.445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What’s wrong?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219" y="3239409"/>
            <a:ext cx="9773708" cy="34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3.2.2 Top 5 and Worst 5 prices comparison</a:t>
            </a:r>
            <a:endParaRPr lang="en-US" sz="2000" dirty="0">
              <a:latin typeface="Garamond" panose="02020404030301010803" pitchFamily="18" charset="0"/>
              <a:ea typeface="Garamond" charset="0"/>
              <a:cs typeface="Garamon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84" y="1801920"/>
            <a:ext cx="9834561" cy="44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3.3.1 Scenario III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When we excluded the implied volatility, the model performance deteriorated as expected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Both training and validation losses stop improving at level of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mean square error for test set is 8.429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ea typeface="Garamond" charset="0"/>
                <a:cs typeface="Garamond" charset="0"/>
              </a:rPr>
              <a:t>Most errors come from Real Market price larger than the predicted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93" y="3255656"/>
            <a:ext cx="9006831" cy="34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3.3.2 Top 5 and Worst 5 prices comparison</a:t>
            </a:r>
            <a:endParaRPr lang="en-US" sz="2000" dirty="0">
              <a:latin typeface="Garamond" panose="02020404030301010803" pitchFamily="18" charset="0"/>
              <a:ea typeface="Garamond" charset="0"/>
              <a:cs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2" y="1885172"/>
            <a:ext cx="9830352" cy="4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3.4.1 Scenario IV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  <a:ea typeface="Garamond" charset="0"/>
                <a:cs typeface="Garamond" charset="0"/>
              </a:rPr>
              <a:t>Historical Prices and historical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The input variable size increases and hence enlarge the neural network. But meanwhile the unknown parameters increase by more than 11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When applied to the test set, the model obtains a mean square error of 1.964 which is much lower than Scenario III though still higher than Scenario II. </a:t>
            </a:r>
            <a:endParaRPr lang="en-US" b="1" dirty="0">
              <a:latin typeface="Garamond" panose="02020404030301010803" pitchFamily="18" charset="0"/>
              <a:ea typeface="Garamond" charset="0"/>
              <a:cs typeface="Garamon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18" y="3020783"/>
            <a:ext cx="9426469" cy="37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3 Implementation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3.4.2 Top 5 and Worst 5 prices comparison</a:t>
            </a:r>
            <a:endParaRPr lang="en-US" sz="2000" dirty="0">
              <a:latin typeface="Garamond" panose="02020404030301010803" pitchFamily="18" charset="0"/>
              <a:ea typeface="Garamond" charset="0"/>
              <a:cs typeface="Garamon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3" y="1869929"/>
            <a:ext cx="9810337" cy="43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4267515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Outline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590" y="1219052"/>
            <a:ext cx="75159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Introduction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Reasons and Purposes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Neural Network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American Equity Option Market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2. Data Collection</a:t>
            </a:r>
            <a:endParaRPr lang="en-US" sz="2000" b="1" dirty="0">
              <a:latin typeface="Garamond" charset="0"/>
              <a:ea typeface="Garamond" charset="0"/>
              <a:cs typeface="Garamond" charset="0"/>
            </a:endParaRPr>
          </a:p>
          <a:p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3. Implementation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Black Scholes Pricing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Market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Market Data(Without Vol)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Historical Prices </a:t>
            </a:r>
          </a:p>
          <a:p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4. Conclusion and Discussion </a:t>
            </a:r>
          </a:p>
          <a:p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5. References </a:t>
            </a:r>
          </a:p>
          <a:p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6. Q&amp;A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29" y="456982"/>
            <a:ext cx="8800517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4 Conclusion and Discussion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4.1 Conclusions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We have shown that Neural Network is very efficient in learning closed-form mathematical model (Black Scholes)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For American options, we have obtained using Neural Network, even though we don’t know what it is, a mathematical formula for calculating the price using variables from Black Scholes Model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We have shown that volatility plays a very crucial role the American option pricing and we have come up with a way to address the problems with implied volatility </a:t>
            </a:r>
          </a:p>
        </p:txBody>
      </p:sp>
    </p:spTree>
    <p:extLst>
      <p:ext uri="{BB962C8B-B14F-4D97-AF65-F5344CB8AC3E}">
        <p14:creationId xmlns:p14="http://schemas.microsoft.com/office/powerpoint/2010/main" val="20364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29" y="456982"/>
            <a:ext cx="8800517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4 Conclusion and Discussion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4.2 Discussion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Accuracy of Neural Network relies highly on the quality of training data it has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Up-to-day problem (Pricing using present data is less useful)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Black-Scholes input variables might not be inclusive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Correlation between companies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Fundamental statistics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With more thorough data set and more complicated Neural Network models, we might achieve better outcomes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Not only for American options but other derivatives </a:t>
            </a:r>
          </a:p>
        </p:txBody>
      </p:sp>
    </p:spTree>
    <p:extLst>
      <p:ext uri="{BB962C8B-B14F-4D97-AF65-F5344CB8AC3E}">
        <p14:creationId xmlns:p14="http://schemas.microsoft.com/office/powerpoint/2010/main" val="205761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29" y="456982"/>
            <a:ext cx="8800517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5 References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10028898" cy="558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Garamond" panose="02020404030301010803" pitchFamily="18" charset="0"/>
              </a:rPr>
              <a:t>Black, F. and M. Scholes (1973), The pricing of options and corporate liabilities, Journal of Political Economy 81, 637-659.</a:t>
            </a:r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Garamond" panose="02020404030301010803" pitchFamily="18" charset="0"/>
              </a:rPr>
              <a:t>Hutchinson, J. M., A. W. Lo, and T. </a:t>
            </a:r>
            <a:r>
              <a:rPr lang="en-US" sz="2400" i="1" dirty="0" err="1">
                <a:latin typeface="Garamond" panose="02020404030301010803" pitchFamily="18" charset="0"/>
              </a:rPr>
              <a:t>Poggio</a:t>
            </a:r>
            <a:r>
              <a:rPr lang="en-US" sz="2400" i="1" dirty="0">
                <a:latin typeface="Garamond" panose="02020404030301010803" pitchFamily="18" charset="0"/>
              </a:rPr>
              <a:t> (1994), A nonparametric approach to pricing and hedging derivative securities via learning networks. Journal of Finance 49 (3), 851-889.</a:t>
            </a:r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Garamond" panose="02020404030301010803" pitchFamily="18" charset="0"/>
              </a:rPr>
              <a:t>Robert </a:t>
            </a:r>
            <a:r>
              <a:rPr lang="en-US" sz="2400" i="1" dirty="0" err="1">
                <a:latin typeface="Garamond" panose="02020404030301010803" pitchFamily="18" charset="0"/>
              </a:rPr>
              <a:t>Culkin</a:t>
            </a:r>
            <a:r>
              <a:rPr lang="en-US" sz="2400" i="1" dirty="0">
                <a:latin typeface="Garamond" panose="02020404030301010803" pitchFamily="18" charset="0"/>
              </a:rPr>
              <a:t> &amp; </a:t>
            </a:r>
            <a:r>
              <a:rPr lang="en-US" sz="2400" i="1" dirty="0" err="1">
                <a:latin typeface="Garamond" panose="02020404030301010803" pitchFamily="18" charset="0"/>
              </a:rPr>
              <a:t>Sanjiv</a:t>
            </a:r>
            <a:r>
              <a:rPr lang="en-US" sz="2400" i="1" dirty="0">
                <a:latin typeface="Garamond" panose="02020404030301010803" pitchFamily="18" charset="0"/>
              </a:rPr>
              <a:t> R. Das(2017), Machine Learning in Finance: The Case of Deep Learning for Option Pricing, Santa Clara University</a:t>
            </a:r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latin typeface="Garamond" panose="02020404030301010803" pitchFamily="18" charset="0"/>
              </a:rPr>
              <a:t>Ian </a:t>
            </a:r>
            <a:r>
              <a:rPr lang="en-US" sz="2400" i="1" dirty="0" err="1">
                <a:latin typeface="Garamond" panose="02020404030301010803" pitchFamily="18" charset="0"/>
              </a:rPr>
              <a:t>Goodfellow</a:t>
            </a:r>
            <a:r>
              <a:rPr lang="en-US" sz="2400" i="1" dirty="0">
                <a:latin typeface="Garamond" panose="02020404030301010803" pitchFamily="18" charset="0"/>
              </a:rPr>
              <a:t> and </a:t>
            </a:r>
            <a:r>
              <a:rPr lang="en-US" sz="2400" i="1" dirty="0" err="1">
                <a:latin typeface="Garamond" panose="02020404030301010803" pitchFamily="18" charset="0"/>
              </a:rPr>
              <a:t>Yoshua</a:t>
            </a:r>
            <a:r>
              <a:rPr lang="en-US" sz="2400" i="1" dirty="0">
                <a:latin typeface="Garamond" panose="02020404030301010803" pitchFamily="18" charset="0"/>
              </a:rPr>
              <a:t> </a:t>
            </a:r>
            <a:r>
              <a:rPr lang="en-US" sz="2400" i="1" dirty="0" err="1">
                <a:latin typeface="Garamond" panose="02020404030301010803" pitchFamily="18" charset="0"/>
              </a:rPr>
              <a:t>Bengion</a:t>
            </a:r>
            <a:r>
              <a:rPr lang="en-US" sz="2400" i="1" dirty="0">
                <a:latin typeface="Garamond" panose="02020404030301010803" pitchFamily="18" charset="0"/>
              </a:rPr>
              <a:t> and Aaron </a:t>
            </a:r>
            <a:r>
              <a:rPr lang="en-US" sz="2400" i="1" dirty="0" err="1">
                <a:latin typeface="Garamond" panose="02020404030301010803" pitchFamily="18" charset="0"/>
              </a:rPr>
              <a:t>Courville</a:t>
            </a:r>
            <a:r>
              <a:rPr lang="en-US" sz="2400" i="1" dirty="0">
                <a:latin typeface="Garamond" panose="02020404030301010803" pitchFamily="18" charset="0"/>
              </a:rPr>
              <a:t>(2016), Deep Learning, MIT Press</a:t>
            </a:r>
            <a:endParaRPr lang="en-US" sz="24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Garamond" panose="02020404030301010803" pitchFamily="18" charset="0"/>
              </a:rPr>
              <a:t>Lijuan</a:t>
            </a:r>
            <a:r>
              <a:rPr lang="en-US" sz="2400" i="1" dirty="0">
                <a:latin typeface="Garamond" panose="02020404030301010803" pitchFamily="18" charset="0"/>
              </a:rPr>
              <a:t> Cao and Francis E.H. Tay(2001), Financial Forecasting Using Support Vector Machines, National University of Singapore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1182" y="64847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18699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Questions? </a:t>
            </a:r>
          </a:p>
          <a:p>
            <a:pPr algn="ctr"/>
            <a:endParaRPr lang="en-US" altLang="zh-CN" sz="5400" b="1" dirty="0"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 THANK YOU!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1 Introduction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86033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1.1 Reasons and Purposes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Garamond" charset="0"/>
              <a:ea typeface="Garamond" charset="0"/>
              <a:cs typeface="Garamond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the world of Mathematical Finance, pricing of an American style option has always be challenging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Lack of close-form mathematical expression, especially when dividends exist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Monte Carlo Simulation can solve this issue, but is time-consuming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Various adjustments to the Black-Scholes Model have been attempted to address this issue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Is there a purely mathematical formula? If so, how to find it?  </a:t>
            </a:r>
          </a:p>
        </p:txBody>
      </p:sp>
    </p:spTree>
    <p:extLst>
      <p:ext uri="{BB962C8B-B14F-4D97-AF65-F5344CB8AC3E}">
        <p14:creationId xmlns:p14="http://schemas.microsoft.com/office/powerpoint/2010/main" val="14577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1 Introduction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86033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1.2.1 Machine Learning and Neural Network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Neural Networks, a sub-branch of machine learning, is designed to simulate how human brains receive and construct perceptions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simple mathematical terms, it’s similar to a function that takes in a set of values and returns an output.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Details about the function, usually involving multiple layers of “</a:t>
            </a:r>
            <a:r>
              <a:rPr lang="en-US" sz="2000" b="1" dirty="0" err="1">
                <a:latin typeface="Garamond" charset="0"/>
                <a:ea typeface="Garamond" charset="0"/>
                <a:cs typeface="Garamond" charset="0"/>
              </a:rPr>
              <a:t>perceptrons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”, are entirely developed by the machine in the process of minimizing a given loss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Ideally, after filtering through the sample recursively, the program will arrive at an optimal set of parameters that generate stable results and errors.</a:t>
            </a:r>
          </a:p>
        </p:txBody>
      </p:sp>
    </p:spTree>
    <p:extLst>
      <p:ext uri="{BB962C8B-B14F-4D97-AF65-F5344CB8AC3E}">
        <p14:creationId xmlns:p14="http://schemas.microsoft.com/office/powerpoint/2010/main" val="409492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1 Introduction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995421"/>
            <a:ext cx="8603341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1.2.2 Machine Learning and Neural Network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32" y="2249981"/>
            <a:ext cx="7196573" cy="443012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" name="Straight Arrow Connector 6"/>
          <p:cNvCxnSpPr/>
          <p:nvPr/>
        </p:nvCxnSpPr>
        <p:spPr>
          <a:xfrm flipV="1">
            <a:off x="1417983" y="4594836"/>
            <a:ext cx="672835" cy="13686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17983" y="2491409"/>
            <a:ext cx="1770446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536312" y="3854257"/>
            <a:ext cx="764986" cy="552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20788" y="5634698"/>
            <a:ext cx="4148499" cy="50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77948" y="1444487"/>
            <a:ext cx="3034748" cy="8348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Propagation</a:t>
            </a:r>
          </a:p>
        </p:txBody>
      </p:sp>
      <p:sp>
        <p:nvSpPr>
          <p:cNvPr id="16" name="Oval 15"/>
          <p:cNvSpPr/>
          <p:nvPr/>
        </p:nvSpPr>
        <p:spPr>
          <a:xfrm>
            <a:off x="2130574" y="3027181"/>
            <a:ext cx="538354" cy="32202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2774" y="2134609"/>
            <a:ext cx="583095" cy="45322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/>
          <p:cNvSpPr/>
          <p:nvPr/>
        </p:nvSpPr>
        <p:spPr>
          <a:xfrm>
            <a:off x="1722231" y="1542938"/>
            <a:ext cx="3498555" cy="64993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Calculation</a:t>
            </a:r>
          </a:p>
        </p:txBody>
      </p:sp>
      <p:sp>
        <p:nvSpPr>
          <p:cNvPr id="24" name="Arrow: Right 23"/>
          <p:cNvSpPr/>
          <p:nvPr/>
        </p:nvSpPr>
        <p:spPr>
          <a:xfrm rot="10800000">
            <a:off x="5420248" y="1542937"/>
            <a:ext cx="3498555" cy="64993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4330" y="3578087"/>
            <a:ext cx="85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01809" y="5406887"/>
            <a:ext cx="196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 of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6003236"/>
            <a:ext cx="154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Values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04730" y="2491409"/>
            <a:ext cx="3962400" cy="410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91478" y="2504661"/>
            <a:ext cx="2658342" cy="660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2522" y="2199860"/>
            <a:ext cx="1404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Assigning Calculation</a:t>
            </a:r>
          </a:p>
        </p:txBody>
      </p:sp>
    </p:spTree>
    <p:extLst>
      <p:ext uri="{BB962C8B-B14F-4D97-AF65-F5344CB8AC3E}">
        <p14:creationId xmlns:p14="http://schemas.microsoft.com/office/powerpoint/2010/main" val="10126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1 Introduction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86033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1.2.3 Machine Learning and Neural Network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Generally speaking, Neural Networks have thousands or even millions of parameters and can learn any nonlinear function.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Be careful about over-fitting (gradually approach the right answer)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It’s a MATHEMATICAL approximation of whatever it is trying to learn.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The advancement in computational hardware like GPUs and the availability of big data make the powerful application possible in object detection, image captioning, auto-driving, etc. </a:t>
            </a:r>
          </a:p>
        </p:txBody>
      </p:sp>
    </p:spTree>
    <p:extLst>
      <p:ext uri="{BB962C8B-B14F-4D97-AF65-F5344CB8AC3E}">
        <p14:creationId xmlns:p14="http://schemas.microsoft.com/office/powerpoint/2010/main" val="18445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1 Introduction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86033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1.3 American Equity Option Market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Garamond" charset="0"/>
              <a:ea typeface="Garamond" charset="0"/>
              <a:cs typeface="Garamond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American Equity market is one of the largest and most liquid market in the world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American-style option allows the option holders to exercise the option at any time prior to or until its maturity date.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Options based on equities of American company are almost entirely American-style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Dow Jones Industrial Average (DJIA) is one of the most trusted and historical index which includes one third of largest and famous companies in American markets.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7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2 Data Collection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860334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2.1 Simulated Data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We simulate 1,000,000 groups of Black Scholes inputs (half call, half put)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Spot price of underlying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Strike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Risk-free Rate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Dividend yield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Volatility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Time to maturity (</a:t>
            </a:r>
            <a:r>
              <a:rPr lang="en-US" sz="2000" b="1" dirty="0" err="1">
                <a:latin typeface="Garamond" charset="0"/>
                <a:ea typeface="Garamond" charset="0"/>
                <a:cs typeface="Garamond" charset="0"/>
              </a:rPr>
              <a:t>yrs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Then we compute the corresponding B-S price of European option for each group and use them as the “correct answer.”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All variables are generated to their proper range ( For example, interests and yields are between 0 and 1) </a:t>
            </a:r>
          </a:p>
        </p:txBody>
      </p:sp>
    </p:spTree>
    <p:extLst>
      <p:ext uri="{BB962C8B-B14F-4D97-AF65-F5344CB8AC3E}">
        <p14:creationId xmlns:p14="http://schemas.microsoft.com/office/powerpoint/2010/main" val="16787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id="{B91FC502-B67B-4C7B-9B01-000ACD3A5CA8}"/>
              </a:ext>
            </a:extLst>
          </p:cNvPr>
          <p:cNvSpPr txBox="1"/>
          <p:nvPr/>
        </p:nvSpPr>
        <p:spPr>
          <a:xfrm flipH="1">
            <a:off x="580852" y="1219052"/>
            <a:ext cx="55160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/>
              <a:t> </a:t>
            </a:r>
            <a:endParaRPr lang="en-US" sz="4800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459230" y="456982"/>
            <a:ext cx="5599926" cy="685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charset="2"/>
              <a:buChar char="Ø"/>
            </a:pPr>
            <a:r>
              <a:rPr lang="en-US" altLang="zh-CN" sz="3600" b="1" spc="600" dirty="0">
                <a:latin typeface="Garamond" charset="0"/>
                <a:ea typeface="Garamond" charset="0"/>
                <a:cs typeface="Garamond" charset="0"/>
                <a:sym typeface="+mn-lt"/>
              </a:rPr>
              <a:t>2 Data Collection</a:t>
            </a:r>
            <a:endParaRPr lang="zh-CN" altLang="en-US" sz="2800" b="1" spc="600" dirty="0">
              <a:latin typeface="Garamond" charset="0"/>
              <a:ea typeface="Garamond" charset="0"/>
              <a:cs typeface="Garamond" charset="0"/>
              <a:sym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72" y="1008036"/>
            <a:ext cx="896872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Garamond" charset="0"/>
                <a:ea typeface="Garamond" charset="0"/>
                <a:cs typeface="Garamond" charset="0"/>
              </a:rPr>
              <a:t>2.2 Market Data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We collect options data from Bloomberg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All data are collected as of April 8</a:t>
            </a:r>
            <a:r>
              <a:rPr lang="en-US" sz="2000" b="1" baseline="30000" dirty="0"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, 2018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Data came from the 30 companies from the Dow Jones Industrial Average Index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addition to option prices, all Black Scholes inputs are collected (For volatility, we use Bloomberg implied Vol)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In addition, for each company we collect 1-year-prior (April 8</a:t>
            </a:r>
            <a:r>
              <a:rPr lang="en-US" sz="2000" b="1" baseline="30000" dirty="0"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 , 2017 to April 8</a:t>
            </a:r>
            <a:r>
              <a:rPr lang="en-US" sz="2000" b="1" baseline="30000" dirty="0">
                <a:latin typeface="Garamond" charset="0"/>
                <a:ea typeface="Garamond" charset="0"/>
                <a:cs typeface="Garamond" charset="0"/>
              </a:rPr>
              <a:t>th</a:t>
            </a:r>
            <a:r>
              <a:rPr lang="en-US" sz="2000" b="1" dirty="0">
                <a:latin typeface="Garamond" charset="0"/>
                <a:ea typeface="Garamond" charset="0"/>
                <a:cs typeface="Garamond" charset="0"/>
              </a:rPr>
              <a:t>, 2018) historical stock prices from Yahoo Finance </a:t>
            </a:r>
          </a:p>
        </p:txBody>
      </p:sp>
    </p:spTree>
    <p:extLst>
      <p:ext uri="{BB962C8B-B14F-4D97-AF65-F5344CB8AC3E}">
        <p14:creationId xmlns:p14="http://schemas.microsoft.com/office/powerpoint/2010/main" val="24867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08333E-7 4.81481E-6 L -2.08333E-7 -0.07223 " pathEditMode="relative" rAng="0" ptsTypes="AA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第一PPT，www.1ppt.com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1458</Words>
  <Application>Microsoft Office PowerPoint</Application>
  <PresentationFormat>Widescreen</PresentationFormat>
  <Paragraphs>196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Helvetica Neue</vt:lpstr>
      <vt:lpstr>微软雅黑</vt:lpstr>
      <vt:lpstr>宋体</vt:lpstr>
      <vt:lpstr>Arial</vt:lpstr>
      <vt:lpstr>Calibri</vt:lpstr>
      <vt:lpstr>Garamond</vt:lpstr>
      <vt:lpstr>Wingdings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刘 昊星</cp:lastModifiedBy>
  <cp:revision>61</cp:revision>
  <dcterms:created xsi:type="dcterms:W3CDTF">2017-07-12T22:57:24Z</dcterms:created>
  <dcterms:modified xsi:type="dcterms:W3CDTF">2018-04-19T20:49:21Z</dcterms:modified>
</cp:coreProperties>
</file>