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Garamond"/>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BD5BB9B-B513-40FD-8786-371EB8DA6209}">
  <a:tblStyle styleId="{BBD5BB9B-B513-40FD-8786-371EB8DA6209}" styleName="Table_0">
    <a:wholeTbl>
      <a:tcTxStyle b="off" i="off">
        <a:font>
          <a:latin typeface="等线"/>
          <a:ea typeface="等线"/>
          <a:cs typeface="等线"/>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等线"/>
          <a:ea typeface="等线"/>
          <a:cs typeface="等线"/>
        </a:font>
        <a:schemeClr val="lt1"/>
      </a:tcTxStyle>
      <a:tcStyle>
        <a:fill>
          <a:solidFill>
            <a:schemeClr val="accent3"/>
          </a:solidFill>
        </a:fill>
      </a:tcStyle>
    </a:lastCol>
    <a:firstCol>
      <a:tcTxStyle b="on" i="off">
        <a:font>
          <a:latin typeface="等线"/>
          <a:ea typeface="等线"/>
          <a:cs typeface="等线"/>
        </a:font>
        <a:schemeClr val="lt1"/>
      </a:tcTxStyle>
      <a:tcStyle>
        <a:fill>
          <a:solidFill>
            <a:schemeClr val="accent3"/>
          </a:solidFill>
        </a:fill>
      </a:tcStyle>
    </a:firstCol>
    <a:lastRow>
      <a:tcTxStyle b="on" i="off">
        <a:font>
          <a:latin typeface="等线"/>
          <a:ea typeface="等线"/>
          <a:cs typeface="等线"/>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等线"/>
          <a:ea typeface="等线"/>
          <a:cs typeface="等线"/>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B5E9F4CA-6277-4F03-898A-FD873DD51D3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5DEC34B-AB9A-4DB4-BFA8-74ED86983F93}"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Garamond-bold.fntdata"/><Relationship Id="rId20" Type="http://schemas.openxmlformats.org/officeDocument/2006/relationships/slide" Target="slides/slide14.xml"/><Relationship Id="rId42" Type="http://schemas.openxmlformats.org/officeDocument/2006/relationships/font" Target="fonts/Garamond-boldItalic.fntdata"/><Relationship Id="rId41" Type="http://schemas.openxmlformats.org/officeDocument/2006/relationships/font" Target="fonts/Garamond-italic.fntdata"/><Relationship Id="rId22" Type="http://schemas.openxmlformats.org/officeDocument/2006/relationships/slide" Target="slides/slide16.xml"/><Relationship Id="rId44" Type="http://schemas.openxmlformats.org/officeDocument/2006/relationships/font" Target="fonts/Lato-bold.fntdata"/><Relationship Id="rId21" Type="http://schemas.openxmlformats.org/officeDocument/2006/relationships/slide" Target="slides/slide15.xml"/><Relationship Id="rId43" Type="http://schemas.openxmlformats.org/officeDocument/2006/relationships/font" Target="fonts/Lato-regular.fntdata"/><Relationship Id="rId24" Type="http://schemas.openxmlformats.org/officeDocument/2006/relationships/slide" Target="slides/slide18.xml"/><Relationship Id="rId46" Type="http://schemas.openxmlformats.org/officeDocument/2006/relationships/font" Target="fonts/Lato-boldItalic.fntdata"/><Relationship Id="rId23" Type="http://schemas.openxmlformats.org/officeDocument/2006/relationships/slide" Target="slides/slide17.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Garamond-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6f02cd6e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6f02cd6e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6f02cd6e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6f02cd6e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367739c1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67739c1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8ac811e9f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8ac811e9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8ac811e9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8ac811e9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8ac811e9f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8ac811e9f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8ac811e9f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8ac811e9f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8aa5adc0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8aa5adc0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8ab44319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8ab44319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8ab44319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8ab4431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6f54db51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f54db51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38a741c5ac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8a741c5ac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38aa5adc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8aa5adc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38a741c5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8a741c5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8a741c5ac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8a741c5a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38a741c5ac_1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8a741c5ac_1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38a741c5ac_14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38a741c5ac_14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38a741c5ac_14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38a741c5ac_14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38ab9695e2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38ab9695e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38ab3c6f50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38ab3c6f50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6f02cd6e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6f02cd6e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3-month lag because lag of release of economic indicators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6f02cd6e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6f02cd6e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6f02cd6e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6f02cd6e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6f02cd6e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6f02cd6e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6f02cd6e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6f02cd6e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6f02cd6ec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6f02cd6ec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6f02cd6e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6f02cd6e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9FC5E8"/>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2"/>
          <p:cNvPicPr preferRelativeResize="0"/>
          <p:nvPr/>
        </p:nvPicPr>
        <p:blipFill>
          <a:blip r:embed="rId2">
            <a:alphaModFix amt="65000"/>
          </a:blip>
          <a:stretch>
            <a:fillRect/>
          </a:stretch>
        </p:blipFill>
        <p:spPr>
          <a:xfrm>
            <a:off x="8587700" y="-2"/>
            <a:ext cx="548700" cy="487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9" name="Shape 79"/>
        <p:cNvGrpSpPr/>
        <p:nvPr/>
      </p:nvGrpSpPr>
      <p:grpSpPr>
        <a:xfrm>
          <a:off x="0" y="0"/>
          <a:ext cx="0" cy="0"/>
          <a:chOff x="0" y="0"/>
          <a:chExt cx="0" cy="0"/>
        </a:xfrm>
      </p:grpSpPr>
      <p:grpSp>
        <p:nvGrpSpPr>
          <p:cNvPr id="80" name="Google Shape;80;p11"/>
          <p:cNvGrpSpPr/>
          <p:nvPr/>
        </p:nvGrpSpPr>
        <p:grpSpPr>
          <a:xfrm>
            <a:off x="830392" y="4169130"/>
            <a:ext cx="745763" cy="45826"/>
            <a:chOff x="4580561" y="2589004"/>
            <a:chExt cx="1064464" cy="25200"/>
          </a:xfrm>
        </p:grpSpPr>
        <p:sp>
          <p:nvSpPr>
            <p:cNvPr id="81" name="Google Shape;81;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84" name="Google Shape;84;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85" name="Google Shape;85;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6" name="Shape 86"/>
        <p:cNvGrpSpPr/>
        <p:nvPr/>
      </p:nvGrpSpPr>
      <p:grpSpPr>
        <a:xfrm>
          <a:off x="0" y="0"/>
          <a:ext cx="0" cy="0"/>
          <a:chOff x="0" y="0"/>
          <a:chExt cx="0" cy="0"/>
        </a:xfrm>
      </p:grpSpPr>
      <p:sp>
        <p:nvSpPr>
          <p:cNvPr id="87" name="Google Shape;87;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88" name="Shape 88"/>
        <p:cNvGrpSpPr/>
        <p:nvPr/>
      </p:nvGrpSpPr>
      <p:grpSpPr>
        <a:xfrm>
          <a:off x="0" y="0"/>
          <a:ext cx="0" cy="0"/>
          <a:chOff x="0" y="0"/>
          <a:chExt cx="0" cy="0"/>
        </a:xfrm>
      </p:grpSpPr>
      <p:sp>
        <p:nvSpPr>
          <p:cNvPr id="89" name="Google Shape;89;p1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0" name="Google Shape;90;p1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8" name="Shape 98"/>
        <p:cNvGrpSpPr/>
        <p:nvPr/>
      </p:nvGrpSpPr>
      <p:grpSpPr>
        <a:xfrm>
          <a:off x="0" y="0"/>
          <a:ext cx="0" cy="0"/>
          <a:chOff x="0" y="0"/>
          <a:chExt cx="0" cy="0"/>
        </a:xfrm>
      </p:grpSpPr>
      <p:sp>
        <p:nvSpPr>
          <p:cNvPr id="99" name="Google Shape;99;p1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p15"/>
          <p:cNvGrpSpPr/>
          <p:nvPr/>
        </p:nvGrpSpPr>
        <p:grpSpPr>
          <a:xfrm>
            <a:off x="830394" y="1191276"/>
            <a:ext cx="745764" cy="45826"/>
            <a:chOff x="4580561" y="2589004"/>
            <a:chExt cx="1064464" cy="25200"/>
          </a:xfrm>
        </p:grpSpPr>
        <p:sp>
          <p:nvSpPr>
            <p:cNvPr id="101" name="Google Shape;101;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9pPr>
          </a:lstStyle>
          <a:p/>
        </p:txBody>
      </p:sp>
      <p:sp>
        <p:nvSpPr>
          <p:cNvPr id="104" name="Google Shape;104;p1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1pPr>
            <a:lvl2pPr lvl="1"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2pPr>
            <a:lvl3pPr lvl="2"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3pPr>
            <a:lvl4pPr lvl="3"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4pPr>
            <a:lvl5pPr lvl="4"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5pPr>
            <a:lvl6pPr lvl="5"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6pPr>
            <a:lvl7pPr lvl="6"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7pPr>
            <a:lvl8pPr lvl="7"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8pPr>
            <a:lvl9pPr lvl="8"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9pPr>
          </a:lstStyle>
          <a:p/>
        </p:txBody>
      </p:sp>
      <p:sp>
        <p:nvSpPr>
          <p:cNvPr id="105" name="Google Shape;105;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Google Shape;107;p16"/>
          <p:cNvSpPr/>
          <p:nvPr/>
        </p:nvSpPr>
        <p:spPr>
          <a:xfrm>
            <a:off x="0" y="0"/>
            <a:ext cx="9144000" cy="487800"/>
          </a:xfrm>
          <a:prstGeom prst="rect">
            <a:avLst/>
          </a:pr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 name="Google Shape;108;p16"/>
          <p:cNvGrpSpPr/>
          <p:nvPr/>
        </p:nvGrpSpPr>
        <p:grpSpPr>
          <a:xfrm>
            <a:off x="830394" y="1191276"/>
            <a:ext cx="745764" cy="45826"/>
            <a:chOff x="4580561" y="2589004"/>
            <a:chExt cx="1064464" cy="25200"/>
          </a:xfrm>
        </p:grpSpPr>
        <p:sp>
          <p:nvSpPr>
            <p:cNvPr id="109" name="Google Shape;109;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16"/>
          <p:cNvSpPr txBox="1"/>
          <p:nvPr>
            <p:ph type="title"/>
          </p:nvPr>
        </p:nvSpPr>
        <p:spPr>
          <a:xfrm>
            <a:off x="592975" y="608975"/>
            <a:ext cx="7688700" cy="535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9pPr>
          </a:lstStyle>
          <a:p/>
        </p:txBody>
      </p:sp>
      <p:sp>
        <p:nvSpPr>
          <p:cNvPr id="112" name="Google Shape;112;p16"/>
          <p:cNvSpPr txBox="1"/>
          <p:nvPr>
            <p:ph idx="1" type="body"/>
          </p:nvPr>
        </p:nvSpPr>
        <p:spPr>
          <a:xfrm>
            <a:off x="592975" y="1378275"/>
            <a:ext cx="7688700" cy="22611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113" name="Google Shape;113;p16"/>
          <p:cNvSpPr txBox="1"/>
          <p:nvPr/>
        </p:nvSpPr>
        <p:spPr>
          <a:xfrm>
            <a:off x="70775" y="4902400"/>
            <a:ext cx="1247400" cy="2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4/18/2018</a:t>
            </a:r>
            <a:endParaRPr sz="600"/>
          </a:p>
        </p:txBody>
      </p:sp>
      <p:sp>
        <p:nvSpPr>
          <p:cNvPr id="114" name="Google Shape;11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
        <p:nvSpPr>
          <p:cNvPr id="115" name="Google Shape;115;p16"/>
          <p:cNvSpPr txBox="1"/>
          <p:nvPr/>
        </p:nvSpPr>
        <p:spPr>
          <a:xfrm>
            <a:off x="3437650" y="4914550"/>
            <a:ext cx="1247400" cy="1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Times New Roman"/>
                <a:ea typeface="Times New Roman"/>
                <a:cs typeface="Times New Roman"/>
                <a:sym typeface="Times New Roman"/>
              </a:rPr>
              <a:t>Ecommerce Sales Prediction  /</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6" name="Google Shape;116;p16"/>
          <p:cNvSpPr txBox="1"/>
          <p:nvPr>
            <p:ph idx="2" type="title"/>
          </p:nvPr>
        </p:nvSpPr>
        <p:spPr>
          <a:xfrm>
            <a:off x="4409350" y="4914550"/>
            <a:ext cx="1276800" cy="1923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600"/>
              <a:buFont typeface="Times New Roman"/>
              <a:buNone/>
              <a:defRPr b="0" sz="600">
                <a:solidFill>
                  <a:schemeClr val="dk2"/>
                </a:solidFill>
                <a:latin typeface="Times New Roman"/>
                <a:ea typeface="Times New Roman"/>
                <a:cs typeface="Times New Roman"/>
                <a:sym typeface="Times New Roman"/>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pic>
        <p:nvPicPr>
          <p:cNvPr id="117" name="Google Shape;117;p16"/>
          <p:cNvPicPr preferRelativeResize="0"/>
          <p:nvPr/>
        </p:nvPicPr>
        <p:blipFill>
          <a:blip r:embed="rId2">
            <a:alphaModFix amt="65000"/>
          </a:blip>
          <a:stretch>
            <a:fillRect/>
          </a:stretch>
        </p:blipFill>
        <p:spPr>
          <a:xfrm>
            <a:off x="8595300" y="-2"/>
            <a:ext cx="548700" cy="4878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18" name="Shape 118"/>
        <p:cNvGrpSpPr/>
        <p:nvPr/>
      </p:nvGrpSpPr>
      <p:grpSpPr>
        <a:xfrm>
          <a:off x="0" y="0"/>
          <a:ext cx="0" cy="0"/>
          <a:chOff x="0" y="0"/>
          <a:chExt cx="0" cy="0"/>
        </a:xfrm>
      </p:grpSpPr>
      <p:grpSp>
        <p:nvGrpSpPr>
          <p:cNvPr id="119" name="Google Shape;119;p17"/>
          <p:cNvGrpSpPr/>
          <p:nvPr/>
        </p:nvGrpSpPr>
        <p:grpSpPr>
          <a:xfrm>
            <a:off x="830394" y="1191276"/>
            <a:ext cx="745764" cy="45826"/>
            <a:chOff x="4580561" y="2589004"/>
            <a:chExt cx="1064464" cy="25200"/>
          </a:xfrm>
        </p:grpSpPr>
        <p:sp>
          <p:nvSpPr>
            <p:cNvPr id="120" name="Google Shape;120;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1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2pPr>
            <a:lvl3pPr lvl="2"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3pPr>
            <a:lvl4pPr lvl="3"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4pPr>
            <a:lvl5pPr lvl="4"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5pPr>
            <a:lvl6pPr lvl="5"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6pPr>
            <a:lvl7pPr lvl="6"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7pPr>
            <a:lvl8pPr lvl="7"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8pPr>
            <a:lvl9pPr lvl="8"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9pPr>
          </a:lstStyle>
          <a:p/>
        </p:txBody>
      </p:sp>
      <p:sp>
        <p:nvSpPr>
          <p:cNvPr id="123" name="Google Shape;123;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24" name="Shape 124"/>
        <p:cNvGrpSpPr/>
        <p:nvPr/>
      </p:nvGrpSpPr>
      <p:grpSpPr>
        <a:xfrm>
          <a:off x="0" y="0"/>
          <a:ext cx="0" cy="0"/>
          <a:chOff x="0" y="0"/>
          <a:chExt cx="0" cy="0"/>
        </a:xfrm>
      </p:grpSpPr>
      <p:sp>
        <p:nvSpPr>
          <p:cNvPr id="125" name="Google Shape;125;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p18"/>
          <p:cNvGrpSpPr/>
          <p:nvPr/>
        </p:nvGrpSpPr>
        <p:grpSpPr>
          <a:xfrm>
            <a:off x="830394" y="1191276"/>
            <a:ext cx="745764" cy="45826"/>
            <a:chOff x="4580561" y="2589004"/>
            <a:chExt cx="1064464" cy="25200"/>
          </a:xfrm>
        </p:grpSpPr>
        <p:sp>
          <p:nvSpPr>
            <p:cNvPr id="127" name="Google Shape;127;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9pPr>
          </a:lstStyle>
          <a:p/>
        </p:txBody>
      </p:sp>
      <p:sp>
        <p:nvSpPr>
          <p:cNvPr id="130" name="Google Shape;130;p18"/>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131" name="Google Shape;131;p1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132" name="Google Shape;132;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3" name="Shape 133"/>
        <p:cNvGrpSpPr/>
        <p:nvPr/>
      </p:nvGrpSpPr>
      <p:grpSpPr>
        <a:xfrm>
          <a:off x="0" y="0"/>
          <a:ext cx="0" cy="0"/>
          <a:chOff x="0" y="0"/>
          <a:chExt cx="0" cy="0"/>
        </a:xfrm>
      </p:grpSpPr>
      <p:sp>
        <p:nvSpPr>
          <p:cNvPr id="134" name="Google Shape;13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 name="Google Shape;135;p19"/>
          <p:cNvGrpSpPr/>
          <p:nvPr/>
        </p:nvGrpSpPr>
        <p:grpSpPr>
          <a:xfrm>
            <a:off x="830394" y="1191276"/>
            <a:ext cx="745764" cy="45826"/>
            <a:chOff x="4580561" y="2589004"/>
            <a:chExt cx="1064464" cy="25200"/>
          </a:xfrm>
        </p:grpSpPr>
        <p:sp>
          <p:nvSpPr>
            <p:cNvPr id="136" name="Google Shape;13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1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9pPr>
          </a:lstStyle>
          <a:p/>
        </p:txBody>
      </p:sp>
      <p:sp>
        <p:nvSpPr>
          <p:cNvPr id="139" name="Google Shape;139;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40" name="Shape 140"/>
        <p:cNvGrpSpPr/>
        <p:nvPr/>
      </p:nvGrpSpPr>
      <p:grpSpPr>
        <a:xfrm>
          <a:off x="0" y="0"/>
          <a:ext cx="0" cy="0"/>
          <a:chOff x="0" y="0"/>
          <a:chExt cx="0" cy="0"/>
        </a:xfrm>
      </p:grpSpPr>
      <p:sp>
        <p:nvSpPr>
          <p:cNvPr id="141" name="Google Shape;141;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 name="Google Shape;142;p20"/>
          <p:cNvGrpSpPr/>
          <p:nvPr/>
        </p:nvGrpSpPr>
        <p:grpSpPr>
          <a:xfrm>
            <a:off x="830394" y="1191276"/>
            <a:ext cx="745764" cy="45826"/>
            <a:chOff x="4580561" y="2589004"/>
            <a:chExt cx="1064464" cy="25200"/>
          </a:xfrm>
        </p:grpSpPr>
        <p:sp>
          <p:nvSpPr>
            <p:cNvPr id="143" name="Google Shape;143;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p20"/>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9pPr>
          </a:lstStyle>
          <a:p/>
        </p:txBody>
      </p:sp>
      <p:sp>
        <p:nvSpPr>
          <p:cNvPr id="146" name="Google Shape;146;p20"/>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147" name="Google Shape;147;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48" name="Shape 148"/>
        <p:cNvGrpSpPr/>
        <p:nvPr/>
      </p:nvGrpSpPr>
      <p:grpSpPr>
        <a:xfrm>
          <a:off x="0" y="0"/>
          <a:ext cx="0" cy="0"/>
          <a:chOff x="0" y="0"/>
          <a:chExt cx="0" cy="0"/>
        </a:xfrm>
      </p:grpSpPr>
      <p:grpSp>
        <p:nvGrpSpPr>
          <p:cNvPr id="149" name="Google Shape;149;p21"/>
          <p:cNvGrpSpPr/>
          <p:nvPr/>
        </p:nvGrpSpPr>
        <p:grpSpPr>
          <a:xfrm>
            <a:off x="830394" y="4169150"/>
            <a:ext cx="745764" cy="45826"/>
            <a:chOff x="4580561" y="2589004"/>
            <a:chExt cx="1064464" cy="25200"/>
          </a:xfrm>
        </p:grpSpPr>
        <p:sp>
          <p:nvSpPr>
            <p:cNvPr id="150" name="Google Shape;150;p2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2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2pPr>
            <a:lvl3pPr lvl="2"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3pPr>
            <a:lvl4pPr lvl="3"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4pPr>
            <a:lvl5pPr lvl="4"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5pPr>
            <a:lvl6pPr lvl="5"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6pPr>
            <a:lvl7pPr lvl="6"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7pPr>
            <a:lvl8pPr lvl="7"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8pPr>
            <a:lvl9pPr lvl="8" marR="0" rtl="0" algn="l">
              <a:lnSpc>
                <a:spcPct val="100000"/>
              </a:lnSpc>
              <a:spcBef>
                <a:spcPts val="0"/>
              </a:spcBef>
              <a:spcAft>
                <a:spcPts val="0"/>
              </a:spcAft>
              <a:buClr>
                <a:schemeClr val="lt1"/>
              </a:buClr>
              <a:buSzPts val="3600"/>
              <a:buFont typeface="Raleway"/>
              <a:buNone/>
              <a:defRPr b="1" i="0" sz="3600" u="none" cap="none" strike="noStrike">
                <a:solidFill>
                  <a:schemeClr val="lt1"/>
                </a:solidFill>
                <a:latin typeface="Raleway"/>
                <a:ea typeface="Raleway"/>
                <a:cs typeface="Raleway"/>
                <a:sym typeface="Raleway"/>
              </a:defRPr>
            </a:lvl9pPr>
          </a:lstStyle>
          <a:p/>
        </p:txBody>
      </p:sp>
      <p:sp>
        <p:nvSpPr>
          <p:cNvPr id="153" name="Google Shape;153;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4" name="Shape 154"/>
        <p:cNvGrpSpPr/>
        <p:nvPr/>
      </p:nvGrpSpPr>
      <p:grpSpPr>
        <a:xfrm>
          <a:off x="0" y="0"/>
          <a:ext cx="0" cy="0"/>
          <a:chOff x="0" y="0"/>
          <a:chExt cx="0" cy="0"/>
        </a:xfrm>
      </p:grpSpPr>
      <p:sp>
        <p:nvSpPr>
          <p:cNvPr id="155" name="Google Shape;155;p2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22"/>
          <p:cNvGrpSpPr/>
          <p:nvPr/>
        </p:nvGrpSpPr>
        <p:grpSpPr>
          <a:xfrm>
            <a:off x="830394" y="1191276"/>
            <a:ext cx="745764" cy="45826"/>
            <a:chOff x="4580561" y="2589004"/>
            <a:chExt cx="1064464" cy="25200"/>
          </a:xfrm>
        </p:grpSpPr>
        <p:sp>
          <p:nvSpPr>
            <p:cNvPr id="157" name="Google Shape;157;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22"/>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600"/>
              <a:buFont typeface="Raleway"/>
              <a:buNone/>
              <a:defRPr b="1" i="0" sz="2600" u="none" cap="none" strike="noStrike">
                <a:solidFill>
                  <a:schemeClr val="dk2"/>
                </a:solidFill>
                <a:latin typeface="Raleway"/>
                <a:ea typeface="Raleway"/>
                <a:cs typeface="Raleway"/>
                <a:sym typeface="Raleway"/>
              </a:defRPr>
            </a:lvl9pPr>
          </a:lstStyle>
          <a:p/>
        </p:txBody>
      </p:sp>
      <p:sp>
        <p:nvSpPr>
          <p:cNvPr id="160" name="Google Shape;160;p22"/>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1pPr>
            <a:lvl2pPr lvl="1"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2pPr>
            <a:lvl3pPr lvl="2"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3pPr>
            <a:lvl4pPr lvl="3"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4pPr>
            <a:lvl5pPr lvl="4"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5pPr>
            <a:lvl6pPr lvl="5"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6pPr>
            <a:lvl7pPr lvl="6"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7pPr>
            <a:lvl8pPr lvl="7"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8pPr>
            <a:lvl9pPr lvl="8" marR="0" rtl="0" algn="l">
              <a:lnSpc>
                <a:spcPct val="100000"/>
              </a:lnSpc>
              <a:spcBef>
                <a:spcPts val="0"/>
              </a:spcBef>
              <a:spcAft>
                <a:spcPts val="0"/>
              </a:spcAft>
              <a:buClr>
                <a:schemeClr val="accent1"/>
              </a:buClr>
              <a:buSzPts val="1600"/>
              <a:buFont typeface="Lato"/>
              <a:buNone/>
              <a:defRPr b="0" i="0" sz="1600" u="none" cap="none" strike="noStrike">
                <a:solidFill>
                  <a:schemeClr val="accent1"/>
                </a:solidFill>
                <a:latin typeface="Lato"/>
                <a:ea typeface="Lato"/>
                <a:cs typeface="Lato"/>
                <a:sym typeface="Lato"/>
              </a:defRPr>
            </a:lvl9pPr>
          </a:lstStyle>
          <a:p/>
        </p:txBody>
      </p:sp>
      <p:sp>
        <p:nvSpPr>
          <p:cNvPr id="161" name="Google Shape;161;p22"/>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162" name="Google Shape;162;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3" name="Shape 163"/>
        <p:cNvGrpSpPr/>
        <p:nvPr/>
      </p:nvGrpSpPr>
      <p:grpSpPr>
        <a:xfrm>
          <a:off x="0" y="0"/>
          <a:ext cx="0" cy="0"/>
          <a:chOff x="0" y="0"/>
          <a:chExt cx="0" cy="0"/>
        </a:xfrm>
      </p:grpSpPr>
      <p:sp>
        <p:nvSpPr>
          <p:cNvPr id="164" name="Google Shape;164;p23"/>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1"/>
              </a:buClr>
              <a:buSzPts val="1300"/>
              <a:buFont typeface="Lato"/>
              <a:buNone/>
              <a:defRPr b="0" i="0" sz="1300" u="none" cap="none" strike="noStrike">
                <a:solidFill>
                  <a:schemeClr val="accent1"/>
                </a:solidFill>
                <a:latin typeface="Lato"/>
                <a:ea typeface="Lato"/>
                <a:cs typeface="Lato"/>
                <a:sym typeface="Lato"/>
              </a:defRPr>
            </a:lvl1pPr>
          </a:lstStyle>
          <a:p/>
        </p:txBody>
      </p:sp>
      <p:sp>
        <p:nvSpPr>
          <p:cNvPr id="165" name="Google Shape;165;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66" name="Shape 166"/>
        <p:cNvGrpSpPr/>
        <p:nvPr/>
      </p:nvGrpSpPr>
      <p:grpSpPr>
        <a:xfrm>
          <a:off x="0" y="0"/>
          <a:ext cx="0" cy="0"/>
          <a:chOff x="0" y="0"/>
          <a:chExt cx="0" cy="0"/>
        </a:xfrm>
      </p:grpSpPr>
      <p:grpSp>
        <p:nvGrpSpPr>
          <p:cNvPr id="167" name="Google Shape;167;p24"/>
          <p:cNvGrpSpPr/>
          <p:nvPr/>
        </p:nvGrpSpPr>
        <p:grpSpPr>
          <a:xfrm>
            <a:off x="830394" y="4169150"/>
            <a:ext cx="745764" cy="45826"/>
            <a:chOff x="4580561" y="2589004"/>
            <a:chExt cx="1064464" cy="25200"/>
          </a:xfrm>
        </p:grpSpPr>
        <p:sp>
          <p:nvSpPr>
            <p:cNvPr id="168" name="Google Shape;168;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24"/>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2pPr>
            <a:lvl3pPr lvl="2"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3pPr>
            <a:lvl4pPr lvl="3"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4pPr>
            <a:lvl5pPr lvl="4"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5pPr>
            <a:lvl6pPr lvl="5"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6pPr>
            <a:lvl7pPr lvl="6"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7pPr>
            <a:lvl8pPr lvl="7"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8pPr>
            <a:lvl9pPr lvl="8" marR="0" rtl="0" algn="l">
              <a:lnSpc>
                <a:spcPct val="100000"/>
              </a:lnSpc>
              <a:spcBef>
                <a:spcPts val="0"/>
              </a:spcBef>
              <a:spcAft>
                <a:spcPts val="0"/>
              </a:spcAft>
              <a:buClr>
                <a:schemeClr val="lt1"/>
              </a:buClr>
              <a:buSzPts val="8000"/>
              <a:buFont typeface="Raleway"/>
              <a:buNone/>
              <a:defRPr b="1" i="0" sz="8000" u="none" cap="none" strike="noStrike">
                <a:solidFill>
                  <a:schemeClr val="lt1"/>
                </a:solidFill>
                <a:latin typeface="Raleway"/>
                <a:ea typeface="Raleway"/>
                <a:cs typeface="Raleway"/>
                <a:sym typeface="Raleway"/>
              </a:defRPr>
            </a:lvl9pPr>
          </a:lstStyle>
          <a:p>
            <a:r>
              <a:t>xx%</a:t>
            </a:r>
          </a:p>
        </p:txBody>
      </p:sp>
      <p:sp>
        <p:nvSpPr>
          <p:cNvPr id="171" name="Google Shape;171;p24"/>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72" name="Google Shape;172;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3" name="Shape 173"/>
        <p:cNvGrpSpPr/>
        <p:nvPr/>
      </p:nvGrpSpPr>
      <p:grpSpPr>
        <a:xfrm>
          <a:off x="0" y="0"/>
          <a:ext cx="0" cy="0"/>
          <a:chOff x="0" y="0"/>
          <a:chExt cx="0" cy="0"/>
        </a:xfrm>
      </p:grpSpPr>
      <p:sp>
        <p:nvSpPr>
          <p:cNvPr id="174" name="Google Shape;174;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lt1"/>
        </a:solidFill>
      </p:bgPr>
    </p:bg>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592975" y="608975"/>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0" name="Google Shape;30;p4"/>
          <p:cNvSpPr txBox="1"/>
          <p:nvPr>
            <p:ph idx="1" type="body"/>
          </p:nvPr>
        </p:nvSpPr>
        <p:spPr>
          <a:xfrm>
            <a:off x="592975" y="13782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pic>
        <p:nvPicPr>
          <p:cNvPr id="31" name="Google Shape;31;p4"/>
          <p:cNvPicPr preferRelativeResize="0"/>
          <p:nvPr/>
        </p:nvPicPr>
        <p:blipFill>
          <a:blip r:embed="rId2">
            <a:alphaModFix amt="65000"/>
          </a:blip>
          <a:stretch>
            <a:fillRect/>
          </a:stretch>
        </p:blipFill>
        <p:spPr>
          <a:xfrm>
            <a:off x="8587700" y="-2"/>
            <a:ext cx="548700" cy="487800"/>
          </a:xfrm>
          <a:prstGeom prst="rect">
            <a:avLst/>
          </a:prstGeom>
          <a:noFill/>
          <a:ln>
            <a:noFill/>
          </a:ln>
        </p:spPr>
      </p:pic>
      <p:sp>
        <p:nvSpPr>
          <p:cNvPr id="32" name="Google Shape;32;p4"/>
          <p:cNvSpPr txBox="1"/>
          <p:nvPr>
            <p:ph idx="2" type="title"/>
          </p:nvPr>
        </p:nvSpPr>
        <p:spPr>
          <a:xfrm>
            <a:off x="4614419" y="4902400"/>
            <a:ext cx="1850400" cy="2166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1000"/>
              <a:buFont typeface="Garamond"/>
              <a:buNone/>
              <a:defRPr b="0" sz="1000">
                <a:solidFill>
                  <a:schemeClr val="dk2"/>
                </a:solidFill>
                <a:latin typeface="Garamond"/>
                <a:ea typeface="Garamond"/>
                <a:cs typeface="Garamond"/>
                <a:sym typeface="Garamond"/>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p:txBody>
      </p:sp>
      <p:sp>
        <p:nvSpPr>
          <p:cNvPr id="33" name="Google Shape;33;p4"/>
          <p:cNvSpPr txBox="1"/>
          <p:nvPr/>
        </p:nvSpPr>
        <p:spPr>
          <a:xfrm>
            <a:off x="3110275" y="4902850"/>
            <a:ext cx="17595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aramond"/>
                <a:ea typeface="Garamond"/>
                <a:cs typeface="Garamond"/>
                <a:sym typeface="Garamond"/>
              </a:rPr>
              <a:t>Ecommerce Sales Prediction /</a:t>
            </a:r>
            <a:endParaRPr sz="1000">
              <a:latin typeface="Garamond"/>
              <a:ea typeface="Garamond"/>
              <a:cs typeface="Garamond"/>
              <a:sym typeface="Garamond"/>
            </a:endParaRPr>
          </a:p>
          <a:p>
            <a:pPr indent="0" lvl="0" marL="0" rtl="0" algn="l">
              <a:spcBef>
                <a:spcPts val="0"/>
              </a:spcBef>
              <a:spcAft>
                <a:spcPts val="0"/>
              </a:spcAft>
              <a:buNone/>
            </a:pPr>
            <a:r>
              <a:t/>
            </a:r>
            <a:endParaRPr sz="1000">
              <a:latin typeface="Garamond"/>
              <a:ea typeface="Garamond"/>
              <a:cs typeface="Garamond"/>
              <a:sym typeface="Garamond"/>
            </a:endParaRPr>
          </a:p>
        </p:txBody>
      </p:sp>
      <p:sp>
        <p:nvSpPr>
          <p:cNvPr id="34" name="Google Shape;34;p4"/>
          <p:cNvSpPr txBox="1"/>
          <p:nvPr/>
        </p:nvSpPr>
        <p:spPr>
          <a:xfrm>
            <a:off x="70775" y="4902400"/>
            <a:ext cx="1247400" cy="2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4/18/2018</a:t>
            </a:r>
            <a:endParaRPr sz="600"/>
          </a:p>
        </p:txBody>
      </p:sp>
      <p:sp>
        <p:nvSpPr>
          <p:cNvPr id="35" name="Google Shape;35;p4"/>
          <p:cNvSpPr txBox="1"/>
          <p:nvPr/>
        </p:nvSpPr>
        <p:spPr>
          <a:xfrm>
            <a:off x="8663900" y="4969900"/>
            <a:ext cx="389100" cy="1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Garamond"/>
                <a:ea typeface="Garamond"/>
                <a:cs typeface="Garamond"/>
                <a:sym typeface="Garamond"/>
              </a:defRPr>
            </a:lvl1pPr>
            <a:lvl2pPr lvl="1">
              <a:buNone/>
              <a:defRPr sz="1300">
                <a:latin typeface="Garamond"/>
                <a:ea typeface="Garamond"/>
                <a:cs typeface="Garamond"/>
                <a:sym typeface="Garamond"/>
              </a:defRPr>
            </a:lvl2pPr>
            <a:lvl3pPr lvl="2">
              <a:buNone/>
              <a:defRPr sz="1300">
                <a:latin typeface="Garamond"/>
                <a:ea typeface="Garamond"/>
                <a:cs typeface="Garamond"/>
                <a:sym typeface="Garamond"/>
              </a:defRPr>
            </a:lvl3pPr>
            <a:lvl4pPr lvl="3">
              <a:buNone/>
              <a:defRPr sz="1300">
                <a:latin typeface="Garamond"/>
                <a:ea typeface="Garamond"/>
                <a:cs typeface="Garamond"/>
                <a:sym typeface="Garamond"/>
              </a:defRPr>
            </a:lvl4pPr>
            <a:lvl5pPr lvl="4">
              <a:buNone/>
              <a:defRPr sz="1300">
                <a:latin typeface="Garamond"/>
                <a:ea typeface="Garamond"/>
                <a:cs typeface="Garamond"/>
                <a:sym typeface="Garamond"/>
              </a:defRPr>
            </a:lvl5pPr>
            <a:lvl6pPr lvl="5">
              <a:buNone/>
              <a:defRPr sz="1300">
                <a:latin typeface="Garamond"/>
                <a:ea typeface="Garamond"/>
                <a:cs typeface="Garamond"/>
                <a:sym typeface="Garamond"/>
              </a:defRPr>
            </a:lvl6pPr>
            <a:lvl7pPr lvl="6">
              <a:buNone/>
              <a:defRPr sz="1300">
                <a:latin typeface="Garamond"/>
                <a:ea typeface="Garamond"/>
                <a:cs typeface="Garamond"/>
                <a:sym typeface="Garamond"/>
              </a:defRPr>
            </a:lvl7pPr>
            <a:lvl8pPr lvl="7">
              <a:buNone/>
              <a:defRPr sz="1300">
                <a:latin typeface="Garamond"/>
                <a:ea typeface="Garamond"/>
                <a:cs typeface="Garamond"/>
                <a:sym typeface="Garamond"/>
              </a:defRPr>
            </a:lvl8pPr>
            <a:lvl9pPr lvl="8">
              <a:buNone/>
              <a:defRPr sz="1300">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830392" y="1191256"/>
            <a:ext cx="745763" cy="45826"/>
            <a:chOff x="4580561" y="2589004"/>
            <a:chExt cx="1064464" cy="25200"/>
          </a:xfrm>
        </p:grpSpPr>
        <p:sp>
          <p:nvSpPr>
            <p:cNvPr id="40" name="Google Shape;40;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3" name="Google Shape;43;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4" name="Google Shape;44;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5" name="Google Shape;45;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6"/>
          <p:cNvGrpSpPr/>
          <p:nvPr/>
        </p:nvGrpSpPr>
        <p:grpSpPr>
          <a:xfrm>
            <a:off x="830392" y="1191256"/>
            <a:ext cx="745763" cy="45826"/>
            <a:chOff x="4580561" y="2589004"/>
            <a:chExt cx="1064464" cy="25200"/>
          </a:xfrm>
        </p:grpSpPr>
        <p:sp>
          <p:nvSpPr>
            <p:cNvPr id="49" name="Google Shape;49;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2" name="Google Shape;52;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3" name="Shape 53"/>
        <p:cNvGrpSpPr/>
        <p:nvPr/>
      </p:nvGrpSpPr>
      <p:grpSpPr>
        <a:xfrm>
          <a:off x="0" y="0"/>
          <a:ext cx="0" cy="0"/>
          <a:chOff x="0" y="0"/>
          <a:chExt cx="0" cy="0"/>
        </a:xfrm>
      </p:grpSpPr>
      <p:sp>
        <p:nvSpPr>
          <p:cNvPr id="54" name="Google Shape;54;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7"/>
          <p:cNvGrpSpPr/>
          <p:nvPr/>
        </p:nvGrpSpPr>
        <p:grpSpPr>
          <a:xfrm>
            <a:off x="830392" y="1191256"/>
            <a:ext cx="745763" cy="45826"/>
            <a:chOff x="4580561" y="2589004"/>
            <a:chExt cx="1064464" cy="25200"/>
          </a:xfrm>
        </p:grpSpPr>
        <p:sp>
          <p:nvSpPr>
            <p:cNvPr id="56" name="Google Shape;56;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9" name="Google Shape;59;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0" name="Google Shape;60;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61" name="Shape 61"/>
        <p:cNvGrpSpPr/>
        <p:nvPr/>
      </p:nvGrpSpPr>
      <p:grpSpPr>
        <a:xfrm>
          <a:off x="0" y="0"/>
          <a:ext cx="0" cy="0"/>
          <a:chOff x="0" y="0"/>
          <a:chExt cx="0" cy="0"/>
        </a:xfrm>
      </p:grpSpPr>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6" name="Google Shape;66;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9"/>
          <p:cNvGrpSpPr/>
          <p:nvPr/>
        </p:nvGrpSpPr>
        <p:grpSpPr>
          <a:xfrm>
            <a:off x="830392" y="1191256"/>
            <a:ext cx="745763" cy="45826"/>
            <a:chOff x="4580561" y="2589004"/>
            <a:chExt cx="1064464" cy="25200"/>
          </a:xfrm>
        </p:grpSpPr>
        <p:sp>
          <p:nvSpPr>
            <p:cNvPr id="70" name="Google Shape;70;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3" name="Google Shape;73;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74" name="Google Shape;74;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Google Shape;75;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6" name="Shape 76"/>
        <p:cNvGrpSpPr/>
        <p:nvPr/>
      </p:nvGrpSpPr>
      <p:grpSpPr>
        <a:xfrm>
          <a:off x="0" y="0"/>
          <a:ext cx="0" cy="0"/>
          <a:chOff x="0" y="0"/>
          <a:chExt cx="0" cy="0"/>
        </a:xfrm>
      </p:grpSpPr>
      <p:sp>
        <p:nvSpPr>
          <p:cNvPr id="77" name="Google Shape;77;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8" name="Google Shape;78;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96" name="Google Shape;9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97" name="Google Shape;97;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gz2262@columbia.edu" TargetMode="External"/><Relationship Id="rId4" Type="http://schemas.openxmlformats.org/officeDocument/2006/relationships/hyperlink" Target="mailto:zg2278@columbia.edu" TargetMode="External"/><Relationship Id="rId9" Type="http://schemas.openxmlformats.org/officeDocument/2006/relationships/hyperlink" Target="mailto:jy2878@columbia.edu" TargetMode="External"/><Relationship Id="rId5" Type="http://schemas.openxmlformats.org/officeDocument/2006/relationships/hyperlink" Target="mailto:xy2347@columbia.edu" TargetMode="External"/><Relationship Id="rId6" Type="http://schemas.openxmlformats.org/officeDocument/2006/relationships/hyperlink" Target="mailto:sl4258@columbia.edu" TargetMode="External"/><Relationship Id="rId7" Type="http://schemas.openxmlformats.org/officeDocument/2006/relationships/hyperlink" Target="mailto:jz2857@columbia.edu" TargetMode="External"/><Relationship Id="rId8" Type="http://schemas.openxmlformats.org/officeDocument/2006/relationships/hyperlink" Target="mailto:jt2995@columbia.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8" name="Shape 178"/>
        <p:cNvGrpSpPr/>
        <p:nvPr/>
      </p:nvGrpSpPr>
      <p:grpSpPr>
        <a:xfrm>
          <a:off x="0" y="0"/>
          <a:ext cx="0" cy="0"/>
          <a:chOff x="0" y="0"/>
          <a:chExt cx="0" cy="0"/>
        </a:xfrm>
      </p:grpSpPr>
      <p:sp>
        <p:nvSpPr>
          <p:cNvPr id="179" name="Google Shape;179;p26"/>
          <p:cNvSpPr txBox="1"/>
          <p:nvPr>
            <p:ph type="ctrTitle"/>
          </p:nvPr>
        </p:nvSpPr>
        <p:spPr>
          <a:xfrm>
            <a:off x="718650" y="1084575"/>
            <a:ext cx="8300700" cy="16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Retail Sales Prediction </a:t>
            </a:r>
            <a:endParaRPr>
              <a:latin typeface="Garamond"/>
              <a:ea typeface="Garamond"/>
              <a:cs typeface="Garamond"/>
              <a:sym typeface="Garamond"/>
            </a:endParaRPr>
          </a:p>
          <a:p>
            <a:pPr indent="0" lvl="0" marL="0" rtl="0" algn="l">
              <a:spcBef>
                <a:spcPts val="0"/>
              </a:spcBef>
              <a:spcAft>
                <a:spcPts val="0"/>
              </a:spcAft>
              <a:buNone/>
            </a:pPr>
            <a:r>
              <a:rPr b="0" lang="en" sz="2400">
                <a:latin typeface="Garamond"/>
                <a:ea typeface="Garamond"/>
                <a:cs typeface="Garamond"/>
                <a:sym typeface="Garamond"/>
              </a:rPr>
              <a:t>on </a:t>
            </a:r>
            <a:r>
              <a:rPr b="0" lang="en" sz="2400">
                <a:latin typeface="Garamond"/>
                <a:ea typeface="Garamond"/>
                <a:cs typeface="Garamond"/>
                <a:sym typeface="Garamond"/>
              </a:rPr>
              <a:t>Ecommerce and Mail Order by Machine Learning Models</a:t>
            </a:r>
            <a:r>
              <a:rPr lang="en" sz="2400">
                <a:latin typeface="Garamond"/>
                <a:ea typeface="Garamond"/>
                <a:cs typeface="Garamond"/>
                <a:sym typeface="Garamond"/>
              </a:rPr>
              <a:t>  </a:t>
            </a:r>
            <a:endParaRPr b="0" sz="2400">
              <a:latin typeface="Garamond"/>
              <a:ea typeface="Garamond"/>
              <a:cs typeface="Garamond"/>
              <a:sym typeface="Garamond"/>
            </a:endParaRPr>
          </a:p>
        </p:txBody>
      </p:sp>
      <p:sp>
        <p:nvSpPr>
          <p:cNvPr id="180" name="Google Shape;180;p26"/>
          <p:cNvSpPr txBox="1"/>
          <p:nvPr>
            <p:ph idx="1" type="subTitle"/>
          </p:nvPr>
        </p:nvSpPr>
        <p:spPr>
          <a:xfrm>
            <a:off x="804150" y="2391500"/>
            <a:ext cx="4386600" cy="24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Garamond"/>
                <a:ea typeface="Garamond"/>
                <a:cs typeface="Garamond"/>
                <a:sym typeface="Garamond"/>
              </a:rPr>
              <a:t>Group 7a - Presenters:</a:t>
            </a:r>
            <a:endParaRPr>
              <a:solidFill>
                <a:srgbClr val="000000"/>
              </a:solidFill>
              <a:latin typeface="Garamond"/>
              <a:ea typeface="Garamond"/>
              <a:cs typeface="Garamond"/>
              <a:sym typeface="Garamond"/>
            </a:endParaRPr>
          </a:p>
          <a:p>
            <a:pPr indent="0" lvl="0" marL="0" rtl="0" algn="l">
              <a:spcBef>
                <a:spcPts val="0"/>
              </a:spcBef>
              <a:spcAft>
                <a:spcPts val="0"/>
              </a:spcAft>
              <a:buNone/>
            </a:pPr>
            <a:r>
              <a:t/>
            </a:r>
            <a:endParaRPr>
              <a:solidFill>
                <a:srgbClr val="000000"/>
              </a:solidFill>
              <a:latin typeface="Garamond"/>
              <a:ea typeface="Garamond"/>
              <a:cs typeface="Garamond"/>
              <a:sym typeface="Garamond"/>
            </a:endParaRPr>
          </a:p>
          <a:p>
            <a:pPr indent="0" lvl="0" marL="0" rtl="0" algn="l">
              <a:spcBef>
                <a:spcPts val="0"/>
              </a:spcBef>
              <a:spcAft>
                <a:spcPts val="0"/>
              </a:spcAft>
              <a:buNone/>
            </a:pPr>
            <a:r>
              <a:rPr lang="en">
                <a:solidFill>
                  <a:srgbClr val="000000"/>
                </a:solidFill>
                <a:latin typeface="Garamond"/>
                <a:ea typeface="Garamond"/>
                <a:cs typeface="Garamond"/>
                <a:sym typeface="Garamond"/>
              </a:rPr>
              <a:t>Ge Zhang                     </a:t>
            </a:r>
            <a:r>
              <a:rPr lang="en" u="sng">
                <a:solidFill>
                  <a:schemeClr val="hlink"/>
                </a:solidFill>
                <a:latin typeface="Garamond"/>
                <a:ea typeface="Garamond"/>
                <a:cs typeface="Garamond"/>
                <a:sym typeface="Garamond"/>
                <a:hlinkClick r:id="rId3"/>
              </a:rPr>
              <a:t>gz2262@columbia.edu</a:t>
            </a:r>
            <a:endParaRPr>
              <a:solidFill>
                <a:srgbClr val="000000"/>
              </a:solidFill>
              <a:latin typeface="Garamond"/>
              <a:ea typeface="Garamond"/>
              <a:cs typeface="Garamond"/>
              <a:sym typeface="Garamond"/>
            </a:endParaRPr>
          </a:p>
          <a:p>
            <a:pPr indent="0" lvl="0" marL="0" rtl="0" algn="l">
              <a:spcBef>
                <a:spcPts val="0"/>
              </a:spcBef>
              <a:spcAft>
                <a:spcPts val="0"/>
              </a:spcAft>
              <a:buNone/>
            </a:pPr>
            <a:r>
              <a:rPr lang="en">
                <a:solidFill>
                  <a:srgbClr val="000000"/>
                </a:solidFill>
                <a:latin typeface="Garamond"/>
                <a:ea typeface="Garamond"/>
                <a:cs typeface="Garamond"/>
                <a:sym typeface="Garamond"/>
              </a:rPr>
              <a:t>Ziwei Guo                    </a:t>
            </a:r>
            <a:r>
              <a:rPr lang="en" u="sng">
                <a:solidFill>
                  <a:schemeClr val="hlink"/>
                </a:solidFill>
                <a:latin typeface="Garamond"/>
                <a:ea typeface="Garamond"/>
                <a:cs typeface="Garamond"/>
                <a:sym typeface="Garamond"/>
                <a:hlinkClick r:id="rId4"/>
              </a:rPr>
              <a:t>zg2278@columbia.edu</a:t>
            </a:r>
            <a:br>
              <a:rPr lang="en">
                <a:solidFill>
                  <a:srgbClr val="000000"/>
                </a:solidFill>
                <a:latin typeface="Garamond"/>
                <a:ea typeface="Garamond"/>
                <a:cs typeface="Garamond"/>
                <a:sym typeface="Garamond"/>
              </a:rPr>
            </a:br>
            <a:r>
              <a:rPr lang="en">
                <a:solidFill>
                  <a:srgbClr val="000000"/>
                </a:solidFill>
                <a:latin typeface="Garamond"/>
                <a:ea typeface="Garamond"/>
                <a:cs typeface="Garamond"/>
                <a:sym typeface="Garamond"/>
              </a:rPr>
              <a:t>Xiaorong Yuan             </a:t>
            </a:r>
            <a:r>
              <a:rPr lang="en" u="sng">
                <a:solidFill>
                  <a:schemeClr val="hlink"/>
                </a:solidFill>
                <a:latin typeface="Garamond"/>
                <a:ea typeface="Garamond"/>
                <a:cs typeface="Garamond"/>
                <a:sym typeface="Garamond"/>
                <a:hlinkClick r:id="rId5"/>
              </a:rPr>
              <a:t>xy2347@columbia.edu</a:t>
            </a:r>
            <a:endParaRPr>
              <a:solidFill>
                <a:srgbClr val="000000"/>
              </a:solidFill>
              <a:latin typeface="Garamond"/>
              <a:ea typeface="Garamond"/>
              <a:cs typeface="Garamond"/>
              <a:sym typeface="Garamond"/>
            </a:endParaRPr>
          </a:p>
          <a:p>
            <a:pPr indent="0" lvl="0" marL="0" rtl="0" algn="l">
              <a:spcBef>
                <a:spcPts val="0"/>
              </a:spcBef>
              <a:spcAft>
                <a:spcPts val="0"/>
              </a:spcAft>
              <a:buNone/>
            </a:pPr>
            <a:r>
              <a:rPr lang="en">
                <a:solidFill>
                  <a:srgbClr val="000000"/>
                </a:solidFill>
                <a:latin typeface="Garamond"/>
                <a:ea typeface="Garamond"/>
                <a:cs typeface="Garamond"/>
                <a:sym typeface="Garamond"/>
              </a:rPr>
              <a:t>Shiyu Liu                       </a:t>
            </a:r>
            <a:r>
              <a:rPr lang="en" u="sng">
                <a:solidFill>
                  <a:schemeClr val="hlink"/>
                </a:solidFill>
                <a:latin typeface="Garamond"/>
                <a:ea typeface="Garamond"/>
                <a:cs typeface="Garamond"/>
                <a:sym typeface="Garamond"/>
                <a:hlinkClick r:id="rId6"/>
              </a:rPr>
              <a:t>sl4258@columbia.edu</a:t>
            </a:r>
            <a:endParaRPr>
              <a:solidFill>
                <a:srgbClr val="000000"/>
              </a:solidFill>
              <a:latin typeface="Garamond"/>
              <a:ea typeface="Garamond"/>
              <a:cs typeface="Garamond"/>
              <a:sym typeface="Garamond"/>
            </a:endParaRPr>
          </a:p>
          <a:p>
            <a:pPr indent="0" lvl="0" marL="0" rtl="0" algn="l">
              <a:spcBef>
                <a:spcPts val="0"/>
              </a:spcBef>
              <a:spcAft>
                <a:spcPts val="0"/>
              </a:spcAft>
              <a:buNone/>
            </a:pPr>
            <a:r>
              <a:rPr lang="en">
                <a:solidFill>
                  <a:srgbClr val="000000"/>
                </a:solidFill>
                <a:latin typeface="Garamond"/>
                <a:ea typeface="Garamond"/>
                <a:cs typeface="Garamond"/>
                <a:sym typeface="Garamond"/>
              </a:rPr>
              <a:t>Jianfeng Zhang	          </a:t>
            </a:r>
            <a:r>
              <a:rPr lang="en" u="sng">
                <a:solidFill>
                  <a:schemeClr val="hlink"/>
                </a:solidFill>
                <a:latin typeface="Garamond"/>
                <a:ea typeface="Garamond"/>
                <a:cs typeface="Garamond"/>
                <a:sym typeface="Garamond"/>
                <a:hlinkClick r:id="rId7"/>
              </a:rPr>
              <a:t>jz2857@columbia.edu</a:t>
            </a:r>
            <a:endParaRPr>
              <a:solidFill>
                <a:srgbClr val="000000"/>
              </a:solidFill>
              <a:latin typeface="Garamond"/>
              <a:ea typeface="Garamond"/>
              <a:cs typeface="Garamond"/>
              <a:sym typeface="Garamond"/>
            </a:endParaRPr>
          </a:p>
          <a:p>
            <a:pPr indent="0" lvl="0" marL="0" rtl="0" algn="l">
              <a:spcBef>
                <a:spcPts val="0"/>
              </a:spcBef>
              <a:spcAft>
                <a:spcPts val="0"/>
              </a:spcAft>
              <a:buNone/>
            </a:pPr>
            <a:r>
              <a:rPr lang="en">
                <a:solidFill>
                  <a:srgbClr val="000000"/>
                </a:solidFill>
                <a:latin typeface="Garamond"/>
                <a:ea typeface="Garamond"/>
                <a:cs typeface="Garamond"/>
                <a:sym typeface="Garamond"/>
              </a:rPr>
              <a:t>Jiarui Tian                     </a:t>
            </a:r>
            <a:r>
              <a:rPr lang="en" u="sng">
                <a:solidFill>
                  <a:schemeClr val="hlink"/>
                </a:solidFill>
                <a:latin typeface="Garamond"/>
                <a:ea typeface="Garamond"/>
                <a:cs typeface="Garamond"/>
                <a:sym typeface="Garamond"/>
                <a:hlinkClick r:id="rId8"/>
              </a:rPr>
              <a:t>jt2995@columbia.edu</a:t>
            </a:r>
            <a:endParaRPr>
              <a:solidFill>
                <a:srgbClr val="000000"/>
              </a:solidFill>
              <a:latin typeface="Garamond"/>
              <a:ea typeface="Garamond"/>
              <a:cs typeface="Garamond"/>
              <a:sym typeface="Garamond"/>
            </a:endParaRPr>
          </a:p>
          <a:p>
            <a:pPr indent="0" lvl="0" marL="0" rtl="0" algn="l">
              <a:spcBef>
                <a:spcPts val="0"/>
              </a:spcBef>
              <a:spcAft>
                <a:spcPts val="0"/>
              </a:spcAft>
              <a:buNone/>
            </a:pPr>
            <a:r>
              <a:rPr lang="en">
                <a:solidFill>
                  <a:srgbClr val="000000"/>
                </a:solidFill>
                <a:latin typeface="Garamond"/>
                <a:ea typeface="Garamond"/>
                <a:cs typeface="Garamond"/>
                <a:sym typeface="Garamond"/>
              </a:rPr>
              <a:t>Jing Ye                          </a:t>
            </a:r>
            <a:r>
              <a:rPr lang="en" u="sng">
                <a:solidFill>
                  <a:schemeClr val="hlink"/>
                </a:solidFill>
                <a:latin typeface="Garamond"/>
                <a:ea typeface="Garamond"/>
                <a:cs typeface="Garamond"/>
                <a:sym typeface="Garamond"/>
                <a:hlinkClick r:id="rId9"/>
              </a:rPr>
              <a:t>jy2878@columbia.edu</a:t>
            </a:r>
            <a:endParaRPr>
              <a:solidFill>
                <a:srgbClr val="000000"/>
              </a:solidFill>
              <a:latin typeface="Garamond"/>
              <a:ea typeface="Garamond"/>
              <a:cs typeface="Garamond"/>
              <a:sym typeface="Garamond"/>
            </a:endParaRPr>
          </a:p>
          <a:p>
            <a:pPr indent="0" lvl="0" marL="0" rtl="0" algn="l">
              <a:spcBef>
                <a:spcPts val="0"/>
              </a:spcBef>
              <a:spcAft>
                <a:spcPts val="0"/>
              </a:spcAft>
              <a:buNone/>
            </a:pPr>
            <a:r>
              <a:t/>
            </a:r>
            <a:endParaRPr>
              <a:solidFill>
                <a:srgbClr val="000000"/>
              </a:solidFill>
              <a:latin typeface="Garamond"/>
              <a:ea typeface="Garamond"/>
              <a:cs typeface="Garamond"/>
              <a:sym typeface="Garamond"/>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br>
              <a:rPr lang="en">
                <a:solidFill>
                  <a:srgbClr val="000000"/>
                </a:solidFill>
              </a:rPr>
            </a:br>
            <a:br>
              <a:rPr lang="en">
                <a:solidFill>
                  <a:srgbClr val="000000"/>
                </a:solidFill>
              </a:rPr>
            </a:br>
            <a:br>
              <a:rPr lang="en">
                <a:solidFill>
                  <a:srgbClr val="000000"/>
                </a:solidFill>
              </a:rPr>
            </a:br>
            <a:br>
              <a:rPr lang="en">
                <a:solidFill>
                  <a:srgbClr val="000000"/>
                </a:solidFill>
              </a:rPr>
            </a:br>
            <a:br>
              <a:rPr lang="en">
                <a:solidFill>
                  <a:srgbClr val="000000"/>
                </a:solidFill>
              </a:rPr>
            </a:br>
            <a:br>
              <a:rPr lang="en">
                <a:solidFill>
                  <a:srgbClr val="000000"/>
                </a:solidFill>
              </a:rPr>
            </a:b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592975" y="461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Data Manipulation Using Time Lag</a:t>
            </a:r>
            <a:endParaRPr>
              <a:latin typeface="Garamond"/>
              <a:ea typeface="Garamond"/>
              <a:cs typeface="Garamond"/>
              <a:sym typeface="Garamond"/>
            </a:endParaRPr>
          </a:p>
        </p:txBody>
      </p:sp>
      <p:sp>
        <p:nvSpPr>
          <p:cNvPr id="256" name="Google Shape;256;p35"/>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Xiaorong Yuan</a:t>
            </a:r>
            <a:endParaRPr/>
          </a:p>
        </p:txBody>
      </p:sp>
      <p:sp>
        <p:nvSpPr>
          <p:cNvPr id="257" name="Google Shape;25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8" name="Google Shape;258;p35"/>
          <p:cNvPicPr preferRelativeResize="0"/>
          <p:nvPr/>
        </p:nvPicPr>
        <p:blipFill>
          <a:blip r:embed="rId3">
            <a:alphaModFix/>
          </a:blip>
          <a:stretch>
            <a:fillRect/>
          </a:stretch>
        </p:blipFill>
        <p:spPr>
          <a:xfrm>
            <a:off x="592975" y="1225450"/>
            <a:ext cx="8245538" cy="3378226"/>
          </a:xfrm>
          <a:prstGeom prst="rect">
            <a:avLst/>
          </a:prstGeom>
          <a:noFill/>
          <a:ln>
            <a:noFill/>
          </a:ln>
        </p:spPr>
      </p:pic>
      <p:pic>
        <p:nvPicPr>
          <p:cNvPr id="259" name="Google Shape;259;p35"/>
          <p:cNvPicPr preferRelativeResize="0"/>
          <p:nvPr/>
        </p:nvPicPr>
        <p:blipFill>
          <a:blip r:embed="rId4">
            <a:alphaModFix/>
          </a:blip>
          <a:stretch>
            <a:fillRect/>
          </a:stretch>
        </p:blipFill>
        <p:spPr>
          <a:xfrm>
            <a:off x="424975" y="2646000"/>
            <a:ext cx="3984375" cy="2410125"/>
          </a:xfrm>
          <a:prstGeom prst="rect">
            <a:avLst/>
          </a:prstGeom>
          <a:noFill/>
          <a:ln>
            <a:noFill/>
          </a:ln>
        </p:spPr>
      </p:pic>
      <p:pic>
        <p:nvPicPr>
          <p:cNvPr id="260" name="Google Shape;260;p35"/>
          <p:cNvPicPr preferRelativeResize="0"/>
          <p:nvPr/>
        </p:nvPicPr>
        <p:blipFill>
          <a:blip r:embed="rId5">
            <a:alphaModFix/>
          </a:blip>
          <a:stretch>
            <a:fillRect/>
          </a:stretch>
        </p:blipFill>
        <p:spPr>
          <a:xfrm>
            <a:off x="4409350" y="1949550"/>
            <a:ext cx="4675524" cy="2941075"/>
          </a:xfrm>
          <a:prstGeom prst="rect">
            <a:avLst/>
          </a:prstGeom>
          <a:noFill/>
          <a:ln>
            <a:noFill/>
          </a:ln>
        </p:spPr>
      </p:pic>
      <p:sp>
        <p:nvSpPr>
          <p:cNvPr id="261" name="Google Shape;261;p35"/>
          <p:cNvSpPr txBox="1"/>
          <p:nvPr/>
        </p:nvSpPr>
        <p:spPr>
          <a:xfrm>
            <a:off x="4431563" y="2767000"/>
            <a:ext cx="4631100" cy="2127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Data Differencing</a:t>
            </a:r>
            <a:endParaRPr>
              <a:latin typeface="Garamond"/>
              <a:ea typeface="Garamond"/>
              <a:cs typeface="Garamond"/>
              <a:sym typeface="Garamond"/>
            </a:endParaRPr>
          </a:p>
        </p:txBody>
      </p:sp>
      <p:sp>
        <p:nvSpPr>
          <p:cNvPr id="267" name="Google Shape;267;p36"/>
          <p:cNvSpPr txBox="1"/>
          <p:nvPr>
            <p:ph idx="1" type="body"/>
          </p:nvPr>
        </p:nvSpPr>
        <p:spPr>
          <a:xfrm>
            <a:off x="592975" y="1097875"/>
            <a:ext cx="7688700" cy="22611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rgbClr val="000000"/>
              </a:buClr>
              <a:buSzPts val="1800"/>
              <a:buFont typeface="Garamond"/>
              <a:buChar char="➢"/>
            </a:pPr>
            <a:r>
              <a:rPr lang="en" sz="1800">
                <a:solidFill>
                  <a:srgbClr val="000000"/>
                </a:solidFill>
                <a:latin typeface="Garamond"/>
                <a:ea typeface="Garamond"/>
                <a:cs typeface="Garamond"/>
                <a:sym typeface="Garamond"/>
              </a:rPr>
              <a:t>Calculate change in percentage of each economic indicators and responses</a:t>
            </a:r>
            <a:endParaRPr sz="1800">
              <a:solidFill>
                <a:srgbClr val="000000"/>
              </a:solidFill>
              <a:latin typeface="Garamond"/>
              <a:ea typeface="Garamond"/>
              <a:cs typeface="Garamond"/>
              <a:sym typeface="Garamond"/>
            </a:endParaRPr>
          </a:p>
          <a:p>
            <a:pPr indent="-342900" lvl="0" marL="457200" rtl="0" algn="l">
              <a:lnSpc>
                <a:spcPct val="90000"/>
              </a:lnSpc>
              <a:spcBef>
                <a:spcPts val="0"/>
              </a:spcBef>
              <a:spcAft>
                <a:spcPts val="0"/>
              </a:spcAft>
              <a:buClr>
                <a:srgbClr val="000000"/>
              </a:buClr>
              <a:buSzPts val="1800"/>
              <a:buFont typeface="Garamond"/>
              <a:buChar char="●"/>
            </a:pPr>
            <a:r>
              <a:rPr lang="en" sz="1800">
                <a:solidFill>
                  <a:srgbClr val="000000"/>
                </a:solidFill>
                <a:latin typeface="Garamond"/>
                <a:ea typeface="Garamond"/>
                <a:cs typeface="Garamond"/>
                <a:sym typeface="Garamond"/>
              </a:rPr>
              <a:t>Corresponding Business Understanding</a:t>
            </a:r>
            <a:endParaRPr sz="1800">
              <a:solidFill>
                <a:srgbClr val="000000"/>
              </a:solidFill>
              <a:latin typeface="Garamond"/>
              <a:ea typeface="Garamond"/>
              <a:cs typeface="Garamond"/>
              <a:sym typeface="Garamond"/>
            </a:endParaRPr>
          </a:p>
          <a:p>
            <a:pPr indent="-342900" lvl="0" marL="457200" rtl="0" algn="l">
              <a:lnSpc>
                <a:spcPct val="90000"/>
              </a:lnSpc>
              <a:spcBef>
                <a:spcPts val="0"/>
              </a:spcBef>
              <a:spcAft>
                <a:spcPts val="0"/>
              </a:spcAft>
              <a:buClr>
                <a:srgbClr val="000000"/>
              </a:buClr>
              <a:buSzPts val="1800"/>
              <a:buFont typeface="Garamond"/>
              <a:buChar char="➢"/>
            </a:pPr>
            <a:r>
              <a:rPr lang="en" sz="1800">
                <a:solidFill>
                  <a:srgbClr val="000000"/>
                </a:solidFill>
                <a:latin typeface="Garamond"/>
                <a:ea typeface="Garamond"/>
                <a:cs typeface="Garamond"/>
                <a:sym typeface="Garamond"/>
              </a:rPr>
              <a:t>Explore the relationship among changes</a:t>
            </a:r>
            <a:endParaRPr sz="1800">
              <a:solidFill>
                <a:srgbClr val="000000"/>
              </a:solidFill>
              <a:latin typeface="Garamond"/>
              <a:ea typeface="Garamond"/>
              <a:cs typeface="Garamond"/>
              <a:sym typeface="Garamond"/>
            </a:endParaRPr>
          </a:p>
          <a:p>
            <a:pPr indent="-342900" lvl="0" marL="457200" rtl="0" algn="l">
              <a:lnSpc>
                <a:spcPct val="90000"/>
              </a:lnSpc>
              <a:spcBef>
                <a:spcPts val="0"/>
              </a:spcBef>
              <a:spcAft>
                <a:spcPts val="0"/>
              </a:spcAft>
              <a:buClr>
                <a:srgbClr val="000000"/>
              </a:buClr>
              <a:buSzPts val="1800"/>
              <a:buFont typeface="Garamond"/>
              <a:buChar char="➢"/>
            </a:pPr>
            <a:r>
              <a:rPr lang="en" sz="1800">
                <a:solidFill>
                  <a:srgbClr val="000000"/>
                </a:solidFill>
                <a:latin typeface="Garamond"/>
                <a:ea typeface="Garamond"/>
                <a:cs typeface="Garamond"/>
                <a:sym typeface="Garamond"/>
              </a:rPr>
              <a:t>Reduce correlation among variables</a:t>
            </a:r>
            <a:endParaRPr sz="1800">
              <a:solidFill>
                <a:srgbClr val="000000"/>
              </a:solidFill>
              <a:latin typeface="Garamond"/>
              <a:ea typeface="Garamond"/>
              <a:cs typeface="Garamond"/>
              <a:sym typeface="Garamond"/>
            </a:endParaRPr>
          </a:p>
          <a:p>
            <a:pPr indent="0" lvl="0" marL="0" rtl="0" algn="l">
              <a:spcBef>
                <a:spcPts val="0"/>
              </a:spcBef>
              <a:spcAft>
                <a:spcPts val="1600"/>
              </a:spcAft>
              <a:buNone/>
            </a:pPr>
            <a:r>
              <a:t/>
            </a:r>
            <a:endParaRPr sz="1800">
              <a:latin typeface="Garamond"/>
              <a:ea typeface="Garamond"/>
              <a:cs typeface="Garamond"/>
              <a:sym typeface="Garamond"/>
            </a:endParaRPr>
          </a:p>
        </p:txBody>
      </p:sp>
      <p:pic>
        <p:nvPicPr>
          <p:cNvPr id="268" name="Google Shape;268;p36"/>
          <p:cNvPicPr preferRelativeResize="0"/>
          <p:nvPr/>
        </p:nvPicPr>
        <p:blipFill>
          <a:blip r:embed="rId3">
            <a:alphaModFix/>
          </a:blip>
          <a:stretch>
            <a:fillRect/>
          </a:stretch>
        </p:blipFill>
        <p:spPr>
          <a:xfrm>
            <a:off x="890100" y="2408975"/>
            <a:ext cx="7326924" cy="2587000"/>
          </a:xfrm>
          <a:prstGeom prst="rect">
            <a:avLst/>
          </a:prstGeom>
          <a:noFill/>
          <a:ln>
            <a:noFill/>
          </a:ln>
        </p:spPr>
      </p:pic>
      <p:sp>
        <p:nvSpPr>
          <p:cNvPr id="269" name="Google Shape;269;p36"/>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Xiaorong Yuan</a:t>
            </a:r>
            <a:endParaRPr/>
          </a:p>
        </p:txBody>
      </p:sp>
      <p:sp>
        <p:nvSpPr>
          <p:cNvPr id="270" name="Google Shape;27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1" name="Google Shape;271;p36"/>
          <p:cNvPicPr preferRelativeResize="0"/>
          <p:nvPr/>
        </p:nvPicPr>
        <p:blipFill>
          <a:blip r:embed="rId4">
            <a:alphaModFix/>
          </a:blip>
          <a:stretch>
            <a:fillRect/>
          </a:stretch>
        </p:blipFill>
        <p:spPr>
          <a:xfrm>
            <a:off x="4214850" y="3634500"/>
            <a:ext cx="541985" cy="304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Cross Validation Methodology</a:t>
            </a:r>
            <a:endParaRPr>
              <a:latin typeface="Garamond"/>
              <a:ea typeface="Garamond"/>
              <a:cs typeface="Garamond"/>
              <a:sym typeface="Garamond"/>
            </a:endParaRPr>
          </a:p>
        </p:txBody>
      </p:sp>
      <p:sp>
        <p:nvSpPr>
          <p:cNvPr id="277" name="Google Shape;277;p37"/>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Xiaorong Yuan</a:t>
            </a:r>
            <a:endParaRPr/>
          </a:p>
        </p:txBody>
      </p:sp>
      <p:sp>
        <p:nvSpPr>
          <p:cNvPr id="278" name="Google Shape;27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9" name="Google Shape;279;p37"/>
          <p:cNvPicPr preferRelativeResize="0"/>
          <p:nvPr/>
        </p:nvPicPr>
        <p:blipFill>
          <a:blip r:embed="rId3">
            <a:alphaModFix/>
          </a:blip>
          <a:stretch>
            <a:fillRect/>
          </a:stretch>
        </p:blipFill>
        <p:spPr>
          <a:xfrm>
            <a:off x="732750" y="1296575"/>
            <a:ext cx="8026798" cy="330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592975" y="608975"/>
            <a:ext cx="7688700" cy="535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i="0" lang="en" sz="2400" u="none" cap="none" strike="noStrike">
                <a:solidFill>
                  <a:srgbClr val="000000"/>
                </a:solidFill>
                <a:latin typeface="Garamond"/>
                <a:ea typeface="Garamond"/>
                <a:cs typeface="Garamond"/>
                <a:sym typeface="Garamond"/>
              </a:rPr>
              <a:t>Linear Models</a:t>
            </a:r>
            <a:endParaRPr i="0" sz="2400" u="none" cap="none" strike="noStrike">
              <a:solidFill>
                <a:srgbClr val="000000"/>
              </a:solidFill>
              <a:latin typeface="Garamond"/>
              <a:ea typeface="Garamond"/>
              <a:cs typeface="Garamond"/>
              <a:sym typeface="Garamond"/>
            </a:endParaRPr>
          </a:p>
        </p:txBody>
      </p:sp>
      <p:pic>
        <p:nvPicPr>
          <p:cNvPr id="285" name="Google Shape;285;p38"/>
          <p:cNvPicPr preferRelativeResize="0"/>
          <p:nvPr/>
        </p:nvPicPr>
        <p:blipFill rotWithShape="1">
          <a:blip r:embed="rId3">
            <a:alphaModFix/>
          </a:blip>
          <a:srcRect b="0" l="0" r="0" t="0"/>
          <a:stretch/>
        </p:blipFill>
        <p:spPr>
          <a:xfrm>
            <a:off x="3489628" y="1088374"/>
            <a:ext cx="5585792" cy="3354086"/>
          </a:xfrm>
          <a:prstGeom prst="rect">
            <a:avLst/>
          </a:prstGeom>
          <a:noFill/>
          <a:ln>
            <a:noFill/>
          </a:ln>
        </p:spPr>
      </p:pic>
      <p:sp>
        <p:nvSpPr>
          <p:cNvPr id="286" name="Google Shape;286;p38"/>
          <p:cNvSpPr txBox="1"/>
          <p:nvPr>
            <p:ph idx="1" type="body"/>
          </p:nvPr>
        </p:nvSpPr>
        <p:spPr>
          <a:xfrm>
            <a:off x="592975" y="1378275"/>
            <a:ext cx="7688700" cy="2261100"/>
          </a:xfrm>
          <a:prstGeom prst="rect">
            <a:avLst/>
          </a:prstGeom>
          <a:noFill/>
          <a:ln>
            <a:noFill/>
          </a:ln>
        </p:spPr>
        <p:txBody>
          <a:bodyPr anchorCtr="0" anchor="t" bIns="34275" lIns="68575" spcFirstLastPara="1" rIns="68575" wrap="square" tIns="34275">
            <a:noAutofit/>
          </a:bodyPr>
          <a:lstStyle/>
          <a:p>
            <a:pPr indent="-330200" lvl="0" marL="457200" marR="0" rtl="0" algn="l">
              <a:lnSpc>
                <a:spcPct val="90000"/>
              </a:lnSpc>
              <a:spcBef>
                <a:spcPts val="0"/>
              </a:spcBef>
              <a:spcAft>
                <a:spcPts val="0"/>
              </a:spcAft>
              <a:buClr>
                <a:srgbClr val="000000"/>
              </a:buClr>
              <a:buSzPts val="1600"/>
              <a:buFont typeface="Garamond"/>
              <a:buChar char="●"/>
            </a:pPr>
            <a:r>
              <a:rPr i="0" lang="en" sz="1600" u="none" cap="none" strike="noStrike">
                <a:solidFill>
                  <a:srgbClr val="000000"/>
                </a:solidFill>
                <a:latin typeface="Garamond"/>
                <a:ea typeface="Garamond"/>
                <a:cs typeface="Garamond"/>
                <a:sym typeface="Garamond"/>
              </a:rPr>
              <a:t>OLS (Baseline)</a:t>
            </a:r>
            <a:endParaRPr i="0" sz="1600" u="none" cap="none" strike="noStrike">
              <a:solidFill>
                <a:srgbClr val="000000"/>
              </a:solidFill>
              <a:latin typeface="Garamond"/>
              <a:ea typeface="Garamond"/>
              <a:cs typeface="Garamond"/>
              <a:sym typeface="Garamond"/>
            </a:endParaRPr>
          </a:p>
          <a:p>
            <a:pPr indent="-330200" lvl="0" marL="457200" marR="0" rtl="0" algn="l">
              <a:lnSpc>
                <a:spcPct val="90000"/>
              </a:lnSpc>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Use All Variables Available</a:t>
            </a:r>
            <a:endParaRPr sz="1600">
              <a:solidFill>
                <a:srgbClr val="000000"/>
              </a:solidFill>
              <a:latin typeface="Garamond"/>
              <a:ea typeface="Garamond"/>
              <a:cs typeface="Garamond"/>
              <a:sym typeface="Garamond"/>
            </a:endParaRPr>
          </a:p>
          <a:p>
            <a:pPr indent="-330200" lvl="0" marL="457200" marR="0" rtl="0" algn="l">
              <a:lnSpc>
                <a:spcPct val="90000"/>
              </a:lnSpc>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80/20 splitting</a:t>
            </a:r>
            <a:endParaRPr sz="1600">
              <a:solidFill>
                <a:srgbClr val="000000"/>
              </a:solidFill>
              <a:latin typeface="Garamond"/>
              <a:ea typeface="Garamond"/>
              <a:cs typeface="Garamond"/>
              <a:sym typeface="Garamond"/>
            </a:endParaRPr>
          </a:p>
          <a:p>
            <a:pPr indent="-330200" lvl="1" marL="914400" marR="0" rtl="0" algn="l">
              <a:lnSpc>
                <a:spcPct val="90000"/>
              </a:lnSpc>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Test RMSE = 0.1016</a:t>
            </a:r>
            <a:endParaRPr sz="1600">
              <a:solidFill>
                <a:srgbClr val="000000"/>
              </a:solidFill>
              <a:latin typeface="Garamond"/>
              <a:ea typeface="Garamond"/>
              <a:cs typeface="Garamond"/>
              <a:sym typeface="Garamond"/>
            </a:endParaRPr>
          </a:p>
          <a:p>
            <a:pPr indent="-330200" lvl="1" marL="914400" marR="0" rtl="0" algn="l">
              <a:lnSpc>
                <a:spcPct val="90000"/>
              </a:lnSpc>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Test R^2 = 0.6464</a:t>
            </a:r>
            <a:endParaRPr sz="1600">
              <a:solidFill>
                <a:srgbClr val="000000"/>
              </a:solidFill>
              <a:latin typeface="Garamond"/>
              <a:ea typeface="Garamond"/>
              <a:cs typeface="Garamond"/>
              <a:sym typeface="Garamond"/>
            </a:endParaRPr>
          </a:p>
          <a:p>
            <a:pPr indent="0" lvl="0" marL="457200" marR="0" rtl="0" algn="l">
              <a:lnSpc>
                <a:spcPct val="90000"/>
              </a:lnSpc>
              <a:spcBef>
                <a:spcPts val="0"/>
              </a:spcBef>
              <a:spcAft>
                <a:spcPts val="0"/>
              </a:spcAft>
              <a:buNone/>
            </a:pPr>
            <a:r>
              <a:t/>
            </a:r>
            <a:endParaRPr sz="1600">
              <a:solidFill>
                <a:srgbClr val="000000"/>
              </a:solidFill>
              <a:latin typeface="Garamond"/>
              <a:ea typeface="Garamond"/>
              <a:cs typeface="Garamond"/>
              <a:sym typeface="Garamond"/>
            </a:endParaRPr>
          </a:p>
          <a:p>
            <a:pPr indent="-330200" lvl="0" marL="457200" marR="0" rtl="0" algn="l">
              <a:lnSpc>
                <a:spcPct val="90000"/>
              </a:lnSpc>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Chronological Splitting</a:t>
            </a:r>
            <a:endParaRPr sz="1600">
              <a:solidFill>
                <a:srgbClr val="000000"/>
              </a:solidFill>
              <a:latin typeface="Garamond"/>
              <a:ea typeface="Garamond"/>
              <a:cs typeface="Garamond"/>
              <a:sym typeface="Garamond"/>
            </a:endParaRPr>
          </a:p>
          <a:p>
            <a:pPr indent="-330200" lvl="1" marL="914400" marR="0" rtl="0" algn="l">
              <a:lnSpc>
                <a:spcPct val="90000"/>
              </a:lnSpc>
              <a:spcBef>
                <a:spcPts val="0"/>
              </a:spcBef>
              <a:spcAft>
                <a:spcPts val="0"/>
              </a:spcAft>
              <a:buClr>
                <a:srgbClr val="000000"/>
              </a:buClr>
              <a:buSzPts val="1600"/>
              <a:buFont typeface="Garamond"/>
              <a:buChar char="○"/>
            </a:pPr>
            <a:r>
              <a:rPr i="0" lang="en" sz="1600" u="none" cap="none" strike="noStrike">
                <a:solidFill>
                  <a:srgbClr val="000000"/>
                </a:solidFill>
                <a:latin typeface="Garamond"/>
                <a:ea typeface="Garamond"/>
                <a:cs typeface="Garamond"/>
                <a:sym typeface="Garamond"/>
              </a:rPr>
              <a:t>Test RMSE</a:t>
            </a:r>
            <a:r>
              <a:rPr lang="en" sz="1600">
                <a:solidFill>
                  <a:srgbClr val="000000"/>
                </a:solidFill>
                <a:latin typeface="Garamond"/>
                <a:ea typeface="Garamond"/>
                <a:cs typeface="Garamond"/>
                <a:sym typeface="Garamond"/>
              </a:rPr>
              <a:t> = 0.0829</a:t>
            </a:r>
            <a:endParaRPr i="0" sz="1600" u="none" cap="none" strike="noStrike">
              <a:solidFill>
                <a:srgbClr val="000000"/>
              </a:solidFill>
              <a:latin typeface="Garamond"/>
              <a:ea typeface="Garamond"/>
              <a:cs typeface="Garamond"/>
              <a:sym typeface="Garamond"/>
            </a:endParaRPr>
          </a:p>
          <a:p>
            <a:pPr indent="-330200" lvl="1" marL="914400" marR="0" rtl="0" algn="l">
              <a:lnSpc>
                <a:spcPct val="90000"/>
              </a:lnSpc>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Test R^2 = 0.1637</a:t>
            </a:r>
            <a:endParaRPr sz="1600">
              <a:solidFill>
                <a:srgbClr val="000000"/>
              </a:solidFill>
              <a:latin typeface="Garamond"/>
              <a:ea typeface="Garamond"/>
              <a:cs typeface="Garamond"/>
              <a:sym typeface="Garamond"/>
            </a:endParaRPr>
          </a:p>
          <a:p>
            <a:pPr indent="38100" lvl="1" marL="520700" marR="0" rtl="0" algn="l">
              <a:lnSpc>
                <a:spcPct val="90000"/>
              </a:lnSpc>
              <a:spcBef>
                <a:spcPts val="400"/>
              </a:spcBef>
              <a:spcAft>
                <a:spcPts val="0"/>
              </a:spcAft>
              <a:buClr>
                <a:schemeClr val="dk1"/>
              </a:buClr>
              <a:buSzPts val="3300"/>
              <a:buFont typeface="Arial"/>
              <a:buNone/>
            </a:pPr>
            <a:r>
              <a:t/>
            </a:r>
            <a:endParaRPr i="0" sz="1600" u="none" cap="none" strike="noStrike">
              <a:solidFill>
                <a:schemeClr val="dk1"/>
              </a:solidFill>
              <a:latin typeface="Garamond"/>
              <a:ea typeface="Garamond"/>
              <a:cs typeface="Garamond"/>
              <a:sym typeface="Garamond"/>
            </a:endParaRPr>
          </a:p>
          <a:p>
            <a:pPr indent="-63500" lvl="1" marL="520700" marR="0" rtl="0" algn="l">
              <a:lnSpc>
                <a:spcPct val="90000"/>
              </a:lnSpc>
              <a:spcBef>
                <a:spcPts val="400"/>
              </a:spcBef>
              <a:spcAft>
                <a:spcPts val="1600"/>
              </a:spcAft>
              <a:buClr>
                <a:schemeClr val="dk1"/>
              </a:buClr>
              <a:buSzPts val="1800"/>
              <a:buFont typeface="Arial"/>
              <a:buNone/>
            </a:pPr>
            <a:r>
              <a:t/>
            </a:r>
            <a:endParaRPr i="0" sz="1600" u="none" cap="none" strike="noStrike">
              <a:solidFill>
                <a:schemeClr val="dk1"/>
              </a:solidFill>
              <a:latin typeface="Garamond"/>
              <a:ea typeface="Garamond"/>
              <a:cs typeface="Garamond"/>
              <a:sym typeface="Garamond"/>
            </a:endParaRPr>
          </a:p>
        </p:txBody>
      </p:sp>
      <p:sp>
        <p:nvSpPr>
          <p:cNvPr id="287" name="Google Shape;287;p38"/>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Shiyu Liu</a:t>
            </a:r>
            <a:endParaRPr/>
          </a:p>
        </p:txBody>
      </p:sp>
      <p:sp>
        <p:nvSpPr>
          <p:cNvPr id="288" name="Google Shape;28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38"/>
          <p:cNvSpPr txBox="1"/>
          <p:nvPr>
            <p:ph type="title"/>
          </p:nvPr>
        </p:nvSpPr>
        <p:spPr>
          <a:xfrm>
            <a:off x="0" y="-76200"/>
            <a:ext cx="4005600" cy="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Garamond"/>
                <a:ea typeface="Garamond"/>
                <a:cs typeface="Garamond"/>
                <a:sym typeface="Garamond"/>
              </a:rPr>
              <a:t>Model</a:t>
            </a:r>
            <a:r>
              <a:rPr lang="en" sz="2800">
                <a:latin typeface="Garamond"/>
                <a:ea typeface="Garamond"/>
                <a:cs typeface="Garamond"/>
                <a:sym typeface="Garamond"/>
              </a:rPr>
              <a:t> Methodology</a:t>
            </a:r>
            <a:endParaRPr sz="2800">
              <a:latin typeface="Garamond"/>
              <a:ea typeface="Garamond"/>
              <a:cs typeface="Garamond"/>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592975" y="608975"/>
            <a:ext cx="7688700" cy="535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i="0" lang="en" sz="2400" u="none" cap="none" strike="noStrike">
                <a:solidFill>
                  <a:srgbClr val="000000"/>
                </a:solidFill>
                <a:latin typeface="Garamond"/>
                <a:ea typeface="Garamond"/>
                <a:cs typeface="Garamond"/>
                <a:sym typeface="Garamond"/>
              </a:rPr>
              <a:t>Reduce Variance: Lasso and Ridge Regression</a:t>
            </a:r>
            <a:endParaRPr i="0" sz="2400" u="none" cap="none" strike="noStrike">
              <a:solidFill>
                <a:srgbClr val="000000"/>
              </a:solidFill>
              <a:latin typeface="Garamond"/>
              <a:ea typeface="Garamond"/>
              <a:cs typeface="Garamond"/>
              <a:sym typeface="Garamond"/>
            </a:endParaRPr>
          </a:p>
        </p:txBody>
      </p:sp>
      <p:sp>
        <p:nvSpPr>
          <p:cNvPr id="295" name="Google Shape;295;p39"/>
          <p:cNvSpPr txBox="1"/>
          <p:nvPr>
            <p:ph idx="1" type="body"/>
          </p:nvPr>
        </p:nvSpPr>
        <p:spPr>
          <a:xfrm>
            <a:off x="364375" y="1378275"/>
            <a:ext cx="7688700" cy="2261100"/>
          </a:xfrm>
          <a:prstGeom prst="rect">
            <a:avLst/>
          </a:prstGeom>
          <a:noFill/>
          <a:ln>
            <a:noFill/>
          </a:ln>
        </p:spPr>
        <p:txBody>
          <a:bodyPr anchorCtr="0" anchor="t" bIns="34275" lIns="68575" spcFirstLastPara="1" rIns="68575" wrap="square" tIns="34275">
            <a:noAutofit/>
          </a:bodyPr>
          <a:lstStyle/>
          <a:p>
            <a:pPr indent="-342900" lvl="0" marL="457200" marR="0" rtl="0" algn="l">
              <a:lnSpc>
                <a:spcPct val="90000"/>
              </a:lnSpc>
              <a:spcBef>
                <a:spcPts val="0"/>
              </a:spcBef>
              <a:spcAft>
                <a:spcPts val="0"/>
              </a:spcAft>
              <a:buClr>
                <a:srgbClr val="000000"/>
              </a:buClr>
              <a:buSzPts val="1800"/>
              <a:buFont typeface="Garamond"/>
              <a:buChar char="●"/>
            </a:pPr>
            <a:r>
              <a:rPr i="0" lang="en" sz="1800" u="none" cap="none" strike="noStrike">
                <a:solidFill>
                  <a:srgbClr val="000000"/>
                </a:solidFill>
                <a:latin typeface="Garamond"/>
                <a:ea typeface="Garamond"/>
                <a:cs typeface="Garamond"/>
                <a:sym typeface="Garamond"/>
              </a:rPr>
              <a:t>Remaining Variables:</a:t>
            </a:r>
            <a:endParaRPr sz="1800">
              <a:solidFill>
                <a:srgbClr val="000000"/>
              </a:solidFill>
              <a:latin typeface="Garamond"/>
              <a:ea typeface="Garamond"/>
              <a:cs typeface="Garamond"/>
              <a:sym typeface="Garamond"/>
            </a:endParaRPr>
          </a:p>
          <a:p>
            <a:pPr indent="-342900" lvl="1" marL="914400" marR="0" rtl="0" algn="l">
              <a:lnSpc>
                <a:spcPct val="90000"/>
              </a:lnSpc>
              <a:spcBef>
                <a:spcPts val="0"/>
              </a:spcBef>
              <a:spcAft>
                <a:spcPts val="0"/>
              </a:spcAft>
              <a:buClr>
                <a:srgbClr val="000000"/>
              </a:buClr>
              <a:buSzPts val="1800"/>
              <a:buFont typeface="Garamond"/>
              <a:buChar char="○"/>
            </a:pPr>
            <a:r>
              <a:rPr i="0" lang="en" sz="1800" u="none" cap="none" strike="noStrike">
                <a:solidFill>
                  <a:srgbClr val="000000"/>
                </a:solidFill>
                <a:latin typeface="Garamond"/>
                <a:ea typeface="Garamond"/>
                <a:cs typeface="Garamond"/>
                <a:sym typeface="Garamond"/>
              </a:rPr>
              <a:t>Christmas</a:t>
            </a:r>
            <a:endParaRPr sz="1800">
              <a:solidFill>
                <a:srgbClr val="000000"/>
              </a:solidFill>
              <a:latin typeface="Garamond"/>
              <a:ea typeface="Garamond"/>
              <a:cs typeface="Garamond"/>
              <a:sym typeface="Garamond"/>
            </a:endParaRPr>
          </a:p>
          <a:p>
            <a:pPr indent="-342900" lvl="1" marL="914400" marR="0" rtl="0" algn="l">
              <a:lnSpc>
                <a:spcPct val="90000"/>
              </a:lnSpc>
              <a:spcBef>
                <a:spcPts val="0"/>
              </a:spcBef>
              <a:spcAft>
                <a:spcPts val="0"/>
              </a:spcAft>
              <a:buClr>
                <a:srgbClr val="000000"/>
              </a:buClr>
              <a:buSzPts val="1800"/>
              <a:buFont typeface="Garamond"/>
              <a:buChar char="○"/>
            </a:pPr>
            <a:r>
              <a:rPr i="0" lang="en" sz="1800" u="none" cap="none" strike="noStrike">
                <a:solidFill>
                  <a:srgbClr val="000000"/>
                </a:solidFill>
                <a:latin typeface="Garamond"/>
                <a:ea typeface="Garamond"/>
                <a:cs typeface="Garamond"/>
                <a:sym typeface="Garamond"/>
              </a:rPr>
              <a:t>Thanksgivings </a:t>
            </a:r>
            <a:endParaRPr i="0" sz="1800" u="none" cap="none" strike="noStrike">
              <a:solidFill>
                <a:srgbClr val="000000"/>
              </a:solidFill>
              <a:latin typeface="Garamond"/>
              <a:ea typeface="Garamond"/>
              <a:cs typeface="Garamond"/>
              <a:sym typeface="Garamond"/>
            </a:endParaRPr>
          </a:p>
          <a:p>
            <a:pPr indent="-342900" lvl="1" marL="914400" marR="0" rtl="0" algn="l">
              <a:lnSpc>
                <a:spcPct val="90000"/>
              </a:lnSpc>
              <a:spcBef>
                <a:spcPts val="0"/>
              </a:spcBef>
              <a:spcAft>
                <a:spcPts val="0"/>
              </a:spcAft>
              <a:buClr>
                <a:srgbClr val="000000"/>
              </a:buClr>
              <a:buSzPts val="1800"/>
              <a:buFont typeface="Garamond"/>
              <a:buChar char="○"/>
            </a:pPr>
            <a:r>
              <a:rPr i="0" lang="en" sz="1800" u="none" cap="none" strike="noStrike">
                <a:solidFill>
                  <a:srgbClr val="000000"/>
                </a:solidFill>
                <a:latin typeface="Garamond"/>
                <a:ea typeface="Garamond"/>
                <a:cs typeface="Garamond"/>
                <a:sym typeface="Garamond"/>
              </a:rPr>
              <a:t>Super Bowl</a:t>
            </a:r>
            <a:endParaRPr sz="1800">
              <a:solidFill>
                <a:srgbClr val="000000"/>
              </a:solidFill>
              <a:latin typeface="Garamond"/>
              <a:ea typeface="Garamond"/>
              <a:cs typeface="Garamond"/>
              <a:sym typeface="Garamond"/>
            </a:endParaRPr>
          </a:p>
          <a:p>
            <a:pPr indent="-342900" lvl="1" marL="914400" marR="0" rtl="0" algn="l">
              <a:lnSpc>
                <a:spcPct val="90000"/>
              </a:lnSpc>
              <a:spcBef>
                <a:spcPts val="0"/>
              </a:spcBef>
              <a:spcAft>
                <a:spcPts val="0"/>
              </a:spcAft>
              <a:buClr>
                <a:srgbClr val="000000"/>
              </a:buClr>
              <a:buSzPts val="1800"/>
              <a:buFont typeface="Garamond"/>
              <a:buChar char="○"/>
            </a:pPr>
            <a:r>
              <a:rPr i="0" lang="en" sz="1800" u="none" cap="none" strike="noStrike">
                <a:solidFill>
                  <a:srgbClr val="000000"/>
                </a:solidFill>
                <a:latin typeface="Garamond"/>
                <a:ea typeface="Garamond"/>
                <a:cs typeface="Garamond"/>
                <a:sym typeface="Garamond"/>
              </a:rPr>
              <a:t> CPI</a:t>
            </a:r>
            <a:endParaRPr sz="1800">
              <a:solidFill>
                <a:srgbClr val="000000"/>
              </a:solidFill>
              <a:latin typeface="Garamond"/>
              <a:ea typeface="Garamond"/>
              <a:cs typeface="Garamond"/>
              <a:sym typeface="Garamond"/>
            </a:endParaRPr>
          </a:p>
          <a:p>
            <a:pPr indent="-342900" lvl="1" marL="914400" marR="0" rtl="0" algn="l">
              <a:lnSpc>
                <a:spcPct val="90000"/>
              </a:lnSpc>
              <a:spcBef>
                <a:spcPts val="0"/>
              </a:spcBef>
              <a:spcAft>
                <a:spcPts val="0"/>
              </a:spcAft>
              <a:buClr>
                <a:srgbClr val="000000"/>
              </a:buClr>
              <a:buSzPts val="1800"/>
              <a:buFont typeface="Garamond"/>
              <a:buChar char="○"/>
            </a:pPr>
            <a:r>
              <a:rPr i="0" lang="en" sz="1800" u="none" cap="none" strike="noStrike">
                <a:solidFill>
                  <a:srgbClr val="000000"/>
                </a:solidFill>
                <a:latin typeface="Garamond"/>
                <a:ea typeface="Garamond"/>
                <a:cs typeface="Garamond"/>
                <a:sym typeface="Garamond"/>
              </a:rPr>
              <a:t>Unemployment Rate </a:t>
            </a:r>
            <a:endParaRPr i="0" sz="1800" u="none" cap="none" strike="noStrike">
              <a:solidFill>
                <a:srgbClr val="000000"/>
              </a:solidFill>
              <a:latin typeface="Garamond"/>
              <a:ea typeface="Garamond"/>
              <a:cs typeface="Garamond"/>
              <a:sym typeface="Garamond"/>
            </a:endParaRPr>
          </a:p>
          <a:p>
            <a:pPr indent="-342900" lvl="1" marL="914400" marR="0" rtl="0" algn="l">
              <a:lnSpc>
                <a:spcPct val="90000"/>
              </a:lnSpc>
              <a:spcBef>
                <a:spcPts val="0"/>
              </a:spcBef>
              <a:spcAft>
                <a:spcPts val="0"/>
              </a:spcAft>
              <a:buClr>
                <a:srgbClr val="000000"/>
              </a:buClr>
              <a:buSzPts val="1800"/>
              <a:buFont typeface="Garamond"/>
              <a:buChar char="○"/>
            </a:pPr>
            <a:r>
              <a:rPr i="0" lang="en" sz="1800" u="none" cap="none" strike="noStrike">
                <a:solidFill>
                  <a:srgbClr val="000000"/>
                </a:solidFill>
                <a:latin typeface="Garamond"/>
                <a:ea typeface="Garamond"/>
                <a:cs typeface="Garamond"/>
                <a:sym typeface="Garamond"/>
              </a:rPr>
              <a:t>GDP</a:t>
            </a:r>
            <a:endParaRPr sz="1800">
              <a:solidFill>
                <a:srgbClr val="000000"/>
              </a:solidFill>
              <a:latin typeface="Garamond"/>
              <a:ea typeface="Garamond"/>
              <a:cs typeface="Garamond"/>
              <a:sym typeface="Garamond"/>
            </a:endParaRPr>
          </a:p>
          <a:p>
            <a:pPr indent="-38100" lvl="0" marL="177800" marR="0" rtl="0" algn="l">
              <a:lnSpc>
                <a:spcPct val="90000"/>
              </a:lnSpc>
              <a:spcBef>
                <a:spcPts val="800"/>
              </a:spcBef>
              <a:spcAft>
                <a:spcPts val="0"/>
              </a:spcAft>
              <a:buClr>
                <a:schemeClr val="dk1"/>
              </a:buClr>
              <a:buSzPts val="2100"/>
              <a:buFont typeface="Arial"/>
              <a:buNone/>
            </a:pPr>
            <a:r>
              <a:t/>
            </a:r>
            <a:endParaRPr i="0" sz="2100" u="none" cap="none" strike="noStrike">
              <a:solidFill>
                <a:schemeClr val="dk1"/>
              </a:solidFill>
              <a:latin typeface="Garamond"/>
              <a:ea typeface="Garamond"/>
              <a:cs typeface="Garamond"/>
              <a:sym typeface="Garamond"/>
            </a:endParaRPr>
          </a:p>
          <a:p>
            <a:pPr indent="-38100" lvl="0" marL="177800" marR="0" rtl="0" algn="l">
              <a:lnSpc>
                <a:spcPct val="90000"/>
              </a:lnSpc>
              <a:spcBef>
                <a:spcPts val="800"/>
              </a:spcBef>
              <a:spcAft>
                <a:spcPts val="1600"/>
              </a:spcAft>
              <a:buClr>
                <a:schemeClr val="dk1"/>
              </a:buClr>
              <a:buSzPts val="2100"/>
              <a:buFont typeface="Arial"/>
              <a:buNone/>
            </a:pPr>
            <a:r>
              <a:t/>
            </a:r>
            <a:endParaRPr i="0" sz="2100" u="none" cap="none" strike="noStrike">
              <a:solidFill>
                <a:schemeClr val="dk1"/>
              </a:solidFill>
              <a:latin typeface="Garamond"/>
              <a:ea typeface="Garamond"/>
              <a:cs typeface="Garamond"/>
              <a:sym typeface="Garamond"/>
            </a:endParaRPr>
          </a:p>
        </p:txBody>
      </p:sp>
      <p:sp>
        <p:nvSpPr>
          <p:cNvPr id="296" name="Google Shape;296;p39"/>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Shiyu Liu</a:t>
            </a:r>
            <a:endParaRPr/>
          </a:p>
        </p:txBody>
      </p:sp>
      <p:sp>
        <p:nvSpPr>
          <p:cNvPr id="297" name="Google Shape;29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8" name="Google Shape;298;p39"/>
          <p:cNvPicPr preferRelativeResize="0"/>
          <p:nvPr/>
        </p:nvPicPr>
        <p:blipFill>
          <a:blip r:embed="rId3">
            <a:alphaModFix/>
          </a:blip>
          <a:stretch>
            <a:fillRect/>
          </a:stretch>
        </p:blipFill>
        <p:spPr>
          <a:xfrm>
            <a:off x="3248964" y="1282925"/>
            <a:ext cx="5563310" cy="289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592975" y="608975"/>
            <a:ext cx="7688700" cy="535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i="0" lang="en" sz="2400" u="none" cap="none" strike="noStrike">
                <a:solidFill>
                  <a:srgbClr val="000000"/>
                </a:solidFill>
                <a:latin typeface="Garamond"/>
                <a:ea typeface="Garamond"/>
                <a:cs typeface="Garamond"/>
                <a:sym typeface="Garamond"/>
              </a:rPr>
              <a:t>Beyond Linearity: GAM</a:t>
            </a:r>
            <a:endParaRPr i="0" sz="2400" u="none" cap="none" strike="noStrike">
              <a:solidFill>
                <a:srgbClr val="000000"/>
              </a:solidFill>
              <a:latin typeface="Garamond"/>
              <a:ea typeface="Garamond"/>
              <a:cs typeface="Garamond"/>
              <a:sym typeface="Garamond"/>
            </a:endParaRPr>
          </a:p>
        </p:txBody>
      </p:sp>
      <p:sp>
        <p:nvSpPr>
          <p:cNvPr id="304" name="Google Shape;304;p40"/>
          <p:cNvSpPr txBox="1"/>
          <p:nvPr>
            <p:ph idx="1" type="body"/>
          </p:nvPr>
        </p:nvSpPr>
        <p:spPr>
          <a:xfrm>
            <a:off x="592975" y="1378275"/>
            <a:ext cx="7688700" cy="2261100"/>
          </a:xfrm>
          <a:prstGeom prst="rect">
            <a:avLst/>
          </a:prstGeom>
          <a:noFill/>
          <a:ln>
            <a:noFill/>
          </a:ln>
        </p:spPr>
        <p:txBody>
          <a:bodyPr anchorCtr="0" anchor="t" bIns="34275" lIns="68575" spcFirstLastPara="1" rIns="68575" wrap="square" tIns="34275">
            <a:noAutofit/>
          </a:bodyPr>
          <a:lstStyle/>
          <a:p>
            <a:pPr indent="-342900" lvl="0" marL="457200" marR="0" rtl="0" algn="l">
              <a:lnSpc>
                <a:spcPct val="90000"/>
              </a:lnSpc>
              <a:spcBef>
                <a:spcPts val="0"/>
              </a:spcBef>
              <a:spcAft>
                <a:spcPts val="0"/>
              </a:spcAft>
              <a:buClr>
                <a:srgbClr val="000000"/>
              </a:buClr>
              <a:buSzPts val="1800"/>
              <a:buFont typeface="Garamond"/>
              <a:buChar char="●"/>
            </a:pPr>
            <a:r>
              <a:rPr i="0" lang="en" sz="1800" u="none" cap="none" strike="noStrike">
                <a:solidFill>
                  <a:srgbClr val="000000"/>
                </a:solidFill>
                <a:latin typeface="Garamond"/>
                <a:ea typeface="Garamond"/>
                <a:cs typeface="Garamond"/>
                <a:sym typeface="Garamond"/>
              </a:rPr>
              <a:t>Degrees of Freedom:</a:t>
            </a:r>
            <a:endParaRPr sz="1800">
              <a:solidFill>
                <a:srgbClr val="000000"/>
              </a:solidFill>
              <a:latin typeface="Garamond"/>
              <a:ea typeface="Garamond"/>
              <a:cs typeface="Garamond"/>
              <a:sym typeface="Garamond"/>
            </a:endParaRPr>
          </a:p>
          <a:p>
            <a:pPr indent="0" lvl="0" marL="914400" marR="0" rtl="0" algn="l">
              <a:lnSpc>
                <a:spcPct val="90000"/>
              </a:lnSpc>
              <a:spcBef>
                <a:spcPts val="0"/>
              </a:spcBef>
              <a:spcAft>
                <a:spcPts val="0"/>
              </a:spcAft>
              <a:buNone/>
            </a:pPr>
            <a:r>
              <a:rPr i="0" lang="en" sz="1800" u="none" cap="none" strike="noStrike">
                <a:solidFill>
                  <a:srgbClr val="000000"/>
                </a:solidFill>
                <a:latin typeface="Garamond"/>
                <a:ea typeface="Garamond"/>
                <a:cs typeface="Garamond"/>
                <a:sym typeface="Garamond"/>
              </a:rPr>
              <a:t>Flexibility </a:t>
            </a:r>
            <a:r>
              <a:rPr lang="en" sz="1800">
                <a:solidFill>
                  <a:srgbClr val="000000"/>
                </a:solidFill>
                <a:latin typeface="Garamond"/>
                <a:ea typeface="Garamond"/>
                <a:cs typeface="Garamond"/>
                <a:sym typeface="Garamond"/>
              </a:rPr>
              <a:t>Measurement</a:t>
            </a:r>
            <a:endParaRPr sz="1800">
              <a:solidFill>
                <a:srgbClr val="000000"/>
              </a:solidFill>
              <a:latin typeface="Garamond"/>
              <a:ea typeface="Garamond"/>
              <a:cs typeface="Garamond"/>
              <a:sym typeface="Garamond"/>
            </a:endParaRPr>
          </a:p>
          <a:p>
            <a:pPr indent="-342900" lvl="0" marL="457200" rtl="0" algn="l">
              <a:lnSpc>
                <a:spcPct val="90000"/>
              </a:lnSpc>
              <a:spcBef>
                <a:spcPts val="0"/>
              </a:spcBef>
              <a:spcAft>
                <a:spcPts val="0"/>
              </a:spcAft>
              <a:buClr>
                <a:srgbClr val="000000"/>
              </a:buClr>
              <a:buSzPts val="1800"/>
              <a:buFont typeface="Garamond"/>
              <a:buChar char="●"/>
            </a:pPr>
            <a:r>
              <a:rPr lang="en" sz="1800">
                <a:solidFill>
                  <a:srgbClr val="000000"/>
                </a:solidFill>
                <a:latin typeface="Garamond"/>
                <a:ea typeface="Garamond"/>
                <a:cs typeface="Garamond"/>
                <a:sym typeface="Garamond"/>
              </a:rPr>
              <a:t>Submodel:</a:t>
            </a:r>
            <a:endParaRPr sz="1800">
              <a:solidFill>
                <a:srgbClr val="000000"/>
              </a:solidFill>
              <a:latin typeface="Garamond"/>
              <a:ea typeface="Garamond"/>
              <a:cs typeface="Garamond"/>
              <a:sym typeface="Garamond"/>
            </a:endParaRPr>
          </a:p>
          <a:p>
            <a:pPr indent="0" lvl="0" marL="914400" rtl="0" algn="l">
              <a:lnSpc>
                <a:spcPct val="90000"/>
              </a:lnSpc>
              <a:spcBef>
                <a:spcPts val="0"/>
              </a:spcBef>
              <a:spcAft>
                <a:spcPts val="0"/>
              </a:spcAft>
              <a:buNone/>
            </a:pPr>
            <a:r>
              <a:rPr lang="en" sz="1800">
                <a:solidFill>
                  <a:srgbClr val="000000"/>
                </a:solidFill>
                <a:latin typeface="Garamond"/>
                <a:ea typeface="Garamond"/>
                <a:cs typeface="Garamond"/>
                <a:sym typeface="Garamond"/>
              </a:rPr>
              <a:t>Smoothing spline</a:t>
            </a:r>
            <a:endParaRPr i="0" sz="1800" u="none" cap="none" strike="noStrike">
              <a:solidFill>
                <a:schemeClr val="dk1"/>
              </a:solidFill>
              <a:latin typeface="Garamond"/>
              <a:ea typeface="Garamond"/>
              <a:cs typeface="Garamond"/>
              <a:sym typeface="Garamond"/>
            </a:endParaRPr>
          </a:p>
        </p:txBody>
      </p:sp>
      <p:graphicFrame>
        <p:nvGraphicFramePr>
          <p:cNvPr id="305" name="Google Shape;305;p40"/>
          <p:cNvGraphicFramePr/>
          <p:nvPr/>
        </p:nvGraphicFramePr>
        <p:xfrm>
          <a:off x="496725" y="3115960"/>
          <a:ext cx="3000000" cy="3000000"/>
        </p:xfrm>
        <a:graphic>
          <a:graphicData uri="http://schemas.openxmlformats.org/drawingml/2006/table">
            <a:tbl>
              <a:tblPr bandRow="1" firstRow="1">
                <a:noFill/>
                <a:tableStyleId>{BBD5BB9B-B513-40FD-8786-371EB8DA6209}</a:tableStyleId>
              </a:tblPr>
              <a:tblGrid>
                <a:gridCol w="1301150"/>
                <a:gridCol w="687250"/>
                <a:gridCol w="788000"/>
                <a:gridCol w="925475"/>
                <a:gridCol w="925475"/>
                <a:gridCol w="925475"/>
                <a:gridCol w="925475"/>
                <a:gridCol w="925475"/>
                <a:gridCol w="925475"/>
              </a:tblGrid>
              <a:tr h="824050">
                <a:tc>
                  <a:txBody>
                    <a:bodyPr>
                      <a:noAutofit/>
                    </a:bodyPr>
                    <a:lstStyle/>
                    <a:p>
                      <a:pPr indent="0" lvl="0" marL="0" marR="0" rtl="0" algn="l">
                        <a:spcBef>
                          <a:spcPts val="0"/>
                        </a:spcBef>
                        <a:spcAft>
                          <a:spcPts val="0"/>
                        </a:spcAft>
                        <a:buNone/>
                      </a:pPr>
                      <a:r>
                        <a:rPr lang="en" sz="1400" u="none" cap="none" strike="noStrike"/>
                        <a:t>Variable</a:t>
                      </a:r>
                      <a:endParaRPr sz="1100"/>
                    </a:p>
                    <a:p>
                      <a:pPr indent="0" lvl="0" marL="0" marR="0" rtl="0" algn="l">
                        <a:spcBef>
                          <a:spcPts val="0"/>
                        </a:spcBef>
                        <a:spcAft>
                          <a:spcPts val="0"/>
                        </a:spcAft>
                        <a:buNone/>
                      </a:pPr>
                      <a:r>
                        <a:rPr lang="en" sz="1400"/>
                        <a:t>Names</a:t>
                      </a:r>
                      <a:endParaRPr sz="1400"/>
                    </a:p>
                  </a:txBody>
                  <a:tcPr marT="34300" marB="34300" marR="68600" marL="68600">
                    <a:solidFill>
                      <a:srgbClr val="A2C4C9"/>
                    </a:solidFill>
                  </a:tcPr>
                </a:tc>
                <a:tc>
                  <a:txBody>
                    <a:bodyPr>
                      <a:noAutofit/>
                    </a:bodyPr>
                    <a:lstStyle/>
                    <a:p>
                      <a:pPr indent="0" lvl="0" marL="0" marR="0" rtl="0" algn="l">
                        <a:spcBef>
                          <a:spcPts val="0"/>
                        </a:spcBef>
                        <a:spcAft>
                          <a:spcPts val="0"/>
                        </a:spcAft>
                        <a:buNone/>
                      </a:pPr>
                      <a:r>
                        <a:rPr lang="en" sz="1400"/>
                        <a:t>GDP</a:t>
                      </a:r>
                      <a:endParaRPr sz="1400"/>
                    </a:p>
                  </a:txBody>
                  <a:tcPr marT="34300" marB="34300" marR="68600" marL="68600">
                    <a:solidFill>
                      <a:srgbClr val="A2C4C9"/>
                    </a:solidFill>
                  </a:tcPr>
                </a:tc>
                <a:tc>
                  <a:txBody>
                    <a:bodyPr>
                      <a:noAutofit/>
                    </a:bodyPr>
                    <a:lstStyle/>
                    <a:p>
                      <a:pPr indent="0" lvl="0" marL="0" marR="0" rtl="0" algn="l">
                        <a:spcBef>
                          <a:spcPts val="0"/>
                        </a:spcBef>
                        <a:spcAft>
                          <a:spcPts val="0"/>
                        </a:spcAft>
                        <a:buNone/>
                      </a:pPr>
                      <a:r>
                        <a:rPr lang="en" sz="1400"/>
                        <a:t>CPI</a:t>
                      </a:r>
                      <a:endParaRPr sz="1400"/>
                    </a:p>
                  </a:txBody>
                  <a:tcPr marT="34300" marB="34300" marR="68600" marL="68600">
                    <a:solidFill>
                      <a:srgbClr val="A2C4C9"/>
                    </a:solidFill>
                  </a:tcPr>
                </a:tc>
                <a:tc>
                  <a:txBody>
                    <a:bodyPr>
                      <a:noAutofit/>
                    </a:bodyPr>
                    <a:lstStyle/>
                    <a:p>
                      <a:pPr indent="0" lvl="0" marL="0" marR="0" rtl="0" algn="l">
                        <a:spcBef>
                          <a:spcPts val="0"/>
                        </a:spcBef>
                        <a:spcAft>
                          <a:spcPts val="0"/>
                        </a:spcAft>
                        <a:buNone/>
                      </a:pPr>
                      <a:r>
                        <a:rPr lang="en" sz="1400"/>
                        <a:t>Interest Rate</a:t>
                      </a:r>
                      <a:endParaRPr sz="1400"/>
                    </a:p>
                  </a:txBody>
                  <a:tcPr marT="34300" marB="34300" marR="68600" marL="68600">
                    <a:solidFill>
                      <a:srgbClr val="A2C4C9"/>
                    </a:solidFill>
                  </a:tcPr>
                </a:tc>
                <a:tc>
                  <a:txBody>
                    <a:bodyPr>
                      <a:noAutofit/>
                    </a:bodyPr>
                    <a:lstStyle/>
                    <a:p>
                      <a:pPr indent="0" lvl="0" marL="0" marR="0" rtl="0" algn="l">
                        <a:spcBef>
                          <a:spcPts val="0"/>
                        </a:spcBef>
                        <a:spcAft>
                          <a:spcPts val="0"/>
                        </a:spcAft>
                        <a:buNone/>
                      </a:pPr>
                      <a:r>
                        <a:rPr lang="en" sz="1400"/>
                        <a:t>PMI</a:t>
                      </a:r>
                      <a:endParaRPr sz="1400"/>
                    </a:p>
                  </a:txBody>
                  <a:tcPr marT="34300" marB="34300" marR="68600" marL="68600">
                    <a:solidFill>
                      <a:srgbClr val="A2C4C9"/>
                    </a:solidFill>
                  </a:tcPr>
                </a:tc>
                <a:tc>
                  <a:txBody>
                    <a:bodyPr>
                      <a:noAutofit/>
                    </a:bodyPr>
                    <a:lstStyle/>
                    <a:p>
                      <a:pPr indent="0" lvl="0" marL="0" marR="0" rtl="0" algn="l">
                        <a:spcBef>
                          <a:spcPts val="0"/>
                        </a:spcBef>
                        <a:spcAft>
                          <a:spcPts val="0"/>
                        </a:spcAft>
                        <a:buNone/>
                      </a:pPr>
                      <a:r>
                        <a:rPr lang="en"/>
                        <a:t>Unemployment</a:t>
                      </a:r>
                      <a:endParaRPr sz="1400"/>
                    </a:p>
                  </a:txBody>
                  <a:tcPr marT="34300" marB="34300" marR="68600" marL="68600">
                    <a:solidFill>
                      <a:srgbClr val="A2C4C9"/>
                    </a:solidFill>
                  </a:tcPr>
                </a:tc>
                <a:tc>
                  <a:txBody>
                    <a:bodyPr>
                      <a:noAutofit/>
                    </a:bodyPr>
                    <a:lstStyle/>
                    <a:p>
                      <a:pPr indent="0" lvl="0" marL="0" marR="0" rtl="0" algn="l">
                        <a:spcBef>
                          <a:spcPts val="0"/>
                        </a:spcBef>
                        <a:spcAft>
                          <a:spcPts val="0"/>
                        </a:spcAft>
                        <a:buNone/>
                      </a:pPr>
                      <a:r>
                        <a:rPr lang="en" sz="1400"/>
                        <a:t>Crude Oil Price</a:t>
                      </a:r>
                      <a:endParaRPr sz="1400"/>
                    </a:p>
                  </a:txBody>
                  <a:tcPr marT="34300" marB="34300" marR="68600" marL="68600">
                    <a:solidFill>
                      <a:srgbClr val="A2C4C9"/>
                    </a:solidFill>
                  </a:tcPr>
                </a:tc>
                <a:tc>
                  <a:txBody>
                    <a:bodyPr>
                      <a:noAutofit/>
                    </a:bodyPr>
                    <a:lstStyle/>
                    <a:p>
                      <a:pPr indent="0" lvl="0" marL="0" marR="0" rtl="0" algn="l">
                        <a:spcBef>
                          <a:spcPts val="0"/>
                        </a:spcBef>
                        <a:spcAft>
                          <a:spcPts val="0"/>
                        </a:spcAft>
                        <a:buNone/>
                      </a:pPr>
                      <a:r>
                        <a:rPr lang="en" sz="1400"/>
                        <a:t>IP</a:t>
                      </a:r>
                      <a:endParaRPr sz="1400"/>
                    </a:p>
                  </a:txBody>
                  <a:tcPr marT="34300" marB="34300" marR="68600" marL="68600">
                    <a:solidFill>
                      <a:srgbClr val="A2C4C9"/>
                    </a:solidFill>
                  </a:tcPr>
                </a:tc>
                <a:tc>
                  <a:txBody>
                    <a:bodyPr>
                      <a:noAutofit/>
                    </a:bodyPr>
                    <a:lstStyle/>
                    <a:p>
                      <a:pPr indent="0" lvl="0" marL="0" marR="0" rtl="0" algn="l">
                        <a:spcBef>
                          <a:spcPts val="0"/>
                        </a:spcBef>
                        <a:spcAft>
                          <a:spcPts val="0"/>
                        </a:spcAft>
                        <a:buNone/>
                      </a:pPr>
                      <a:r>
                        <a:rPr lang="en" sz="1400"/>
                        <a:t>Payroll</a:t>
                      </a:r>
                      <a:endParaRPr sz="1400"/>
                    </a:p>
                  </a:txBody>
                  <a:tcPr marT="34300" marB="34300" marR="68600" marL="68600">
                    <a:solidFill>
                      <a:srgbClr val="A2C4C9"/>
                    </a:solidFill>
                  </a:tcPr>
                </a:tc>
              </a:tr>
              <a:tr h="598975">
                <a:tc>
                  <a:txBody>
                    <a:bodyPr>
                      <a:noAutofit/>
                    </a:bodyPr>
                    <a:lstStyle/>
                    <a:p>
                      <a:pPr indent="0" lvl="0" marL="0" marR="0" rtl="0" algn="l">
                        <a:spcBef>
                          <a:spcPts val="0"/>
                        </a:spcBef>
                        <a:spcAft>
                          <a:spcPts val="0"/>
                        </a:spcAft>
                        <a:buNone/>
                      </a:pPr>
                      <a:r>
                        <a:rPr lang="en" sz="1400"/>
                        <a:t>D</a:t>
                      </a:r>
                      <a:r>
                        <a:rPr lang="en"/>
                        <a:t>egrees of</a:t>
                      </a:r>
                      <a:endParaRPr/>
                    </a:p>
                    <a:p>
                      <a:pPr indent="0" lvl="0" marL="0" marR="0" rtl="0" algn="l">
                        <a:spcBef>
                          <a:spcPts val="0"/>
                        </a:spcBef>
                        <a:spcAft>
                          <a:spcPts val="0"/>
                        </a:spcAft>
                        <a:buNone/>
                      </a:pPr>
                      <a:r>
                        <a:rPr lang="en"/>
                        <a:t>Freedom</a:t>
                      </a:r>
                      <a:endParaRPr/>
                    </a:p>
                  </a:txBody>
                  <a:tcPr marT="34300" marB="34300" marR="68600" marL="68600"/>
                </a:tc>
                <a:tc>
                  <a:txBody>
                    <a:bodyPr>
                      <a:noAutofit/>
                    </a:bodyPr>
                    <a:lstStyle/>
                    <a:p>
                      <a:pPr indent="0" lvl="0" marL="0" marR="0" rtl="0" algn="l">
                        <a:spcBef>
                          <a:spcPts val="0"/>
                        </a:spcBef>
                        <a:spcAft>
                          <a:spcPts val="0"/>
                        </a:spcAft>
                        <a:buNone/>
                      </a:pPr>
                      <a:r>
                        <a:rPr lang="en" sz="1400"/>
                        <a:t>2.05</a:t>
                      </a:r>
                      <a:endParaRPr sz="1400"/>
                    </a:p>
                  </a:txBody>
                  <a:tcPr marT="34300" marB="34300" marR="68600" marL="68600"/>
                </a:tc>
                <a:tc>
                  <a:txBody>
                    <a:bodyPr>
                      <a:noAutofit/>
                    </a:bodyPr>
                    <a:lstStyle/>
                    <a:p>
                      <a:pPr indent="0" lvl="0" marL="0" marR="0" rtl="0" algn="l">
                        <a:spcBef>
                          <a:spcPts val="0"/>
                        </a:spcBef>
                        <a:spcAft>
                          <a:spcPts val="0"/>
                        </a:spcAft>
                        <a:buNone/>
                      </a:pPr>
                      <a:r>
                        <a:rPr lang="en" sz="1400"/>
                        <a:t>3.03</a:t>
                      </a:r>
                      <a:endParaRPr sz="1400"/>
                    </a:p>
                  </a:txBody>
                  <a:tcPr marT="34300" marB="34300" marR="68600" marL="68600"/>
                </a:tc>
                <a:tc>
                  <a:txBody>
                    <a:bodyPr>
                      <a:noAutofit/>
                    </a:bodyPr>
                    <a:lstStyle/>
                    <a:p>
                      <a:pPr indent="0" lvl="0" marL="0" marR="0" rtl="0" algn="l">
                        <a:spcBef>
                          <a:spcPts val="0"/>
                        </a:spcBef>
                        <a:spcAft>
                          <a:spcPts val="0"/>
                        </a:spcAft>
                        <a:buNone/>
                      </a:pPr>
                      <a:r>
                        <a:rPr lang="en" sz="1400"/>
                        <a:t>4.55</a:t>
                      </a:r>
                      <a:endParaRPr sz="1400"/>
                    </a:p>
                  </a:txBody>
                  <a:tcPr marT="34300" marB="34300" marR="68600" marL="68600"/>
                </a:tc>
                <a:tc>
                  <a:txBody>
                    <a:bodyPr>
                      <a:noAutofit/>
                    </a:bodyPr>
                    <a:lstStyle/>
                    <a:p>
                      <a:pPr indent="0" lvl="0" marL="0" marR="0" rtl="0" algn="l">
                        <a:spcBef>
                          <a:spcPts val="0"/>
                        </a:spcBef>
                        <a:spcAft>
                          <a:spcPts val="0"/>
                        </a:spcAft>
                        <a:buNone/>
                      </a:pPr>
                      <a:r>
                        <a:rPr lang="en" sz="1400"/>
                        <a:t>3.93</a:t>
                      </a:r>
                      <a:endParaRPr sz="1400"/>
                    </a:p>
                  </a:txBody>
                  <a:tcPr marT="34300" marB="34300" marR="68600" marL="68600"/>
                </a:tc>
                <a:tc>
                  <a:txBody>
                    <a:bodyPr>
                      <a:noAutofit/>
                    </a:bodyPr>
                    <a:lstStyle/>
                    <a:p>
                      <a:pPr indent="0" lvl="0" marL="0" marR="0" rtl="0" algn="l">
                        <a:spcBef>
                          <a:spcPts val="0"/>
                        </a:spcBef>
                        <a:spcAft>
                          <a:spcPts val="0"/>
                        </a:spcAft>
                        <a:buNone/>
                      </a:pPr>
                      <a:r>
                        <a:rPr lang="en" sz="1400"/>
                        <a:t>2.57</a:t>
                      </a:r>
                      <a:endParaRPr sz="1400"/>
                    </a:p>
                  </a:txBody>
                  <a:tcPr marT="34300" marB="34300" marR="68600" marL="68600"/>
                </a:tc>
                <a:tc>
                  <a:txBody>
                    <a:bodyPr>
                      <a:noAutofit/>
                    </a:bodyPr>
                    <a:lstStyle/>
                    <a:p>
                      <a:pPr indent="0" lvl="0" marL="0" marR="0" rtl="0" algn="l">
                        <a:spcBef>
                          <a:spcPts val="0"/>
                        </a:spcBef>
                        <a:spcAft>
                          <a:spcPts val="0"/>
                        </a:spcAft>
                        <a:buNone/>
                      </a:pPr>
                      <a:r>
                        <a:rPr lang="en" sz="1400"/>
                        <a:t>2.07</a:t>
                      </a:r>
                      <a:endParaRPr sz="1400"/>
                    </a:p>
                  </a:txBody>
                  <a:tcPr marT="34300" marB="34300" marR="68600" marL="68600"/>
                </a:tc>
                <a:tc>
                  <a:txBody>
                    <a:bodyPr>
                      <a:noAutofit/>
                    </a:bodyPr>
                    <a:lstStyle/>
                    <a:p>
                      <a:pPr indent="0" lvl="0" marL="0" marR="0" rtl="0" algn="l">
                        <a:spcBef>
                          <a:spcPts val="0"/>
                        </a:spcBef>
                        <a:spcAft>
                          <a:spcPts val="0"/>
                        </a:spcAft>
                        <a:buNone/>
                      </a:pPr>
                      <a:r>
                        <a:rPr lang="en" sz="1400"/>
                        <a:t>20.312</a:t>
                      </a:r>
                      <a:endParaRPr sz="1400"/>
                    </a:p>
                  </a:txBody>
                  <a:tcPr marT="34300" marB="34300" marR="68600" marL="68600"/>
                </a:tc>
                <a:tc>
                  <a:txBody>
                    <a:bodyPr>
                      <a:noAutofit/>
                    </a:bodyPr>
                    <a:lstStyle/>
                    <a:p>
                      <a:pPr indent="0" lvl="0" marL="0" marR="0" rtl="0" algn="l">
                        <a:spcBef>
                          <a:spcPts val="0"/>
                        </a:spcBef>
                        <a:spcAft>
                          <a:spcPts val="0"/>
                        </a:spcAft>
                        <a:buNone/>
                      </a:pPr>
                      <a:r>
                        <a:rPr lang="en" sz="1400"/>
                        <a:t>2.36</a:t>
                      </a:r>
                      <a:endParaRPr sz="1400"/>
                    </a:p>
                  </a:txBody>
                  <a:tcPr marT="34300" marB="34300" marR="68600" marL="68600"/>
                </a:tc>
              </a:tr>
            </a:tbl>
          </a:graphicData>
        </a:graphic>
      </p:graphicFrame>
      <p:sp>
        <p:nvSpPr>
          <p:cNvPr id="306" name="Google Shape;306;p40"/>
          <p:cNvSpPr txBox="1"/>
          <p:nvPr/>
        </p:nvSpPr>
        <p:spPr>
          <a:xfrm>
            <a:off x="4678975" y="1296575"/>
            <a:ext cx="3602700" cy="2364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Garamond"/>
              <a:buChar char="●"/>
            </a:pPr>
            <a:r>
              <a:rPr lang="en" sz="1800">
                <a:latin typeface="Garamond"/>
                <a:ea typeface="Garamond"/>
                <a:cs typeface="Garamond"/>
                <a:sym typeface="Garamond"/>
              </a:rPr>
              <a:t>80/20 :  </a:t>
            </a:r>
            <a:r>
              <a:rPr lang="en" sz="1800">
                <a:latin typeface="Garamond"/>
                <a:ea typeface="Garamond"/>
                <a:cs typeface="Garamond"/>
                <a:sym typeface="Garamond"/>
              </a:rPr>
              <a:t>Test RMSE = 0.0124</a:t>
            </a:r>
            <a:endParaRPr sz="1800">
              <a:latin typeface="Garamond"/>
              <a:ea typeface="Garamond"/>
              <a:cs typeface="Garamond"/>
              <a:sym typeface="Garamond"/>
            </a:endParaRPr>
          </a:p>
          <a:p>
            <a:pPr indent="0" lvl="0" marL="914400" rtl="0" algn="l">
              <a:lnSpc>
                <a:spcPct val="115000"/>
              </a:lnSpc>
              <a:spcBef>
                <a:spcPts val="0"/>
              </a:spcBef>
              <a:spcAft>
                <a:spcPts val="0"/>
              </a:spcAft>
              <a:buNone/>
            </a:pPr>
            <a:r>
              <a:rPr lang="en" sz="1800">
                <a:latin typeface="Garamond"/>
                <a:ea typeface="Garamond"/>
                <a:cs typeface="Garamond"/>
                <a:sym typeface="Garamond"/>
              </a:rPr>
              <a:t>Test R^2=  0.6990</a:t>
            </a:r>
            <a:endParaRPr sz="1800">
              <a:latin typeface="Garamond"/>
              <a:ea typeface="Garamond"/>
              <a:cs typeface="Garamond"/>
              <a:sym typeface="Garamond"/>
            </a:endParaRPr>
          </a:p>
          <a:p>
            <a:pPr indent="-342900" lvl="0" marL="457200" rtl="0" algn="l">
              <a:lnSpc>
                <a:spcPct val="115000"/>
              </a:lnSpc>
              <a:spcBef>
                <a:spcPts val="0"/>
              </a:spcBef>
              <a:spcAft>
                <a:spcPts val="0"/>
              </a:spcAft>
              <a:buSzPts val="1800"/>
              <a:buFont typeface="Garamond"/>
              <a:buChar char="●"/>
            </a:pPr>
            <a:r>
              <a:rPr lang="en" sz="1800">
                <a:latin typeface="Garamond"/>
                <a:ea typeface="Garamond"/>
                <a:cs typeface="Garamond"/>
                <a:sym typeface="Garamond"/>
              </a:rPr>
              <a:t>25/1    :  Test RMSE = </a:t>
            </a:r>
            <a:r>
              <a:rPr lang="en" sz="1800">
                <a:latin typeface="Garamond"/>
                <a:ea typeface="Garamond"/>
                <a:cs typeface="Garamond"/>
                <a:sym typeface="Garamond"/>
              </a:rPr>
              <a:t>0.0109</a:t>
            </a:r>
            <a:endParaRPr sz="1800">
              <a:latin typeface="Garamond"/>
              <a:ea typeface="Garamond"/>
              <a:cs typeface="Garamond"/>
              <a:sym typeface="Garamond"/>
            </a:endParaRPr>
          </a:p>
          <a:p>
            <a:pPr indent="0" lvl="0" marL="914400" rtl="0" algn="l">
              <a:lnSpc>
                <a:spcPct val="115000"/>
              </a:lnSpc>
              <a:spcBef>
                <a:spcPts val="0"/>
              </a:spcBef>
              <a:spcAft>
                <a:spcPts val="0"/>
              </a:spcAft>
              <a:buNone/>
            </a:pPr>
            <a:r>
              <a:rPr lang="en" sz="1800">
                <a:latin typeface="Garamond"/>
                <a:ea typeface="Garamond"/>
                <a:cs typeface="Garamond"/>
                <a:sym typeface="Garamond"/>
              </a:rPr>
              <a:t>Test R^2 = 0.54706</a:t>
            </a:r>
            <a:endParaRPr sz="1800">
              <a:latin typeface="Garamond"/>
              <a:ea typeface="Garamond"/>
              <a:cs typeface="Garamond"/>
              <a:sym typeface="Garamond"/>
            </a:endParaRPr>
          </a:p>
        </p:txBody>
      </p:sp>
      <p:sp>
        <p:nvSpPr>
          <p:cNvPr id="307" name="Google Shape;307;p40"/>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Shiyu Liu</a:t>
            </a:r>
            <a:endParaRPr/>
          </a:p>
        </p:txBody>
      </p:sp>
      <p:sp>
        <p:nvSpPr>
          <p:cNvPr id="308" name="Google Shape;30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592975" y="608975"/>
            <a:ext cx="7688700" cy="535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Arial"/>
              <a:buNone/>
            </a:pPr>
            <a:r>
              <a:rPr i="0" lang="en" u="none" cap="none" strike="noStrike">
                <a:solidFill>
                  <a:srgbClr val="434343"/>
                </a:solidFill>
                <a:latin typeface="Garamond"/>
                <a:ea typeface="Garamond"/>
                <a:cs typeface="Garamond"/>
                <a:sym typeface="Garamond"/>
              </a:rPr>
              <a:t>GAM VS Linear Methods: Value Added!</a:t>
            </a:r>
            <a:endParaRPr i="0" u="none" cap="none" strike="noStrike">
              <a:solidFill>
                <a:srgbClr val="434343"/>
              </a:solidFill>
              <a:latin typeface="Garamond"/>
              <a:ea typeface="Garamond"/>
              <a:cs typeface="Garamond"/>
              <a:sym typeface="Garamond"/>
            </a:endParaRPr>
          </a:p>
        </p:txBody>
      </p:sp>
      <p:pic>
        <p:nvPicPr>
          <p:cNvPr id="314" name="Google Shape;314;p41"/>
          <p:cNvPicPr preferRelativeResize="0"/>
          <p:nvPr/>
        </p:nvPicPr>
        <p:blipFill rotWithShape="1">
          <a:blip r:embed="rId3">
            <a:alphaModFix/>
          </a:blip>
          <a:srcRect b="0" l="0" r="0" t="0"/>
          <a:stretch/>
        </p:blipFill>
        <p:spPr>
          <a:xfrm>
            <a:off x="4518600" y="1265343"/>
            <a:ext cx="4465200" cy="3227100"/>
          </a:xfrm>
          <a:prstGeom prst="rect">
            <a:avLst/>
          </a:prstGeom>
          <a:noFill/>
          <a:ln>
            <a:noFill/>
          </a:ln>
        </p:spPr>
      </p:pic>
      <p:pic>
        <p:nvPicPr>
          <p:cNvPr id="315" name="Google Shape;315;p41"/>
          <p:cNvPicPr preferRelativeResize="0"/>
          <p:nvPr/>
        </p:nvPicPr>
        <p:blipFill rotWithShape="1">
          <a:blip r:embed="rId4">
            <a:alphaModFix/>
          </a:blip>
          <a:srcRect b="0" l="0" r="0" t="0"/>
          <a:stretch/>
        </p:blipFill>
        <p:spPr>
          <a:xfrm>
            <a:off x="-10" y="1218430"/>
            <a:ext cx="4518600" cy="3231000"/>
          </a:xfrm>
          <a:prstGeom prst="rect">
            <a:avLst/>
          </a:prstGeom>
          <a:noFill/>
          <a:ln>
            <a:noFill/>
          </a:ln>
        </p:spPr>
      </p:pic>
      <p:sp>
        <p:nvSpPr>
          <p:cNvPr id="316" name="Google Shape;316;p41"/>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Shiyu Liu</a:t>
            </a:r>
            <a:endParaRPr/>
          </a:p>
        </p:txBody>
      </p:sp>
      <p:sp>
        <p:nvSpPr>
          <p:cNvPr id="317" name="Google Shape;317;p41"/>
          <p:cNvSpPr txBox="1"/>
          <p:nvPr>
            <p:ph idx="1" type="body"/>
          </p:nvPr>
        </p:nvSpPr>
        <p:spPr>
          <a:xfrm>
            <a:off x="396925" y="4613625"/>
            <a:ext cx="8159700" cy="206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Garamond"/>
                <a:ea typeface="Garamond"/>
                <a:cs typeface="Garamond"/>
                <a:sym typeface="Garamond"/>
              </a:rPr>
              <a:t>Chronological Splitting Test Set :  OLS RMSE = </a:t>
            </a:r>
            <a:r>
              <a:rPr b="1" lang="en" sz="1400">
                <a:solidFill>
                  <a:srgbClr val="000000"/>
                </a:solidFill>
                <a:latin typeface="Garamond"/>
                <a:ea typeface="Garamond"/>
                <a:cs typeface="Garamond"/>
                <a:sym typeface="Garamond"/>
              </a:rPr>
              <a:t>0.0829</a:t>
            </a:r>
            <a:r>
              <a:rPr lang="en" sz="1400">
                <a:solidFill>
                  <a:srgbClr val="000000"/>
                </a:solidFill>
                <a:latin typeface="Garamond"/>
                <a:ea typeface="Garamond"/>
                <a:cs typeface="Garamond"/>
                <a:sym typeface="Garamond"/>
              </a:rPr>
              <a:t> </a:t>
            </a:r>
            <a:r>
              <a:rPr b="1" lang="en" sz="1400">
                <a:solidFill>
                  <a:srgbClr val="000000"/>
                </a:solidFill>
                <a:latin typeface="Garamond"/>
                <a:ea typeface="Garamond"/>
                <a:cs typeface="Garamond"/>
                <a:sym typeface="Garamond"/>
              </a:rPr>
              <a:t>LASSO RMSE = 0.0971, </a:t>
            </a:r>
            <a:r>
              <a:rPr b="1" lang="en" sz="1400">
                <a:solidFill>
                  <a:srgbClr val="000000"/>
                </a:solidFill>
                <a:highlight>
                  <a:srgbClr val="B6D7A8"/>
                </a:highlight>
                <a:latin typeface="Garamond"/>
                <a:ea typeface="Garamond"/>
                <a:cs typeface="Garamond"/>
                <a:sym typeface="Garamond"/>
              </a:rPr>
              <a:t>GAM RMSE = 0.0109</a:t>
            </a:r>
            <a:endParaRPr b="1" sz="1400">
              <a:solidFill>
                <a:srgbClr val="000000"/>
              </a:solidFill>
              <a:highlight>
                <a:srgbClr val="B6D7A8"/>
              </a:highlight>
              <a:latin typeface="Garamond"/>
              <a:ea typeface="Garamond"/>
              <a:cs typeface="Garamond"/>
              <a:sym typeface="Garamond"/>
            </a:endParaRPr>
          </a:p>
          <a:p>
            <a:pPr indent="0" lvl="0" marL="0" rtl="0" algn="l">
              <a:spcBef>
                <a:spcPts val="0"/>
              </a:spcBef>
              <a:spcAft>
                <a:spcPts val="1600"/>
              </a:spcAft>
              <a:buNone/>
            </a:pPr>
            <a:r>
              <a:t/>
            </a:r>
            <a:endParaRPr>
              <a:latin typeface="Garamond"/>
              <a:ea typeface="Garamond"/>
              <a:cs typeface="Garamond"/>
              <a:sym typeface="Garamond"/>
            </a:endParaRPr>
          </a:p>
        </p:txBody>
      </p:sp>
      <p:sp>
        <p:nvSpPr>
          <p:cNvPr id="318" name="Google Shape;31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SVM</a:t>
            </a:r>
            <a:endParaRPr>
              <a:latin typeface="Garamond"/>
              <a:ea typeface="Garamond"/>
              <a:cs typeface="Garamond"/>
              <a:sym typeface="Garamond"/>
            </a:endParaRPr>
          </a:p>
        </p:txBody>
      </p:sp>
      <p:sp>
        <p:nvSpPr>
          <p:cNvPr id="324" name="Google Shape;324;p42"/>
          <p:cNvSpPr txBox="1"/>
          <p:nvPr>
            <p:ph idx="1" type="body"/>
          </p:nvPr>
        </p:nvSpPr>
        <p:spPr>
          <a:xfrm>
            <a:off x="592975" y="13782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aramond"/>
              <a:buChar char="●"/>
            </a:pPr>
            <a:r>
              <a:rPr lang="en" sz="1800">
                <a:solidFill>
                  <a:srgbClr val="434343"/>
                </a:solidFill>
                <a:latin typeface="Garamond"/>
                <a:ea typeface="Garamond"/>
                <a:cs typeface="Garamond"/>
                <a:sym typeface="Garamond"/>
              </a:rPr>
              <a:t>T</a:t>
            </a:r>
            <a:r>
              <a:rPr lang="en" sz="1800">
                <a:solidFill>
                  <a:srgbClr val="434343"/>
                </a:solidFill>
                <a:latin typeface="Garamond"/>
                <a:ea typeface="Garamond"/>
                <a:cs typeface="Garamond"/>
                <a:sym typeface="Garamond"/>
              </a:rPr>
              <a:t>o minimize the error and individualize the hyperplane which maximizes the margin. </a:t>
            </a:r>
            <a:endParaRPr sz="1800">
              <a:solidFill>
                <a:srgbClr val="434343"/>
              </a:solidFill>
              <a:latin typeface="Garamond"/>
              <a:ea typeface="Garamond"/>
              <a:cs typeface="Garamond"/>
              <a:sym typeface="Garamond"/>
            </a:endParaRPr>
          </a:p>
          <a:p>
            <a:pPr indent="-342900" lvl="0" marL="457200" rtl="0" algn="l">
              <a:spcBef>
                <a:spcPts val="1600"/>
              </a:spcBef>
              <a:spcAft>
                <a:spcPts val="0"/>
              </a:spcAft>
              <a:buClr>
                <a:srgbClr val="434343"/>
              </a:buClr>
              <a:buSzPts val="1800"/>
              <a:buFont typeface="Garamond"/>
              <a:buChar char="●"/>
            </a:pPr>
            <a:r>
              <a:rPr lang="en" sz="1800">
                <a:solidFill>
                  <a:srgbClr val="434343"/>
                </a:solidFill>
                <a:latin typeface="Garamond"/>
                <a:ea typeface="Garamond"/>
                <a:cs typeface="Garamond"/>
                <a:sym typeface="Garamond"/>
              </a:rPr>
              <a:t>Applied Tune method with the 5-fold cross validation to find best parameters</a:t>
            </a:r>
            <a:endParaRPr sz="1800">
              <a:solidFill>
                <a:srgbClr val="434343"/>
              </a:solidFill>
              <a:latin typeface="Garamond"/>
              <a:ea typeface="Garamond"/>
              <a:cs typeface="Garamond"/>
              <a:sym typeface="Garamond"/>
            </a:endParaRPr>
          </a:p>
          <a:p>
            <a:pPr indent="-342900" lvl="0" marL="457200" rtl="0" algn="l">
              <a:spcBef>
                <a:spcPts val="1600"/>
              </a:spcBef>
              <a:spcAft>
                <a:spcPts val="0"/>
              </a:spcAft>
              <a:buClr>
                <a:srgbClr val="434343"/>
              </a:buClr>
              <a:buSzPts val="1800"/>
              <a:buFont typeface="Garamond"/>
              <a:buChar char="●"/>
            </a:pPr>
            <a:r>
              <a:rPr lang="en" sz="1800">
                <a:solidFill>
                  <a:srgbClr val="434343"/>
                </a:solidFill>
                <a:latin typeface="Garamond"/>
                <a:ea typeface="Garamond"/>
                <a:cs typeface="Garamond"/>
                <a:sym typeface="Garamond"/>
              </a:rPr>
              <a:t>The margin will be wide and the model will perform better with Small cost value.</a:t>
            </a:r>
            <a:endParaRPr sz="1800">
              <a:solidFill>
                <a:srgbClr val="434343"/>
              </a:solidFill>
              <a:latin typeface="Garamond"/>
              <a:ea typeface="Garamond"/>
              <a:cs typeface="Garamond"/>
              <a:sym typeface="Garamond"/>
            </a:endParaRPr>
          </a:p>
          <a:p>
            <a:pPr indent="0" lvl="0" marL="0" rtl="0" algn="l">
              <a:spcBef>
                <a:spcPts val="1600"/>
              </a:spcBef>
              <a:spcAft>
                <a:spcPts val="0"/>
              </a:spcAft>
              <a:buNone/>
            </a:pPr>
            <a:r>
              <a:t/>
            </a:r>
            <a:endParaRPr sz="1800">
              <a:solidFill>
                <a:srgbClr val="434343"/>
              </a:solidFill>
              <a:latin typeface="Garamond"/>
              <a:ea typeface="Garamond"/>
              <a:cs typeface="Garamond"/>
              <a:sym typeface="Garamond"/>
            </a:endParaRPr>
          </a:p>
          <a:p>
            <a:pPr indent="0" lvl="0" marL="0" rtl="0" algn="l">
              <a:spcBef>
                <a:spcPts val="1600"/>
              </a:spcBef>
              <a:spcAft>
                <a:spcPts val="0"/>
              </a:spcAft>
              <a:buNone/>
            </a:pPr>
            <a:r>
              <a:t/>
            </a:r>
            <a:endParaRPr b="1" sz="1800">
              <a:solidFill>
                <a:srgbClr val="434343"/>
              </a:solidFill>
              <a:latin typeface="Garamond"/>
              <a:ea typeface="Garamond"/>
              <a:cs typeface="Garamond"/>
              <a:sym typeface="Garamond"/>
            </a:endParaRPr>
          </a:p>
          <a:p>
            <a:pPr indent="0" lvl="0" marL="0" rtl="0" algn="l">
              <a:spcBef>
                <a:spcPts val="1600"/>
              </a:spcBef>
              <a:spcAft>
                <a:spcPts val="0"/>
              </a:spcAft>
              <a:buNone/>
            </a:pPr>
            <a:r>
              <a:t/>
            </a:r>
            <a:endParaRPr b="1" sz="1800">
              <a:solidFill>
                <a:srgbClr val="434343"/>
              </a:solidFill>
              <a:latin typeface="Garamond"/>
              <a:ea typeface="Garamond"/>
              <a:cs typeface="Garamond"/>
              <a:sym typeface="Garamond"/>
            </a:endParaRPr>
          </a:p>
          <a:p>
            <a:pPr indent="0" lvl="0" marL="0" rtl="0" algn="l">
              <a:spcBef>
                <a:spcPts val="1600"/>
              </a:spcBef>
              <a:spcAft>
                <a:spcPts val="1600"/>
              </a:spcAft>
              <a:buNone/>
            </a:pPr>
            <a:r>
              <a:t/>
            </a:r>
            <a:endParaRPr b="1" sz="1800">
              <a:solidFill>
                <a:srgbClr val="434343"/>
              </a:solidFill>
              <a:latin typeface="Garamond"/>
              <a:ea typeface="Garamond"/>
              <a:cs typeface="Garamond"/>
              <a:sym typeface="Garamond"/>
            </a:endParaRPr>
          </a:p>
        </p:txBody>
      </p:sp>
      <p:sp>
        <p:nvSpPr>
          <p:cNvPr id="325" name="Google Shape;325;p42"/>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Jianfeng Zhang</a:t>
            </a:r>
            <a:endParaRPr/>
          </a:p>
        </p:txBody>
      </p:sp>
      <p:sp>
        <p:nvSpPr>
          <p:cNvPr id="326" name="Google Shape;32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SVM(Results)</a:t>
            </a:r>
            <a:endParaRPr>
              <a:latin typeface="Garamond"/>
              <a:ea typeface="Garamond"/>
              <a:cs typeface="Garamond"/>
              <a:sym typeface="Garamond"/>
            </a:endParaRPr>
          </a:p>
        </p:txBody>
      </p:sp>
      <p:sp>
        <p:nvSpPr>
          <p:cNvPr id="332" name="Google Shape;332;p43"/>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Jianfeng Zhang</a:t>
            </a:r>
            <a:endParaRPr/>
          </a:p>
        </p:txBody>
      </p:sp>
      <p:graphicFrame>
        <p:nvGraphicFramePr>
          <p:cNvPr id="333" name="Google Shape;333;p43"/>
          <p:cNvGraphicFramePr/>
          <p:nvPr/>
        </p:nvGraphicFramePr>
        <p:xfrm>
          <a:off x="1879263" y="1389113"/>
          <a:ext cx="3000000" cy="3000000"/>
        </p:xfrm>
        <a:graphic>
          <a:graphicData uri="http://schemas.openxmlformats.org/drawingml/2006/table">
            <a:tbl>
              <a:tblPr>
                <a:noFill/>
                <a:tableStyleId>{B5E9F4CA-6277-4F03-898A-FD873DD51D30}</a:tableStyleId>
              </a:tblPr>
              <a:tblGrid>
                <a:gridCol w="2201975"/>
                <a:gridCol w="2201975"/>
                <a:gridCol w="2201975"/>
              </a:tblGrid>
              <a:tr h="396200">
                <a:tc>
                  <a:txBody>
                    <a:bodyPr>
                      <a:noAutofit/>
                    </a:bodyPr>
                    <a:lstStyle/>
                    <a:p>
                      <a:pPr indent="0" lvl="0" marL="0" rtl="0" algn="l">
                        <a:spcBef>
                          <a:spcPts val="0"/>
                        </a:spcBef>
                        <a:spcAft>
                          <a:spcPts val="0"/>
                        </a:spcAft>
                        <a:buNone/>
                      </a:pPr>
                      <a:r>
                        <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Linear</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Radial</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latin typeface="Garamond"/>
                          <a:ea typeface="Garamond"/>
                          <a:cs typeface="Garamond"/>
                          <a:sym typeface="Garamond"/>
                        </a:rPr>
                        <a:t>Training R-squared</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64.4%</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84.0%</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latin typeface="Garamond"/>
                          <a:ea typeface="Garamond"/>
                          <a:cs typeface="Garamond"/>
                          <a:sym typeface="Garamond"/>
                        </a:rPr>
                        <a:t>Testing R-squared</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72.8%</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73.3%</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latin typeface="Garamond"/>
                          <a:ea typeface="Garamond"/>
                          <a:cs typeface="Garamond"/>
                          <a:sym typeface="Garamond"/>
                        </a:rPr>
                        <a:t>Testing RMSE</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0.085</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0.084</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bl>
          </a:graphicData>
        </a:graphic>
      </p:graphicFrame>
      <p:graphicFrame>
        <p:nvGraphicFramePr>
          <p:cNvPr id="334" name="Google Shape;334;p43"/>
          <p:cNvGraphicFramePr/>
          <p:nvPr/>
        </p:nvGraphicFramePr>
        <p:xfrm>
          <a:off x="1879263" y="3269150"/>
          <a:ext cx="3000000" cy="3000000"/>
        </p:xfrm>
        <a:graphic>
          <a:graphicData uri="http://schemas.openxmlformats.org/drawingml/2006/table">
            <a:tbl>
              <a:tblPr>
                <a:noFill/>
                <a:tableStyleId>{B5E9F4CA-6277-4F03-898A-FD873DD51D30}</a:tableStyleId>
              </a:tblPr>
              <a:tblGrid>
                <a:gridCol w="2201975"/>
                <a:gridCol w="2201975"/>
                <a:gridCol w="2201975"/>
              </a:tblGrid>
              <a:tr h="366725">
                <a:tc>
                  <a:txBody>
                    <a:bodyPr>
                      <a:noAutofit/>
                    </a:bodyPr>
                    <a:lstStyle/>
                    <a:p>
                      <a:pPr indent="0" lvl="0" marL="0" rtl="0" algn="l">
                        <a:spcBef>
                          <a:spcPts val="0"/>
                        </a:spcBef>
                        <a:spcAft>
                          <a:spcPts val="0"/>
                        </a:spcAft>
                        <a:buNone/>
                      </a:pPr>
                      <a:r>
                        <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Linear</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Radial</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363200">
                <a:tc>
                  <a:txBody>
                    <a:bodyPr>
                      <a:noAutofit/>
                    </a:bodyPr>
                    <a:lstStyle/>
                    <a:p>
                      <a:pPr indent="0" lvl="0" marL="0" rtl="0" algn="l">
                        <a:spcBef>
                          <a:spcPts val="0"/>
                        </a:spcBef>
                        <a:spcAft>
                          <a:spcPts val="0"/>
                        </a:spcAft>
                        <a:buNone/>
                      </a:pPr>
                      <a:r>
                        <a:rPr lang="en">
                          <a:latin typeface="Garamond"/>
                          <a:ea typeface="Garamond"/>
                          <a:cs typeface="Garamond"/>
                          <a:sym typeface="Garamond"/>
                        </a:rPr>
                        <a:t>Training R-squared</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67.7%</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86.7%</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363200">
                <a:tc>
                  <a:txBody>
                    <a:bodyPr>
                      <a:noAutofit/>
                    </a:bodyPr>
                    <a:lstStyle/>
                    <a:p>
                      <a:pPr indent="0" lvl="0" marL="0" rtl="0" algn="l">
                        <a:spcBef>
                          <a:spcPts val="0"/>
                        </a:spcBef>
                        <a:spcAft>
                          <a:spcPts val="0"/>
                        </a:spcAft>
                        <a:buNone/>
                      </a:pPr>
                      <a:r>
                        <a:rPr lang="en">
                          <a:latin typeface="Garamond"/>
                          <a:ea typeface="Garamond"/>
                          <a:cs typeface="Garamond"/>
                          <a:sym typeface="Garamond"/>
                        </a:rPr>
                        <a:t>Testing R-squared</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63.1%</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70.0%</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r h="363200">
                <a:tc>
                  <a:txBody>
                    <a:bodyPr>
                      <a:noAutofit/>
                    </a:bodyPr>
                    <a:lstStyle/>
                    <a:p>
                      <a:pPr indent="0" lvl="0" marL="0" rtl="0" algn="l">
                        <a:spcBef>
                          <a:spcPts val="0"/>
                        </a:spcBef>
                        <a:spcAft>
                          <a:spcPts val="0"/>
                        </a:spcAft>
                        <a:buNone/>
                      </a:pPr>
                      <a:r>
                        <a:rPr lang="en">
                          <a:latin typeface="Garamond"/>
                          <a:ea typeface="Garamond"/>
                          <a:cs typeface="Garamond"/>
                          <a:sym typeface="Garamond"/>
                        </a:rPr>
                        <a:t>Testing RMSE</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0.0918</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Garamond"/>
                          <a:ea typeface="Garamond"/>
                          <a:cs typeface="Garamond"/>
                          <a:sym typeface="Garamond"/>
                        </a:rPr>
                        <a:t>0.083</a:t>
                      </a:r>
                      <a:endParaRPr>
                        <a:latin typeface="Garamond"/>
                        <a:ea typeface="Garamond"/>
                        <a:cs typeface="Garamond"/>
                        <a:sym typeface="Garamond"/>
                      </a:endParaRPr>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tcPr>
                </a:tc>
              </a:tr>
            </a:tbl>
          </a:graphicData>
        </a:graphic>
      </p:graphicFrame>
      <p:sp>
        <p:nvSpPr>
          <p:cNvPr id="335" name="Google Shape;335;p43"/>
          <p:cNvSpPr/>
          <p:nvPr/>
        </p:nvSpPr>
        <p:spPr>
          <a:xfrm>
            <a:off x="468200" y="1785325"/>
            <a:ext cx="1164600" cy="414900"/>
          </a:xfrm>
          <a:prstGeom prst="roundRect">
            <a:avLst>
              <a:gd fmla="val 16667" name="adj"/>
            </a:avLst>
          </a:prstGeom>
          <a:gradFill>
            <a:gsLst>
              <a:gs pos="0">
                <a:srgbClr val="DCECD5"/>
              </a:gs>
              <a:gs pos="1000">
                <a:srgbClr val="FFFFFF"/>
              </a:gs>
              <a:gs pos="100000">
                <a:srgbClr val="93BC8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Garamond"/>
                <a:ea typeface="Garamond"/>
                <a:cs typeface="Garamond"/>
                <a:sym typeface="Garamond"/>
              </a:rPr>
              <a:t>80%/20%</a:t>
            </a:r>
            <a:endParaRPr sz="1600">
              <a:latin typeface="Garamond"/>
              <a:ea typeface="Garamond"/>
              <a:cs typeface="Garamond"/>
              <a:sym typeface="Garamond"/>
            </a:endParaRPr>
          </a:p>
        </p:txBody>
      </p:sp>
      <p:sp>
        <p:nvSpPr>
          <p:cNvPr id="336" name="Google Shape;336;p43"/>
          <p:cNvSpPr/>
          <p:nvPr/>
        </p:nvSpPr>
        <p:spPr>
          <a:xfrm>
            <a:off x="468200" y="3665350"/>
            <a:ext cx="1164600" cy="414900"/>
          </a:xfrm>
          <a:prstGeom prst="roundRect">
            <a:avLst>
              <a:gd fmla="val 16667" name="adj"/>
            </a:avLst>
          </a:prstGeom>
          <a:gradFill>
            <a:gsLst>
              <a:gs pos="0">
                <a:srgbClr val="DCECD5"/>
              </a:gs>
              <a:gs pos="1000">
                <a:srgbClr val="FFFFFF"/>
              </a:gs>
              <a:gs pos="100000">
                <a:srgbClr val="93BC8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Garamond"/>
                <a:ea typeface="Garamond"/>
                <a:cs typeface="Garamond"/>
                <a:sym typeface="Garamond"/>
              </a:rPr>
              <a:t>25yr/1yr</a:t>
            </a:r>
            <a:endParaRPr sz="1600">
              <a:latin typeface="Garamond"/>
              <a:ea typeface="Garamond"/>
              <a:cs typeface="Garamond"/>
              <a:sym typeface="Garamond"/>
            </a:endParaRPr>
          </a:p>
        </p:txBody>
      </p:sp>
      <p:sp>
        <p:nvSpPr>
          <p:cNvPr id="337" name="Google Shape;3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Values vs Actual values </a:t>
            </a:r>
            <a:endParaRPr/>
          </a:p>
        </p:txBody>
      </p:sp>
      <p:sp>
        <p:nvSpPr>
          <p:cNvPr id="343" name="Google Shape;343;p44"/>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r>
              <a:rPr lang="en"/>
              <a:t>ianfeng Zhang</a:t>
            </a:r>
            <a:endParaRPr/>
          </a:p>
        </p:txBody>
      </p:sp>
      <p:sp>
        <p:nvSpPr>
          <p:cNvPr id="344" name="Google Shape;34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5" name="Google Shape;345;p44"/>
          <p:cNvPicPr preferRelativeResize="0"/>
          <p:nvPr/>
        </p:nvPicPr>
        <p:blipFill>
          <a:blip r:embed="rId3">
            <a:alphaModFix/>
          </a:blip>
          <a:stretch>
            <a:fillRect/>
          </a:stretch>
        </p:blipFill>
        <p:spPr>
          <a:xfrm>
            <a:off x="4548400" y="1243875"/>
            <a:ext cx="4243600" cy="3536925"/>
          </a:xfrm>
          <a:prstGeom prst="rect">
            <a:avLst/>
          </a:prstGeom>
          <a:noFill/>
          <a:ln>
            <a:noFill/>
          </a:ln>
        </p:spPr>
      </p:pic>
      <p:pic>
        <p:nvPicPr>
          <p:cNvPr id="346" name="Google Shape;346;p44"/>
          <p:cNvPicPr preferRelativeResize="0"/>
          <p:nvPr/>
        </p:nvPicPr>
        <p:blipFill>
          <a:blip r:embed="rId4">
            <a:alphaModFix/>
          </a:blip>
          <a:stretch>
            <a:fillRect/>
          </a:stretch>
        </p:blipFill>
        <p:spPr>
          <a:xfrm>
            <a:off x="186000" y="1301254"/>
            <a:ext cx="4243600" cy="344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Executive Summary</a:t>
            </a:r>
            <a:endParaRPr>
              <a:latin typeface="Garamond"/>
              <a:ea typeface="Garamond"/>
              <a:cs typeface="Garamond"/>
              <a:sym typeface="Garamond"/>
            </a:endParaRPr>
          </a:p>
          <a:p>
            <a:pPr indent="0" lvl="0" marL="0" rtl="0" algn="l">
              <a:spcBef>
                <a:spcPts val="0"/>
              </a:spcBef>
              <a:spcAft>
                <a:spcPts val="0"/>
              </a:spcAft>
              <a:buNone/>
            </a:pPr>
            <a:r>
              <a:rPr lang="en">
                <a:latin typeface="Garamond"/>
                <a:ea typeface="Garamond"/>
                <a:cs typeface="Garamond"/>
                <a:sym typeface="Garamond"/>
              </a:rPr>
              <a:t> </a:t>
            </a:r>
            <a:endParaRPr>
              <a:latin typeface="Garamond"/>
              <a:ea typeface="Garamond"/>
              <a:cs typeface="Garamond"/>
              <a:sym typeface="Garamond"/>
            </a:endParaRPr>
          </a:p>
        </p:txBody>
      </p:sp>
      <p:sp>
        <p:nvSpPr>
          <p:cNvPr id="186" name="Google Shape;186;p27"/>
          <p:cNvSpPr txBox="1"/>
          <p:nvPr>
            <p:ph idx="1" type="body"/>
          </p:nvPr>
        </p:nvSpPr>
        <p:spPr>
          <a:xfrm>
            <a:off x="592975" y="13782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latin typeface="Garamond"/>
                <a:ea typeface="Garamond"/>
                <a:cs typeface="Garamond"/>
                <a:sym typeface="Garamond"/>
              </a:rPr>
              <a:t>Mission</a:t>
            </a:r>
            <a:r>
              <a:rPr b="1" lang="en" sz="1600">
                <a:latin typeface="Garamond"/>
                <a:ea typeface="Garamond"/>
                <a:cs typeface="Garamond"/>
                <a:sym typeface="Garamond"/>
              </a:rPr>
              <a:t>:</a:t>
            </a:r>
            <a:r>
              <a:rPr lang="en" sz="1600">
                <a:latin typeface="Garamond"/>
                <a:ea typeface="Garamond"/>
                <a:cs typeface="Garamond"/>
                <a:sym typeface="Garamond"/>
              </a:rPr>
              <a:t> Our team will implement different machine learning techniques to predict retail sales of electronic shopping and mail-orders and evaluate which methods perform much better.</a:t>
            </a:r>
            <a:endParaRPr sz="1600">
              <a:latin typeface="Garamond"/>
              <a:ea typeface="Garamond"/>
              <a:cs typeface="Garamond"/>
              <a:sym typeface="Garamond"/>
            </a:endParaRPr>
          </a:p>
          <a:p>
            <a:pPr indent="0" lvl="0" marL="0" rtl="0" algn="l">
              <a:spcBef>
                <a:spcPts val="1600"/>
              </a:spcBef>
              <a:spcAft>
                <a:spcPts val="0"/>
              </a:spcAft>
              <a:buNone/>
            </a:pPr>
            <a:r>
              <a:rPr b="1" lang="en" sz="1600" u="sng">
                <a:latin typeface="Garamond"/>
                <a:ea typeface="Garamond"/>
                <a:cs typeface="Garamond"/>
                <a:sym typeface="Garamond"/>
              </a:rPr>
              <a:t>Thesis</a:t>
            </a:r>
            <a:r>
              <a:rPr b="1" lang="en" sz="1600">
                <a:latin typeface="Garamond"/>
                <a:ea typeface="Garamond"/>
                <a:cs typeface="Garamond"/>
                <a:sym typeface="Garamond"/>
              </a:rPr>
              <a:t>: </a:t>
            </a:r>
            <a:r>
              <a:rPr lang="en" sz="1600">
                <a:latin typeface="Garamond"/>
                <a:ea typeface="Garamond"/>
                <a:cs typeface="Garamond"/>
                <a:sym typeface="Garamond"/>
              </a:rPr>
              <a:t>Whether machine learning technique could improve the accuracy of ecommerce sales prediction</a:t>
            </a:r>
            <a:endParaRPr sz="1600">
              <a:latin typeface="Garamond"/>
              <a:ea typeface="Garamond"/>
              <a:cs typeface="Garamond"/>
              <a:sym typeface="Garamond"/>
            </a:endParaRPr>
          </a:p>
          <a:p>
            <a:pPr indent="0" lvl="0" marL="0" rtl="0" algn="l">
              <a:spcBef>
                <a:spcPts val="1600"/>
              </a:spcBef>
              <a:spcAft>
                <a:spcPts val="0"/>
              </a:spcAft>
              <a:buNone/>
            </a:pPr>
            <a:r>
              <a:rPr lang="en" sz="1600">
                <a:latin typeface="Garamond"/>
                <a:ea typeface="Garamond"/>
                <a:cs typeface="Garamond"/>
                <a:sym typeface="Garamond"/>
              </a:rPr>
              <a:t>In order to effectively predict retail sales of electronic shopping and mail-orders, electronic shopping and mail-order houses sales return monthly data from 1992 to 2017 was used to determine next few years sales, in terms of  economic and social factors. </a:t>
            </a:r>
            <a:endParaRPr sz="1600">
              <a:latin typeface="Garamond"/>
              <a:ea typeface="Garamond"/>
              <a:cs typeface="Garamond"/>
              <a:sym typeface="Garamond"/>
            </a:endParaRPr>
          </a:p>
          <a:p>
            <a:pPr indent="0" lvl="0" marL="0" rtl="0" algn="l">
              <a:spcBef>
                <a:spcPts val="1600"/>
              </a:spcBef>
              <a:spcAft>
                <a:spcPts val="0"/>
              </a:spcAft>
              <a:buNone/>
            </a:pPr>
            <a:r>
              <a:rPr lang="en" sz="1600">
                <a:latin typeface="Garamond"/>
                <a:ea typeface="Garamond"/>
                <a:cs typeface="Garamond"/>
                <a:sym typeface="Garamond"/>
              </a:rPr>
              <a:t>Our completed project consists of basic business and data understanding, 5 R-based machine learning models, and followed by performance and evaluation of models.</a:t>
            </a:r>
            <a:endParaRPr sz="1600">
              <a:latin typeface="Garamond"/>
              <a:ea typeface="Garamond"/>
              <a:cs typeface="Garamond"/>
              <a:sym typeface="Garamond"/>
            </a:endParaRPr>
          </a:p>
          <a:p>
            <a:pPr indent="0" lvl="0" marL="0" rtl="0" algn="l">
              <a:spcBef>
                <a:spcPts val="1600"/>
              </a:spcBef>
              <a:spcAft>
                <a:spcPts val="0"/>
              </a:spcAft>
              <a:buNone/>
            </a:pPr>
            <a:r>
              <a:t/>
            </a:r>
            <a:endParaRPr>
              <a:latin typeface="Garamond"/>
              <a:ea typeface="Garamond"/>
              <a:cs typeface="Garamond"/>
              <a:sym typeface="Garamond"/>
            </a:endParaRPr>
          </a:p>
          <a:p>
            <a:pPr indent="0" lvl="0" marL="0" rtl="0" algn="l">
              <a:spcBef>
                <a:spcPts val="1600"/>
              </a:spcBef>
              <a:spcAft>
                <a:spcPts val="1600"/>
              </a:spcAft>
              <a:buNone/>
            </a:pPr>
            <a:r>
              <a:t/>
            </a:r>
            <a:endParaRPr>
              <a:latin typeface="Garamond"/>
              <a:ea typeface="Garamond"/>
              <a:cs typeface="Garamond"/>
              <a:sym typeface="Garamond"/>
            </a:endParaRPr>
          </a:p>
        </p:txBody>
      </p:sp>
      <p:sp>
        <p:nvSpPr>
          <p:cNvPr id="187" name="Google Shape;187;p27"/>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 Zhang</a:t>
            </a:r>
            <a:endParaRPr/>
          </a:p>
        </p:txBody>
      </p:sp>
      <p:sp>
        <p:nvSpPr>
          <p:cNvPr id="188" name="Google Shape;188;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SVM(radial) </a:t>
            </a:r>
            <a:endParaRPr>
              <a:latin typeface="Garamond"/>
              <a:ea typeface="Garamond"/>
              <a:cs typeface="Garamond"/>
              <a:sym typeface="Garamond"/>
            </a:endParaRPr>
          </a:p>
        </p:txBody>
      </p:sp>
      <p:pic>
        <p:nvPicPr>
          <p:cNvPr id="352" name="Google Shape;352;p45"/>
          <p:cNvPicPr preferRelativeResize="0"/>
          <p:nvPr/>
        </p:nvPicPr>
        <p:blipFill>
          <a:blip r:embed="rId3">
            <a:alphaModFix/>
          </a:blip>
          <a:stretch>
            <a:fillRect/>
          </a:stretch>
        </p:blipFill>
        <p:spPr>
          <a:xfrm>
            <a:off x="6229050" y="1378275"/>
            <a:ext cx="2601200" cy="3031575"/>
          </a:xfrm>
          <a:prstGeom prst="rect">
            <a:avLst/>
          </a:prstGeom>
          <a:noFill/>
          <a:ln>
            <a:noFill/>
          </a:ln>
        </p:spPr>
      </p:pic>
      <p:pic>
        <p:nvPicPr>
          <p:cNvPr id="353" name="Google Shape;353;p45"/>
          <p:cNvPicPr preferRelativeResize="0"/>
          <p:nvPr/>
        </p:nvPicPr>
        <p:blipFill>
          <a:blip r:embed="rId4">
            <a:alphaModFix/>
          </a:blip>
          <a:stretch>
            <a:fillRect/>
          </a:stretch>
        </p:blipFill>
        <p:spPr>
          <a:xfrm>
            <a:off x="454975" y="1322250"/>
            <a:ext cx="4990998" cy="3371574"/>
          </a:xfrm>
          <a:prstGeom prst="rect">
            <a:avLst/>
          </a:prstGeom>
          <a:noFill/>
          <a:ln>
            <a:noFill/>
          </a:ln>
        </p:spPr>
      </p:pic>
      <p:sp>
        <p:nvSpPr>
          <p:cNvPr id="354" name="Google Shape;354;p45"/>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Jianfeng Zhang</a:t>
            </a:r>
            <a:endParaRPr/>
          </a:p>
        </p:txBody>
      </p:sp>
      <p:sp>
        <p:nvSpPr>
          <p:cNvPr id="355" name="Google Shape;3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6"/>
          <p:cNvSpPr/>
          <p:nvPr/>
        </p:nvSpPr>
        <p:spPr>
          <a:xfrm>
            <a:off x="548800" y="1506800"/>
            <a:ext cx="1027200" cy="414900"/>
          </a:xfrm>
          <a:prstGeom prst="roundRect">
            <a:avLst>
              <a:gd fmla="val 16667" name="adj"/>
            </a:avLst>
          </a:prstGeom>
          <a:gradFill>
            <a:gsLst>
              <a:gs pos="0">
                <a:srgbClr val="DCECD5"/>
              </a:gs>
              <a:gs pos="1000">
                <a:srgbClr val="FFFFFF"/>
              </a:gs>
              <a:gs pos="100000">
                <a:srgbClr val="93BC8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6"/>
          <p:cNvSpPr/>
          <p:nvPr/>
        </p:nvSpPr>
        <p:spPr>
          <a:xfrm>
            <a:off x="548800" y="2532588"/>
            <a:ext cx="1027200" cy="414900"/>
          </a:xfrm>
          <a:prstGeom prst="roundRect">
            <a:avLst>
              <a:gd fmla="val 16667" name="adj"/>
            </a:avLst>
          </a:prstGeom>
          <a:gradFill>
            <a:gsLst>
              <a:gs pos="0">
                <a:srgbClr val="DCECD5"/>
              </a:gs>
              <a:gs pos="1000">
                <a:srgbClr val="FFFFFF"/>
              </a:gs>
              <a:gs pos="100000">
                <a:srgbClr val="93BC8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6"/>
          <p:cNvSpPr/>
          <p:nvPr/>
        </p:nvSpPr>
        <p:spPr>
          <a:xfrm>
            <a:off x="548800" y="3769750"/>
            <a:ext cx="1027200" cy="414900"/>
          </a:xfrm>
          <a:prstGeom prst="roundRect">
            <a:avLst>
              <a:gd fmla="val 16667" name="adj"/>
            </a:avLst>
          </a:prstGeom>
          <a:gradFill>
            <a:gsLst>
              <a:gs pos="0">
                <a:srgbClr val="DCECD5"/>
              </a:gs>
              <a:gs pos="1000">
                <a:srgbClr val="FFFFFF"/>
              </a:gs>
              <a:gs pos="100000">
                <a:srgbClr val="93BC8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6"/>
          <p:cNvSpPr txBox="1"/>
          <p:nvPr/>
        </p:nvSpPr>
        <p:spPr>
          <a:xfrm>
            <a:off x="593050" y="1659200"/>
            <a:ext cx="982800" cy="414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None/>
            </a:pPr>
            <a:r>
              <a:rPr lang="en" sz="1800">
                <a:solidFill>
                  <a:schemeClr val="accent1"/>
                </a:solidFill>
                <a:latin typeface="Garamond"/>
                <a:ea typeface="Garamond"/>
                <a:cs typeface="Garamond"/>
                <a:sym typeface="Garamond"/>
              </a:rPr>
              <a:t>Data</a:t>
            </a:r>
            <a:endParaRPr sz="1800">
              <a:latin typeface="Garamond"/>
              <a:ea typeface="Garamond"/>
              <a:cs typeface="Garamond"/>
              <a:sym typeface="Garamond"/>
            </a:endParaRPr>
          </a:p>
        </p:txBody>
      </p:sp>
      <p:sp>
        <p:nvSpPr>
          <p:cNvPr id="364" name="Google Shape;364;p46"/>
          <p:cNvSpPr txBox="1"/>
          <p:nvPr/>
        </p:nvSpPr>
        <p:spPr>
          <a:xfrm>
            <a:off x="593125" y="2497500"/>
            <a:ext cx="982800" cy="83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None/>
            </a:pPr>
            <a:r>
              <a:rPr lang="en" sz="1800">
                <a:solidFill>
                  <a:schemeClr val="accent1"/>
                </a:solidFill>
                <a:latin typeface="Garamond"/>
                <a:ea typeface="Garamond"/>
                <a:cs typeface="Garamond"/>
                <a:sym typeface="Garamond"/>
              </a:rPr>
              <a:t>Tree</a:t>
            </a:r>
            <a:endParaRPr sz="1800">
              <a:latin typeface="Garamond"/>
              <a:ea typeface="Garamond"/>
              <a:cs typeface="Garamond"/>
              <a:sym typeface="Garamond"/>
            </a:endParaRPr>
          </a:p>
        </p:txBody>
      </p:sp>
      <p:sp>
        <p:nvSpPr>
          <p:cNvPr id="365" name="Google Shape;365;p46"/>
          <p:cNvSpPr txBox="1"/>
          <p:nvPr/>
        </p:nvSpPr>
        <p:spPr>
          <a:xfrm>
            <a:off x="593125" y="3558375"/>
            <a:ext cx="982800" cy="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Garamond"/>
                <a:ea typeface="Garamond"/>
                <a:cs typeface="Garamond"/>
                <a:sym typeface="Garamond"/>
              </a:rPr>
              <a:t>Random</a:t>
            </a:r>
            <a:endParaRPr sz="1800">
              <a:latin typeface="Garamond"/>
              <a:ea typeface="Garamond"/>
              <a:cs typeface="Garamond"/>
              <a:sym typeface="Garamond"/>
            </a:endParaRPr>
          </a:p>
          <a:p>
            <a:pPr indent="0" lvl="0" marL="0" rtl="0" algn="l">
              <a:spcBef>
                <a:spcPts val="0"/>
              </a:spcBef>
              <a:spcAft>
                <a:spcPts val="0"/>
              </a:spcAft>
              <a:buNone/>
            </a:pPr>
            <a:r>
              <a:rPr lang="en" sz="1800">
                <a:solidFill>
                  <a:schemeClr val="accent1"/>
                </a:solidFill>
                <a:latin typeface="Garamond"/>
                <a:ea typeface="Garamond"/>
                <a:cs typeface="Garamond"/>
                <a:sym typeface="Garamond"/>
              </a:rPr>
              <a:t>Forest</a:t>
            </a:r>
            <a:endParaRPr sz="1800">
              <a:latin typeface="Garamond"/>
              <a:ea typeface="Garamond"/>
              <a:cs typeface="Garamond"/>
              <a:sym typeface="Garamond"/>
            </a:endParaRPr>
          </a:p>
        </p:txBody>
      </p:sp>
      <p:sp>
        <p:nvSpPr>
          <p:cNvPr id="366" name="Google Shape;366;p46"/>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Regression Tree &amp; Random Forest</a:t>
            </a:r>
            <a:endParaRPr>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p:txBody>
      </p:sp>
      <p:sp>
        <p:nvSpPr>
          <p:cNvPr id="367" name="Google Shape;367;p46"/>
          <p:cNvSpPr txBox="1"/>
          <p:nvPr>
            <p:ph idx="1" type="body"/>
          </p:nvPr>
        </p:nvSpPr>
        <p:spPr>
          <a:xfrm>
            <a:off x="2108625" y="1305050"/>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Garamond"/>
                <a:ea typeface="Garamond"/>
                <a:cs typeface="Garamond"/>
                <a:sym typeface="Garamond"/>
              </a:rPr>
              <a:t>As mentioned previously, two sets of data were used in the model</a:t>
            </a:r>
            <a:endParaRPr sz="1600">
              <a:latin typeface="Garamond"/>
              <a:ea typeface="Garamond"/>
              <a:cs typeface="Garamond"/>
              <a:sym typeface="Garamond"/>
            </a:endParaRPr>
          </a:p>
          <a:p>
            <a:pPr indent="-330200" lvl="0" marL="457200" rtl="0" algn="l">
              <a:lnSpc>
                <a:spcPct val="100000"/>
              </a:lnSpc>
              <a:spcBef>
                <a:spcPts val="1600"/>
              </a:spcBef>
              <a:spcAft>
                <a:spcPts val="0"/>
              </a:spcAft>
              <a:buSzPts val="1600"/>
              <a:buFont typeface="Garamond"/>
              <a:buChar char="●"/>
            </a:pPr>
            <a:r>
              <a:rPr lang="en" sz="1600">
                <a:latin typeface="Garamond"/>
                <a:ea typeface="Garamond"/>
                <a:cs typeface="Garamond"/>
                <a:sym typeface="Garamond"/>
              </a:rPr>
              <a:t>80/20 :  Randomly Sample 80:20 data into training/testing</a:t>
            </a:r>
            <a:endParaRPr sz="1600">
              <a:latin typeface="Garamond"/>
              <a:ea typeface="Garamond"/>
              <a:cs typeface="Garamond"/>
              <a:sym typeface="Garamond"/>
            </a:endParaRPr>
          </a:p>
          <a:p>
            <a:pPr indent="-330200" lvl="0" marL="4572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25/1    :  Use First 25-year data (296 months) to predict 1-year (12 month) </a:t>
            </a:r>
            <a:endParaRPr sz="1600">
              <a:latin typeface="Garamond"/>
              <a:ea typeface="Garamond"/>
              <a:cs typeface="Garamond"/>
              <a:sym typeface="Garamond"/>
            </a:endParaRPr>
          </a:p>
        </p:txBody>
      </p:sp>
      <p:cxnSp>
        <p:nvCxnSpPr>
          <p:cNvPr id="368" name="Google Shape;368;p46"/>
          <p:cNvCxnSpPr/>
          <p:nvPr/>
        </p:nvCxnSpPr>
        <p:spPr>
          <a:xfrm>
            <a:off x="2138700" y="2443500"/>
            <a:ext cx="6432900" cy="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46"/>
          <p:cNvCxnSpPr/>
          <p:nvPr/>
        </p:nvCxnSpPr>
        <p:spPr>
          <a:xfrm>
            <a:off x="2138700" y="3586500"/>
            <a:ext cx="6432900" cy="0"/>
          </a:xfrm>
          <a:prstGeom prst="straightConnector1">
            <a:avLst/>
          </a:prstGeom>
          <a:noFill/>
          <a:ln cap="flat" cmpd="sng" w="9525">
            <a:solidFill>
              <a:schemeClr val="dk2"/>
            </a:solidFill>
            <a:prstDash val="solid"/>
            <a:round/>
            <a:headEnd len="med" w="med" type="none"/>
            <a:tailEnd len="med" w="med" type="none"/>
          </a:ln>
        </p:spPr>
      </p:cxnSp>
      <p:sp>
        <p:nvSpPr>
          <p:cNvPr id="370" name="Google Shape;370;p46"/>
          <p:cNvSpPr txBox="1"/>
          <p:nvPr>
            <p:ph idx="1" type="body"/>
          </p:nvPr>
        </p:nvSpPr>
        <p:spPr>
          <a:xfrm>
            <a:off x="2124375" y="2453100"/>
            <a:ext cx="6462000" cy="97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Garamond"/>
                <a:ea typeface="Garamond"/>
                <a:cs typeface="Garamond"/>
                <a:sym typeface="Garamond"/>
              </a:rPr>
              <a:t>Regression Tree takes little model assumption, and thus the return data needs no further preprocessing</a:t>
            </a:r>
            <a:endParaRPr sz="1600">
              <a:latin typeface="Garamond"/>
              <a:ea typeface="Garamond"/>
              <a:cs typeface="Garamond"/>
              <a:sym typeface="Garamond"/>
            </a:endParaRPr>
          </a:p>
          <a:p>
            <a:pPr indent="0" lvl="0" marL="0" rtl="0" algn="l">
              <a:lnSpc>
                <a:spcPct val="100000"/>
              </a:lnSpc>
              <a:spcBef>
                <a:spcPts val="1600"/>
              </a:spcBef>
              <a:spcAft>
                <a:spcPts val="1600"/>
              </a:spcAft>
              <a:buNone/>
            </a:pPr>
            <a:r>
              <a:rPr lang="en" sz="1600">
                <a:latin typeface="Garamond"/>
                <a:ea typeface="Garamond"/>
                <a:cs typeface="Garamond"/>
                <a:sym typeface="Garamond"/>
              </a:rPr>
              <a:t>It is however very sensitive to data and therefore unstable</a:t>
            </a:r>
            <a:endParaRPr sz="1600">
              <a:latin typeface="Garamond"/>
              <a:ea typeface="Garamond"/>
              <a:cs typeface="Garamond"/>
              <a:sym typeface="Garamond"/>
            </a:endParaRPr>
          </a:p>
        </p:txBody>
      </p:sp>
      <p:sp>
        <p:nvSpPr>
          <p:cNvPr id="371" name="Google Shape;371;p46"/>
          <p:cNvSpPr txBox="1"/>
          <p:nvPr>
            <p:ph idx="1" type="body"/>
          </p:nvPr>
        </p:nvSpPr>
        <p:spPr>
          <a:xfrm>
            <a:off x="2124375" y="3672300"/>
            <a:ext cx="6590400" cy="97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Garamond"/>
                <a:ea typeface="Garamond"/>
                <a:cs typeface="Garamond"/>
                <a:sym typeface="Garamond"/>
              </a:rPr>
              <a:t>Random Forest is use to provide an ensemble and </a:t>
            </a:r>
            <a:r>
              <a:rPr lang="en" sz="1600">
                <a:latin typeface="Garamond"/>
                <a:ea typeface="Garamond"/>
                <a:cs typeface="Garamond"/>
                <a:sym typeface="Garamond"/>
              </a:rPr>
              <a:t>stabilize</a:t>
            </a:r>
            <a:r>
              <a:rPr lang="en" sz="1600">
                <a:latin typeface="Garamond"/>
                <a:ea typeface="Garamond"/>
                <a:cs typeface="Garamond"/>
                <a:sym typeface="Garamond"/>
              </a:rPr>
              <a:t> the model results</a:t>
            </a:r>
            <a:endParaRPr sz="1600">
              <a:latin typeface="Garamond"/>
              <a:ea typeface="Garamond"/>
              <a:cs typeface="Garamond"/>
              <a:sym typeface="Garamond"/>
            </a:endParaRPr>
          </a:p>
          <a:p>
            <a:pPr indent="0" lvl="0" marL="0" rtl="0" algn="l">
              <a:lnSpc>
                <a:spcPct val="100000"/>
              </a:lnSpc>
              <a:spcBef>
                <a:spcPts val="1600"/>
              </a:spcBef>
              <a:spcAft>
                <a:spcPts val="1600"/>
              </a:spcAft>
              <a:buNone/>
            </a:pPr>
            <a:r>
              <a:rPr lang="en" sz="1600">
                <a:latin typeface="Garamond"/>
                <a:ea typeface="Garamond"/>
                <a:cs typeface="Garamond"/>
                <a:sym typeface="Garamond"/>
              </a:rPr>
              <a:t>5-fold cross-validation is performed in both  tree &amp; random forest for parameter pruning</a:t>
            </a:r>
            <a:endParaRPr sz="1600">
              <a:latin typeface="Garamond"/>
              <a:ea typeface="Garamond"/>
              <a:cs typeface="Garamond"/>
              <a:sym typeface="Garamond"/>
            </a:endParaRPr>
          </a:p>
        </p:txBody>
      </p:sp>
      <p:sp>
        <p:nvSpPr>
          <p:cNvPr id="372" name="Google Shape;372;p46"/>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Jiarui Tian</a:t>
            </a:r>
            <a:endParaRPr/>
          </a:p>
        </p:txBody>
      </p:sp>
      <p:sp>
        <p:nvSpPr>
          <p:cNvPr id="373" name="Google Shape;37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7"/>
          <p:cNvSpPr/>
          <p:nvPr/>
        </p:nvSpPr>
        <p:spPr>
          <a:xfrm>
            <a:off x="548800" y="1545075"/>
            <a:ext cx="1027200" cy="414900"/>
          </a:xfrm>
          <a:prstGeom prst="roundRect">
            <a:avLst>
              <a:gd fmla="val 16667" name="adj"/>
            </a:avLst>
          </a:prstGeom>
          <a:gradFill>
            <a:gsLst>
              <a:gs pos="0">
                <a:srgbClr val="DCECD5"/>
              </a:gs>
              <a:gs pos="1000">
                <a:srgbClr val="FFFFFF"/>
              </a:gs>
              <a:gs pos="100000">
                <a:srgbClr val="93BC8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7"/>
          <p:cNvSpPr txBox="1"/>
          <p:nvPr/>
        </p:nvSpPr>
        <p:spPr>
          <a:xfrm>
            <a:off x="592975" y="1477725"/>
            <a:ext cx="982800" cy="83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None/>
            </a:pPr>
            <a:r>
              <a:rPr lang="en" sz="1800">
                <a:solidFill>
                  <a:schemeClr val="accent1"/>
                </a:solidFill>
                <a:latin typeface="Garamond"/>
                <a:ea typeface="Garamond"/>
                <a:cs typeface="Garamond"/>
                <a:sym typeface="Garamond"/>
              </a:rPr>
              <a:t>80/20</a:t>
            </a:r>
            <a:endParaRPr sz="1800">
              <a:latin typeface="Garamond"/>
              <a:ea typeface="Garamond"/>
              <a:cs typeface="Garamond"/>
              <a:sym typeface="Garamond"/>
            </a:endParaRPr>
          </a:p>
        </p:txBody>
      </p:sp>
      <p:sp>
        <p:nvSpPr>
          <p:cNvPr id="380" name="Google Shape;380;p47"/>
          <p:cNvSpPr/>
          <p:nvPr/>
        </p:nvSpPr>
        <p:spPr>
          <a:xfrm>
            <a:off x="548800" y="3138900"/>
            <a:ext cx="1027200" cy="414900"/>
          </a:xfrm>
          <a:prstGeom prst="roundRect">
            <a:avLst>
              <a:gd fmla="val 16667" name="adj"/>
            </a:avLst>
          </a:prstGeom>
          <a:gradFill>
            <a:gsLst>
              <a:gs pos="0">
                <a:srgbClr val="DCECD5"/>
              </a:gs>
              <a:gs pos="1000">
                <a:srgbClr val="FFFFFF"/>
              </a:gs>
              <a:gs pos="100000">
                <a:srgbClr val="93BC8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7"/>
          <p:cNvSpPr txBox="1"/>
          <p:nvPr/>
        </p:nvSpPr>
        <p:spPr>
          <a:xfrm>
            <a:off x="593125" y="3177375"/>
            <a:ext cx="982800" cy="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Garamond"/>
                <a:ea typeface="Garamond"/>
                <a:cs typeface="Garamond"/>
                <a:sym typeface="Garamond"/>
              </a:rPr>
              <a:t>25/1</a:t>
            </a:r>
            <a:endParaRPr sz="1800">
              <a:latin typeface="Garamond"/>
              <a:ea typeface="Garamond"/>
              <a:cs typeface="Garamond"/>
              <a:sym typeface="Garamond"/>
            </a:endParaRPr>
          </a:p>
        </p:txBody>
      </p:sp>
      <p:sp>
        <p:nvSpPr>
          <p:cNvPr id="382" name="Google Shape;382;p47"/>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Regression Tree</a:t>
            </a:r>
            <a:endParaRPr>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p:txBody>
      </p:sp>
      <p:cxnSp>
        <p:nvCxnSpPr>
          <p:cNvPr id="383" name="Google Shape;383;p47"/>
          <p:cNvCxnSpPr/>
          <p:nvPr/>
        </p:nvCxnSpPr>
        <p:spPr>
          <a:xfrm>
            <a:off x="1833975" y="3129300"/>
            <a:ext cx="3639000" cy="3300"/>
          </a:xfrm>
          <a:prstGeom prst="straightConnector1">
            <a:avLst/>
          </a:prstGeom>
          <a:noFill/>
          <a:ln cap="flat" cmpd="sng" w="9525">
            <a:solidFill>
              <a:schemeClr val="dk2"/>
            </a:solidFill>
            <a:prstDash val="solid"/>
            <a:round/>
            <a:headEnd len="med" w="med" type="none"/>
            <a:tailEnd len="med" w="med" type="none"/>
          </a:ln>
        </p:spPr>
      </p:cxnSp>
      <p:sp>
        <p:nvSpPr>
          <p:cNvPr id="384" name="Google Shape;384;p47"/>
          <p:cNvSpPr txBox="1"/>
          <p:nvPr>
            <p:ph idx="1" type="body"/>
          </p:nvPr>
        </p:nvSpPr>
        <p:spPr>
          <a:xfrm>
            <a:off x="1786700" y="1545075"/>
            <a:ext cx="5016900" cy="2261100"/>
          </a:xfrm>
          <a:prstGeom prst="rect">
            <a:avLst/>
          </a:prstGeom>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Final Variables: CPI, IP, Unemployment, Thanksgiving, Christmas</a:t>
            </a:r>
            <a:endParaRPr sz="1600">
              <a:latin typeface="Garamond"/>
              <a:ea typeface="Garamond"/>
              <a:cs typeface="Garamond"/>
              <a:sym typeface="Garamond"/>
            </a:endParaRPr>
          </a:p>
          <a:p>
            <a:pPr indent="-330200" lvl="0" marL="457200" marR="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Training R-squared: 76.9% </a:t>
            </a:r>
            <a:endParaRPr sz="1600">
              <a:latin typeface="Garamond"/>
              <a:ea typeface="Garamond"/>
              <a:cs typeface="Garamond"/>
              <a:sym typeface="Garamond"/>
            </a:endParaRPr>
          </a:p>
          <a:p>
            <a:pPr indent="-330200" lvl="0" marL="457200" marR="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Testing R-squared: 58.7%</a:t>
            </a:r>
            <a:endParaRPr sz="1600">
              <a:latin typeface="Garamond"/>
              <a:ea typeface="Garamond"/>
              <a:cs typeface="Garamond"/>
              <a:sym typeface="Garamond"/>
            </a:endParaRPr>
          </a:p>
          <a:p>
            <a:pPr indent="-330200" lvl="0" marL="457200" marR="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Testing RMSE: 0.083</a:t>
            </a:r>
            <a:endParaRPr sz="1600">
              <a:latin typeface="Garamond"/>
              <a:ea typeface="Garamond"/>
              <a:cs typeface="Garamond"/>
              <a:sym typeface="Garamond"/>
            </a:endParaRPr>
          </a:p>
        </p:txBody>
      </p:sp>
      <p:sp>
        <p:nvSpPr>
          <p:cNvPr id="385" name="Google Shape;385;p47"/>
          <p:cNvSpPr txBox="1"/>
          <p:nvPr>
            <p:ph idx="1" type="body"/>
          </p:nvPr>
        </p:nvSpPr>
        <p:spPr>
          <a:xfrm>
            <a:off x="1833975" y="3107175"/>
            <a:ext cx="3639000" cy="971400"/>
          </a:xfrm>
          <a:prstGeom prst="rect">
            <a:avLst/>
          </a:prstGeom>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Final</a:t>
            </a:r>
            <a:r>
              <a:rPr lang="en" sz="1600"/>
              <a:t> </a:t>
            </a:r>
            <a:r>
              <a:rPr lang="en" sz="1600">
                <a:latin typeface="Garamond"/>
                <a:ea typeface="Garamond"/>
                <a:cs typeface="Garamond"/>
                <a:sym typeface="Garamond"/>
              </a:rPr>
              <a:t>Variables: CPI, IP, Unemployment, </a:t>
            </a:r>
            <a:r>
              <a:rPr lang="en" sz="1600" u="sng">
                <a:latin typeface="Garamond"/>
                <a:ea typeface="Garamond"/>
                <a:cs typeface="Garamond"/>
                <a:sym typeface="Garamond"/>
              </a:rPr>
              <a:t>Payroll</a:t>
            </a:r>
            <a:r>
              <a:rPr lang="en" sz="1600">
                <a:latin typeface="Garamond"/>
                <a:ea typeface="Garamond"/>
                <a:cs typeface="Garamond"/>
                <a:sym typeface="Garamond"/>
              </a:rPr>
              <a:t>, Thanksgiving, Christmas </a:t>
            </a:r>
            <a:endParaRPr sz="1600">
              <a:latin typeface="Garamond"/>
              <a:ea typeface="Garamond"/>
              <a:cs typeface="Garamond"/>
              <a:sym typeface="Garamond"/>
            </a:endParaRPr>
          </a:p>
          <a:p>
            <a:pPr indent="-330200" lvl="0" marL="457200" rtl="0" algn="l">
              <a:lnSpc>
                <a:spcPct val="100000"/>
              </a:lnSpc>
              <a:spcBef>
                <a:spcPts val="0"/>
              </a:spcBef>
              <a:spcAft>
                <a:spcPts val="0"/>
              </a:spcAft>
              <a:buSzPts val="1600"/>
              <a:buChar char="●"/>
            </a:pPr>
            <a:r>
              <a:rPr lang="en" sz="1600">
                <a:latin typeface="Garamond"/>
                <a:ea typeface="Garamond"/>
                <a:cs typeface="Garamond"/>
                <a:sym typeface="Garamond"/>
              </a:rPr>
              <a:t>Training R-squared: 65.1%</a:t>
            </a:r>
            <a:endParaRPr sz="1600">
              <a:latin typeface="Garamond"/>
              <a:ea typeface="Garamond"/>
              <a:cs typeface="Garamond"/>
              <a:sym typeface="Garamond"/>
            </a:endParaRPr>
          </a:p>
          <a:p>
            <a:pPr indent="-330200" lvl="0" marL="457200" rtl="0" algn="l">
              <a:lnSpc>
                <a:spcPct val="100000"/>
              </a:lnSpc>
              <a:spcBef>
                <a:spcPts val="0"/>
              </a:spcBef>
              <a:spcAft>
                <a:spcPts val="0"/>
              </a:spcAft>
              <a:buSzPts val="1600"/>
              <a:buChar char="●"/>
            </a:pPr>
            <a:r>
              <a:rPr lang="en" sz="1600">
                <a:latin typeface="Garamond"/>
                <a:ea typeface="Garamond"/>
                <a:cs typeface="Garamond"/>
                <a:sym typeface="Garamond"/>
              </a:rPr>
              <a:t>Testing R-squared: 62.2% </a:t>
            </a:r>
            <a:endParaRPr sz="1600">
              <a:latin typeface="Garamond"/>
              <a:ea typeface="Garamond"/>
              <a:cs typeface="Garamond"/>
              <a:sym typeface="Garamond"/>
            </a:endParaRPr>
          </a:p>
          <a:p>
            <a:pPr indent="-330200" lvl="0" marL="457200" rtl="0" algn="l">
              <a:lnSpc>
                <a:spcPct val="100000"/>
              </a:lnSpc>
              <a:spcBef>
                <a:spcPts val="0"/>
              </a:spcBef>
              <a:spcAft>
                <a:spcPts val="0"/>
              </a:spcAft>
              <a:buSzPts val="1600"/>
              <a:buChar char="●"/>
            </a:pPr>
            <a:r>
              <a:rPr lang="en" sz="1600">
                <a:latin typeface="Garamond"/>
                <a:ea typeface="Garamond"/>
                <a:cs typeface="Garamond"/>
                <a:sym typeface="Garamond"/>
              </a:rPr>
              <a:t>Testing RMSE: 0.081</a:t>
            </a:r>
            <a:endParaRPr sz="1600">
              <a:latin typeface="Garamond"/>
              <a:ea typeface="Garamond"/>
              <a:cs typeface="Garamond"/>
              <a:sym typeface="Garamond"/>
            </a:endParaRPr>
          </a:p>
        </p:txBody>
      </p:sp>
      <p:sp>
        <p:nvSpPr>
          <p:cNvPr id="386" name="Google Shape;386;p47"/>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Jiarui TIan</a:t>
            </a:r>
            <a:endParaRPr/>
          </a:p>
        </p:txBody>
      </p:sp>
      <p:pic>
        <p:nvPicPr>
          <p:cNvPr id="387" name="Google Shape;387;p47"/>
          <p:cNvPicPr preferRelativeResize="0"/>
          <p:nvPr/>
        </p:nvPicPr>
        <p:blipFill>
          <a:blip r:embed="rId3">
            <a:alphaModFix/>
          </a:blip>
          <a:stretch>
            <a:fillRect/>
          </a:stretch>
        </p:blipFill>
        <p:spPr>
          <a:xfrm>
            <a:off x="5609950" y="1373825"/>
            <a:ext cx="3126105" cy="3194062"/>
          </a:xfrm>
          <a:prstGeom prst="rect">
            <a:avLst/>
          </a:prstGeom>
          <a:noFill/>
          <a:ln>
            <a:noFill/>
          </a:ln>
        </p:spPr>
      </p:pic>
      <p:sp>
        <p:nvSpPr>
          <p:cNvPr id="388" name="Google Shape;3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8"/>
          <p:cNvSpPr/>
          <p:nvPr/>
        </p:nvSpPr>
        <p:spPr>
          <a:xfrm>
            <a:off x="548800" y="1545075"/>
            <a:ext cx="1027200" cy="414900"/>
          </a:xfrm>
          <a:prstGeom prst="roundRect">
            <a:avLst>
              <a:gd fmla="val 16667" name="adj"/>
            </a:avLst>
          </a:prstGeom>
          <a:gradFill>
            <a:gsLst>
              <a:gs pos="0">
                <a:srgbClr val="DCECD5"/>
              </a:gs>
              <a:gs pos="1000">
                <a:srgbClr val="FFFFFF"/>
              </a:gs>
              <a:gs pos="100000">
                <a:srgbClr val="93BC8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8"/>
          <p:cNvSpPr/>
          <p:nvPr/>
        </p:nvSpPr>
        <p:spPr>
          <a:xfrm>
            <a:off x="548800" y="3138900"/>
            <a:ext cx="1027200" cy="414900"/>
          </a:xfrm>
          <a:prstGeom prst="roundRect">
            <a:avLst>
              <a:gd fmla="val 16667" name="adj"/>
            </a:avLst>
          </a:prstGeom>
          <a:gradFill>
            <a:gsLst>
              <a:gs pos="0">
                <a:srgbClr val="DCECD5"/>
              </a:gs>
              <a:gs pos="1000">
                <a:srgbClr val="FFFFFF"/>
              </a:gs>
              <a:gs pos="100000">
                <a:srgbClr val="93BC8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8"/>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Random Forest</a:t>
            </a:r>
            <a:endParaRPr>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p:txBody>
      </p:sp>
      <p:cxnSp>
        <p:nvCxnSpPr>
          <p:cNvPr id="396" name="Google Shape;396;p48"/>
          <p:cNvCxnSpPr/>
          <p:nvPr/>
        </p:nvCxnSpPr>
        <p:spPr>
          <a:xfrm>
            <a:off x="1833975" y="3129300"/>
            <a:ext cx="3639000" cy="3300"/>
          </a:xfrm>
          <a:prstGeom prst="straightConnector1">
            <a:avLst/>
          </a:prstGeom>
          <a:noFill/>
          <a:ln cap="flat" cmpd="sng" w="9525">
            <a:solidFill>
              <a:schemeClr val="dk2"/>
            </a:solidFill>
            <a:prstDash val="solid"/>
            <a:round/>
            <a:headEnd len="med" w="med" type="none"/>
            <a:tailEnd len="med" w="med" type="none"/>
          </a:ln>
        </p:spPr>
      </p:cxnSp>
      <p:sp>
        <p:nvSpPr>
          <p:cNvPr id="397" name="Google Shape;397;p48"/>
          <p:cNvSpPr txBox="1"/>
          <p:nvPr>
            <p:ph idx="1" type="body"/>
          </p:nvPr>
        </p:nvSpPr>
        <p:spPr>
          <a:xfrm>
            <a:off x="1757775" y="1292700"/>
            <a:ext cx="7688700" cy="2261100"/>
          </a:xfrm>
          <a:prstGeom prst="rect">
            <a:avLst/>
          </a:prstGeom>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Final</a:t>
            </a:r>
            <a:r>
              <a:rPr lang="en" sz="1600">
                <a:latin typeface="Garamond"/>
                <a:ea typeface="Garamond"/>
                <a:cs typeface="Garamond"/>
                <a:sym typeface="Garamond"/>
              </a:rPr>
              <a:t> </a:t>
            </a:r>
            <a:r>
              <a:rPr lang="en" sz="1600">
                <a:latin typeface="Garamond"/>
                <a:ea typeface="Garamond"/>
                <a:cs typeface="Garamond"/>
                <a:sym typeface="Garamond"/>
              </a:rPr>
              <a:t>Variables:</a:t>
            </a:r>
            <a:endParaRPr sz="1600">
              <a:latin typeface="Garamond"/>
              <a:ea typeface="Garamond"/>
              <a:cs typeface="Garamond"/>
              <a:sym typeface="Garamond"/>
            </a:endParaRPr>
          </a:p>
          <a:p>
            <a:pPr indent="-330200" lvl="1" marL="9144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Most Useful: Christmas &amp; Thanksgiving</a:t>
            </a:r>
            <a:endParaRPr sz="1600">
              <a:latin typeface="Garamond"/>
              <a:ea typeface="Garamond"/>
              <a:cs typeface="Garamond"/>
              <a:sym typeface="Garamond"/>
            </a:endParaRPr>
          </a:p>
          <a:p>
            <a:pPr indent="-330200" lvl="1" marL="9144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Others: IP, CPI, Unemployment, GDP</a:t>
            </a:r>
            <a:endParaRPr sz="1600">
              <a:latin typeface="Garamond"/>
              <a:ea typeface="Garamond"/>
              <a:cs typeface="Garamond"/>
              <a:sym typeface="Garamond"/>
            </a:endParaRPr>
          </a:p>
          <a:p>
            <a:pPr indent="-330200" lvl="1" marL="9144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 The remaining has very little contribution</a:t>
            </a:r>
            <a:endParaRPr sz="1600">
              <a:latin typeface="Garamond"/>
              <a:ea typeface="Garamond"/>
              <a:cs typeface="Garamond"/>
              <a:sym typeface="Garamond"/>
            </a:endParaRPr>
          </a:p>
          <a:p>
            <a:pPr indent="-330200" lvl="0" marL="4572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Training R-squared: 69.5% </a:t>
            </a:r>
            <a:endParaRPr sz="1600">
              <a:latin typeface="Garamond"/>
              <a:ea typeface="Garamond"/>
              <a:cs typeface="Garamond"/>
              <a:sym typeface="Garamond"/>
            </a:endParaRPr>
          </a:p>
          <a:p>
            <a:pPr indent="-330200" lvl="0" marL="4572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Testing R-squared: 71.2%</a:t>
            </a:r>
            <a:endParaRPr sz="1600">
              <a:latin typeface="Garamond"/>
              <a:ea typeface="Garamond"/>
              <a:cs typeface="Garamond"/>
              <a:sym typeface="Garamond"/>
            </a:endParaRPr>
          </a:p>
          <a:p>
            <a:pPr indent="-330200" lvl="0" marL="4572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Testing RMSE: 0.081</a:t>
            </a:r>
            <a:endParaRPr sz="1600">
              <a:latin typeface="Garamond"/>
              <a:ea typeface="Garamond"/>
              <a:cs typeface="Garamond"/>
              <a:sym typeface="Garamond"/>
            </a:endParaRPr>
          </a:p>
        </p:txBody>
      </p:sp>
      <p:sp>
        <p:nvSpPr>
          <p:cNvPr id="398" name="Google Shape;398;p48"/>
          <p:cNvSpPr txBox="1"/>
          <p:nvPr>
            <p:ph idx="1" type="body"/>
          </p:nvPr>
        </p:nvSpPr>
        <p:spPr>
          <a:xfrm>
            <a:off x="1757775" y="3098050"/>
            <a:ext cx="4341300" cy="971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Final Variables: </a:t>
            </a:r>
            <a:endParaRPr sz="1600">
              <a:latin typeface="Garamond"/>
              <a:ea typeface="Garamond"/>
              <a:cs typeface="Garamond"/>
              <a:sym typeface="Garamond"/>
            </a:endParaRPr>
          </a:p>
          <a:p>
            <a:pPr indent="-330200" lvl="1" marL="9144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Most Useful: Christmas &amp; Thanksgiving</a:t>
            </a:r>
            <a:endParaRPr sz="1600">
              <a:latin typeface="Garamond"/>
              <a:ea typeface="Garamond"/>
              <a:cs typeface="Garamond"/>
              <a:sym typeface="Garamond"/>
            </a:endParaRPr>
          </a:p>
          <a:p>
            <a:pPr indent="-330200" lvl="1" marL="9144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Others: IP, CPI, Unemployment, </a:t>
            </a:r>
            <a:r>
              <a:rPr lang="en" sz="1600" u="sng">
                <a:latin typeface="Garamond"/>
                <a:ea typeface="Garamond"/>
                <a:cs typeface="Garamond"/>
                <a:sym typeface="Garamond"/>
              </a:rPr>
              <a:t>Payroll </a:t>
            </a:r>
            <a:r>
              <a:rPr lang="en" sz="1600">
                <a:latin typeface="Garamond"/>
                <a:ea typeface="Garamond"/>
                <a:cs typeface="Garamond"/>
                <a:sym typeface="Garamond"/>
              </a:rPr>
              <a:t>, </a:t>
            </a:r>
            <a:r>
              <a:rPr lang="en" sz="1600" u="sng">
                <a:latin typeface="Garamond"/>
                <a:ea typeface="Garamond"/>
                <a:cs typeface="Garamond"/>
                <a:sym typeface="Garamond"/>
              </a:rPr>
              <a:t>Interest Rate</a:t>
            </a:r>
            <a:endParaRPr sz="1600">
              <a:latin typeface="Garamond"/>
              <a:ea typeface="Garamond"/>
              <a:cs typeface="Garamond"/>
              <a:sym typeface="Garamond"/>
            </a:endParaRPr>
          </a:p>
          <a:p>
            <a:pPr indent="-330200" lvl="0" marL="4572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Training R-squared: 72.1%</a:t>
            </a:r>
            <a:endParaRPr sz="1600">
              <a:latin typeface="Garamond"/>
              <a:ea typeface="Garamond"/>
              <a:cs typeface="Garamond"/>
              <a:sym typeface="Garamond"/>
            </a:endParaRPr>
          </a:p>
          <a:p>
            <a:pPr indent="-330200" lvl="0" marL="4572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Testing R-squared: 55.8% </a:t>
            </a:r>
            <a:endParaRPr sz="1600">
              <a:latin typeface="Garamond"/>
              <a:ea typeface="Garamond"/>
              <a:cs typeface="Garamond"/>
              <a:sym typeface="Garamond"/>
            </a:endParaRPr>
          </a:p>
          <a:p>
            <a:pPr indent="-330200" lvl="0" marL="457200" rtl="0" algn="l">
              <a:lnSpc>
                <a:spcPct val="100000"/>
              </a:lnSpc>
              <a:spcBef>
                <a:spcPts val="0"/>
              </a:spcBef>
              <a:spcAft>
                <a:spcPts val="0"/>
              </a:spcAft>
              <a:buSzPts val="1600"/>
              <a:buFont typeface="Garamond"/>
              <a:buChar char="●"/>
            </a:pPr>
            <a:r>
              <a:rPr lang="en" sz="1600">
                <a:latin typeface="Garamond"/>
                <a:ea typeface="Garamond"/>
                <a:cs typeface="Garamond"/>
                <a:sym typeface="Garamond"/>
              </a:rPr>
              <a:t>Testing RMSE: 0.075</a:t>
            </a:r>
            <a:endParaRPr sz="1600">
              <a:latin typeface="Garamond"/>
              <a:ea typeface="Garamond"/>
              <a:cs typeface="Garamond"/>
              <a:sym typeface="Garamond"/>
            </a:endParaRPr>
          </a:p>
        </p:txBody>
      </p:sp>
      <p:sp>
        <p:nvSpPr>
          <p:cNvPr id="399" name="Google Shape;399;p48"/>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Jiarui TIan</a:t>
            </a:r>
            <a:endParaRPr/>
          </a:p>
        </p:txBody>
      </p:sp>
      <p:sp>
        <p:nvSpPr>
          <p:cNvPr id="400" name="Google Shape;400;p48"/>
          <p:cNvSpPr txBox="1"/>
          <p:nvPr/>
        </p:nvSpPr>
        <p:spPr>
          <a:xfrm>
            <a:off x="592975" y="1477725"/>
            <a:ext cx="982800" cy="83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None/>
            </a:pPr>
            <a:r>
              <a:rPr lang="en" sz="1800">
                <a:solidFill>
                  <a:schemeClr val="accent1"/>
                </a:solidFill>
                <a:latin typeface="Garamond"/>
                <a:ea typeface="Garamond"/>
                <a:cs typeface="Garamond"/>
                <a:sym typeface="Garamond"/>
              </a:rPr>
              <a:t>80/20</a:t>
            </a:r>
            <a:endParaRPr sz="1800">
              <a:latin typeface="Garamond"/>
              <a:ea typeface="Garamond"/>
              <a:cs typeface="Garamond"/>
              <a:sym typeface="Garamond"/>
            </a:endParaRPr>
          </a:p>
        </p:txBody>
      </p:sp>
      <p:sp>
        <p:nvSpPr>
          <p:cNvPr id="401" name="Google Shape;401;p48"/>
          <p:cNvSpPr txBox="1"/>
          <p:nvPr/>
        </p:nvSpPr>
        <p:spPr>
          <a:xfrm>
            <a:off x="593125" y="3177375"/>
            <a:ext cx="982800" cy="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Garamond"/>
                <a:ea typeface="Garamond"/>
                <a:cs typeface="Garamond"/>
                <a:sym typeface="Garamond"/>
              </a:rPr>
              <a:t>25/1</a:t>
            </a:r>
            <a:endParaRPr sz="1800">
              <a:latin typeface="Garamond"/>
              <a:ea typeface="Garamond"/>
              <a:cs typeface="Garamond"/>
              <a:sym typeface="Garamond"/>
            </a:endParaRPr>
          </a:p>
        </p:txBody>
      </p:sp>
      <p:sp>
        <p:nvSpPr>
          <p:cNvPr id="402" name="Google Shape;40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9"/>
          <p:cNvSpPr/>
          <p:nvPr/>
        </p:nvSpPr>
        <p:spPr>
          <a:xfrm rot="5400000">
            <a:off x="444088" y="1528138"/>
            <a:ext cx="408025" cy="414900"/>
          </a:xfrm>
          <a:prstGeom prst="flowChartExtract">
            <a:avLst/>
          </a:prstGeom>
          <a:gradFill>
            <a:gsLst>
              <a:gs pos="0">
                <a:srgbClr val="DCECD5"/>
              </a:gs>
              <a:gs pos="1000">
                <a:srgbClr val="FFFFFF"/>
              </a:gs>
              <a:gs pos="100000">
                <a:srgbClr val="93BC8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9"/>
          <p:cNvSpPr/>
          <p:nvPr/>
        </p:nvSpPr>
        <p:spPr>
          <a:xfrm rot="5400000">
            <a:off x="444088" y="2137738"/>
            <a:ext cx="408025" cy="414900"/>
          </a:xfrm>
          <a:prstGeom prst="flowChartExtract">
            <a:avLst/>
          </a:prstGeom>
          <a:gradFill>
            <a:gsLst>
              <a:gs pos="0">
                <a:srgbClr val="DCECD5"/>
              </a:gs>
              <a:gs pos="1000">
                <a:srgbClr val="FFFFFF"/>
              </a:gs>
              <a:gs pos="100000">
                <a:srgbClr val="93BC8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9"/>
          <p:cNvSpPr/>
          <p:nvPr/>
        </p:nvSpPr>
        <p:spPr>
          <a:xfrm rot="5400000">
            <a:off x="444088" y="2899738"/>
            <a:ext cx="408025" cy="414900"/>
          </a:xfrm>
          <a:prstGeom prst="flowChartExtract">
            <a:avLst/>
          </a:prstGeom>
          <a:gradFill>
            <a:gsLst>
              <a:gs pos="0">
                <a:srgbClr val="DCECD5"/>
              </a:gs>
              <a:gs pos="1000">
                <a:srgbClr val="FFFFFF"/>
              </a:gs>
              <a:gs pos="100000">
                <a:srgbClr val="93BC8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9"/>
          <p:cNvSpPr/>
          <p:nvPr/>
        </p:nvSpPr>
        <p:spPr>
          <a:xfrm rot="5400000">
            <a:off x="444088" y="3585538"/>
            <a:ext cx="408025" cy="414900"/>
          </a:xfrm>
          <a:prstGeom prst="flowChartExtract">
            <a:avLst/>
          </a:prstGeom>
          <a:gradFill>
            <a:gsLst>
              <a:gs pos="0">
                <a:srgbClr val="DCECD5"/>
              </a:gs>
              <a:gs pos="1000">
                <a:srgbClr val="FFFFFF"/>
              </a:gs>
              <a:gs pos="100000">
                <a:srgbClr val="93BC8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9"/>
          <p:cNvSpPr/>
          <p:nvPr/>
        </p:nvSpPr>
        <p:spPr>
          <a:xfrm rot="5400000">
            <a:off x="444088" y="4271338"/>
            <a:ext cx="408025" cy="414900"/>
          </a:xfrm>
          <a:prstGeom prst="flowChartExtract">
            <a:avLst/>
          </a:prstGeom>
          <a:gradFill>
            <a:gsLst>
              <a:gs pos="0">
                <a:srgbClr val="DCECD5"/>
              </a:gs>
              <a:gs pos="1000">
                <a:srgbClr val="FFFFFF"/>
              </a:gs>
              <a:gs pos="100000">
                <a:srgbClr val="93BC8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9"/>
          <p:cNvSpPr txBox="1"/>
          <p:nvPr/>
        </p:nvSpPr>
        <p:spPr>
          <a:xfrm>
            <a:off x="440650" y="2094750"/>
            <a:ext cx="982800" cy="83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None/>
            </a:pPr>
            <a:r>
              <a:rPr lang="en" sz="1600">
                <a:solidFill>
                  <a:schemeClr val="accent1"/>
                </a:solidFill>
                <a:latin typeface="Garamond"/>
                <a:ea typeface="Garamond"/>
                <a:cs typeface="Garamond"/>
                <a:sym typeface="Garamond"/>
              </a:rPr>
              <a:t>Ridge Lasso</a:t>
            </a:r>
            <a:endParaRPr sz="1600">
              <a:latin typeface="Garamond"/>
              <a:ea typeface="Garamond"/>
              <a:cs typeface="Garamond"/>
              <a:sym typeface="Garamond"/>
            </a:endParaRPr>
          </a:p>
        </p:txBody>
      </p:sp>
      <p:sp>
        <p:nvSpPr>
          <p:cNvPr id="413" name="Google Shape;413;p49"/>
          <p:cNvSpPr txBox="1"/>
          <p:nvPr/>
        </p:nvSpPr>
        <p:spPr>
          <a:xfrm>
            <a:off x="460350" y="1375400"/>
            <a:ext cx="982800" cy="83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None/>
            </a:pPr>
            <a:r>
              <a:rPr lang="en" sz="1600">
                <a:solidFill>
                  <a:schemeClr val="accent1"/>
                </a:solidFill>
                <a:latin typeface="Garamond"/>
                <a:ea typeface="Garamond"/>
                <a:cs typeface="Garamond"/>
                <a:sym typeface="Garamond"/>
              </a:rPr>
              <a:t>OLS</a:t>
            </a:r>
            <a:endParaRPr sz="1600">
              <a:latin typeface="Garamond"/>
              <a:ea typeface="Garamond"/>
              <a:cs typeface="Garamond"/>
              <a:sym typeface="Garamond"/>
            </a:endParaRPr>
          </a:p>
        </p:txBody>
      </p:sp>
      <p:sp>
        <p:nvSpPr>
          <p:cNvPr id="414" name="Google Shape;414;p49"/>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Technical Appendix for Machine Learning Models</a:t>
            </a:r>
            <a:endParaRPr>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p:txBody>
      </p:sp>
      <p:cxnSp>
        <p:nvCxnSpPr>
          <p:cNvPr id="415" name="Google Shape;415;p49"/>
          <p:cNvCxnSpPr/>
          <p:nvPr/>
        </p:nvCxnSpPr>
        <p:spPr>
          <a:xfrm>
            <a:off x="1071975" y="2121025"/>
            <a:ext cx="7696200" cy="0"/>
          </a:xfrm>
          <a:prstGeom prst="straightConnector1">
            <a:avLst/>
          </a:prstGeom>
          <a:noFill/>
          <a:ln cap="flat" cmpd="sng" w="9525">
            <a:solidFill>
              <a:schemeClr val="dk2"/>
            </a:solidFill>
            <a:prstDash val="solid"/>
            <a:round/>
            <a:headEnd len="med" w="med" type="none"/>
            <a:tailEnd len="med" w="med" type="none"/>
          </a:ln>
        </p:spPr>
      </p:cxnSp>
      <p:sp>
        <p:nvSpPr>
          <p:cNvPr id="416" name="Google Shape;416;p49"/>
          <p:cNvSpPr txBox="1"/>
          <p:nvPr>
            <p:ph idx="1" type="body"/>
          </p:nvPr>
        </p:nvSpPr>
        <p:spPr>
          <a:xfrm>
            <a:off x="973975" y="1378275"/>
            <a:ext cx="7688700" cy="2261100"/>
          </a:xfrm>
          <a:prstGeom prst="rect">
            <a:avLst/>
          </a:prstGeom>
        </p:spPr>
        <p:txBody>
          <a:bodyPr anchorCtr="0" anchor="t" bIns="91425" lIns="91425" spcFirstLastPara="1" rIns="91425" wrap="square" tIns="91425">
            <a:noAutofit/>
          </a:bodyPr>
          <a:lstStyle/>
          <a:p>
            <a:pPr indent="-323850" lvl="0" marL="457200" rtl="0" algn="l">
              <a:lnSpc>
                <a:spcPct val="104000"/>
              </a:lnSpc>
              <a:spcBef>
                <a:spcPts val="0"/>
              </a:spcBef>
              <a:spcAft>
                <a:spcPts val="0"/>
              </a:spcAft>
              <a:buSzPts val="1500"/>
              <a:buFont typeface="Garamond"/>
              <a:buChar char="●"/>
            </a:pPr>
            <a:r>
              <a:rPr lang="en" sz="1500">
                <a:latin typeface="Garamond"/>
                <a:ea typeface="Garamond"/>
                <a:cs typeface="Garamond"/>
                <a:sym typeface="Garamond"/>
              </a:rPr>
              <a:t>After taking the Sales return, no further correlation tests were made. Linear Regression was built directly for the 11 variables</a:t>
            </a:r>
            <a:endParaRPr sz="1500">
              <a:latin typeface="Garamond"/>
              <a:ea typeface="Garamond"/>
              <a:cs typeface="Garamond"/>
              <a:sym typeface="Garamond"/>
            </a:endParaRPr>
          </a:p>
          <a:p>
            <a:pPr indent="0" lvl="0" marL="0" rtl="0" algn="l">
              <a:lnSpc>
                <a:spcPct val="104000"/>
              </a:lnSpc>
              <a:spcBef>
                <a:spcPts val="0"/>
              </a:spcBef>
              <a:spcAft>
                <a:spcPts val="0"/>
              </a:spcAft>
              <a:buNone/>
            </a:pPr>
            <a:r>
              <a:t/>
            </a:r>
            <a:endParaRPr sz="1500">
              <a:latin typeface="Garamond"/>
              <a:ea typeface="Garamond"/>
              <a:cs typeface="Garamond"/>
              <a:sym typeface="Garamond"/>
            </a:endParaRPr>
          </a:p>
          <a:p>
            <a:pPr indent="-323850" lvl="0" marL="457200" rtl="0" algn="l">
              <a:lnSpc>
                <a:spcPct val="115000"/>
              </a:lnSpc>
              <a:spcBef>
                <a:spcPts val="0"/>
              </a:spcBef>
              <a:spcAft>
                <a:spcPts val="0"/>
              </a:spcAft>
              <a:buSzPts val="1500"/>
              <a:buFont typeface="Garamond"/>
              <a:buChar char="●"/>
            </a:pPr>
            <a:r>
              <a:rPr lang="en" sz="1500">
                <a:latin typeface="Garamond"/>
                <a:ea typeface="Garamond"/>
                <a:cs typeface="Garamond"/>
                <a:sym typeface="Garamond"/>
              </a:rPr>
              <a:t>On top of OLS, 5-fold cross-validation was made to tune λ, the shrinkage parameter</a:t>
            </a:r>
            <a:endParaRPr sz="1500">
              <a:latin typeface="Garamond"/>
              <a:ea typeface="Garamond"/>
              <a:cs typeface="Garamond"/>
              <a:sym typeface="Garamond"/>
            </a:endParaRPr>
          </a:p>
          <a:p>
            <a:pPr indent="-323850" lvl="0" marL="457200" rtl="0" algn="l">
              <a:lnSpc>
                <a:spcPct val="104000"/>
              </a:lnSpc>
              <a:spcBef>
                <a:spcPts val="0"/>
              </a:spcBef>
              <a:spcAft>
                <a:spcPts val="0"/>
              </a:spcAft>
              <a:buSzPts val="1500"/>
              <a:buFont typeface="Garamond"/>
              <a:buChar char="●"/>
            </a:pPr>
            <a:r>
              <a:rPr lang="en" sz="1500">
                <a:latin typeface="Garamond"/>
                <a:ea typeface="Garamond"/>
                <a:cs typeface="Garamond"/>
                <a:sym typeface="Garamond"/>
              </a:rPr>
              <a:t>Smoothing spline is applied to fit the data</a:t>
            </a:r>
            <a:endParaRPr sz="1500">
              <a:latin typeface="Garamond"/>
              <a:ea typeface="Garamond"/>
              <a:cs typeface="Garamond"/>
              <a:sym typeface="Garamond"/>
            </a:endParaRPr>
          </a:p>
          <a:p>
            <a:pPr indent="0" lvl="0" marL="0" rtl="0" algn="l">
              <a:lnSpc>
                <a:spcPct val="104000"/>
              </a:lnSpc>
              <a:spcBef>
                <a:spcPts val="0"/>
              </a:spcBef>
              <a:spcAft>
                <a:spcPts val="0"/>
              </a:spcAft>
              <a:buNone/>
            </a:pPr>
            <a:r>
              <a:t/>
            </a:r>
            <a:endParaRPr sz="1500">
              <a:latin typeface="Garamond"/>
              <a:ea typeface="Garamond"/>
              <a:cs typeface="Garamond"/>
              <a:sym typeface="Garamond"/>
            </a:endParaRPr>
          </a:p>
          <a:p>
            <a:pPr indent="-323850" lvl="0" marL="457200" rtl="0" algn="l">
              <a:lnSpc>
                <a:spcPct val="114000"/>
              </a:lnSpc>
              <a:spcBef>
                <a:spcPts val="0"/>
              </a:spcBef>
              <a:spcAft>
                <a:spcPts val="0"/>
              </a:spcAft>
              <a:buSzPts val="1500"/>
              <a:buFont typeface="Garamond"/>
              <a:buChar char="●"/>
            </a:pPr>
            <a:r>
              <a:rPr lang="en" sz="1500">
                <a:latin typeface="Garamond"/>
                <a:ea typeface="Garamond"/>
                <a:cs typeface="Garamond"/>
                <a:sym typeface="Garamond"/>
              </a:rPr>
              <a:t>Cross-validate on training data to find the best degrees of freedom in each sub-model</a:t>
            </a:r>
            <a:endParaRPr sz="1500">
              <a:latin typeface="Garamond"/>
              <a:ea typeface="Garamond"/>
              <a:cs typeface="Garamond"/>
              <a:sym typeface="Garamond"/>
            </a:endParaRPr>
          </a:p>
          <a:p>
            <a:pPr indent="0" lvl="0" marL="0" rtl="0" algn="l">
              <a:lnSpc>
                <a:spcPct val="114000"/>
              </a:lnSpc>
              <a:spcBef>
                <a:spcPts val="0"/>
              </a:spcBef>
              <a:spcAft>
                <a:spcPts val="0"/>
              </a:spcAft>
              <a:buNone/>
            </a:pPr>
            <a:r>
              <a:t/>
            </a:r>
            <a:endParaRPr sz="1500">
              <a:latin typeface="Garamond"/>
              <a:ea typeface="Garamond"/>
              <a:cs typeface="Garamond"/>
              <a:sym typeface="Garamond"/>
            </a:endParaRPr>
          </a:p>
          <a:p>
            <a:pPr indent="-323850" lvl="0" marL="457200" rtl="0" algn="l">
              <a:lnSpc>
                <a:spcPct val="100000"/>
              </a:lnSpc>
              <a:spcBef>
                <a:spcPts val="0"/>
              </a:spcBef>
              <a:spcAft>
                <a:spcPts val="0"/>
              </a:spcAft>
              <a:buSzPts val="1500"/>
              <a:buFont typeface="Garamond"/>
              <a:buChar char="●"/>
            </a:pPr>
            <a:r>
              <a:rPr lang="en" sz="1500">
                <a:latin typeface="Garamond"/>
                <a:ea typeface="Garamond"/>
                <a:cs typeface="Garamond"/>
                <a:sym typeface="Garamond"/>
              </a:rPr>
              <a:t>For regression tree, training model is first built to select the variables used, and cross-validate complexity parameter which determines the improvements of each split </a:t>
            </a:r>
            <a:endParaRPr sz="1500">
              <a:latin typeface="Garamond"/>
              <a:ea typeface="Garamond"/>
              <a:cs typeface="Garamond"/>
              <a:sym typeface="Garamond"/>
            </a:endParaRPr>
          </a:p>
          <a:p>
            <a:pPr indent="-323850" lvl="0" marL="457200" rtl="0" algn="l">
              <a:lnSpc>
                <a:spcPct val="100000"/>
              </a:lnSpc>
              <a:spcBef>
                <a:spcPts val="0"/>
              </a:spcBef>
              <a:spcAft>
                <a:spcPts val="0"/>
              </a:spcAft>
              <a:buSzPts val="1500"/>
              <a:buFont typeface="Garamond"/>
              <a:buChar char="●"/>
            </a:pPr>
            <a:r>
              <a:rPr lang="en" sz="1500">
                <a:latin typeface="Garamond"/>
                <a:ea typeface="Garamond"/>
                <a:cs typeface="Garamond"/>
                <a:sym typeface="Garamond"/>
              </a:rPr>
              <a:t>For random forest, cross-validate the # of variables randomly chosen in each split</a:t>
            </a:r>
            <a:endParaRPr sz="1500">
              <a:latin typeface="Garamond"/>
              <a:ea typeface="Garamond"/>
              <a:cs typeface="Garamond"/>
              <a:sym typeface="Garamond"/>
            </a:endParaRPr>
          </a:p>
          <a:p>
            <a:pPr indent="0" lvl="0" marL="0" rtl="0" algn="l">
              <a:lnSpc>
                <a:spcPct val="115000"/>
              </a:lnSpc>
              <a:spcBef>
                <a:spcPts val="0"/>
              </a:spcBef>
              <a:spcAft>
                <a:spcPts val="0"/>
              </a:spcAft>
              <a:buNone/>
            </a:pPr>
            <a:r>
              <a:t/>
            </a:r>
            <a:endParaRPr sz="1500">
              <a:latin typeface="Garamond"/>
              <a:ea typeface="Garamond"/>
              <a:cs typeface="Garamond"/>
              <a:sym typeface="Garamond"/>
            </a:endParaRPr>
          </a:p>
          <a:p>
            <a:pPr indent="-323850" lvl="0" marL="457200" rtl="0" algn="l">
              <a:lnSpc>
                <a:spcPct val="100000"/>
              </a:lnSpc>
              <a:spcBef>
                <a:spcPts val="0"/>
              </a:spcBef>
              <a:spcAft>
                <a:spcPts val="0"/>
              </a:spcAft>
              <a:buSzPts val="1500"/>
              <a:buFont typeface="Garamond"/>
              <a:buChar char="●"/>
            </a:pPr>
            <a:r>
              <a:rPr lang="en" sz="1500">
                <a:latin typeface="Garamond"/>
                <a:ea typeface="Garamond"/>
                <a:cs typeface="Garamond"/>
                <a:sym typeface="Garamond"/>
              </a:rPr>
              <a:t>Applied tune method with Cross-validate on training data to find the best parameters </a:t>
            </a:r>
            <a:endParaRPr sz="1500">
              <a:latin typeface="Garamond"/>
              <a:ea typeface="Garamond"/>
              <a:cs typeface="Garamond"/>
              <a:sym typeface="Garamond"/>
            </a:endParaRPr>
          </a:p>
          <a:p>
            <a:pPr indent="-323850" lvl="0" marL="457200" rtl="0" algn="l">
              <a:lnSpc>
                <a:spcPct val="100000"/>
              </a:lnSpc>
              <a:spcBef>
                <a:spcPts val="0"/>
              </a:spcBef>
              <a:spcAft>
                <a:spcPts val="0"/>
              </a:spcAft>
              <a:buSzPts val="1500"/>
              <a:buFont typeface="Garamond"/>
              <a:buChar char="●"/>
            </a:pPr>
            <a:r>
              <a:rPr lang="en" sz="1500">
                <a:latin typeface="Garamond"/>
                <a:ea typeface="Garamond"/>
                <a:cs typeface="Garamond"/>
                <a:sym typeface="Garamond"/>
              </a:rPr>
              <a:t>Used Rminer package to find the relative importance for each variable in the selected model</a:t>
            </a:r>
            <a:endParaRPr sz="1500">
              <a:latin typeface="Garamond"/>
              <a:ea typeface="Garamond"/>
              <a:cs typeface="Garamond"/>
              <a:sym typeface="Garamond"/>
            </a:endParaRPr>
          </a:p>
        </p:txBody>
      </p:sp>
      <p:sp>
        <p:nvSpPr>
          <p:cNvPr id="417" name="Google Shape;417;p49"/>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Jiarui TIan</a:t>
            </a:r>
            <a:endParaRPr/>
          </a:p>
        </p:txBody>
      </p:sp>
      <p:sp>
        <p:nvSpPr>
          <p:cNvPr id="418" name="Google Shape;418;p49"/>
          <p:cNvSpPr txBox="1"/>
          <p:nvPr/>
        </p:nvSpPr>
        <p:spPr>
          <a:xfrm>
            <a:off x="440650" y="2742450"/>
            <a:ext cx="982800" cy="83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None/>
            </a:pPr>
            <a:r>
              <a:rPr lang="en" sz="1600">
                <a:solidFill>
                  <a:schemeClr val="accent1"/>
                </a:solidFill>
                <a:latin typeface="Garamond"/>
                <a:ea typeface="Garamond"/>
                <a:cs typeface="Garamond"/>
                <a:sym typeface="Garamond"/>
              </a:rPr>
              <a:t>GAM</a:t>
            </a:r>
            <a:endParaRPr sz="1600">
              <a:latin typeface="Garamond"/>
              <a:ea typeface="Garamond"/>
              <a:cs typeface="Garamond"/>
              <a:sym typeface="Garamond"/>
            </a:endParaRPr>
          </a:p>
        </p:txBody>
      </p:sp>
      <p:sp>
        <p:nvSpPr>
          <p:cNvPr id="419" name="Google Shape;419;p49"/>
          <p:cNvSpPr txBox="1"/>
          <p:nvPr/>
        </p:nvSpPr>
        <p:spPr>
          <a:xfrm>
            <a:off x="440725" y="4171000"/>
            <a:ext cx="982800" cy="83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None/>
            </a:pPr>
            <a:r>
              <a:rPr lang="en" sz="1600">
                <a:solidFill>
                  <a:schemeClr val="accent1"/>
                </a:solidFill>
                <a:latin typeface="Garamond"/>
                <a:ea typeface="Garamond"/>
                <a:cs typeface="Garamond"/>
                <a:sym typeface="Garamond"/>
              </a:rPr>
              <a:t>SVM</a:t>
            </a:r>
            <a:endParaRPr sz="1600">
              <a:latin typeface="Garamond"/>
              <a:ea typeface="Garamond"/>
              <a:cs typeface="Garamond"/>
              <a:sym typeface="Garamond"/>
            </a:endParaRPr>
          </a:p>
        </p:txBody>
      </p:sp>
      <p:cxnSp>
        <p:nvCxnSpPr>
          <p:cNvPr id="420" name="Google Shape;420;p49"/>
          <p:cNvCxnSpPr/>
          <p:nvPr/>
        </p:nvCxnSpPr>
        <p:spPr>
          <a:xfrm>
            <a:off x="1071975" y="2730625"/>
            <a:ext cx="7696200" cy="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49"/>
          <p:cNvCxnSpPr/>
          <p:nvPr/>
        </p:nvCxnSpPr>
        <p:spPr>
          <a:xfrm>
            <a:off x="1071975" y="3326913"/>
            <a:ext cx="7696200" cy="0"/>
          </a:xfrm>
          <a:prstGeom prst="straightConnector1">
            <a:avLst/>
          </a:prstGeom>
          <a:noFill/>
          <a:ln cap="flat" cmpd="sng" w="9525">
            <a:solidFill>
              <a:schemeClr val="dk2"/>
            </a:solidFill>
            <a:prstDash val="solid"/>
            <a:round/>
            <a:headEnd len="med" w="med" type="none"/>
            <a:tailEnd len="med" w="med" type="none"/>
          </a:ln>
        </p:spPr>
      </p:cxnSp>
      <p:sp>
        <p:nvSpPr>
          <p:cNvPr id="422" name="Google Shape;422;p49"/>
          <p:cNvSpPr txBox="1"/>
          <p:nvPr/>
        </p:nvSpPr>
        <p:spPr>
          <a:xfrm>
            <a:off x="460350" y="3479325"/>
            <a:ext cx="982800" cy="83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None/>
            </a:pPr>
            <a:r>
              <a:rPr lang="en" sz="1600">
                <a:solidFill>
                  <a:schemeClr val="accent1"/>
                </a:solidFill>
                <a:latin typeface="Garamond"/>
                <a:ea typeface="Garamond"/>
                <a:cs typeface="Garamond"/>
                <a:sym typeface="Garamond"/>
              </a:rPr>
              <a:t>Tree</a:t>
            </a:r>
            <a:r>
              <a:rPr lang="en" sz="1600">
                <a:solidFill>
                  <a:schemeClr val="accent1"/>
                </a:solidFill>
                <a:latin typeface="Garamond"/>
                <a:ea typeface="Garamond"/>
                <a:cs typeface="Garamond"/>
                <a:sym typeface="Garamond"/>
              </a:rPr>
              <a:t> Forest</a:t>
            </a:r>
            <a:endParaRPr sz="1600">
              <a:latin typeface="Garamond"/>
              <a:ea typeface="Garamond"/>
              <a:cs typeface="Garamond"/>
              <a:sym typeface="Garamond"/>
            </a:endParaRPr>
          </a:p>
        </p:txBody>
      </p:sp>
      <p:cxnSp>
        <p:nvCxnSpPr>
          <p:cNvPr id="423" name="Google Shape;423;p49"/>
          <p:cNvCxnSpPr/>
          <p:nvPr/>
        </p:nvCxnSpPr>
        <p:spPr>
          <a:xfrm>
            <a:off x="1048525" y="4274438"/>
            <a:ext cx="7696200" cy="0"/>
          </a:xfrm>
          <a:prstGeom prst="straightConnector1">
            <a:avLst/>
          </a:prstGeom>
          <a:noFill/>
          <a:ln cap="flat" cmpd="sng" w="9525">
            <a:solidFill>
              <a:schemeClr val="dk2"/>
            </a:solidFill>
            <a:prstDash val="solid"/>
            <a:round/>
            <a:headEnd len="med" w="med" type="none"/>
            <a:tailEnd len="med" w="med" type="none"/>
          </a:ln>
        </p:spPr>
      </p:cxnSp>
      <p:sp>
        <p:nvSpPr>
          <p:cNvPr id="424" name="Google Shape;424;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0"/>
          <p:cNvSpPr txBox="1"/>
          <p:nvPr>
            <p:ph type="title"/>
          </p:nvPr>
        </p:nvSpPr>
        <p:spPr>
          <a:xfrm>
            <a:off x="592975" y="60897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i="0" lang="en" sz="2600" u="none" cap="none" strike="noStrike">
                <a:solidFill>
                  <a:schemeClr val="dk2"/>
                </a:solidFill>
                <a:latin typeface="Garamond"/>
                <a:ea typeface="Garamond"/>
                <a:cs typeface="Garamond"/>
                <a:sym typeface="Garamond"/>
              </a:rPr>
              <a:t>Evaluation for Machine Learning </a:t>
            </a:r>
            <a:r>
              <a:rPr lang="en">
                <a:latin typeface="Garamond"/>
                <a:ea typeface="Garamond"/>
                <a:cs typeface="Garamond"/>
                <a:sym typeface="Garamond"/>
              </a:rPr>
              <a:t>Model</a:t>
            </a:r>
            <a:r>
              <a:rPr lang="en">
                <a:latin typeface="Garamond"/>
                <a:ea typeface="Garamond"/>
                <a:cs typeface="Garamond"/>
                <a:sym typeface="Garamond"/>
              </a:rPr>
              <a:t>s</a:t>
            </a:r>
            <a:endParaRPr i="0" sz="2600" u="none" cap="none" strike="noStrike">
              <a:solidFill>
                <a:schemeClr val="dk2"/>
              </a:solidFill>
              <a:latin typeface="Garamond"/>
              <a:ea typeface="Garamond"/>
              <a:cs typeface="Garamond"/>
              <a:sym typeface="Garamond"/>
            </a:endParaRPr>
          </a:p>
        </p:txBody>
      </p:sp>
      <p:sp>
        <p:nvSpPr>
          <p:cNvPr id="430" name="Google Shape;430;p50"/>
          <p:cNvSpPr txBox="1"/>
          <p:nvPr>
            <p:ph idx="1" type="body"/>
          </p:nvPr>
        </p:nvSpPr>
        <p:spPr>
          <a:xfrm>
            <a:off x="592975" y="1378275"/>
            <a:ext cx="7688700" cy="22611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accent1"/>
              </a:buClr>
              <a:buSzPts val="1300"/>
              <a:buFont typeface="Garamond"/>
              <a:buChar char="❖"/>
            </a:pPr>
            <a:r>
              <a:rPr b="1" i="0" lang="en" sz="1300" u="none" cap="none" strike="noStrike">
                <a:solidFill>
                  <a:schemeClr val="accent1"/>
                </a:solidFill>
                <a:latin typeface="Garamond"/>
                <a:ea typeface="Garamond"/>
                <a:cs typeface="Garamond"/>
                <a:sym typeface="Garamond"/>
              </a:rPr>
              <a:t>Evaluation</a:t>
            </a:r>
            <a:endParaRPr>
              <a:latin typeface="Garamond"/>
              <a:ea typeface="Garamond"/>
              <a:cs typeface="Garamond"/>
              <a:sym typeface="Garamond"/>
            </a:endParaRPr>
          </a:p>
          <a:p>
            <a:pPr indent="-203200" lvl="0" marL="285750" marR="0" rtl="0" algn="l">
              <a:lnSpc>
                <a:spcPct val="115000"/>
              </a:lnSpc>
              <a:spcBef>
                <a:spcPts val="1600"/>
              </a:spcBef>
              <a:spcAft>
                <a:spcPts val="1600"/>
              </a:spcAft>
              <a:buClr>
                <a:schemeClr val="accent1"/>
              </a:buClr>
              <a:buSzPts val="1300"/>
              <a:buFont typeface="Lato"/>
              <a:buNone/>
            </a:pPr>
            <a:r>
              <a:t/>
            </a:r>
            <a:endParaRPr i="0" sz="1300" u="none" cap="none" strike="noStrike">
              <a:solidFill>
                <a:schemeClr val="accent1"/>
              </a:solidFill>
              <a:latin typeface="Garamond"/>
              <a:ea typeface="Garamond"/>
              <a:cs typeface="Garamond"/>
              <a:sym typeface="Garamond"/>
            </a:endParaRPr>
          </a:p>
        </p:txBody>
      </p:sp>
      <p:graphicFrame>
        <p:nvGraphicFramePr>
          <p:cNvPr id="431" name="Google Shape;431;p50"/>
          <p:cNvGraphicFramePr/>
          <p:nvPr/>
        </p:nvGraphicFramePr>
        <p:xfrm>
          <a:off x="409389" y="1841475"/>
          <a:ext cx="3000000" cy="3000000"/>
        </p:xfrm>
        <a:graphic>
          <a:graphicData uri="http://schemas.openxmlformats.org/drawingml/2006/table">
            <a:tbl>
              <a:tblPr>
                <a:noFill/>
                <a:tableStyleId>{65DEC34B-AB9A-4DB4-BFA8-74ED86983F93}</a:tableStyleId>
              </a:tblPr>
              <a:tblGrid>
                <a:gridCol w="992275"/>
                <a:gridCol w="772825"/>
                <a:gridCol w="734675"/>
                <a:gridCol w="1259425"/>
              </a:tblGrid>
              <a:tr h="203200">
                <a:tc gridSpan="4">
                  <a:txBody>
                    <a:bodyPr>
                      <a:no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Calibri"/>
                          <a:ea typeface="Calibri"/>
                          <a:cs typeface="Calibri"/>
                          <a:sym typeface="Calibri"/>
                        </a:rPr>
                        <a:t>Random Split (80％/20％)</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r>
              <a:tr h="203200">
                <a:tc>
                  <a:txBody>
                    <a:bodyPr>
                      <a:noAutofit/>
                    </a:bodyPr>
                    <a:lstStyle/>
                    <a:p>
                      <a:pPr indent="0" lvl="0" marL="0" marR="0" rtl="0" algn="ctr">
                        <a:lnSpc>
                          <a:spcPct val="100000"/>
                        </a:lnSpc>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Calibri"/>
                          <a:ea typeface="Calibri"/>
                          <a:cs typeface="Calibri"/>
                          <a:sym typeface="Calibri"/>
                        </a:rPr>
                        <a:t>Training R2</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Calibri"/>
                          <a:ea typeface="Calibri"/>
                          <a:cs typeface="Calibri"/>
                          <a:sym typeface="Calibri"/>
                        </a:rPr>
                        <a:t>Test RMSE</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Calibri"/>
                          <a:ea typeface="Calibri"/>
                          <a:cs typeface="Calibri"/>
                          <a:sym typeface="Calibri"/>
                        </a:rPr>
                        <a:t>Rank by Test RMSE</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GAM</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0.7783</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0.0124</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1</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RandomForest</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0.6945</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0.0808</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2</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OLS</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0.6873</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0.0829</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3</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Tree</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0.7690</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0.0836</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4</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SVM(radial)</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0.8403</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0.0844</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5</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SVM(linear)</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0.6437</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0.0852</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6</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Lasso</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0.6776</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0.0896</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7</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Ridge</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C00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0.6792</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C00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0.0920</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C00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8</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C000"/>
                    </a:solidFill>
                  </a:tcPr>
                </a:tc>
              </a:tr>
            </a:tbl>
          </a:graphicData>
        </a:graphic>
      </p:graphicFrame>
      <p:graphicFrame>
        <p:nvGraphicFramePr>
          <p:cNvPr id="432" name="Google Shape;432;p50"/>
          <p:cNvGraphicFramePr/>
          <p:nvPr/>
        </p:nvGraphicFramePr>
        <p:xfrm>
          <a:off x="5258910" y="1845185"/>
          <a:ext cx="3000000" cy="3000000"/>
        </p:xfrm>
        <a:graphic>
          <a:graphicData uri="http://schemas.openxmlformats.org/drawingml/2006/table">
            <a:tbl>
              <a:tblPr>
                <a:noFill/>
                <a:tableStyleId>{65DEC34B-AB9A-4DB4-BFA8-74ED86983F93}</a:tableStyleId>
              </a:tblPr>
              <a:tblGrid>
                <a:gridCol w="993125"/>
                <a:gridCol w="773500"/>
                <a:gridCol w="735300"/>
                <a:gridCol w="1231875"/>
              </a:tblGrid>
              <a:tr h="203200">
                <a:tc gridSpan="4">
                  <a:txBody>
                    <a:bodyPr>
                      <a:noAutofit/>
                    </a:bodyPr>
                    <a:lstStyle/>
                    <a:p>
                      <a:pPr indent="0" lvl="0" marL="0" marR="0" rtl="0" algn="l">
                        <a:lnSpc>
                          <a:spcPct val="100000"/>
                        </a:lnSpc>
                        <a:spcBef>
                          <a:spcPts val="0"/>
                        </a:spcBef>
                        <a:spcAft>
                          <a:spcPts val="0"/>
                        </a:spcAft>
                        <a:buNone/>
                      </a:pPr>
                      <a:r>
                        <a:rPr b="1" i="0" lang="en" sz="1200" u="none" cap="none" strike="noStrike">
                          <a:solidFill>
                            <a:srgbClr val="000000"/>
                          </a:solidFill>
                          <a:latin typeface="Calibri"/>
                          <a:ea typeface="Calibri"/>
                          <a:cs typeface="Calibri"/>
                          <a:sym typeface="Calibri"/>
                        </a:rPr>
                        <a:t>Chronological Split (25yr/1yr)</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r>
              <a:tr h="203200">
                <a:tc>
                  <a:txBody>
                    <a:bodyPr>
                      <a:noAutofit/>
                    </a:bodyPr>
                    <a:lstStyle/>
                    <a:p>
                      <a:pPr indent="0" lvl="0" marL="0" marR="0" rtl="0" algn="ctr">
                        <a:lnSpc>
                          <a:spcPct val="100000"/>
                        </a:lnSpc>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Calibri"/>
                          <a:ea typeface="Calibri"/>
                          <a:cs typeface="Calibri"/>
                          <a:sym typeface="Calibri"/>
                        </a:rPr>
                        <a:t>Training R2</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Calibri"/>
                          <a:ea typeface="Calibri"/>
                          <a:cs typeface="Calibri"/>
                          <a:sym typeface="Calibri"/>
                        </a:rPr>
                        <a:t>Test RMSE</a:t>
                      </a:r>
                      <a:endParaRPr b="1"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Calibri"/>
                          <a:ea typeface="Calibri"/>
                          <a:cs typeface="Calibri"/>
                          <a:sym typeface="Calibri"/>
                        </a:rPr>
                        <a:t>Rank of Test RMES</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GAM</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0.7888</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0.0109</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1</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RandomForest</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0.7206</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0.0746</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2</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Tree</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0.6514</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0.0806</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3</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SVM(</a:t>
                      </a:r>
                      <a:r>
                        <a:rPr lang="en" sz="1200">
                          <a:latin typeface="Calibri"/>
                          <a:ea typeface="Calibri"/>
                          <a:cs typeface="Calibri"/>
                          <a:sym typeface="Calibri"/>
                        </a:rPr>
                        <a:t>radial</a:t>
                      </a:r>
                      <a:r>
                        <a:rPr b="0" i="0" lang="en" sz="1200" u="none" cap="none" strike="noStrike">
                          <a:solidFill>
                            <a:srgbClr val="000000"/>
                          </a:solidFill>
                          <a:latin typeface="Calibri"/>
                          <a:ea typeface="Calibri"/>
                          <a:cs typeface="Calibri"/>
                          <a:sym typeface="Calibri"/>
                        </a:rPr>
                        <a:t>)</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a:t>
                      </a:r>
                      <a:r>
                        <a:rPr lang="en" sz="1200">
                          <a:latin typeface="Calibri"/>
                          <a:ea typeface="Calibri"/>
                          <a:cs typeface="Calibri"/>
                          <a:sym typeface="Calibri"/>
                        </a:rPr>
                        <a:t>7003</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a:t>
                      </a:r>
                      <a:r>
                        <a:rPr lang="en" sz="1200">
                          <a:latin typeface="Calibri"/>
                          <a:ea typeface="Calibri"/>
                          <a:cs typeface="Calibri"/>
                          <a:sym typeface="Calibri"/>
                        </a:rPr>
                        <a:t>0827</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4</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SVM(</a:t>
                      </a:r>
                      <a:r>
                        <a:rPr lang="en" sz="1200">
                          <a:latin typeface="Calibri"/>
                          <a:ea typeface="Calibri"/>
                          <a:cs typeface="Calibri"/>
                          <a:sym typeface="Calibri"/>
                        </a:rPr>
                        <a:t>linear</a:t>
                      </a:r>
                      <a:r>
                        <a:rPr b="0" i="0" lang="en" sz="1200" u="none" cap="none" strike="noStrike">
                          <a:solidFill>
                            <a:srgbClr val="000000"/>
                          </a:solidFill>
                          <a:latin typeface="Calibri"/>
                          <a:ea typeface="Calibri"/>
                          <a:cs typeface="Calibri"/>
                          <a:sym typeface="Calibri"/>
                        </a:rPr>
                        <a:t>)</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a:t>
                      </a:r>
                      <a:r>
                        <a:rPr lang="en" sz="1200">
                          <a:latin typeface="Calibri"/>
                          <a:ea typeface="Calibri"/>
                          <a:cs typeface="Calibri"/>
                          <a:sym typeface="Calibri"/>
                        </a:rPr>
                        <a:t>.6312</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a:t>
                      </a:r>
                      <a:r>
                        <a:rPr lang="en" sz="1200">
                          <a:latin typeface="Calibri"/>
                          <a:ea typeface="Calibri"/>
                          <a:cs typeface="Calibri"/>
                          <a:sym typeface="Calibri"/>
                        </a:rPr>
                        <a:t>917</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5</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Lasso</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0.6865</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0.0971</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6</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Ridge</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0.6889</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0.0987</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7</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OLS</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C00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0.6950</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C00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0.1016</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C000"/>
                    </a:solidFill>
                  </a:tcPr>
                </a:tc>
                <a:tc>
                  <a:txBody>
                    <a:bodyPr>
                      <a:no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Calibri"/>
                          <a:ea typeface="Calibri"/>
                          <a:cs typeface="Calibri"/>
                          <a:sym typeface="Calibri"/>
                        </a:rPr>
                        <a:t>8</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C000"/>
                    </a:solidFill>
                  </a:tcPr>
                </a:tc>
              </a:tr>
            </a:tbl>
          </a:graphicData>
        </a:graphic>
      </p:graphicFrame>
      <p:sp>
        <p:nvSpPr>
          <p:cNvPr id="433" name="Google Shape;433;p50"/>
          <p:cNvSpPr/>
          <p:nvPr/>
        </p:nvSpPr>
        <p:spPr>
          <a:xfrm>
            <a:off x="5067546" y="2286000"/>
            <a:ext cx="155400" cy="923400"/>
          </a:xfrm>
          <a:prstGeom prst="leftBrace">
            <a:avLst>
              <a:gd fmla="val 8333" name="adj1"/>
              <a:gd fmla="val 50000" name="adj2"/>
            </a:avLst>
          </a:prstGeom>
          <a:noFill/>
          <a:ln cap="flat" cmpd="sng" w="9525">
            <a:solidFill>
              <a:srgbClr val="5656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34" name="Google Shape;434;p50"/>
          <p:cNvSpPr txBox="1"/>
          <p:nvPr/>
        </p:nvSpPr>
        <p:spPr>
          <a:xfrm>
            <a:off x="4338918" y="2639960"/>
            <a:ext cx="710400" cy="2307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900" u="none" cap="none" strike="noStrike">
                <a:solidFill>
                  <a:schemeClr val="dk1"/>
                </a:solidFill>
                <a:latin typeface="Arial"/>
                <a:ea typeface="Arial"/>
                <a:cs typeface="Arial"/>
                <a:sym typeface="Arial"/>
              </a:rPr>
              <a:t>Non-linear</a:t>
            </a:r>
            <a:endParaRPr b="0" i="0" sz="900" u="none" cap="none" strike="noStrike">
              <a:solidFill>
                <a:schemeClr val="dk1"/>
              </a:solidFill>
              <a:latin typeface="Arial"/>
              <a:ea typeface="Arial"/>
              <a:cs typeface="Arial"/>
              <a:sym typeface="Arial"/>
            </a:endParaRPr>
          </a:p>
        </p:txBody>
      </p:sp>
      <p:sp>
        <p:nvSpPr>
          <p:cNvPr id="435" name="Google Shape;435;p50"/>
          <p:cNvSpPr/>
          <p:nvPr/>
        </p:nvSpPr>
        <p:spPr>
          <a:xfrm>
            <a:off x="5080449" y="3307172"/>
            <a:ext cx="155400" cy="556500"/>
          </a:xfrm>
          <a:prstGeom prst="leftBrace">
            <a:avLst>
              <a:gd fmla="val 8333" name="adj1"/>
              <a:gd fmla="val 50000" name="adj2"/>
            </a:avLst>
          </a:prstGeom>
          <a:noFill/>
          <a:ln cap="flat" cmpd="sng" w="9525">
            <a:solidFill>
              <a:srgbClr val="5656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36" name="Google Shape;436;p50"/>
          <p:cNvSpPr txBox="1"/>
          <p:nvPr/>
        </p:nvSpPr>
        <p:spPr>
          <a:xfrm>
            <a:off x="4383549" y="3475296"/>
            <a:ext cx="699300" cy="2307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900" u="none" cap="none" strike="noStrike">
                <a:solidFill>
                  <a:schemeClr val="dk1"/>
                </a:solidFill>
                <a:latin typeface="Arial"/>
                <a:ea typeface="Arial"/>
                <a:cs typeface="Arial"/>
                <a:sym typeface="Arial"/>
              </a:rPr>
              <a:t>Linear</a:t>
            </a:r>
            <a:endParaRPr b="0" i="0" sz="900" u="none" cap="none" strike="noStrike">
              <a:solidFill>
                <a:schemeClr val="dk1"/>
              </a:solidFill>
              <a:latin typeface="Arial"/>
              <a:ea typeface="Arial"/>
              <a:cs typeface="Arial"/>
              <a:sym typeface="Arial"/>
            </a:endParaRPr>
          </a:p>
        </p:txBody>
      </p:sp>
      <p:sp>
        <p:nvSpPr>
          <p:cNvPr id="437" name="Google Shape;437;p50"/>
          <p:cNvSpPr txBox="1"/>
          <p:nvPr/>
        </p:nvSpPr>
        <p:spPr>
          <a:xfrm>
            <a:off x="496605" y="4089990"/>
            <a:ext cx="6785543" cy="52322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666666"/>
              </a:buClr>
              <a:buSzPts val="1400"/>
              <a:buFont typeface="Garamond"/>
              <a:buChar char="•"/>
            </a:pPr>
            <a:r>
              <a:rPr i="0" lang="en" sz="1400" u="none" cap="none" strike="noStrike">
                <a:solidFill>
                  <a:srgbClr val="666666"/>
                </a:solidFill>
                <a:latin typeface="Garamond"/>
                <a:ea typeface="Garamond"/>
                <a:cs typeface="Garamond"/>
                <a:sym typeface="Garamond"/>
              </a:rPr>
              <a:t>GAM model’s performance stay the best.</a:t>
            </a:r>
            <a:endParaRPr i="0" sz="1400" u="none" cap="none" strike="noStrike">
              <a:solidFill>
                <a:srgbClr val="666666"/>
              </a:solidFill>
              <a:latin typeface="Garamond"/>
              <a:ea typeface="Garamond"/>
              <a:cs typeface="Garamond"/>
              <a:sym typeface="Garamond"/>
            </a:endParaRPr>
          </a:p>
          <a:p>
            <a:pPr indent="-285750" lvl="0" marL="285750" marR="0" rtl="0" algn="l">
              <a:lnSpc>
                <a:spcPct val="100000"/>
              </a:lnSpc>
              <a:spcBef>
                <a:spcPts val="0"/>
              </a:spcBef>
              <a:spcAft>
                <a:spcPts val="0"/>
              </a:spcAft>
              <a:buClr>
                <a:srgbClr val="666666"/>
              </a:buClr>
              <a:buSzPts val="1400"/>
              <a:buFont typeface="Garamond"/>
              <a:buChar char="•"/>
            </a:pPr>
            <a:r>
              <a:rPr i="0" lang="en" sz="1400" u="none" cap="none" strike="noStrike">
                <a:solidFill>
                  <a:srgbClr val="666666"/>
                </a:solidFill>
                <a:latin typeface="Garamond"/>
                <a:ea typeface="Garamond"/>
                <a:cs typeface="Garamond"/>
                <a:sym typeface="Garamond"/>
              </a:rPr>
              <a:t>Non-linear Models outperform Linear ones, especially in Chronological Split.  </a:t>
            </a:r>
            <a:endParaRPr i="0" sz="1400" u="none" cap="none" strike="noStrike">
              <a:solidFill>
                <a:srgbClr val="666666"/>
              </a:solidFill>
              <a:latin typeface="Garamond"/>
              <a:ea typeface="Garamond"/>
              <a:cs typeface="Garamond"/>
              <a:sym typeface="Garamond"/>
            </a:endParaRPr>
          </a:p>
        </p:txBody>
      </p:sp>
      <p:sp>
        <p:nvSpPr>
          <p:cNvPr id="438" name="Google Shape;438;p50"/>
          <p:cNvSpPr txBox="1"/>
          <p:nvPr>
            <p:ph idx="2" type="title"/>
          </p:nvPr>
        </p:nvSpPr>
        <p:spPr>
          <a:xfrm>
            <a:off x="4409350" y="4914550"/>
            <a:ext cx="1276800" cy="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 Jing</a:t>
            </a:r>
            <a:endParaRPr/>
          </a:p>
        </p:txBody>
      </p:sp>
      <p:sp>
        <p:nvSpPr>
          <p:cNvPr id="439" name="Google Shape;43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Garamond"/>
                <a:ea typeface="Garamond"/>
                <a:cs typeface="Garamond"/>
                <a:sym typeface="Garamond"/>
              </a:rPr>
              <a:t>‹#›</a:t>
            </a:fld>
            <a:endParaRPr>
              <a:latin typeface="Garamond"/>
              <a:ea typeface="Garamond"/>
              <a:cs typeface="Garamond"/>
              <a:sym typeface="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1"/>
          <p:cNvSpPr txBox="1"/>
          <p:nvPr>
            <p:ph type="title"/>
          </p:nvPr>
        </p:nvSpPr>
        <p:spPr>
          <a:xfrm>
            <a:off x="592975" y="60897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i="0" lang="en" sz="2600" u="none" cap="none" strike="noStrike">
                <a:solidFill>
                  <a:schemeClr val="dk2"/>
                </a:solidFill>
                <a:latin typeface="Garamond"/>
                <a:ea typeface="Garamond"/>
                <a:cs typeface="Garamond"/>
                <a:sym typeface="Garamond"/>
              </a:rPr>
              <a:t>Time Series Forecasting Model</a:t>
            </a:r>
            <a:endParaRPr i="0" sz="2600" u="none" cap="none" strike="noStrike">
              <a:solidFill>
                <a:schemeClr val="dk2"/>
              </a:solidFill>
              <a:latin typeface="Garamond"/>
              <a:ea typeface="Garamond"/>
              <a:cs typeface="Garamond"/>
              <a:sym typeface="Garamond"/>
            </a:endParaRPr>
          </a:p>
        </p:txBody>
      </p:sp>
      <p:sp>
        <p:nvSpPr>
          <p:cNvPr id="445" name="Google Shape;445;p51"/>
          <p:cNvSpPr txBox="1"/>
          <p:nvPr>
            <p:ph idx="1" type="body"/>
          </p:nvPr>
        </p:nvSpPr>
        <p:spPr>
          <a:xfrm>
            <a:off x="592975" y="1378275"/>
            <a:ext cx="7688700" cy="2722500"/>
          </a:xfrm>
          <a:prstGeom prst="rect">
            <a:avLst/>
          </a:prstGeom>
          <a:blipFill rotWithShape="1">
            <a:blip r:embed="rId3">
              <a:alphaModFix/>
            </a:blip>
            <a:stretch>
              <a:fillRect b="-1990" l="-78" r="0" t="0"/>
            </a:stretch>
          </a:blip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0" lang="en" sz="1400" u="none" cap="none" strike="noStrike">
                <a:latin typeface="Garamond"/>
                <a:ea typeface="Garamond"/>
                <a:cs typeface="Garamond"/>
                <a:sym typeface="Garamond"/>
              </a:rPr>
              <a:t> </a:t>
            </a:r>
            <a:endParaRPr sz="1400">
              <a:latin typeface="Garamond"/>
              <a:ea typeface="Garamond"/>
              <a:cs typeface="Garamond"/>
              <a:sym typeface="Garamond"/>
            </a:endParaRPr>
          </a:p>
        </p:txBody>
      </p:sp>
      <p:sp>
        <p:nvSpPr>
          <p:cNvPr id="446" name="Google Shape;446;p51"/>
          <p:cNvSpPr/>
          <p:nvPr/>
        </p:nvSpPr>
        <p:spPr>
          <a:xfrm>
            <a:off x="2017145" y="3295292"/>
            <a:ext cx="474600" cy="60300"/>
          </a:xfrm>
          <a:prstGeom prst="rightArrow">
            <a:avLst>
              <a:gd fmla="val 50000"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47" name="Google Shape;447;p51"/>
          <p:cNvSpPr/>
          <p:nvPr/>
        </p:nvSpPr>
        <p:spPr>
          <a:xfrm>
            <a:off x="3230589" y="3956646"/>
            <a:ext cx="474600" cy="60300"/>
          </a:xfrm>
          <a:prstGeom prst="rightArrow">
            <a:avLst>
              <a:gd fmla="val 50000" name="adj1"/>
              <a:gd fmla="val 50000" name="adj2"/>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48" name="Google Shape;448;p51"/>
          <p:cNvSpPr txBox="1"/>
          <p:nvPr>
            <p:ph idx="2" type="title"/>
          </p:nvPr>
        </p:nvSpPr>
        <p:spPr>
          <a:xfrm>
            <a:off x="4409350" y="4914550"/>
            <a:ext cx="1276800" cy="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 Jing</a:t>
            </a:r>
            <a:endParaRPr/>
          </a:p>
        </p:txBody>
      </p:sp>
      <p:sp>
        <p:nvSpPr>
          <p:cNvPr id="449" name="Google Shape;44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Garamond"/>
                <a:ea typeface="Garamond"/>
                <a:cs typeface="Garamond"/>
                <a:sym typeface="Garamond"/>
              </a:rPr>
              <a:t>‹#›</a:t>
            </a:fld>
            <a:endParaRPr>
              <a:latin typeface="Garamond"/>
              <a:ea typeface="Garamond"/>
              <a:cs typeface="Garamond"/>
              <a:sym typeface="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52"/>
          <p:cNvSpPr txBox="1"/>
          <p:nvPr>
            <p:ph type="title"/>
          </p:nvPr>
        </p:nvSpPr>
        <p:spPr>
          <a:xfrm>
            <a:off x="592975" y="60897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i="0" lang="en" u="none" cap="none" strike="noStrike">
                <a:solidFill>
                  <a:schemeClr val="dk2"/>
                </a:solidFill>
                <a:latin typeface="Garamond"/>
                <a:ea typeface="Garamond"/>
                <a:cs typeface="Garamond"/>
                <a:sym typeface="Garamond"/>
              </a:rPr>
              <a:t>Comparison between Time Series and GAM</a:t>
            </a:r>
            <a:endParaRPr i="0" u="none" cap="none" strike="noStrike">
              <a:solidFill>
                <a:schemeClr val="dk2"/>
              </a:solidFill>
              <a:latin typeface="Garamond"/>
              <a:ea typeface="Garamond"/>
              <a:cs typeface="Garamond"/>
              <a:sym typeface="Garamond"/>
            </a:endParaRPr>
          </a:p>
        </p:txBody>
      </p:sp>
      <p:sp>
        <p:nvSpPr>
          <p:cNvPr id="455" name="Google Shape;455;p52"/>
          <p:cNvSpPr txBox="1"/>
          <p:nvPr/>
        </p:nvSpPr>
        <p:spPr>
          <a:xfrm>
            <a:off x="1133355" y="3683140"/>
            <a:ext cx="2107500" cy="4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1100" u="none" cap="none" strike="noStrike">
                <a:solidFill>
                  <a:srgbClr val="FF6839"/>
                </a:solidFill>
                <a:latin typeface="Garamond"/>
                <a:ea typeface="Garamond"/>
                <a:cs typeface="Garamond"/>
                <a:sym typeface="Garamond"/>
              </a:rPr>
              <a:t>Time Series RMSE: 1297.379</a:t>
            </a:r>
            <a:endParaRPr i="0" sz="1100" u="none" cap="none" strike="noStrike">
              <a:solidFill>
                <a:srgbClr val="FF6839"/>
              </a:solidFill>
              <a:latin typeface="Garamond"/>
              <a:ea typeface="Garamond"/>
              <a:cs typeface="Garamond"/>
              <a:sym typeface="Garamond"/>
            </a:endParaRPr>
          </a:p>
          <a:p>
            <a:pPr indent="0" lvl="0" marL="0" marR="0" rtl="0" algn="l">
              <a:lnSpc>
                <a:spcPct val="100000"/>
              </a:lnSpc>
              <a:spcBef>
                <a:spcPts val="0"/>
              </a:spcBef>
              <a:spcAft>
                <a:spcPts val="0"/>
              </a:spcAft>
              <a:buNone/>
            </a:pPr>
            <a:r>
              <a:rPr i="0" lang="en" sz="1100" u="none" cap="none" strike="noStrike">
                <a:solidFill>
                  <a:srgbClr val="4C74D7"/>
                </a:solidFill>
                <a:latin typeface="Garamond"/>
                <a:ea typeface="Garamond"/>
                <a:cs typeface="Garamond"/>
                <a:sym typeface="Garamond"/>
              </a:rPr>
              <a:t>GAM RMSE: 5089.079</a:t>
            </a:r>
            <a:endParaRPr sz="1100">
              <a:latin typeface="Garamond"/>
              <a:ea typeface="Garamond"/>
              <a:cs typeface="Garamond"/>
              <a:sym typeface="Garamond"/>
            </a:endParaRPr>
          </a:p>
        </p:txBody>
      </p:sp>
      <p:sp>
        <p:nvSpPr>
          <p:cNvPr id="456" name="Google Shape;456;p52"/>
          <p:cNvSpPr txBox="1"/>
          <p:nvPr/>
        </p:nvSpPr>
        <p:spPr>
          <a:xfrm>
            <a:off x="5443275" y="3695150"/>
            <a:ext cx="2195700" cy="4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1100" u="none" cap="none" strike="noStrike">
                <a:solidFill>
                  <a:srgbClr val="FF6839"/>
                </a:solidFill>
                <a:latin typeface="Garamond"/>
                <a:ea typeface="Garamond"/>
                <a:cs typeface="Garamond"/>
                <a:sym typeface="Garamond"/>
              </a:rPr>
              <a:t>Time Series RMSE: 1976.310</a:t>
            </a:r>
            <a:endParaRPr i="0" sz="1100" u="none" cap="none" strike="noStrike">
              <a:solidFill>
                <a:srgbClr val="FF6839"/>
              </a:solidFill>
              <a:latin typeface="Garamond"/>
              <a:ea typeface="Garamond"/>
              <a:cs typeface="Garamond"/>
              <a:sym typeface="Garamond"/>
            </a:endParaRPr>
          </a:p>
          <a:p>
            <a:pPr indent="0" lvl="0" marL="0" marR="0" rtl="0" algn="l">
              <a:lnSpc>
                <a:spcPct val="100000"/>
              </a:lnSpc>
              <a:spcBef>
                <a:spcPts val="0"/>
              </a:spcBef>
              <a:spcAft>
                <a:spcPts val="0"/>
              </a:spcAft>
              <a:buNone/>
            </a:pPr>
            <a:r>
              <a:rPr i="0" lang="en" sz="1100" u="none" cap="none" strike="noStrike">
                <a:solidFill>
                  <a:srgbClr val="4C74D7"/>
                </a:solidFill>
                <a:latin typeface="Garamond"/>
                <a:ea typeface="Garamond"/>
                <a:cs typeface="Garamond"/>
                <a:sym typeface="Garamond"/>
              </a:rPr>
              <a:t>GAM RMSE: 688.991</a:t>
            </a:r>
            <a:endParaRPr sz="1100">
              <a:latin typeface="Garamond"/>
              <a:ea typeface="Garamond"/>
              <a:cs typeface="Garamond"/>
              <a:sym typeface="Garamond"/>
            </a:endParaRPr>
          </a:p>
        </p:txBody>
      </p:sp>
      <p:sp>
        <p:nvSpPr>
          <p:cNvPr id="457" name="Google Shape;457;p52"/>
          <p:cNvSpPr txBox="1"/>
          <p:nvPr/>
        </p:nvSpPr>
        <p:spPr>
          <a:xfrm>
            <a:off x="626854" y="4101409"/>
            <a:ext cx="71640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u="none" cap="none" strike="noStrike">
                <a:solidFill>
                  <a:srgbClr val="525252"/>
                </a:solidFill>
                <a:latin typeface="Garamond"/>
                <a:ea typeface="Garamond"/>
                <a:cs typeface="Garamond"/>
                <a:sym typeface="Garamond"/>
              </a:rPr>
              <a:t>Time Series Model performs well in 2017, but fails to predict trend during the financial crisis 2007-2008; </a:t>
            </a:r>
            <a:r>
              <a:rPr lang="en">
                <a:latin typeface="Garamond"/>
                <a:ea typeface="Garamond"/>
                <a:cs typeface="Garamond"/>
                <a:sym typeface="Garamond"/>
              </a:rPr>
              <a:t> </a:t>
            </a:r>
            <a:r>
              <a:rPr i="0" lang="en" u="none" cap="none" strike="noStrike">
                <a:solidFill>
                  <a:srgbClr val="525252"/>
                </a:solidFill>
                <a:latin typeface="Garamond"/>
                <a:ea typeface="Garamond"/>
                <a:cs typeface="Garamond"/>
                <a:sym typeface="Garamond"/>
              </a:rPr>
              <a:t>while GAM catches the signal relatively well. </a:t>
            </a:r>
            <a:endParaRPr i="0" u="none" cap="none" strike="noStrike">
              <a:solidFill>
                <a:srgbClr val="525252"/>
              </a:solidFill>
              <a:latin typeface="Garamond"/>
              <a:ea typeface="Garamond"/>
              <a:cs typeface="Garamond"/>
              <a:sym typeface="Garamond"/>
            </a:endParaRPr>
          </a:p>
          <a:p>
            <a:pPr indent="0" lvl="0" marL="0" marR="0" rtl="0" algn="l">
              <a:lnSpc>
                <a:spcPct val="150000"/>
              </a:lnSpc>
              <a:spcBef>
                <a:spcPts val="0"/>
              </a:spcBef>
              <a:spcAft>
                <a:spcPts val="0"/>
              </a:spcAft>
              <a:buNone/>
            </a:pPr>
            <a:r>
              <a:rPr b="1" i="0" lang="en" u="none" cap="none" strike="noStrike">
                <a:solidFill>
                  <a:srgbClr val="00B050"/>
                </a:solidFill>
                <a:latin typeface="Garamond"/>
                <a:ea typeface="Garamond"/>
                <a:cs typeface="Garamond"/>
                <a:sym typeface="Garamond"/>
              </a:rPr>
              <a:t>Value Add: </a:t>
            </a:r>
            <a:r>
              <a:rPr i="0" lang="en" u="none" cap="none" strike="noStrike">
                <a:solidFill>
                  <a:srgbClr val="00B050"/>
                </a:solidFill>
                <a:latin typeface="Garamond"/>
                <a:ea typeface="Garamond"/>
                <a:cs typeface="Garamond"/>
                <a:sym typeface="Garamond"/>
              </a:rPr>
              <a:t>Machine learning method can flexibly adapt to the change in financial environment. </a:t>
            </a:r>
            <a:endParaRPr>
              <a:latin typeface="Garamond"/>
              <a:ea typeface="Garamond"/>
              <a:cs typeface="Garamond"/>
              <a:sym typeface="Garamond"/>
            </a:endParaRPr>
          </a:p>
          <a:p>
            <a:pPr indent="0" lvl="0" marL="0" marR="0" rtl="0" algn="l">
              <a:lnSpc>
                <a:spcPct val="100000"/>
              </a:lnSpc>
              <a:spcBef>
                <a:spcPts val="0"/>
              </a:spcBef>
              <a:spcAft>
                <a:spcPts val="0"/>
              </a:spcAft>
              <a:buNone/>
            </a:pPr>
            <a:br>
              <a:rPr i="0" lang="en" sz="1100" u="none" cap="none" strike="noStrike">
                <a:solidFill>
                  <a:srgbClr val="525252"/>
                </a:solidFill>
                <a:latin typeface="Garamond"/>
                <a:ea typeface="Garamond"/>
                <a:cs typeface="Garamond"/>
                <a:sym typeface="Garamond"/>
              </a:rPr>
            </a:br>
            <a:endParaRPr i="0" sz="1200" u="none" cap="none" strike="noStrike">
              <a:solidFill>
                <a:srgbClr val="525252"/>
              </a:solidFill>
              <a:latin typeface="Garamond"/>
              <a:ea typeface="Garamond"/>
              <a:cs typeface="Garamond"/>
              <a:sym typeface="Garamond"/>
            </a:endParaRPr>
          </a:p>
        </p:txBody>
      </p:sp>
      <p:sp>
        <p:nvSpPr>
          <p:cNvPr id="458" name="Google Shape;458;p52"/>
          <p:cNvSpPr/>
          <p:nvPr/>
        </p:nvSpPr>
        <p:spPr>
          <a:xfrm>
            <a:off x="592978" y="4634657"/>
            <a:ext cx="124800" cy="115200"/>
          </a:xfrm>
          <a:prstGeom prst="star5">
            <a:avLst>
              <a:gd fmla="val 19098" name="adj"/>
              <a:gd fmla="val 105146" name="hf"/>
              <a:gd fmla="val 110557" name="vf"/>
            </a:avLst>
          </a:prstGeom>
          <a:solidFill>
            <a:schemeClr val="accent4"/>
          </a:solidFill>
          <a:ln cap="flat" cmpd="sng" w="25400">
            <a:solidFill>
              <a:srgbClr val="76BAA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9" name="Google Shape;459;p52"/>
          <p:cNvSpPr txBox="1"/>
          <p:nvPr>
            <p:ph idx="2" type="title"/>
          </p:nvPr>
        </p:nvSpPr>
        <p:spPr>
          <a:xfrm>
            <a:off x="4409350" y="4914550"/>
            <a:ext cx="1276800" cy="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 Jing</a:t>
            </a:r>
            <a:endParaRPr/>
          </a:p>
        </p:txBody>
      </p:sp>
      <p:sp>
        <p:nvSpPr>
          <p:cNvPr id="460" name="Google Shape;46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Garamond"/>
                <a:ea typeface="Garamond"/>
                <a:cs typeface="Garamond"/>
                <a:sym typeface="Garamond"/>
              </a:rPr>
              <a:t>‹#›</a:t>
            </a:fld>
            <a:endParaRPr>
              <a:latin typeface="Garamond"/>
              <a:ea typeface="Garamond"/>
              <a:cs typeface="Garamond"/>
              <a:sym typeface="Garamond"/>
            </a:endParaRPr>
          </a:p>
        </p:txBody>
      </p:sp>
      <p:pic>
        <p:nvPicPr>
          <p:cNvPr id="461" name="Google Shape;461;p52"/>
          <p:cNvPicPr preferRelativeResize="0"/>
          <p:nvPr/>
        </p:nvPicPr>
        <p:blipFill>
          <a:blip r:embed="rId3">
            <a:alphaModFix/>
          </a:blip>
          <a:stretch>
            <a:fillRect/>
          </a:stretch>
        </p:blipFill>
        <p:spPr>
          <a:xfrm>
            <a:off x="304800" y="1324912"/>
            <a:ext cx="3925990" cy="2253707"/>
          </a:xfrm>
          <a:prstGeom prst="rect">
            <a:avLst/>
          </a:prstGeom>
          <a:noFill/>
          <a:ln>
            <a:noFill/>
          </a:ln>
        </p:spPr>
      </p:pic>
      <p:pic>
        <p:nvPicPr>
          <p:cNvPr id="462" name="Google Shape;462;p52"/>
          <p:cNvPicPr preferRelativeResize="0"/>
          <p:nvPr/>
        </p:nvPicPr>
        <p:blipFill>
          <a:blip r:embed="rId4">
            <a:alphaModFix/>
          </a:blip>
          <a:stretch>
            <a:fillRect/>
          </a:stretch>
        </p:blipFill>
        <p:spPr>
          <a:xfrm>
            <a:off x="4383190" y="1296575"/>
            <a:ext cx="4543287" cy="2322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3"/>
          <p:cNvSpPr txBox="1"/>
          <p:nvPr>
            <p:ph type="title"/>
          </p:nvPr>
        </p:nvSpPr>
        <p:spPr>
          <a:xfrm>
            <a:off x="592975" y="608975"/>
            <a:ext cx="76887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600"/>
              <a:buFont typeface="Raleway"/>
              <a:buNone/>
            </a:pPr>
            <a:r>
              <a:rPr lang="en">
                <a:latin typeface="Garamond"/>
                <a:ea typeface="Garamond"/>
                <a:cs typeface="Garamond"/>
                <a:sym typeface="Garamond"/>
              </a:rPr>
              <a:t>Technical</a:t>
            </a:r>
            <a:r>
              <a:rPr lang="en">
                <a:latin typeface="Garamond"/>
                <a:ea typeface="Garamond"/>
                <a:cs typeface="Garamond"/>
                <a:sym typeface="Garamond"/>
              </a:rPr>
              <a:t> </a:t>
            </a:r>
            <a:r>
              <a:rPr i="0" lang="en" sz="2600" u="none" cap="none" strike="noStrike">
                <a:solidFill>
                  <a:schemeClr val="dk2"/>
                </a:solidFill>
                <a:latin typeface="Garamond"/>
                <a:ea typeface="Garamond"/>
                <a:cs typeface="Garamond"/>
                <a:sym typeface="Garamond"/>
              </a:rPr>
              <a:t>Appendix f</a:t>
            </a:r>
            <a:r>
              <a:rPr lang="en">
                <a:latin typeface="Garamond"/>
                <a:ea typeface="Garamond"/>
                <a:cs typeface="Garamond"/>
                <a:sym typeface="Garamond"/>
              </a:rPr>
              <a:t>or Time Series Model</a:t>
            </a:r>
            <a:endParaRPr i="0" sz="2600" u="none" cap="none" strike="noStrike">
              <a:solidFill>
                <a:schemeClr val="dk2"/>
              </a:solidFill>
              <a:latin typeface="Garamond"/>
              <a:ea typeface="Garamond"/>
              <a:cs typeface="Garamond"/>
              <a:sym typeface="Garamond"/>
            </a:endParaRPr>
          </a:p>
        </p:txBody>
      </p:sp>
      <p:sp>
        <p:nvSpPr>
          <p:cNvPr id="468" name="Google Shape;468;p53"/>
          <p:cNvSpPr txBox="1"/>
          <p:nvPr>
            <p:ph idx="1" type="body"/>
          </p:nvPr>
        </p:nvSpPr>
        <p:spPr>
          <a:xfrm>
            <a:off x="592975" y="1378275"/>
            <a:ext cx="7963800" cy="2261100"/>
          </a:xfrm>
          <a:prstGeom prst="rect">
            <a:avLst/>
          </a:prstGeom>
          <a:noFill/>
          <a:ln>
            <a:noFill/>
          </a:ln>
        </p:spPr>
        <p:txBody>
          <a:bodyPr anchorCtr="0" anchor="t" bIns="91425" lIns="91425" spcFirstLastPara="1" rIns="91425" wrap="square" tIns="91425">
            <a:noAutofit/>
          </a:bodyPr>
          <a:lstStyle/>
          <a:p>
            <a:pPr indent="-304800" lvl="0" marL="285750" marR="0" rtl="0" algn="l">
              <a:lnSpc>
                <a:spcPct val="115000"/>
              </a:lnSpc>
              <a:spcBef>
                <a:spcPts val="0"/>
              </a:spcBef>
              <a:spcAft>
                <a:spcPts val="0"/>
              </a:spcAft>
              <a:buClr>
                <a:schemeClr val="accent1"/>
              </a:buClr>
              <a:buSzPts val="1600"/>
              <a:buFont typeface="Garamond"/>
              <a:buChar char="●"/>
            </a:pPr>
            <a:r>
              <a:rPr lang="en" sz="1600" u="none" cap="none" strike="noStrike">
                <a:solidFill>
                  <a:schemeClr val="accent1"/>
                </a:solidFill>
                <a:latin typeface="Garamond"/>
                <a:ea typeface="Garamond"/>
                <a:cs typeface="Garamond"/>
                <a:sym typeface="Garamond"/>
              </a:rPr>
              <a:t>Step 1:  Do a time series plot of the data. Examine it for features such as trend and seasonality.</a:t>
            </a:r>
            <a:endParaRPr sz="1600" u="none" cap="none" strike="noStrike">
              <a:solidFill>
                <a:schemeClr val="accent1"/>
              </a:solidFill>
              <a:latin typeface="Garamond"/>
              <a:ea typeface="Garamond"/>
              <a:cs typeface="Garamond"/>
              <a:sym typeface="Garamond"/>
            </a:endParaRPr>
          </a:p>
          <a:p>
            <a:pPr indent="-304800" lvl="0" marL="285750" marR="0" rtl="0" algn="l">
              <a:lnSpc>
                <a:spcPct val="115000"/>
              </a:lnSpc>
              <a:spcBef>
                <a:spcPts val="1600"/>
              </a:spcBef>
              <a:spcAft>
                <a:spcPts val="0"/>
              </a:spcAft>
              <a:buClr>
                <a:schemeClr val="accent1"/>
              </a:buClr>
              <a:buSzPts val="1600"/>
              <a:buFont typeface="Garamond"/>
              <a:buChar char="●"/>
            </a:pPr>
            <a:r>
              <a:rPr lang="en" sz="1600" u="none" cap="none" strike="noStrike">
                <a:solidFill>
                  <a:schemeClr val="accent1"/>
                </a:solidFill>
                <a:latin typeface="Garamond"/>
                <a:ea typeface="Garamond"/>
                <a:cs typeface="Garamond"/>
                <a:sym typeface="Garamond"/>
              </a:rPr>
              <a:t>Step 2:  Do any necessary differencing, both on trend and seasonality. First apply seasonal difference to data and then re-evaluate the trend. If a trend remains, then take first difference. </a:t>
            </a:r>
            <a:endParaRPr sz="1600" u="none" cap="none" strike="noStrike">
              <a:solidFill>
                <a:schemeClr val="accent1"/>
              </a:solidFill>
              <a:latin typeface="Garamond"/>
              <a:ea typeface="Garamond"/>
              <a:cs typeface="Garamond"/>
              <a:sym typeface="Garamond"/>
            </a:endParaRPr>
          </a:p>
          <a:p>
            <a:pPr indent="-304800" lvl="0" marL="285750" marR="0" rtl="0" algn="l">
              <a:lnSpc>
                <a:spcPct val="115000"/>
              </a:lnSpc>
              <a:spcBef>
                <a:spcPts val="1600"/>
              </a:spcBef>
              <a:spcAft>
                <a:spcPts val="0"/>
              </a:spcAft>
              <a:buClr>
                <a:schemeClr val="accent1"/>
              </a:buClr>
              <a:buSzPts val="1600"/>
              <a:buFont typeface="Garamond"/>
              <a:buChar char="●"/>
            </a:pPr>
            <a:r>
              <a:rPr lang="en" sz="1600" u="none" cap="none" strike="noStrike">
                <a:solidFill>
                  <a:schemeClr val="accent1"/>
                </a:solidFill>
                <a:latin typeface="Garamond"/>
                <a:ea typeface="Garamond"/>
                <a:cs typeface="Garamond"/>
                <a:sym typeface="Garamond"/>
              </a:rPr>
              <a:t>Step 3: Determine possible models by applying auto.arima(), choosing the parameters by minimizing the AIC.</a:t>
            </a:r>
            <a:endParaRPr sz="1600">
              <a:latin typeface="Garamond"/>
              <a:ea typeface="Garamond"/>
              <a:cs typeface="Garamond"/>
              <a:sym typeface="Garamond"/>
            </a:endParaRPr>
          </a:p>
          <a:p>
            <a:pPr indent="-304800" lvl="0" marL="285750" marR="0" rtl="0" algn="l">
              <a:lnSpc>
                <a:spcPct val="115000"/>
              </a:lnSpc>
              <a:spcBef>
                <a:spcPts val="1600"/>
              </a:spcBef>
              <a:spcAft>
                <a:spcPts val="0"/>
              </a:spcAft>
              <a:buClr>
                <a:schemeClr val="accent1"/>
              </a:buClr>
              <a:buSzPts val="1600"/>
              <a:buFont typeface="Garamond"/>
              <a:buChar char="●"/>
            </a:pPr>
            <a:r>
              <a:rPr lang="en" sz="1600" u="none" cap="none" strike="noStrike">
                <a:solidFill>
                  <a:schemeClr val="accent1"/>
                </a:solidFill>
                <a:latin typeface="Garamond"/>
                <a:ea typeface="Garamond"/>
                <a:cs typeface="Garamond"/>
                <a:sym typeface="Garamond"/>
              </a:rPr>
              <a:t>Step 4:  Examine the residuals </a:t>
            </a:r>
            <a:r>
              <a:rPr lang="en" sz="1600">
                <a:latin typeface="Garamond"/>
                <a:ea typeface="Garamond"/>
                <a:cs typeface="Garamond"/>
                <a:sym typeface="Garamond"/>
              </a:rPr>
              <a:t>for </a:t>
            </a:r>
            <a:r>
              <a:rPr lang="en" sz="1600" u="none" cap="none" strike="noStrike">
                <a:solidFill>
                  <a:schemeClr val="accent1"/>
                </a:solidFill>
                <a:latin typeface="Garamond"/>
                <a:ea typeface="Garamond"/>
                <a:cs typeface="Garamond"/>
                <a:sym typeface="Garamond"/>
              </a:rPr>
              <a:t>the fitted model.</a:t>
            </a:r>
            <a:endParaRPr sz="1600">
              <a:latin typeface="Garamond"/>
              <a:ea typeface="Garamond"/>
              <a:cs typeface="Garamond"/>
              <a:sym typeface="Garamond"/>
            </a:endParaRPr>
          </a:p>
          <a:p>
            <a:pPr indent="-304800" lvl="0" marL="285750" marR="0" rtl="0" algn="l">
              <a:lnSpc>
                <a:spcPct val="115000"/>
              </a:lnSpc>
              <a:spcBef>
                <a:spcPts val="1600"/>
              </a:spcBef>
              <a:spcAft>
                <a:spcPts val="0"/>
              </a:spcAft>
              <a:buClr>
                <a:schemeClr val="accent1"/>
              </a:buClr>
              <a:buSzPts val="1600"/>
              <a:buFont typeface="Garamond"/>
              <a:buChar char="●"/>
            </a:pPr>
            <a:r>
              <a:rPr lang="en" sz="1600" u="none" cap="none" strike="noStrike">
                <a:solidFill>
                  <a:schemeClr val="accent1"/>
                </a:solidFill>
                <a:latin typeface="Garamond"/>
                <a:ea typeface="Garamond"/>
                <a:cs typeface="Garamond"/>
                <a:sym typeface="Garamond"/>
              </a:rPr>
              <a:t>Step 5</a:t>
            </a:r>
            <a:r>
              <a:rPr i="0" lang="en" sz="1600" u="none" cap="none" strike="noStrike">
                <a:solidFill>
                  <a:schemeClr val="accent1"/>
                </a:solidFill>
                <a:latin typeface="Garamond"/>
                <a:ea typeface="Garamond"/>
                <a:cs typeface="Garamond"/>
                <a:sym typeface="Garamond"/>
              </a:rPr>
              <a:t>: Use the fitted time series model to forecast sale.</a:t>
            </a:r>
            <a:endParaRPr sz="1600">
              <a:latin typeface="Garamond"/>
              <a:ea typeface="Garamond"/>
              <a:cs typeface="Garamond"/>
              <a:sym typeface="Garamond"/>
            </a:endParaRPr>
          </a:p>
          <a:p>
            <a:pPr indent="-203200" lvl="0" marL="285750" marR="0" rtl="0" algn="l">
              <a:lnSpc>
                <a:spcPct val="115000"/>
              </a:lnSpc>
              <a:spcBef>
                <a:spcPts val="1600"/>
              </a:spcBef>
              <a:spcAft>
                <a:spcPts val="0"/>
              </a:spcAft>
              <a:buClr>
                <a:schemeClr val="accent1"/>
              </a:buClr>
              <a:buSzPts val="1300"/>
              <a:buFont typeface="Lato"/>
              <a:buNone/>
            </a:pPr>
            <a:r>
              <a:t/>
            </a:r>
            <a:endParaRPr i="0" sz="1600" u="none" cap="none" strike="noStrike">
              <a:solidFill>
                <a:schemeClr val="accent1"/>
              </a:solidFill>
              <a:latin typeface="Garamond"/>
              <a:ea typeface="Garamond"/>
              <a:cs typeface="Garamond"/>
              <a:sym typeface="Garamond"/>
            </a:endParaRPr>
          </a:p>
          <a:p>
            <a:pPr indent="-203200" lvl="0" marL="285750" marR="0" rtl="0" algn="l">
              <a:lnSpc>
                <a:spcPct val="115000"/>
              </a:lnSpc>
              <a:spcBef>
                <a:spcPts val="1600"/>
              </a:spcBef>
              <a:spcAft>
                <a:spcPts val="0"/>
              </a:spcAft>
              <a:buClr>
                <a:schemeClr val="accent1"/>
              </a:buClr>
              <a:buSzPts val="1300"/>
              <a:buFont typeface="Lato"/>
              <a:buNone/>
            </a:pPr>
            <a:r>
              <a:t/>
            </a:r>
            <a:endParaRPr i="0" sz="1600" u="none" cap="none" strike="noStrike">
              <a:solidFill>
                <a:schemeClr val="accent1"/>
              </a:solidFill>
              <a:latin typeface="Garamond"/>
              <a:ea typeface="Garamond"/>
              <a:cs typeface="Garamond"/>
              <a:sym typeface="Garamond"/>
            </a:endParaRPr>
          </a:p>
          <a:p>
            <a:pPr indent="-203200" lvl="0" marL="285750" marR="0" rtl="0" algn="l">
              <a:lnSpc>
                <a:spcPct val="115000"/>
              </a:lnSpc>
              <a:spcBef>
                <a:spcPts val="1600"/>
              </a:spcBef>
              <a:spcAft>
                <a:spcPts val="0"/>
              </a:spcAft>
              <a:buClr>
                <a:schemeClr val="accent1"/>
              </a:buClr>
              <a:buSzPts val="1300"/>
              <a:buFont typeface="Lato"/>
              <a:buNone/>
            </a:pPr>
            <a:r>
              <a:t/>
            </a:r>
            <a:endParaRPr i="0" sz="1600" u="none" cap="none" strike="noStrike">
              <a:solidFill>
                <a:schemeClr val="accent1"/>
              </a:solidFill>
              <a:latin typeface="Garamond"/>
              <a:ea typeface="Garamond"/>
              <a:cs typeface="Garamond"/>
              <a:sym typeface="Garamond"/>
            </a:endParaRPr>
          </a:p>
          <a:p>
            <a:pPr indent="-203200" lvl="0" marL="285750" marR="0" rtl="0" algn="l">
              <a:lnSpc>
                <a:spcPct val="115000"/>
              </a:lnSpc>
              <a:spcBef>
                <a:spcPts val="1600"/>
              </a:spcBef>
              <a:spcAft>
                <a:spcPts val="1600"/>
              </a:spcAft>
              <a:buClr>
                <a:schemeClr val="accent1"/>
              </a:buClr>
              <a:buSzPts val="1300"/>
              <a:buFont typeface="Lato"/>
              <a:buNone/>
            </a:pPr>
            <a:r>
              <a:t/>
            </a:r>
            <a:endParaRPr i="0" sz="1600" u="none" cap="none" strike="noStrike">
              <a:solidFill>
                <a:schemeClr val="accent1"/>
              </a:solidFill>
              <a:latin typeface="Garamond"/>
              <a:ea typeface="Garamond"/>
              <a:cs typeface="Garamond"/>
              <a:sym typeface="Garamond"/>
            </a:endParaRPr>
          </a:p>
        </p:txBody>
      </p:sp>
      <p:sp>
        <p:nvSpPr>
          <p:cNvPr id="469" name="Google Shape;469;p53"/>
          <p:cNvSpPr txBox="1"/>
          <p:nvPr>
            <p:ph idx="2" type="title"/>
          </p:nvPr>
        </p:nvSpPr>
        <p:spPr>
          <a:xfrm>
            <a:off x="4409350" y="4914550"/>
            <a:ext cx="1276800" cy="1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 Jing</a:t>
            </a:r>
            <a:endParaRPr/>
          </a:p>
        </p:txBody>
      </p:sp>
      <p:sp>
        <p:nvSpPr>
          <p:cNvPr id="470" name="Google Shape;47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Garamond"/>
                <a:ea typeface="Garamond"/>
                <a:cs typeface="Garamond"/>
                <a:sym typeface="Garamond"/>
              </a:rPr>
              <a:t>‹#›</a:t>
            </a:fld>
            <a:endParaRPr>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Key Points </a:t>
            </a:r>
            <a:endParaRPr>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p:txBody>
      </p:sp>
      <p:sp>
        <p:nvSpPr>
          <p:cNvPr id="194" name="Google Shape;194;p28"/>
          <p:cNvSpPr txBox="1"/>
          <p:nvPr>
            <p:ph idx="1" type="body"/>
          </p:nvPr>
        </p:nvSpPr>
        <p:spPr>
          <a:xfrm>
            <a:off x="592975" y="1378275"/>
            <a:ext cx="7688700" cy="2261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1000"/>
              </a:spcBef>
              <a:spcAft>
                <a:spcPts val="0"/>
              </a:spcAft>
              <a:buSzPts val="1600"/>
              <a:buChar char="●"/>
            </a:pPr>
            <a:r>
              <a:rPr b="1" lang="en" sz="1600">
                <a:latin typeface="Garamond"/>
                <a:ea typeface="Garamond"/>
                <a:cs typeface="Garamond"/>
                <a:sym typeface="Garamond"/>
              </a:rPr>
              <a:t>Predictors</a:t>
            </a:r>
            <a:r>
              <a:rPr lang="en" sz="1600">
                <a:latin typeface="Garamond"/>
                <a:ea typeface="Garamond"/>
                <a:cs typeface="Garamond"/>
                <a:sym typeface="Garamond"/>
              </a:rPr>
              <a:t>: non-seasonally adjusted  GDP, CPI, 3-Month Treasury Constant Maturity Rate, PMI, Unemployment, Crude Oil Price, Industrial Production Index, Total Nonfarm Payroll, two Holidays and the Super Bowl </a:t>
            </a:r>
            <a:endParaRPr sz="1600">
              <a:latin typeface="Garamond"/>
              <a:ea typeface="Garamond"/>
              <a:cs typeface="Garamond"/>
              <a:sym typeface="Garamond"/>
            </a:endParaRPr>
          </a:p>
          <a:p>
            <a:pPr indent="-330200" lvl="0" marL="457200" rtl="0" algn="l">
              <a:lnSpc>
                <a:spcPct val="100000"/>
              </a:lnSpc>
              <a:spcBef>
                <a:spcPts val="1600"/>
              </a:spcBef>
              <a:spcAft>
                <a:spcPts val="0"/>
              </a:spcAft>
              <a:buSzPts val="1600"/>
              <a:buChar char="●"/>
            </a:pPr>
            <a:r>
              <a:rPr b="1" lang="en" sz="1600">
                <a:latin typeface="Garamond"/>
                <a:ea typeface="Garamond"/>
                <a:cs typeface="Garamond"/>
                <a:sym typeface="Garamond"/>
              </a:rPr>
              <a:t>Time</a:t>
            </a:r>
            <a:r>
              <a:rPr lang="en" sz="1600">
                <a:latin typeface="Garamond"/>
                <a:ea typeface="Garamond"/>
                <a:cs typeface="Garamond"/>
                <a:sym typeface="Garamond"/>
              </a:rPr>
              <a:t>: 3-month lag (economic indicators)</a:t>
            </a:r>
            <a:endParaRPr sz="1600">
              <a:latin typeface="Garamond"/>
              <a:ea typeface="Garamond"/>
              <a:cs typeface="Garamond"/>
              <a:sym typeface="Garamond"/>
            </a:endParaRPr>
          </a:p>
          <a:p>
            <a:pPr indent="-330200" lvl="0" marL="457200" rtl="0" algn="l">
              <a:lnSpc>
                <a:spcPct val="100000"/>
              </a:lnSpc>
              <a:spcBef>
                <a:spcPts val="1600"/>
              </a:spcBef>
              <a:spcAft>
                <a:spcPts val="0"/>
              </a:spcAft>
              <a:buSzPts val="1600"/>
              <a:buChar char="●"/>
            </a:pPr>
            <a:r>
              <a:rPr b="1" lang="en" sz="1600">
                <a:latin typeface="Garamond"/>
                <a:ea typeface="Garamond"/>
                <a:cs typeface="Garamond"/>
                <a:sym typeface="Garamond"/>
              </a:rPr>
              <a:t>Holidays: </a:t>
            </a:r>
            <a:r>
              <a:rPr lang="en" sz="1600">
                <a:latin typeface="Garamond"/>
                <a:ea typeface="Garamond"/>
                <a:cs typeface="Garamond"/>
                <a:sym typeface="Garamond"/>
              </a:rPr>
              <a:t>Thanksgiving, Christmas and a social event, Super Bowl</a:t>
            </a:r>
            <a:endParaRPr sz="1600">
              <a:latin typeface="Garamond"/>
              <a:ea typeface="Garamond"/>
              <a:cs typeface="Garamond"/>
              <a:sym typeface="Garamond"/>
            </a:endParaRPr>
          </a:p>
          <a:p>
            <a:pPr indent="-330200" lvl="0" marL="457200" rtl="0" algn="l">
              <a:lnSpc>
                <a:spcPct val="100000"/>
              </a:lnSpc>
              <a:spcBef>
                <a:spcPts val="1600"/>
              </a:spcBef>
              <a:spcAft>
                <a:spcPts val="0"/>
              </a:spcAft>
              <a:buSzPts val="1600"/>
              <a:buChar char="●"/>
            </a:pPr>
            <a:r>
              <a:rPr b="1" lang="en" sz="1600">
                <a:latin typeface="Garamond"/>
                <a:ea typeface="Garamond"/>
                <a:cs typeface="Garamond"/>
                <a:sym typeface="Garamond"/>
              </a:rPr>
              <a:t>Data modeling: </a:t>
            </a:r>
            <a:r>
              <a:rPr lang="en" sz="1600">
                <a:latin typeface="Garamond"/>
                <a:ea typeface="Garamond"/>
                <a:cs typeface="Garamond"/>
                <a:sym typeface="Garamond"/>
              </a:rPr>
              <a:t>Ordinary Least squares, Lasso/Ridge,</a:t>
            </a:r>
            <a:r>
              <a:rPr lang="en" sz="1600">
                <a:solidFill>
                  <a:srgbClr val="1A1A1A"/>
                </a:solidFill>
                <a:latin typeface="Garamond"/>
                <a:ea typeface="Garamond"/>
                <a:cs typeface="Garamond"/>
                <a:sym typeface="Garamond"/>
              </a:rPr>
              <a:t> Generalized Additive Models, </a:t>
            </a:r>
            <a:r>
              <a:rPr lang="en" sz="1600">
                <a:latin typeface="Garamond"/>
                <a:ea typeface="Garamond"/>
                <a:cs typeface="Garamond"/>
                <a:sym typeface="Garamond"/>
              </a:rPr>
              <a:t>Regression Trees, </a:t>
            </a:r>
            <a:r>
              <a:rPr lang="en" sz="1600">
                <a:highlight>
                  <a:srgbClr val="FFFFFF"/>
                </a:highlight>
                <a:latin typeface="Garamond"/>
                <a:ea typeface="Garamond"/>
                <a:cs typeface="Garamond"/>
                <a:sym typeface="Garamond"/>
              </a:rPr>
              <a:t>Support Vector Regression</a:t>
            </a:r>
            <a:endParaRPr sz="1600">
              <a:highlight>
                <a:srgbClr val="FFFFFF"/>
              </a:highlight>
              <a:latin typeface="Garamond"/>
              <a:ea typeface="Garamond"/>
              <a:cs typeface="Garamond"/>
              <a:sym typeface="Garamond"/>
            </a:endParaRPr>
          </a:p>
          <a:p>
            <a:pPr indent="-330200" lvl="0" marL="457200" rtl="0" algn="l">
              <a:lnSpc>
                <a:spcPct val="100000"/>
              </a:lnSpc>
              <a:spcBef>
                <a:spcPts val="1600"/>
              </a:spcBef>
              <a:spcAft>
                <a:spcPts val="0"/>
              </a:spcAft>
              <a:buSzPts val="1600"/>
              <a:buChar char="●"/>
            </a:pPr>
            <a:r>
              <a:rPr b="1" lang="en" sz="1600">
                <a:latin typeface="Garamond"/>
                <a:ea typeface="Garamond"/>
                <a:cs typeface="Garamond"/>
                <a:sym typeface="Garamond"/>
              </a:rPr>
              <a:t>Model Performance</a:t>
            </a:r>
            <a:r>
              <a:rPr lang="en" sz="1600">
                <a:latin typeface="Garamond"/>
                <a:ea typeface="Garamond"/>
                <a:cs typeface="Garamond"/>
                <a:sym typeface="Garamond"/>
              </a:rPr>
              <a:t>: R-squared and mean squared error</a:t>
            </a:r>
            <a:endParaRPr sz="1600">
              <a:latin typeface="Garamond"/>
              <a:ea typeface="Garamond"/>
              <a:cs typeface="Garamond"/>
              <a:sym typeface="Garamond"/>
            </a:endParaRPr>
          </a:p>
          <a:p>
            <a:pPr indent="0" lvl="0" marL="0" rtl="0" algn="l">
              <a:lnSpc>
                <a:spcPct val="150000"/>
              </a:lnSpc>
              <a:spcBef>
                <a:spcPts val="1600"/>
              </a:spcBef>
              <a:spcAft>
                <a:spcPts val="1600"/>
              </a:spcAft>
              <a:buNone/>
            </a:pPr>
            <a:r>
              <a:t/>
            </a:r>
            <a:endParaRPr>
              <a:latin typeface="Garamond"/>
              <a:ea typeface="Garamond"/>
              <a:cs typeface="Garamond"/>
              <a:sym typeface="Garamond"/>
            </a:endParaRPr>
          </a:p>
        </p:txBody>
      </p:sp>
      <p:sp>
        <p:nvSpPr>
          <p:cNvPr id="195" name="Google Shape;195;p28"/>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 Zhang</a:t>
            </a:r>
            <a:endParaRPr/>
          </a:p>
        </p:txBody>
      </p:sp>
      <p:sp>
        <p:nvSpPr>
          <p:cNvPr id="196" name="Google Shape;19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Garamond"/>
                <a:ea typeface="Garamond"/>
                <a:cs typeface="Garamond"/>
                <a:sym typeface="Garamond"/>
              </a:rPr>
              <a:t>‹#›</a:t>
            </a:fld>
            <a:endParaRPr>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Data Limitation</a:t>
            </a:r>
            <a:endParaRPr>
              <a:latin typeface="Garamond"/>
              <a:ea typeface="Garamond"/>
              <a:cs typeface="Garamond"/>
              <a:sym typeface="Garamond"/>
            </a:endParaRPr>
          </a:p>
        </p:txBody>
      </p:sp>
      <p:sp>
        <p:nvSpPr>
          <p:cNvPr id="202" name="Google Shape;202;p29"/>
          <p:cNvSpPr txBox="1"/>
          <p:nvPr>
            <p:ph idx="1" type="body"/>
          </p:nvPr>
        </p:nvSpPr>
        <p:spPr>
          <a:xfrm>
            <a:off x="592975" y="1378275"/>
            <a:ext cx="7688700" cy="22611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b="1" lang="en" sz="1600">
                <a:latin typeface="Garamond"/>
                <a:ea typeface="Garamond"/>
                <a:cs typeface="Garamond"/>
                <a:sym typeface="Garamond"/>
              </a:rPr>
              <a:t>Data Limitation and Credentials</a:t>
            </a:r>
            <a:r>
              <a:rPr lang="en" sz="1600">
                <a:latin typeface="Garamond"/>
                <a:ea typeface="Garamond"/>
                <a:cs typeface="Garamond"/>
                <a:sym typeface="Garamond"/>
              </a:rPr>
              <a:t>:</a:t>
            </a:r>
            <a:endParaRPr sz="1600">
              <a:latin typeface="Garamond"/>
              <a:ea typeface="Garamond"/>
              <a:cs typeface="Garamond"/>
              <a:sym typeface="Garamond"/>
            </a:endParaRPr>
          </a:p>
          <a:p>
            <a:pPr indent="0" lvl="0" marL="0" rtl="0" algn="l">
              <a:lnSpc>
                <a:spcPct val="114000"/>
              </a:lnSpc>
              <a:spcBef>
                <a:spcPts val="0"/>
              </a:spcBef>
              <a:spcAft>
                <a:spcPts val="0"/>
              </a:spcAft>
              <a:buNone/>
            </a:pPr>
            <a:r>
              <a:rPr lang="en" sz="1400">
                <a:solidFill>
                  <a:srgbClr val="434343"/>
                </a:solidFill>
                <a:latin typeface="Garamond"/>
                <a:ea typeface="Garamond"/>
                <a:cs typeface="Garamond"/>
                <a:sym typeface="Garamond"/>
              </a:rPr>
              <a:t>When adding predictive variables into the model initially, many of the predictors involve credentials, of which the impossibility of access led to an unpreventable drop in variable size. The limitation of data access may have impacted the performance of many machine learning techniques, which are best used for variable shrinkage</a:t>
            </a:r>
            <a:endParaRPr sz="1400">
              <a:solidFill>
                <a:srgbClr val="434343"/>
              </a:solidFill>
              <a:latin typeface="Garamond"/>
              <a:ea typeface="Garamond"/>
              <a:cs typeface="Garamond"/>
              <a:sym typeface="Garamond"/>
            </a:endParaRPr>
          </a:p>
          <a:p>
            <a:pPr indent="0" lvl="0" marL="0" rtl="0" algn="l">
              <a:lnSpc>
                <a:spcPct val="114000"/>
              </a:lnSpc>
              <a:spcBef>
                <a:spcPts val="0"/>
              </a:spcBef>
              <a:spcAft>
                <a:spcPts val="0"/>
              </a:spcAft>
              <a:buNone/>
            </a:pPr>
            <a:r>
              <a:t/>
            </a:r>
            <a:endParaRPr>
              <a:solidFill>
                <a:srgbClr val="434343"/>
              </a:solidFill>
              <a:latin typeface="Garamond"/>
              <a:ea typeface="Garamond"/>
              <a:cs typeface="Garamond"/>
              <a:sym typeface="Garamond"/>
            </a:endParaRPr>
          </a:p>
          <a:p>
            <a:pPr indent="0" lvl="0" marL="0" rtl="0" algn="l">
              <a:lnSpc>
                <a:spcPct val="114000"/>
              </a:lnSpc>
              <a:spcBef>
                <a:spcPts val="0"/>
              </a:spcBef>
              <a:spcAft>
                <a:spcPts val="0"/>
              </a:spcAft>
              <a:buNone/>
            </a:pPr>
            <a:r>
              <a:rPr b="1" lang="en" sz="1600">
                <a:latin typeface="Garamond"/>
                <a:ea typeface="Garamond"/>
                <a:cs typeface="Garamond"/>
                <a:sym typeface="Garamond"/>
              </a:rPr>
              <a:t>Judgmental Bias</a:t>
            </a:r>
            <a:r>
              <a:rPr lang="en" sz="1600">
                <a:latin typeface="Garamond"/>
                <a:ea typeface="Garamond"/>
                <a:cs typeface="Garamond"/>
                <a:sym typeface="Garamond"/>
              </a:rPr>
              <a:t>:   </a:t>
            </a:r>
            <a:endParaRPr sz="1600">
              <a:latin typeface="Garamond"/>
              <a:ea typeface="Garamond"/>
              <a:cs typeface="Garamond"/>
              <a:sym typeface="Garamond"/>
            </a:endParaRPr>
          </a:p>
          <a:p>
            <a:pPr indent="0" lvl="0" marL="0" rtl="0" algn="l">
              <a:lnSpc>
                <a:spcPct val="114000"/>
              </a:lnSpc>
              <a:spcBef>
                <a:spcPts val="0"/>
              </a:spcBef>
              <a:spcAft>
                <a:spcPts val="0"/>
              </a:spcAft>
              <a:buNone/>
            </a:pPr>
            <a:r>
              <a:rPr lang="en" sz="1400">
                <a:solidFill>
                  <a:srgbClr val="434343"/>
                </a:solidFill>
                <a:latin typeface="Garamond"/>
                <a:ea typeface="Garamond"/>
                <a:cs typeface="Garamond"/>
                <a:sym typeface="Garamond"/>
              </a:rPr>
              <a:t>The methods and variables to use are consulted and based on machine learning researches on sales data in the past, all data that are accessible and considered potentially contributive are added. By selecting the variables to include, a human subjective view is applied and thus may result in a loss of important yet uncommonly used predictors. The loss in a judgmental bias is inevitable yet influential in machine learning techniques appliance.</a:t>
            </a:r>
            <a:endParaRPr sz="1400">
              <a:solidFill>
                <a:srgbClr val="434343"/>
              </a:solidFill>
              <a:latin typeface="Garamond"/>
              <a:ea typeface="Garamond"/>
              <a:cs typeface="Garamond"/>
              <a:sym typeface="Garamond"/>
            </a:endParaRPr>
          </a:p>
          <a:p>
            <a:pPr indent="0" lvl="0" marL="0" rtl="0" algn="l">
              <a:spcBef>
                <a:spcPts val="0"/>
              </a:spcBef>
              <a:spcAft>
                <a:spcPts val="1600"/>
              </a:spcAft>
              <a:buNone/>
            </a:pPr>
            <a:r>
              <a:t/>
            </a:r>
            <a:endParaRPr>
              <a:latin typeface="Garamond"/>
              <a:ea typeface="Garamond"/>
              <a:cs typeface="Garamond"/>
              <a:sym typeface="Garamond"/>
            </a:endParaRPr>
          </a:p>
        </p:txBody>
      </p:sp>
      <p:sp>
        <p:nvSpPr>
          <p:cNvPr id="203" name="Google Shape;203;p29"/>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 Zhang</a:t>
            </a:r>
            <a:endParaRPr/>
          </a:p>
        </p:txBody>
      </p:sp>
      <p:sp>
        <p:nvSpPr>
          <p:cNvPr id="204" name="Google Shape;20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Garamond"/>
                <a:ea typeface="Garamond"/>
                <a:cs typeface="Garamond"/>
                <a:sym typeface="Garamond"/>
              </a:rPr>
              <a:t>‹#›</a:t>
            </a:fld>
            <a:endParaRPr>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idx="1" type="body"/>
          </p:nvPr>
        </p:nvSpPr>
        <p:spPr>
          <a:xfrm>
            <a:off x="592975" y="1378275"/>
            <a:ext cx="24444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Garamond"/>
              <a:buAutoNum type="alphaUcPeriod"/>
            </a:pPr>
            <a:r>
              <a:rPr b="1" lang="en" sz="1800">
                <a:solidFill>
                  <a:srgbClr val="000000"/>
                </a:solidFill>
                <a:latin typeface="Garamond"/>
                <a:ea typeface="Garamond"/>
                <a:cs typeface="Garamond"/>
                <a:sym typeface="Garamond"/>
              </a:rPr>
              <a:t>Expectation:</a:t>
            </a:r>
            <a:endParaRPr b="1" sz="1800">
              <a:solidFill>
                <a:srgbClr val="000000"/>
              </a:solidFill>
              <a:latin typeface="Garamond"/>
              <a:ea typeface="Garamond"/>
              <a:cs typeface="Garamond"/>
              <a:sym typeface="Garamond"/>
            </a:endParaRPr>
          </a:p>
          <a:p>
            <a:pPr indent="-317500" lvl="0" marL="457200" rtl="0" algn="l">
              <a:spcBef>
                <a:spcPts val="0"/>
              </a:spcBef>
              <a:spcAft>
                <a:spcPts val="0"/>
              </a:spcAft>
              <a:buClr>
                <a:srgbClr val="000000"/>
              </a:buClr>
              <a:buSzPts val="1400"/>
              <a:buFont typeface="Garamond"/>
              <a:buAutoNum type="arabicParenR"/>
            </a:pPr>
            <a:r>
              <a:rPr lang="en" sz="1400">
                <a:solidFill>
                  <a:srgbClr val="000000"/>
                </a:solidFill>
                <a:latin typeface="Garamond"/>
                <a:ea typeface="Garamond"/>
                <a:cs typeface="Garamond"/>
                <a:sym typeface="Garamond"/>
              </a:rPr>
              <a:t>Compare different machine learning models with OLS to generate a more accurate model;</a:t>
            </a:r>
            <a:endParaRPr sz="1400">
              <a:solidFill>
                <a:srgbClr val="000000"/>
              </a:solidFill>
              <a:latin typeface="Garamond"/>
              <a:ea typeface="Garamond"/>
              <a:cs typeface="Garamond"/>
              <a:sym typeface="Garamond"/>
            </a:endParaRPr>
          </a:p>
          <a:p>
            <a:pPr indent="-317500" lvl="0" marL="457200" rtl="0" algn="l">
              <a:spcBef>
                <a:spcPts val="0"/>
              </a:spcBef>
              <a:spcAft>
                <a:spcPts val="0"/>
              </a:spcAft>
              <a:buClr>
                <a:srgbClr val="000000"/>
              </a:buClr>
              <a:buSzPts val="1400"/>
              <a:buFont typeface="Garamond"/>
              <a:buAutoNum type="arabicParenR"/>
            </a:pPr>
            <a:r>
              <a:rPr lang="en" sz="1400">
                <a:solidFill>
                  <a:srgbClr val="000000"/>
                </a:solidFill>
                <a:latin typeface="Garamond"/>
                <a:ea typeface="Garamond"/>
                <a:cs typeface="Garamond"/>
                <a:sym typeface="Garamond"/>
              </a:rPr>
              <a:t>Compare best-performing machine learning method with time series forecasting model;</a:t>
            </a:r>
            <a:endParaRPr sz="1400">
              <a:solidFill>
                <a:srgbClr val="000000"/>
              </a:solidFill>
              <a:latin typeface="Garamond"/>
              <a:ea typeface="Garamond"/>
              <a:cs typeface="Garamond"/>
              <a:sym typeface="Garamond"/>
            </a:endParaRPr>
          </a:p>
          <a:p>
            <a:pPr indent="-317500" lvl="0" marL="457200" rtl="0" algn="l">
              <a:spcBef>
                <a:spcPts val="0"/>
              </a:spcBef>
              <a:spcAft>
                <a:spcPts val="0"/>
              </a:spcAft>
              <a:buClr>
                <a:srgbClr val="000000"/>
              </a:buClr>
              <a:buSzPts val="1400"/>
              <a:buFont typeface="Garamond"/>
              <a:buAutoNum type="arabicParenR"/>
            </a:pPr>
            <a:r>
              <a:rPr lang="en" sz="1400">
                <a:solidFill>
                  <a:srgbClr val="000000"/>
                </a:solidFill>
                <a:latin typeface="Garamond"/>
                <a:ea typeface="Garamond"/>
                <a:cs typeface="Garamond"/>
                <a:sym typeface="Garamond"/>
              </a:rPr>
              <a:t>Generate predictors which should predict the trend of sales powerfully and effectively indicates potential crisis.</a:t>
            </a:r>
            <a:endParaRPr sz="1400">
              <a:solidFill>
                <a:srgbClr val="000000"/>
              </a:solidFill>
              <a:latin typeface="Garamond"/>
              <a:ea typeface="Garamond"/>
              <a:cs typeface="Garamond"/>
              <a:sym typeface="Garamond"/>
            </a:endParaRPr>
          </a:p>
          <a:p>
            <a:pPr indent="0" lvl="0" marL="0" rtl="0" algn="l">
              <a:spcBef>
                <a:spcPts val="0"/>
              </a:spcBef>
              <a:spcAft>
                <a:spcPts val="0"/>
              </a:spcAft>
              <a:buNone/>
            </a:pPr>
            <a:r>
              <a:t/>
            </a:r>
            <a:endParaRPr sz="1400">
              <a:solidFill>
                <a:srgbClr val="000000"/>
              </a:solidFill>
              <a:latin typeface="Garamond"/>
              <a:ea typeface="Garamond"/>
              <a:cs typeface="Garamond"/>
              <a:sym typeface="Garamond"/>
            </a:endParaRPr>
          </a:p>
          <a:p>
            <a:pPr indent="0" lvl="0" marL="0" rtl="0" algn="l">
              <a:spcBef>
                <a:spcPts val="0"/>
              </a:spcBef>
              <a:spcAft>
                <a:spcPts val="0"/>
              </a:spcAft>
              <a:buNone/>
            </a:pPr>
            <a:r>
              <a:t/>
            </a:r>
            <a:endParaRPr b="1" sz="1800">
              <a:solidFill>
                <a:srgbClr val="000000"/>
              </a:solidFill>
              <a:latin typeface="Garamond"/>
              <a:ea typeface="Garamond"/>
              <a:cs typeface="Garamond"/>
              <a:sym typeface="Garamond"/>
            </a:endParaRPr>
          </a:p>
          <a:p>
            <a:pPr indent="0" lvl="0" marL="0" rtl="0" algn="l">
              <a:spcBef>
                <a:spcPts val="1600"/>
              </a:spcBef>
              <a:spcAft>
                <a:spcPts val="0"/>
              </a:spcAft>
              <a:buNone/>
            </a:pPr>
            <a:r>
              <a:t/>
            </a:r>
            <a:endParaRPr b="1" sz="2400">
              <a:solidFill>
                <a:srgbClr val="000000"/>
              </a:solidFill>
              <a:latin typeface="Garamond"/>
              <a:ea typeface="Garamond"/>
              <a:cs typeface="Garamond"/>
              <a:sym typeface="Garamond"/>
            </a:endParaRPr>
          </a:p>
          <a:p>
            <a:pPr indent="0" lvl="0" marL="0" marR="0" rtl="0" algn="l">
              <a:lnSpc>
                <a:spcPct val="115000"/>
              </a:lnSpc>
              <a:spcBef>
                <a:spcPts val="1600"/>
              </a:spcBef>
              <a:spcAft>
                <a:spcPts val="0"/>
              </a:spcAft>
              <a:buNone/>
            </a:pPr>
            <a:r>
              <a:t/>
            </a:r>
            <a:endParaRPr sz="1800">
              <a:solidFill>
                <a:srgbClr val="000000"/>
              </a:solidFill>
              <a:latin typeface="Garamond"/>
              <a:ea typeface="Garamond"/>
              <a:cs typeface="Garamond"/>
              <a:sym typeface="Garamond"/>
            </a:endParaRPr>
          </a:p>
          <a:p>
            <a:pPr indent="0" lvl="0" marL="0" rtl="0" algn="l">
              <a:spcBef>
                <a:spcPts val="0"/>
              </a:spcBef>
              <a:spcAft>
                <a:spcPts val="0"/>
              </a:spcAft>
              <a:buNone/>
            </a:pPr>
            <a:r>
              <a:t/>
            </a:r>
            <a:endParaRPr sz="1800">
              <a:solidFill>
                <a:srgbClr val="000000"/>
              </a:solidFill>
              <a:latin typeface="Garamond"/>
              <a:ea typeface="Garamond"/>
              <a:cs typeface="Garamond"/>
              <a:sym typeface="Garamond"/>
            </a:endParaRPr>
          </a:p>
          <a:p>
            <a:pPr indent="0" lvl="0" marL="0" rtl="0" algn="l">
              <a:spcBef>
                <a:spcPts val="0"/>
              </a:spcBef>
              <a:spcAft>
                <a:spcPts val="0"/>
              </a:spcAft>
              <a:buNone/>
            </a:pPr>
            <a:r>
              <a:t/>
            </a:r>
            <a:endParaRPr sz="1800">
              <a:solidFill>
                <a:srgbClr val="000000"/>
              </a:solidFill>
              <a:latin typeface="Garamond"/>
              <a:ea typeface="Garamond"/>
              <a:cs typeface="Garamond"/>
              <a:sym typeface="Garamond"/>
            </a:endParaRPr>
          </a:p>
          <a:p>
            <a:pPr indent="0" lvl="0" marL="0" rtl="0" algn="l">
              <a:spcBef>
                <a:spcPts val="0"/>
              </a:spcBef>
              <a:spcAft>
                <a:spcPts val="1600"/>
              </a:spcAft>
              <a:buNone/>
            </a:pPr>
            <a:r>
              <a:t/>
            </a:r>
            <a:endParaRPr>
              <a:latin typeface="Garamond"/>
              <a:ea typeface="Garamond"/>
              <a:cs typeface="Garamond"/>
              <a:sym typeface="Garamond"/>
            </a:endParaRPr>
          </a:p>
        </p:txBody>
      </p:sp>
      <p:sp>
        <p:nvSpPr>
          <p:cNvPr id="210" name="Google Shape;210;p30"/>
          <p:cNvSpPr txBox="1"/>
          <p:nvPr/>
        </p:nvSpPr>
        <p:spPr>
          <a:xfrm>
            <a:off x="3311575" y="1302075"/>
            <a:ext cx="57666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Garamond"/>
                <a:ea typeface="Garamond"/>
                <a:cs typeface="Garamond"/>
                <a:sym typeface="Garamond"/>
              </a:rPr>
              <a:t>B. </a:t>
            </a:r>
            <a:r>
              <a:rPr b="1" lang="en" sz="1800">
                <a:latin typeface="Garamond"/>
                <a:ea typeface="Garamond"/>
                <a:cs typeface="Garamond"/>
                <a:sym typeface="Garamond"/>
              </a:rPr>
              <a:t>Findings Confirmation &amp; Disprove Expectation</a:t>
            </a:r>
            <a:endParaRPr b="1" sz="1800">
              <a:latin typeface="Garamond"/>
              <a:ea typeface="Garamond"/>
              <a:cs typeface="Garamond"/>
              <a:sym typeface="Garamond"/>
            </a:endParaRPr>
          </a:p>
        </p:txBody>
      </p:sp>
      <p:pic>
        <p:nvPicPr>
          <p:cNvPr id="211" name="Google Shape;211;p30"/>
          <p:cNvPicPr preferRelativeResize="0"/>
          <p:nvPr/>
        </p:nvPicPr>
        <p:blipFill>
          <a:blip r:embed="rId3">
            <a:alphaModFix/>
          </a:blip>
          <a:stretch>
            <a:fillRect/>
          </a:stretch>
        </p:blipFill>
        <p:spPr>
          <a:xfrm>
            <a:off x="3387775" y="1971675"/>
            <a:ext cx="5327775" cy="2404475"/>
          </a:xfrm>
          <a:prstGeom prst="rect">
            <a:avLst/>
          </a:prstGeom>
          <a:noFill/>
          <a:ln>
            <a:noFill/>
          </a:ln>
        </p:spPr>
      </p:pic>
      <p:sp>
        <p:nvSpPr>
          <p:cNvPr id="212" name="Google Shape;212;p30"/>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Ziwei Guo</a:t>
            </a:r>
            <a:endParaRPr/>
          </a:p>
          <a:p>
            <a:pPr indent="0" lvl="0" marL="0" rtl="0" algn="l">
              <a:spcBef>
                <a:spcPts val="0"/>
              </a:spcBef>
              <a:spcAft>
                <a:spcPts val="0"/>
              </a:spcAft>
              <a:buNone/>
            </a:pPr>
            <a:r>
              <a:t/>
            </a:r>
            <a:endParaRPr/>
          </a:p>
        </p:txBody>
      </p:sp>
      <p:sp>
        <p:nvSpPr>
          <p:cNvPr id="213" name="Google Shape;21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30"/>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p:txBody>
      </p:sp>
      <p:sp>
        <p:nvSpPr>
          <p:cNvPr id="215" name="Google Shape;215;p30"/>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Expectation</a:t>
            </a:r>
            <a:endParaRPr>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Garamond"/>
                <a:ea typeface="Garamond"/>
                <a:cs typeface="Garamond"/>
                <a:sym typeface="Garamond"/>
              </a:rPr>
              <a:t>Business Reference Baseline</a:t>
            </a:r>
            <a:endParaRPr>
              <a:latin typeface="Garamond"/>
              <a:ea typeface="Garamond"/>
              <a:cs typeface="Garamond"/>
              <a:sym typeface="Garamond"/>
            </a:endParaRPr>
          </a:p>
        </p:txBody>
      </p:sp>
      <p:sp>
        <p:nvSpPr>
          <p:cNvPr id="221" name="Google Shape;221;p31"/>
          <p:cNvSpPr txBox="1"/>
          <p:nvPr>
            <p:ph idx="1" type="body"/>
          </p:nvPr>
        </p:nvSpPr>
        <p:spPr>
          <a:xfrm>
            <a:off x="592975" y="1378275"/>
            <a:ext cx="79638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b="1" lang="en" sz="1800">
                <a:solidFill>
                  <a:srgbClr val="000000"/>
                </a:solidFill>
                <a:latin typeface="Garamond"/>
                <a:ea typeface="Garamond"/>
                <a:cs typeface="Garamond"/>
                <a:sym typeface="Garamond"/>
              </a:rPr>
              <a:t>Data</a:t>
            </a:r>
            <a:r>
              <a:rPr lang="en" sz="1800">
                <a:solidFill>
                  <a:srgbClr val="000000"/>
                </a:solidFill>
                <a:latin typeface="Garamond"/>
                <a:ea typeface="Garamond"/>
                <a:cs typeface="Garamond"/>
                <a:sym typeface="Garamond"/>
              </a:rPr>
              <a:t>:</a:t>
            </a:r>
            <a:endParaRPr sz="1800">
              <a:solidFill>
                <a:srgbClr val="000000"/>
              </a:solidFill>
              <a:latin typeface="Garamond"/>
              <a:ea typeface="Garamond"/>
              <a:cs typeface="Garamond"/>
              <a:sym typeface="Garamond"/>
            </a:endParaRPr>
          </a:p>
          <a:p>
            <a:pPr indent="-330200" lvl="1" marL="914400" rtl="0" algn="l">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Dependent Variables: SpringML offers an app which simplifies forecasting for </a:t>
            </a:r>
            <a:r>
              <a:rPr lang="en" sz="1600">
                <a:solidFill>
                  <a:srgbClr val="3D85C6"/>
                </a:solidFill>
                <a:latin typeface="Garamond"/>
                <a:ea typeface="Garamond"/>
                <a:cs typeface="Garamond"/>
                <a:sym typeface="Garamond"/>
              </a:rPr>
              <a:t>an individual company</a:t>
            </a:r>
            <a:r>
              <a:rPr lang="en" sz="1600">
                <a:solidFill>
                  <a:srgbClr val="000000"/>
                </a:solidFill>
                <a:latin typeface="Garamond"/>
                <a:ea typeface="Garamond"/>
                <a:cs typeface="Garamond"/>
                <a:sym typeface="Garamond"/>
              </a:rPr>
              <a:t> by executing machine learning models. Their models include </a:t>
            </a:r>
            <a:r>
              <a:rPr lang="en" sz="1600">
                <a:solidFill>
                  <a:srgbClr val="3D85C6"/>
                </a:solidFill>
                <a:latin typeface="Garamond"/>
                <a:ea typeface="Garamond"/>
                <a:cs typeface="Garamond"/>
                <a:sym typeface="Garamond"/>
              </a:rPr>
              <a:t>intrinsic predictors and external variables</a:t>
            </a:r>
            <a:r>
              <a:rPr lang="en" sz="1600">
                <a:solidFill>
                  <a:srgbClr val="000000"/>
                </a:solidFill>
                <a:latin typeface="Garamond"/>
                <a:ea typeface="Garamond"/>
                <a:cs typeface="Garamond"/>
                <a:sym typeface="Garamond"/>
              </a:rPr>
              <a:t>. </a:t>
            </a:r>
            <a:endParaRPr sz="1600">
              <a:solidFill>
                <a:srgbClr val="000000"/>
              </a:solidFill>
              <a:latin typeface="Garamond"/>
              <a:ea typeface="Garamond"/>
              <a:cs typeface="Garamond"/>
              <a:sym typeface="Garamond"/>
            </a:endParaRPr>
          </a:p>
          <a:p>
            <a:pPr indent="-342900" lvl="0" marL="457200" rtl="0" algn="l">
              <a:spcBef>
                <a:spcPts val="0"/>
              </a:spcBef>
              <a:spcAft>
                <a:spcPts val="0"/>
              </a:spcAft>
              <a:buClr>
                <a:srgbClr val="000000"/>
              </a:buClr>
              <a:buSzPts val="1800"/>
              <a:buFont typeface="Arial"/>
              <a:buChar char="●"/>
            </a:pPr>
            <a:r>
              <a:rPr b="1" lang="en" sz="1800">
                <a:solidFill>
                  <a:srgbClr val="000000"/>
                </a:solidFill>
                <a:latin typeface="Garamond"/>
                <a:ea typeface="Garamond"/>
                <a:cs typeface="Garamond"/>
                <a:sym typeface="Garamond"/>
              </a:rPr>
              <a:t>Models</a:t>
            </a:r>
            <a:r>
              <a:rPr lang="en" sz="1800">
                <a:solidFill>
                  <a:srgbClr val="000000"/>
                </a:solidFill>
                <a:latin typeface="Garamond"/>
                <a:ea typeface="Garamond"/>
                <a:cs typeface="Garamond"/>
                <a:sym typeface="Garamond"/>
              </a:rPr>
              <a:t>:</a:t>
            </a:r>
            <a:endParaRPr sz="1800">
              <a:solidFill>
                <a:srgbClr val="000000"/>
              </a:solidFill>
              <a:latin typeface="Garamond"/>
              <a:ea typeface="Garamond"/>
              <a:cs typeface="Garamond"/>
              <a:sym typeface="Garamond"/>
            </a:endParaRPr>
          </a:p>
          <a:p>
            <a:pPr indent="-330200" lvl="1" marL="914400" rtl="0" algn="l">
              <a:spcBef>
                <a:spcPts val="0"/>
              </a:spcBef>
              <a:spcAft>
                <a:spcPts val="0"/>
              </a:spcAft>
              <a:buClr>
                <a:srgbClr val="000000"/>
              </a:buClr>
              <a:buSzPts val="1600"/>
              <a:buFont typeface="Garamond"/>
              <a:buChar char="○"/>
            </a:pPr>
            <a:r>
              <a:rPr i="1" lang="en" sz="1600">
                <a:solidFill>
                  <a:srgbClr val="000000"/>
                </a:solidFill>
                <a:latin typeface="Garamond"/>
                <a:ea typeface="Garamond"/>
                <a:cs typeface="Garamond"/>
                <a:sym typeface="Garamond"/>
              </a:rPr>
              <a:t>Explaining Machine Learning Models in Sales Predictions (by Marko Bohanec)</a:t>
            </a:r>
            <a:r>
              <a:rPr lang="en" sz="1600">
                <a:solidFill>
                  <a:srgbClr val="000000"/>
                </a:solidFill>
                <a:latin typeface="Garamond"/>
                <a:ea typeface="Garamond"/>
                <a:cs typeface="Garamond"/>
                <a:sym typeface="Garamond"/>
              </a:rPr>
              <a:t>, </a:t>
            </a:r>
            <a:r>
              <a:rPr lang="en" sz="1600">
                <a:solidFill>
                  <a:srgbClr val="3D85C6"/>
                </a:solidFill>
                <a:latin typeface="Garamond"/>
                <a:ea typeface="Garamond"/>
                <a:cs typeface="Garamond"/>
                <a:sym typeface="Garamond"/>
              </a:rPr>
              <a:t>the top performing machine learning models</a:t>
            </a:r>
            <a:r>
              <a:rPr lang="en" sz="1600">
                <a:solidFill>
                  <a:srgbClr val="000000"/>
                </a:solidFill>
                <a:latin typeface="Garamond"/>
                <a:ea typeface="Garamond"/>
                <a:cs typeface="Garamond"/>
                <a:sym typeface="Garamond"/>
              </a:rPr>
              <a:t> (such as random forest, support vector machines and neural networks) </a:t>
            </a:r>
            <a:r>
              <a:rPr lang="en" sz="1600">
                <a:solidFill>
                  <a:srgbClr val="3D85C6"/>
                </a:solidFill>
                <a:latin typeface="Garamond"/>
                <a:ea typeface="Garamond"/>
                <a:cs typeface="Garamond"/>
                <a:sym typeface="Garamond"/>
              </a:rPr>
              <a:t>achieve significantly better predictive performance than simple models</a:t>
            </a:r>
            <a:r>
              <a:rPr lang="en" sz="1600">
                <a:solidFill>
                  <a:srgbClr val="000000"/>
                </a:solidFill>
                <a:latin typeface="Garamond"/>
                <a:ea typeface="Garamond"/>
                <a:cs typeface="Garamond"/>
                <a:sym typeface="Garamond"/>
              </a:rPr>
              <a:t> (such as decision tree and Naive Bayes). </a:t>
            </a:r>
            <a:endParaRPr sz="1600">
              <a:solidFill>
                <a:srgbClr val="000000"/>
              </a:solidFill>
              <a:latin typeface="Garamond"/>
              <a:ea typeface="Garamond"/>
              <a:cs typeface="Garamond"/>
              <a:sym typeface="Garamond"/>
            </a:endParaRPr>
          </a:p>
          <a:p>
            <a:pPr indent="-330200" lvl="1" marL="914400" rtl="0" algn="l">
              <a:spcBef>
                <a:spcPts val="0"/>
              </a:spcBef>
              <a:spcAft>
                <a:spcPts val="0"/>
              </a:spcAft>
              <a:buClr>
                <a:srgbClr val="000000"/>
              </a:buClr>
              <a:buSzPts val="1600"/>
              <a:buFont typeface="Garamond"/>
              <a:buChar char="○"/>
            </a:pPr>
            <a:r>
              <a:rPr i="1" lang="en" sz="1600">
                <a:solidFill>
                  <a:srgbClr val="000000"/>
                </a:solidFill>
                <a:latin typeface="Garamond"/>
                <a:ea typeface="Garamond"/>
                <a:cs typeface="Garamond"/>
                <a:sym typeface="Garamond"/>
              </a:rPr>
              <a:t>Trading Economics</a:t>
            </a:r>
            <a:r>
              <a:rPr lang="en" sz="1600">
                <a:solidFill>
                  <a:srgbClr val="000000"/>
                </a:solidFill>
                <a:latin typeface="Garamond"/>
                <a:ea typeface="Garamond"/>
                <a:cs typeface="Garamond"/>
                <a:sym typeface="Garamond"/>
              </a:rPr>
              <a:t> provides United States retail sales excluding automobile section forecasts over a period of a month using </a:t>
            </a:r>
            <a:r>
              <a:rPr lang="en" sz="1600">
                <a:solidFill>
                  <a:srgbClr val="3D85C6"/>
                </a:solidFill>
                <a:latin typeface="Garamond"/>
                <a:ea typeface="Garamond"/>
                <a:cs typeface="Garamond"/>
                <a:sym typeface="Garamond"/>
              </a:rPr>
              <a:t>ARIMA</a:t>
            </a:r>
            <a:r>
              <a:rPr lang="en" sz="1600">
                <a:solidFill>
                  <a:srgbClr val="000000"/>
                </a:solidFill>
                <a:latin typeface="Garamond"/>
                <a:ea typeface="Garamond"/>
                <a:cs typeface="Garamond"/>
                <a:sym typeface="Garamond"/>
              </a:rPr>
              <a:t> model. They utilize sales data from 1992 up to now in the form of percentage to predict monthly sales’ change rate.</a:t>
            </a:r>
            <a:endParaRPr sz="1600">
              <a:solidFill>
                <a:srgbClr val="000000"/>
              </a:solidFill>
              <a:latin typeface="Garamond"/>
              <a:ea typeface="Garamond"/>
              <a:cs typeface="Garamond"/>
              <a:sym typeface="Garamond"/>
            </a:endParaRPr>
          </a:p>
        </p:txBody>
      </p:sp>
      <p:sp>
        <p:nvSpPr>
          <p:cNvPr id="222" name="Google Shape;222;p31"/>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Ziwei Guo</a:t>
            </a:r>
            <a:endParaRPr/>
          </a:p>
        </p:txBody>
      </p:sp>
      <p:sp>
        <p:nvSpPr>
          <p:cNvPr id="223" name="Google Shape;223;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1"/>
          <p:cNvSpPr txBox="1"/>
          <p:nvPr>
            <p:ph type="title"/>
          </p:nvPr>
        </p:nvSpPr>
        <p:spPr>
          <a:xfrm>
            <a:off x="0" y="0"/>
            <a:ext cx="8417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Garamond"/>
                <a:ea typeface="Garamond"/>
                <a:cs typeface="Garamond"/>
                <a:sym typeface="Garamond"/>
              </a:rPr>
              <a:t>Business Understanding</a:t>
            </a:r>
            <a:endParaRPr>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latin typeface="Garamond"/>
                <a:ea typeface="Garamond"/>
                <a:cs typeface="Garamond"/>
                <a:sym typeface="Garamond"/>
              </a:rPr>
              <a:t>Statistical Value-add</a:t>
            </a:r>
            <a:endParaRPr>
              <a:latin typeface="Garamond"/>
              <a:ea typeface="Garamond"/>
              <a:cs typeface="Garamond"/>
              <a:sym typeface="Garamond"/>
            </a:endParaRPr>
          </a:p>
        </p:txBody>
      </p:sp>
      <p:sp>
        <p:nvSpPr>
          <p:cNvPr id="230" name="Google Shape;230;p32"/>
          <p:cNvSpPr txBox="1"/>
          <p:nvPr>
            <p:ph idx="1" type="body"/>
          </p:nvPr>
        </p:nvSpPr>
        <p:spPr>
          <a:xfrm>
            <a:off x="592975" y="13782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b="1" lang="en" sz="1800">
                <a:solidFill>
                  <a:srgbClr val="000000"/>
                </a:solidFill>
                <a:latin typeface="Garamond"/>
                <a:ea typeface="Garamond"/>
                <a:cs typeface="Garamond"/>
                <a:sym typeface="Garamond"/>
              </a:rPr>
              <a:t>Data</a:t>
            </a:r>
            <a:r>
              <a:rPr lang="en" sz="1800">
                <a:solidFill>
                  <a:srgbClr val="000000"/>
                </a:solidFill>
                <a:latin typeface="Garamond"/>
                <a:ea typeface="Garamond"/>
                <a:cs typeface="Garamond"/>
                <a:sym typeface="Garamond"/>
              </a:rPr>
              <a:t>:</a:t>
            </a:r>
            <a:endParaRPr sz="1800">
              <a:solidFill>
                <a:srgbClr val="000000"/>
              </a:solidFill>
              <a:latin typeface="Garamond"/>
              <a:ea typeface="Garamond"/>
              <a:cs typeface="Garamond"/>
              <a:sym typeface="Garamond"/>
            </a:endParaRPr>
          </a:p>
          <a:p>
            <a:pPr indent="-330200" lvl="1" marL="914400" rtl="0" algn="l">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Dependent Variables: Since this project is aimed at predicting sales of </a:t>
            </a:r>
            <a:r>
              <a:rPr lang="en" sz="1600">
                <a:solidFill>
                  <a:srgbClr val="3D85C6"/>
                </a:solidFill>
                <a:latin typeface="Garamond"/>
                <a:ea typeface="Garamond"/>
                <a:cs typeface="Garamond"/>
                <a:sym typeface="Garamond"/>
              </a:rPr>
              <a:t>the whole nation</a:t>
            </a:r>
            <a:r>
              <a:rPr lang="en" sz="1600">
                <a:solidFill>
                  <a:srgbClr val="000000"/>
                </a:solidFill>
                <a:latin typeface="Garamond"/>
                <a:ea typeface="Garamond"/>
                <a:cs typeface="Garamond"/>
                <a:sym typeface="Garamond"/>
              </a:rPr>
              <a:t>, macroeconomic leading indicators are included in models which could provide an overview picture of domestic economic dynamics.</a:t>
            </a:r>
            <a:endParaRPr sz="1600">
              <a:solidFill>
                <a:srgbClr val="000000"/>
              </a:solidFill>
              <a:latin typeface="Garamond"/>
              <a:ea typeface="Garamond"/>
              <a:cs typeface="Garamond"/>
              <a:sym typeface="Garamond"/>
            </a:endParaRPr>
          </a:p>
          <a:p>
            <a:pPr indent="-342900" lvl="0" marL="457200" rtl="0" algn="l">
              <a:spcBef>
                <a:spcPts val="0"/>
              </a:spcBef>
              <a:spcAft>
                <a:spcPts val="0"/>
              </a:spcAft>
              <a:buClr>
                <a:srgbClr val="000000"/>
              </a:buClr>
              <a:buSzPts val="1800"/>
              <a:buFont typeface="Arial"/>
              <a:buChar char="●"/>
            </a:pPr>
            <a:r>
              <a:rPr b="1" lang="en" sz="1800">
                <a:solidFill>
                  <a:srgbClr val="000000"/>
                </a:solidFill>
                <a:latin typeface="Garamond"/>
                <a:ea typeface="Garamond"/>
                <a:cs typeface="Garamond"/>
                <a:sym typeface="Garamond"/>
              </a:rPr>
              <a:t>Models</a:t>
            </a:r>
            <a:r>
              <a:rPr lang="en" sz="1800">
                <a:solidFill>
                  <a:srgbClr val="000000"/>
                </a:solidFill>
                <a:latin typeface="Garamond"/>
                <a:ea typeface="Garamond"/>
                <a:cs typeface="Garamond"/>
                <a:sym typeface="Garamond"/>
              </a:rPr>
              <a:t>:  </a:t>
            </a:r>
            <a:r>
              <a:rPr lang="en" sz="1600">
                <a:solidFill>
                  <a:srgbClr val="000000"/>
                </a:solidFill>
                <a:latin typeface="Garamond"/>
                <a:ea typeface="Garamond"/>
                <a:cs typeface="Garamond"/>
                <a:sym typeface="Garamond"/>
              </a:rPr>
              <a:t>By contrasting, this project </a:t>
            </a:r>
            <a:r>
              <a:rPr lang="en" sz="1600">
                <a:solidFill>
                  <a:srgbClr val="3D85C6"/>
                </a:solidFill>
                <a:latin typeface="Garamond"/>
                <a:ea typeface="Garamond"/>
                <a:cs typeface="Garamond"/>
                <a:sym typeface="Garamond"/>
              </a:rPr>
              <a:t>combines machine learning models and time series analysis (Seasonal ARIMA)</a:t>
            </a:r>
            <a:r>
              <a:rPr lang="en" sz="1600">
                <a:solidFill>
                  <a:srgbClr val="000000"/>
                </a:solidFill>
                <a:latin typeface="Garamond"/>
                <a:ea typeface="Garamond"/>
                <a:cs typeface="Garamond"/>
                <a:sym typeface="Garamond"/>
              </a:rPr>
              <a:t>. </a:t>
            </a:r>
            <a:endParaRPr sz="1600">
              <a:solidFill>
                <a:srgbClr val="000000"/>
              </a:solidFill>
              <a:latin typeface="Garamond"/>
              <a:ea typeface="Garamond"/>
              <a:cs typeface="Garamond"/>
              <a:sym typeface="Garamond"/>
            </a:endParaRPr>
          </a:p>
          <a:p>
            <a:pPr indent="-330200" lvl="1" marL="914400" rtl="0" algn="l">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Firstly, compare models generated by Generalized Additive Models, Regression Tree, Linear and Nonlinear Support Vector Regression with OLS, and conclude that GAM performs best. </a:t>
            </a:r>
            <a:endParaRPr sz="1600">
              <a:solidFill>
                <a:srgbClr val="000000"/>
              </a:solidFill>
              <a:latin typeface="Garamond"/>
              <a:ea typeface="Garamond"/>
              <a:cs typeface="Garamond"/>
              <a:sym typeface="Garamond"/>
            </a:endParaRPr>
          </a:p>
          <a:p>
            <a:pPr indent="-330200" lvl="1" marL="914400" rtl="0" algn="l">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Then, compare the results during financial crisis between GAM and time series analysis. It turns out that GAM performs better.</a:t>
            </a:r>
            <a:endParaRPr sz="1600">
              <a:solidFill>
                <a:srgbClr val="000000"/>
              </a:solidFill>
              <a:latin typeface="Garamond"/>
              <a:ea typeface="Garamond"/>
              <a:cs typeface="Garamond"/>
              <a:sym typeface="Garamond"/>
            </a:endParaRPr>
          </a:p>
        </p:txBody>
      </p:sp>
      <p:sp>
        <p:nvSpPr>
          <p:cNvPr id="231" name="Google Shape;231;p32"/>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Ziwei Guo</a:t>
            </a:r>
            <a:endParaRPr/>
          </a:p>
        </p:txBody>
      </p:sp>
      <p:sp>
        <p:nvSpPr>
          <p:cNvPr id="232" name="Google Shape;23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latin typeface="Garamond"/>
                <a:ea typeface="Garamond"/>
                <a:cs typeface="Garamond"/>
                <a:sym typeface="Garamond"/>
              </a:rPr>
              <a:t>Business Value-add</a:t>
            </a:r>
            <a:endParaRPr>
              <a:latin typeface="Garamond"/>
              <a:ea typeface="Garamond"/>
              <a:cs typeface="Garamond"/>
              <a:sym typeface="Garamond"/>
            </a:endParaRPr>
          </a:p>
        </p:txBody>
      </p:sp>
      <p:sp>
        <p:nvSpPr>
          <p:cNvPr id="238" name="Google Shape;238;p33"/>
          <p:cNvSpPr txBox="1"/>
          <p:nvPr>
            <p:ph idx="1" type="body"/>
          </p:nvPr>
        </p:nvSpPr>
        <p:spPr>
          <a:xfrm>
            <a:off x="592975" y="13782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Independent variable is </a:t>
            </a:r>
            <a:r>
              <a:rPr lang="en" sz="1600">
                <a:solidFill>
                  <a:srgbClr val="3D85C6"/>
                </a:solidFill>
                <a:latin typeface="Garamond"/>
                <a:ea typeface="Garamond"/>
                <a:cs typeface="Garamond"/>
                <a:sym typeface="Garamond"/>
              </a:rPr>
              <a:t>Retail Sales of Electronic Shopping and Mail-Orders (Sales)</a:t>
            </a:r>
            <a:r>
              <a:rPr lang="en" sz="1600">
                <a:solidFill>
                  <a:srgbClr val="000000"/>
                </a:solidFill>
                <a:latin typeface="Garamond"/>
                <a:ea typeface="Garamond"/>
                <a:cs typeface="Garamond"/>
                <a:sym typeface="Garamond"/>
              </a:rPr>
              <a:t>. It comprises establishments primarily engaged in retailing all types of merchandise using non-store means, such as books and magazines, clothing and accessories, computer hardware and software, drugs, etc. The independent variable can be helpful for firms’ decision making.</a:t>
            </a:r>
            <a:endParaRPr sz="1600">
              <a:solidFill>
                <a:srgbClr val="000000"/>
              </a:solidFill>
              <a:latin typeface="Garamond"/>
              <a:ea typeface="Garamond"/>
              <a:cs typeface="Garamond"/>
              <a:sym typeface="Garamond"/>
            </a:endParaRPr>
          </a:p>
          <a:p>
            <a:pPr indent="-330200" lvl="0" marL="457200" marR="0" rtl="0" algn="l">
              <a:lnSpc>
                <a:spcPct val="115000"/>
              </a:lnSpc>
              <a:spcBef>
                <a:spcPts val="0"/>
              </a:spcBef>
              <a:spcAft>
                <a:spcPts val="0"/>
              </a:spcAft>
              <a:buClr>
                <a:srgbClr val="000000"/>
              </a:buClr>
              <a:buSzPts val="1600"/>
              <a:buFont typeface="Garamond"/>
              <a:buChar char="●"/>
            </a:pPr>
            <a:r>
              <a:rPr lang="en" sz="1600">
                <a:solidFill>
                  <a:srgbClr val="000000"/>
                </a:solidFill>
                <a:latin typeface="Garamond"/>
                <a:ea typeface="Garamond"/>
                <a:cs typeface="Garamond"/>
                <a:sym typeface="Garamond"/>
              </a:rPr>
              <a:t>Predictors of the most importance generated by best performance model,GAM, are Christmas, Thanksgiving, CPI, Crude Oil and Unemployment rate. </a:t>
            </a:r>
            <a:endParaRPr sz="1600">
              <a:solidFill>
                <a:srgbClr val="000000"/>
              </a:solidFill>
              <a:latin typeface="Garamond"/>
              <a:ea typeface="Garamond"/>
              <a:cs typeface="Garamond"/>
              <a:sym typeface="Garamond"/>
            </a:endParaRPr>
          </a:p>
          <a:p>
            <a:pPr indent="-330200" lvl="0" marL="457200" marR="0" rtl="0" algn="l">
              <a:lnSpc>
                <a:spcPct val="115000"/>
              </a:lnSpc>
              <a:spcBef>
                <a:spcPts val="0"/>
              </a:spcBef>
              <a:spcAft>
                <a:spcPts val="0"/>
              </a:spcAft>
              <a:buClr>
                <a:srgbClr val="000000"/>
              </a:buClr>
              <a:buSzPts val="1600"/>
              <a:buFont typeface="Garamond"/>
              <a:buChar char="●"/>
            </a:pPr>
            <a:r>
              <a:rPr lang="en" sz="1600">
                <a:solidFill>
                  <a:srgbClr val="3D85C6"/>
                </a:solidFill>
                <a:latin typeface="Garamond"/>
                <a:ea typeface="Garamond"/>
                <a:cs typeface="Garamond"/>
                <a:sym typeface="Garamond"/>
              </a:rPr>
              <a:t>When forecasting retail sales normally, time series would be closer to true value than GAM. </a:t>
            </a:r>
            <a:r>
              <a:rPr lang="en" sz="1600">
                <a:solidFill>
                  <a:srgbClr val="000000"/>
                </a:solidFill>
                <a:latin typeface="Garamond"/>
                <a:ea typeface="Garamond"/>
                <a:cs typeface="Garamond"/>
                <a:sym typeface="Garamond"/>
              </a:rPr>
              <a:t>However, </a:t>
            </a:r>
            <a:r>
              <a:rPr lang="en" sz="1600">
                <a:solidFill>
                  <a:srgbClr val="3D85C6"/>
                </a:solidFill>
                <a:latin typeface="Garamond"/>
                <a:ea typeface="Garamond"/>
                <a:cs typeface="Garamond"/>
                <a:sym typeface="Garamond"/>
              </a:rPr>
              <a:t>when predicting retail sales during financial crisis</a:t>
            </a:r>
            <a:r>
              <a:rPr lang="en" sz="1600">
                <a:solidFill>
                  <a:srgbClr val="000000"/>
                </a:solidFill>
                <a:latin typeface="Garamond"/>
                <a:ea typeface="Garamond"/>
                <a:cs typeface="Garamond"/>
                <a:sym typeface="Garamond"/>
              </a:rPr>
              <a:t> (eg 2008), machine learning method, </a:t>
            </a:r>
            <a:r>
              <a:rPr lang="en" sz="1600">
                <a:solidFill>
                  <a:srgbClr val="3D85C6"/>
                </a:solidFill>
                <a:latin typeface="Garamond"/>
                <a:ea typeface="Garamond"/>
                <a:cs typeface="Garamond"/>
                <a:sym typeface="Garamond"/>
              </a:rPr>
              <a:t>GAM, performs much better</a:t>
            </a:r>
            <a:r>
              <a:rPr lang="en" sz="1600">
                <a:solidFill>
                  <a:srgbClr val="000000"/>
                </a:solidFill>
                <a:latin typeface="Garamond"/>
                <a:ea typeface="Garamond"/>
                <a:cs typeface="Garamond"/>
                <a:sym typeface="Garamond"/>
              </a:rPr>
              <a:t> than time series analysis, which returns a more accurate forecast.</a:t>
            </a:r>
            <a:endParaRPr sz="1600">
              <a:solidFill>
                <a:srgbClr val="000000"/>
              </a:solidFill>
              <a:latin typeface="Garamond"/>
              <a:ea typeface="Garamond"/>
              <a:cs typeface="Garamond"/>
              <a:sym typeface="Garamond"/>
            </a:endParaRPr>
          </a:p>
        </p:txBody>
      </p:sp>
      <p:sp>
        <p:nvSpPr>
          <p:cNvPr id="239" name="Google Shape;239;p33"/>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Ziwei Guo</a:t>
            </a:r>
            <a:endParaRPr/>
          </a:p>
        </p:txBody>
      </p:sp>
      <p:sp>
        <p:nvSpPr>
          <p:cNvPr id="240" name="Google Shape;24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592975" y="60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Data Collection and Cleaning</a:t>
            </a:r>
            <a:endParaRPr>
              <a:latin typeface="Garamond"/>
              <a:ea typeface="Garamond"/>
              <a:cs typeface="Garamond"/>
              <a:sym typeface="Garamond"/>
            </a:endParaRPr>
          </a:p>
        </p:txBody>
      </p:sp>
      <p:sp>
        <p:nvSpPr>
          <p:cNvPr id="246" name="Google Shape;246;p34"/>
          <p:cNvSpPr txBox="1"/>
          <p:nvPr>
            <p:ph type="title"/>
          </p:nvPr>
        </p:nvSpPr>
        <p:spPr>
          <a:xfrm>
            <a:off x="0" y="-76200"/>
            <a:ext cx="4005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Garamond"/>
                <a:ea typeface="Garamond"/>
                <a:cs typeface="Garamond"/>
                <a:sym typeface="Garamond"/>
              </a:rPr>
              <a:t>Data Understanding</a:t>
            </a:r>
            <a:endParaRPr sz="2800">
              <a:latin typeface="Garamond"/>
              <a:ea typeface="Garamond"/>
              <a:cs typeface="Garamond"/>
              <a:sym typeface="Garamond"/>
            </a:endParaRPr>
          </a:p>
        </p:txBody>
      </p:sp>
      <p:sp>
        <p:nvSpPr>
          <p:cNvPr id="247" name="Google Shape;247;p34"/>
          <p:cNvSpPr txBox="1"/>
          <p:nvPr>
            <p:ph idx="2" type="title"/>
          </p:nvPr>
        </p:nvSpPr>
        <p:spPr>
          <a:xfrm>
            <a:off x="4614419" y="4902400"/>
            <a:ext cx="1850400" cy="2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Xiaorong Yuan</a:t>
            </a:r>
            <a:endParaRPr/>
          </a:p>
        </p:txBody>
      </p:sp>
      <p:sp>
        <p:nvSpPr>
          <p:cNvPr id="248" name="Google Shape;248;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34"/>
          <p:cNvSpPr txBox="1"/>
          <p:nvPr/>
        </p:nvSpPr>
        <p:spPr>
          <a:xfrm>
            <a:off x="690150" y="1067975"/>
            <a:ext cx="7763700" cy="1249500"/>
          </a:xfrm>
          <a:prstGeom prst="rect">
            <a:avLst/>
          </a:prstGeom>
          <a:noFill/>
          <a:ln>
            <a:noFill/>
          </a:ln>
        </p:spPr>
        <p:txBody>
          <a:bodyPr anchorCtr="0" anchor="ctr" bIns="91425" lIns="91425" spcFirstLastPara="1" rIns="91425" wrap="square" tIns="91425">
            <a:noAutofit/>
          </a:bodyPr>
          <a:lstStyle/>
          <a:p>
            <a:pPr indent="50800" lvl="0" marL="0" rtl="0" algn="l">
              <a:lnSpc>
                <a:spcPct val="90000"/>
              </a:lnSpc>
              <a:spcBef>
                <a:spcPts val="1000"/>
              </a:spcBef>
              <a:spcAft>
                <a:spcPts val="0"/>
              </a:spcAft>
              <a:buNone/>
            </a:pPr>
            <a:r>
              <a:rPr lang="en" sz="1800">
                <a:solidFill>
                  <a:srgbClr val="1A1A1A"/>
                </a:solidFill>
              </a:rPr>
              <a:t>•</a:t>
            </a:r>
            <a:r>
              <a:rPr lang="en" sz="1800">
                <a:latin typeface="Garamond"/>
                <a:ea typeface="Garamond"/>
                <a:cs typeface="Garamond"/>
                <a:sym typeface="Garamond"/>
              </a:rPr>
              <a:t>Data  Collection</a:t>
            </a:r>
            <a:endParaRPr sz="1800">
              <a:latin typeface="Garamond"/>
              <a:ea typeface="Garamond"/>
              <a:cs typeface="Garamond"/>
              <a:sym typeface="Garamond"/>
            </a:endParaRPr>
          </a:p>
          <a:p>
            <a:pPr indent="50800" lvl="0" marL="0" rtl="0" algn="l">
              <a:lnSpc>
                <a:spcPct val="90000"/>
              </a:lnSpc>
              <a:spcBef>
                <a:spcPts val="1000"/>
              </a:spcBef>
              <a:spcAft>
                <a:spcPts val="0"/>
              </a:spcAft>
              <a:buNone/>
            </a:pPr>
            <a:r>
              <a:rPr lang="en" sz="1800">
                <a:latin typeface="Garamond"/>
                <a:ea typeface="Garamond"/>
                <a:cs typeface="Garamond"/>
                <a:sym typeface="Garamond"/>
              </a:rPr>
              <a:t>Find historical data about National E-commerce Retail Sales and 8 common </a:t>
            </a:r>
            <a:endParaRPr sz="1800">
              <a:latin typeface="Garamond"/>
              <a:ea typeface="Garamond"/>
              <a:cs typeface="Garamond"/>
              <a:sym typeface="Garamond"/>
            </a:endParaRPr>
          </a:p>
          <a:p>
            <a:pPr indent="50800" lvl="0" marL="0" rtl="0" algn="l">
              <a:lnSpc>
                <a:spcPct val="90000"/>
              </a:lnSpc>
              <a:spcBef>
                <a:spcPts val="1000"/>
              </a:spcBef>
              <a:spcAft>
                <a:spcPts val="0"/>
              </a:spcAft>
              <a:buNone/>
            </a:pPr>
            <a:r>
              <a:rPr lang="en" sz="1800">
                <a:latin typeface="Garamond"/>
                <a:ea typeface="Garamond"/>
                <a:cs typeface="Garamond"/>
                <a:sym typeface="Garamond"/>
              </a:rPr>
              <a:t>economic indicators during the same period</a:t>
            </a:r>
            <a:endParaRPr sz="1800">
              <a:latin typeface="Garamond"/>
              <a:ea typeface="Garamond"/>
              <a:cs typeface="Garamond"/>
              <a:sym typeface="Garamond"/>
            </a:endParaRPr>
          </a:p>
        </p:txBody>
      </p:sp>
      <p:pic>
        <p:nvPicPr>
          <p:cNvPr id="250" name="Google Shape;250;p34"/>
          <p:cNvPicPr preferRelativeResize="0"/>
          <p:nvPr/>
        </p:nvPicPr>
        <p:blipFill>
          <a:blip r:embed="rId3">
            <a:alphaModFix/>
          </a:blip>
          <a:stretch>
            <a:fillRect/>
          </a:stretch>
        </p:blipFill>
        <p:spPr>
          <a:xfrm>
            <a:off x="1358625" y="2469875"/>
            <a:ext cx="6021582" cy="243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