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9"/>
  </p:notesMasterIdLst>
  <p:sldIdLst>
    <p:sldId id="256" r:id="rId2"/>
    <p:sldId id="257" r:id="rId3"/>
    <p:sldId id="259" r:id="rId4"/>
    <p:sldId id="260" r:id="rId5"/>
    <p:sldId id="324" r:id="rId6"/>
    <p:sldId id="325" r:id="rId7"/>
    <p:sldId id="261" r:id="rId8"/>
    <p:sldId id="262" r:id="rId9"/>
    <p:sldId id="258" r:id="rId10"/>
    <p:sldId id="288" r:id="rId11"/>
    <p:sldId id="264" r:id="rId12"/>
    <p:sldId id="329" r:id="rId13"/>
    <p:sldId id="265" r:id="rId14"/>
    <p:sldId id="266" r:id="rId15"/>
    <p:sldId id="267" r:id="rId16"/>
    <p:sldId id="269" r:id="rId17"/>
    <p:sldId id="330" r:id="rId18"/>
    <p:sldId id="271" r:id="rId19"/>
    <p:sldId id="331" r:id="rId20"/>
    <p:sldId id="272" r:id="rId21"/>
    <p:sldId id="332" r:id="rId22"/>
    <p:sldId id="273" r:id="rId23"/>
    <p:sldId id="333" r:id="rId24"/>
    <p:sldId id="334" r:id="rId25"/>
    <p:sldId id="274" r:id="rId26"/>
    <p:sldId id="335" r:id="rId27"/>
    <p:sldId id="336" r:id="rId28"/>
  </p:sldIdLst>
  <p:sldSz cx="12192000" cy="6858000"/>
  <p:notesSz cx="6858000" cy="9144000"/>
  <p:defaultTextStyle>
    <a:defPPr>
      <a:defRPr lang="zh-TW"/>
    </a:defPPr>
    <a:lvl1pPr algn="l" rtl="0" eaLnBrk="0" fontAlgn="base" hangingPunct="0">
      <a:spcBef>
        <a:spcPct val="0"/>
      </a:spcBef>
      <a:spcAft>
        <a:spcPct val="0"/>
      </a:spcAft>
      <a:defRPr kern="1200">
        <a:solidFill>
          <a:schemeClr val="tx1"/>
        </a:solidFill>
        <a:latin typeface="Century Gothic" charset="0"/>
        <a:ea typeface="微軟正黑體" charset="-120"/>
        <a:cs typeface="+mn-cs"/>
      </a:defRPr>
    </a:lvl1pPr>
    <a:lvl2pPr marL="457200" algn="l" rtl="0" eaLnBrk="0" fontAlgn="base" hangingPunct="0">
      <a:spcBef>
        <a:spcPct val="0"/>
      </a:spcBef>
      <a:spcAft>
        <a:spcPct val="0"/>
      </a:spcAft>
      <a:defRPr kern="1200">
        <a:solidFill>
          <a:schemeClr val="tx1"/>
        </a:solidFill>
        <a:latin typeface="Century Gothic" charset="0"/>
        <a:ea typeface="微軟正黑體" charset="-120"/>
        <a:cs typeface="+mn-cs"/>
      </a:defRPr>
    </a:lvl2pPr>
    <a:lvl3pPr marL="914400" algn="l" rtl="0" eaLnBrk="0" fontAlgn="base" hangingPunct="0">
      <a:spcBef>
        <a:spcPct val="0"/>
      </a:spcBef>
      <a:spcAft>
        <a:spcPct val="0"/>
      </a:spcAft>
      <a:defRPr kern="1200">
        <a:solidFill>
          <a:schemeClr val="tx1"/>
        </a:solidFill>
        <a:latin typeface="Century Gothic" charset="0"/>
        <a:ea typeface="微軟正黑體" charset="-120"/>
        <a:cs typeface="+mn-cs"/>
      </a:defRPr>
    </a:lvl3pPr>
    <a:lvl4pPr marL="1371600" algn="l" rtl="0" eaLnBrk="0" fontAlgn="base" hangingPunct="0">
      <a:spcBef>
        <a:spcPct val="0"/>
      </a:spcBef>
      <a:spcAft>
        <a:spcPct val="0"/>
      </a:spcAft>
      <a:defRPr kern="1200">
        <a:solidFill>
          <a:schemeClr val="tx1"/>
        </a:solidFill>
        <a:latin typeface="Century Gothic" charset="0"/>
        <a:ea typeface="微軟正黑體" charset="-120"/>
        <a:cs typeface="+mn-cs"/>
      </a:defRPr>
    </a:lvl4pPr>
    <a:lvl5pPr marL="1828800" algn="l" rtl="0" eaLnBrk="0" fontAlgn="base" hangingPunct="0">
      <a:spcBef>
        <a:spcPct val="0"/>
      </a:spcBef>
      <a:spcAft>
        <a:spcPct val="0"/>
      </a:spcAft>
      <a:defRPr kern="1200">
        <a:solidFill>
          <a:schemeClr val="tx1"/>
        </a:solidFill>
        <a:latin typeface="Century Gothic" charset="0"/>
        <a:ea typeface="微軟正黑體" charset="-120"/>
        <a:cs typeface="+mn-cs"/>
      </a:defRPr>
    </a:lvl5pPr>
    <a:lvl6pPr marL="2286000" algn="l" defTabSz="914400" rtl="0" eaLnBrk="1" latinLnBrk="0" hangingPunct="1">
      <a:defRPr kern="1200">
        <a:solidFill>
          <a:schemeClr val="tx1"/>
        </a:solidFill>
        <a:latin typeface="Century Gothic" charset="0"/>
        <a:ea typeface="微軟正黑體" charset="-120"/>
        <a:cs typeface="+mn-cs"/>
      </a:defRPr>
    </a:lvl6pPr>
    <a:lvl7pPr marL="2743200" algn="l" defTabSz="914400" rtl="0" eaLnBrk="1" latinLnBrk="0" hangingPunct="1">
      <a:defRPr kern="1200">
        <a:solidFill>
          <a:schemeClr val="tx1"/>
        </a:solidFill>
        <a:latin typeface="Century Gothic" charset="0"/>
        <a:ea typeface="微軟正黑體" charset="-120"/>
        <a:cs typeface="+mn-cs"/>
      </a:defRPr>
    </a:lvl7pPr>
    <a:lvl8pPr marL="3200400" algn="l" defTabSz="914400" rtl="0" eaLnBrk="1" latinLnBrk="0" hangingPunct="1">
      <a:defRPr kern="1200">
        <a:solidFill>
          <a:schemeClr val="tx1"/>
        </a:solidFill>
        <a:latin typeface="Century Gothic" charset="0"/>
        <a:ea typeface="微軟正黑體" charset="-120"/>
        <a:cs typeface="+mn-cs"/>
      </a:defRPr>
    </a:lvl8pPr>
    <a:lvl9pPr marL="3657600" algn="l" defTabSz="914400" rtl="0" eaLnBrk="1" latinLnBrk="0" hangingPunct="1">
      <a:defRPr kern="1200">
        <a:solidFill>
          <a:schemeClr val="tx1"/>
        </a:solidFill>
        <a:latin typeface="Century Gothic" charset="0"/>
        <a:ea typeface="微軟正黑體" charset="-120"/>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77" autoAdjust="0"/>
    <p:restoredTop sz="88977"/>
  </p:normalViewPr>
  <p:slideViewPr>
    <p:cSldViewPr snapToGrid="0">
      <p:cViewPr varScale="1">
        <p:scale>
          <a:sx n="133" d="100"/>
          <a:sy n="133" d="100"/>
        </p:scale>
        <p:origin x="1272" y="1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entury Gothic" pitchFamily="34" charset="0"/>
                <a:ea typeface="微軟正黑體" pitchFamily="34" charset="-120"/>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entury Gothic" pitchFamily="34" charset="0"/>
                <a:ea typeface="微軟正黑體" pitchFamily="34" charset="-120"/>
              </a:defRPr>
            </a:lvl1pPr>
          </a:lstStyle>
          <a:p>
            <a:pPr>
              <a:defRPr/>
            </a:pPr>
            <a:fld id="{3A3C398C-B93A-9644-974F-DFD922DD8D94}" type="datetimeFigureOut">
              <a:rPr lang="zh-TW" altLang="en-US"/>
              <a:pPr>
                <a:defRPr/>
              </a:pPr>
              <a:t>2017/6/18</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entury Gothic" pitchFamily="34" charset="0"/>
                <a:ea typeface="微軟正黑體" pitchFamily="34" charset="-120"/>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1FC34C0-23E1-5E49-97E6-E084016F5AFE}" type="slidenum">
              <a:rPr lang="zh-TW" altLang="en-US"/>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www.thymeleaf.org/doc/tutorials/2.1/usingthymeleaf.html#setting-attribute-valu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www.thymeleaf.org/doc/tutorials/2.1/usingthymeleaf.html#expression-utility-object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www.thymeleaf.org/doc/tutorials/2.1/usingthymeleaf.html#expression-utility-object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first thing I’ll mention (and this is the only time I’ll mention it): you’ll need to define the “</a:t>
            </a:r>
            <a:r>
              <a:rPr lang="en-US" sz="1200" b="0" i="0" kern="1200" dirty="0" err="1"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xml namespace by adding </a:t>
            </a:r>
            <a:r>
              <a:rPr lang="en-US" sz="1200" b="0" i="0" kern="1200" dirty="0" err="1" smtClean="0">
                <a:solidFill>
                  <a:schemeClr val="tx1"/>
                </a:solidFill>
                <a:effectLst/>
                <a:latin typeface="+mn-lt"/>
                <a:ea typeface="+mn-ea"/>
                <a:cs typeface="+mn-cs"/>
              </a:rPr>
              <a:t>xmlns:th</a:t>
            </a:r>
            <a:r>
              <a:rPr lang="en-US" sz="1200" b="0" i="0" kern="1200" dirty="0" smtClean="0">
                <a:solidFill>
                  <a:schemeClr val="tx1"/>
                </a:solidFill>
                <a:effectLst/>
                <a:latin typeface="+mn-lt"/>
                <a:ea typeface="+mn-ea"/>
                <a:cs typeface="+mn-cs"/>
              </a:rPr>
              <a:t>="http://</a:t>
            </a:r>
            <a:r>
              <a:rPr lang="en-US" sz="1200" b="0" i="0" kern="1200" dirty="0" err="1" smtClean="0">
                <a:solidFill>
                  <a:schemeClr val="tx1"/>
                </a:solidFill>
                <a:effectLst/>
                <a:latin typeface="+mn-lt"/>
                <a:ea typeface="+mn-ea"/>
                <a:cs typeface="+mn-cs"/>
              </a:rPr>
              <a:t>thymeleaf.org</a:t>
            </a:r>
            <a:r>
              <a:rPr lang="en-US" sz="1200" b="0" i="0" kern="1200" dirty="0" smtClean="0">
                <a:solidFill>
                  <a:schemeClr val="tx1"/>
                </a:solidFill>
                <a:effectLst/>
                <a:latin typeface="+mn-lt"/>
                <a:ea typeface="+mn-ea"/>
                <a:cs typeface="+mn-cs"/>
              </a:rPr>
              <a:t>" to the &lt;html&gt; tag. When you do this, you won’t get any warnings in your IDE saying that the </a:t>
            </a:r>
            <a:r>
              <a:rPr lang="en-US" sz="1200" b="0" i="0" kern="1200" dirty="0" err="1" smtClean="0">
                <a:solidFill>
                  <a:schemeClr val="tx1"/>
                </a:solidFill>
                <a:effectLst/>
                <a:latin typeface="+mn-lt"/>
                <a:ea typeface="+mn-ea"/>
                <a:cs typeface="+mn-cs"/>
              </a:rPr>
              <a:t>thymeleaf</a:t>
            </a:r>
            <a:r>
              <a:rPr lang="en-US" sz="1200" b="0" i="0" kern="1200" dirty="0" smtClean="0">
                <a:solidFill>
                  <a:schemeClr val="tx1"/>
                </a:solidFill>
                <a:effectLst/>
                <a:latin typeface="+mn-lt"/>
                <a:ea typeface="+mn-ea"/>
                <a:cs typeface="+mn-cs"/>
              </a:rPr>
              <a:t> attributes are not found.</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Okay having said that, let’s continue… Please note that in the code above, it isn’t the most efficient way of trying to iterate through collections, as the check to see if it’s not null can be done when iterating.</a:t>
            </a:r>
          </a:p>
          <a:p>
            <a:endParaRPr lang="en-US" dirty="0"/>
          </a:p>
        </p:txBody>
      </p:sp>
      <p:sp>
        <p:nvSpPr>
          <p:cNvPr id="4" name="Slide Number Placeholder 3"/>
          <p:cNvSpPr>
            <a:spLocks noGrp="1"/>
          </p:cNvSpPr>
          <p:nvPr>
            <p:ph type="sldNum" sz="quarter" idx="10"/>
          </p:nvPr>
        </p:nvSpPr>
        <p:spPr/>
        <p:txBody>
          <a:bodyPr/>
          <a:lstStyle/>
          <a:p>
            <a:fld id="{21FC34C0-23E1-5E49-97E6-E084016F5AFE}" type="slidenum">
              <a:rPr lang="zh-TW" altLang="en-US" smtClean="0"/>
              <a:pPr/>
              <a:t>9</a:t>
            </a:fld>
            <a:endParaRPr lang="zh-TW" altLang="en-US"/>
          </a:p>
        </p:txBody>
      </p:sp>
    </p:spTree>
    <p:extLst>
      <p:ext uri="{BB962C8B-B14F-4D97-AF65-F5344CB8AC3E}">
        <p14:creationId xmlns:p14="http://schemas.microsoft.com/office/powerpoint/2010/main" val="1923749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1 Make sure you use the </a:t>
            </a:r>
            <a:r>
              <a:rPr lang="en-US" sz="1200" b="0" i="0" kern="1200" dirty="0" err="1" smtClean="0">
                <a:solidFill>
                  <a:schemeClr val="tx1"/>
                </a:solidFill>
                <a:effectLst/>
                <a:latin typeface="+mn-lt"/>
                <a:ea typeface="+mn-ea"/>
                <a:cs typeface="+mn-cs"/>
              </a:rPr>
              <a:t>th:inline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code in your script tag.</a:t>
            </a:r>
          </a:p>
          <a:p>
            <a:pPr fontAlgn="base"/>
            <a:r>
              <a:rPr lang="en-US" sz="1200" b="0" i="0" kern="1200" dirty="0" smtClean="0">
                <a:solidFill>
                  <a:schemeClr val="tx1"/>
                </a:solidFill>
                <a:effectLst/>
                <a:latin typeface="+mn-lt"/>
                <a:ea typeface="+mn-ea"/>
                <a:cs typeface="+mn-cs"/>
              </a:rPr>
              <a:t>2 Don’t forget to include the opening and closing CDATA markup inside your script tag.</a:t>
            </a:r>
          </a:p>
          <a:p>
            <a:pPr fontAlgn="base"/>
            <a:r>
              <a:rPr lang="en-US" sz="1200" b="0" i="0" kern="1200" dirty="0" smtClean="0">
                <a:solidFill>
                  <a:schemeClr val="tx1"/>
                </a:solidFill>
                <a:effectLst/>
                <a:latin typeface="+mn-lt"/>
                <a:ea typeface="+mn-ea"/>
                <a:cs typeface="+mn-cs"/>
              </a:rPr>
              <a:t>3 It’s recommended to comment out the </a:t>
            </a:r>
            <a:r>
              <a:rPr lang="en-US" sz="1200" b="0" i="0" kern="1200" dirty="0" err="1" smtClean="0">
                <a:solidFill>
                  <a:schemeClr val="tx1"/>
                </a:solidFill>
                <a:effectLst/>
                <a:latin typeface="+mn-lt"/>
                <a:ea typeface="+mn-ea"/>
                <a:cs typeface="+mn-cs"/>
              </a:rPr>
              <a:t>inlined</a:t>
            </a:r>
            <a:r>
              <a:rPr lang="en-US" sz="1200" b="0" i="0" kern="1200" dirty="0" smtClean="0">
                <a:solidFill>
                  <a:schemeClr val="tx1"/>
                </a:solidFill>
                <a:effectLst/>
                <a:latin typeface="+mn-lt"/>
                <a:ea typeface="+mn-ea"/>
                <a:cs typeface="+mn-cs"/>
              </a:rPr>
              <a:t> code in your JavaScript so that </a:t>
            </a:r>
            <a:r>
              <a:rPr lang="en-US" sz="1200" b="0" i="0" kern="1200" dirty="0" err="1" smtClean="0">
                <a:solidFill>
                  <a:schemeClr val="tx1"/>
                </a:solidFill>
                <a:effectLst/>
                <a:latin typeface="+mn-lt"/>
                <a:ea typeface="+mn-ea"/>
                <a:cs typeface="+mn-cs"/>
              </a:rPr>
              <a:t>Thymeleaf</a:t>
            </a:r>
            <a:r>
              <a:rPr lang="en-US" sz="1200" b="0" i="0" kern="1200" dirty="0" smtClean="0">
                <a:solidFill>
                  <a:schemeClr val="tx1"/>
                </a:solidFill>
                <a:effectLst/>
                <a:latin typeface="+mn-lt"/>
                <a:ea typeface="+mn-ea"/>
                <a:cs typeface="+mn-cs"/>
              </a:rPr>
              <a:t> can make use of default values.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the end, you can get away with NOT commenting out your </a:t>
            </a:r>
            <a:r>
              <a:rPr lang="en-US" sz="1200" b="0" i="0" kern="1200" dirty="0" err="1" smtClean="0">
                <a:solidFill>
                  <a:schemeClr val="tx1"/>
                </a:solidFill>
                <a:effectLst/>
                <a:latin typeface="+mn-lt"/>
                <a:ea typeface="+mn-ea"/>
                <a:cs typeface="+mn-cs"/>
              </a:rPr>
              <a:t>inlined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Thymeleaf</a:t>
            </a:r>
            <a:r>
              <a:rPr lang="en-US" sz="1200" b="0" i="0" kern="1200" dirty="0" smtClean="0">
                <a:solidFill>
                  <a:schemeClr val="tx1"/>
                </a:solidFill>
                <a:effectLst/>
                <a:latin typeface="+mn-lt"/>
                <a:ea typeface="+mn-ea"/>
                <a:cs typeface="+mn-cs"/>
              </a:rPr>
              <a:t> code, but then you wouldn’t really be using good practices with your </a:t>
            </a:r>
            <a:r>
              <a:rPr lang="en-US" sz="1200" b="0" i="0" kern="1200" dirty="0" err="1" smtClean="0">
                <a:solidFill>
                  <a:schemeClr val="tx1"/>
                </a:solidFill>
                <a:effectLst/>
                <a:latin typeface="+mn-lt"/>
                <a:ea typeface="+mn-ea"/>
                <a:cs typeface="+mn-cs"/>
              </a:rPr>
              <a:t>Thymeleaf</a:t>
            </a:r>
            <a:r>
              <a:rPr lang="en-US" sz="1200" b="0" i="0" kern="1200" dirty="0" smtClean="0">
                <a:solidFill>
                  <a:schemeClr val="tx1"/>
                </a:solidFill>
                <a:effectLst/>
                <a:latin typeface="+mn-lt"/>
                <a:ea typeface="+mn-ea"/>
                <a:cs typeface="+mn-cs"/>
              </a:rPr>
              <a:t> code.</a:t>
            </a:r>
          </a:p>
          <a:p>
            <a:endParaRPr lang="en-US" dirty="0"/>
          </a:p>
        </p:txBody>
      </p:sp>
      <p:sp>
        <p:nvSpPr>
          <p:cNvPr id="4" name="Slide Number Placeholder 3"/>
          <p:cNvSpPr>
            <a:spLocks noGrp="1"/>
          </p:cNvSpPr>
          <p:nvPr>
            <p:ph type="sldNum" sz="quarter" idx="10"/>
          </p:nvPr>
        </p:nvSpPr>
        <p:spPr/>
        <p:txBody>
          <a:bodyPr/>
          <a:lstStyle/>
          <a:p>
            <a:fld id="{21FC34C0-23E1-5E49-97E6-E084016F5AFE}" type="slidenum">
              <a:rPr lang="zh-TW" altLang="en-US" smtClean="0"/>
              <a:pPr/>
              <a:t>21</a:t>
            </a:fld>
            <a:endParaRPr lang="zh-TW" altLang="en-US"/>
          </a:p>
        </p:txBody>
      </p:sp>
    </p:spTree>
    <p:extLst>
      <p:ext uri="{BB962C8B-B14F-4D97-AF65-F5344CB8AC3E}">
        <p14:creationId xmlns:p14="http://schemas.microsoft.com/office/powerpoint/2010/main" val="819192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0" i="0" kern="1200" dirty="0" smtClean="0">
                <a:solidFill>
                  <a:schemeClr val="tx1"/>
                </a:solidFill>
                <a:effectLst/>
                <a:latin typeface="+mn-lt"/>
                <a:ea typeface="+mn-ea"/>
                <a:cs typeface="+mn-cs"/>
              </a:rPr>
              <a:t>Alright, so this syntax is also a bit strange, but you can figure it out with some of my expert teaching *wink wink, nudge nudge*.</a:t>
            </a:r>
          </a:p>
          <a:p>
            <a:pPr fontAlgn="base"/>
            <a:r>
              <a:rPr lang="en-US" sz="1200" b="0" i="0" kern="1200" dirty="0" smtClean="0">
                <a:solidFill>
                  <a:schemeClr val="tx1"/>
                </a:solidFill>
                <a:effectLst/>
                <a:latin typeface="+mn-lt"/>
                <a:ea typeface="+mn-ea"/>
                <a:cs typeface="+mn-cs"/>
              </a:rPr>
              <a:t>First thing to note is that we use the “at” syntax for URLs: @{...}. This is a special syntax just for URLs because they are THAT important.</a:t>
            </a:r>
          </a:p>
          <a:p>
            <a:pPr fontAlgn="base"/>
            <a:r>
              <a:rPr lang="en-US" sz="1200" b="0" i="0" kern="1200" dirty="0" smtClean="0">
                <a:solidFill>
                  <a:schemeClr val="tx1"/>
                </a:solidFill>
                <a:effectLst/>
                <a:latin typeface="+mn-lt"/>
                <a:ea typeface="+mn-ea"/>
                <a:cs typeface="+mn-cs"/>
              </a:rPr>
              <a:t>Next thing you’ll see is that we’ve introduced a </a:t>
            </a:r>
            <a:r>
              <a:rPr lang="en-US" sz="1200" b="0" i="0" kern="1200" dirty="0" err="1" smtClean="0">
                <a:solidFill>
                  <a:schemeClr val="tx1"/>
                </a:solidFill>
                <a:effectLst/>
                <a:latin typeface="+mn-lt"/>
                <a:ea typeface="+mn-ea"/>
                <a:cs typeface="+mn-cs"/>
              </a:rPr>
              <a:t>th:href</a:t>
            </a:r>
            <a:r>
              <a:rPr lang="en-US" sz="1200" b="0" i="0" kern="1200" dirty="0" smtClean="0">
                <a:solidFill>
                  <a:schemeClr val="tx1"/>
                </a:solidFill>
                <a:effectLst/>
                <a:latin typeface="+mn-lt"/>
                <a:ea typeface="+mn-ea"/>
                <a:cs typeface="+mn-cs"/>
              </a:rPr>
              <a:t> syntax for </a:t>
            </a:r>
            <a:r>
              <a:rPr lang="en-US" sz="1200" b="0" i="0" kern="1200" dirty="0" err="1" smtClean="0">
                <a:solidFill>
                  <a:schemeClr val="tx1"/>
                </a:solidFill>
                <a:effectLst/>
                <a:latin typeface="+mn-lt"/>
                <a:ea typeface="+mn-ea"/>
                <a:cs typeface="+mn-cs"/>
              </a:rPr>
              <a:t>Thymeleaf</a:t>
            </a:r>
            <a:r>
              <a:rPr lang="en-US" sz="1200" b="0" i="0" kern="1200" dirty="0" smtClean="0">
                <a:solidFill>
                  <a:schemeClr val="tx1"/>
                </a:solidFill>
                <a:effectLst/>
                <a:latin typeface="+mn-lt"/>
                <a:ea typeface="+mn-ea"/>
                <a:cs typeface="+mn-cs"/>
              </a:rPr>
              <a:t> URLs. The </a:t>
            </a:r>
            <a:r>
              <a:rPr lang="en-US" sz="1200" b="0" i="0" kern="1200" dirty="0" err="1" smtClean="0">
                <a:solidFill>
                  <a:schemeClr val="tx1"/>
                </a:solidFill>
                <a:effectLst/>
                <a:latin typeface="+mn-lt"/>
                <a:ea typeface="+mn-ea"/>
                <a:cs typeface="+mn-cs"/>
              </a:rPr>
              <a:t>th:href</a:t>
            </a:r>
            <a:r>
              <a:rPr lang="en-US" sz="1200" b="0" i="0" kern="1200" dirty="0" smtClean="0">
                <a:solidFill>
                  <a:schemeClr val="tx1"/>
                </a:solidFill>
                <a:effectLst/>
                <a:latin typeface="+mn-lt"/>
                <a:ea typeface="+mn-ea"/>
                <a:cs typeface="+mn-cs"/>
              </a:rPr>
              <a:t> attribute is what enabled the use of the @{...} notation.</a:t>
            </a:r>
          </a:p>
          <a:p>
            <a:pPr fontAlgn="base"/>
            <a:r>
              <a:rPr lang="en-US" sz="1200" b="1" i="1" kern="1200" dirty="0" smtClean="0">
                <a:solidFill>
                  <a:schemeClr val="tx1"/>
                </a:solidFill>
                <a:effectLst/>
                <a:latin typeface="+mn-lt"/>
                <a:ea typeface="+mn-ea"/>
                <a:cs typeface="+mn-cs"/>
              </a:rPr>
              <a:t>Note</a:t>
            </a:r>
            <a:r>
              <a:rPr lang="en-US" sz="1200" b="0" i="1" kern="1200" dirty="0" smtClean="0">
                <a:solidFill>
                  <a:schemeClr val="tx1"/>
                </a:solidFill>
                <a:effectLst/>
                <a:latin typeface="+mn-lt"/>
                <a:ea typeface="+mn-ea"/>
                <a:cs typeface="+mn-cs"/>
              </a:rPr>
              <a:t>: if you are an astute coder, you might be asking yourself a question: “If I can use </a:t>
            </a:r>
            <a:r>
              <a:rPr lang="en-US" sz="1200" b="0" i="1" kern="1200" dirty="0" err="1" smtClean="0">
                <a:solidFill>
                  <a:schemeClr val="tx1"/>
                </a:solidFill>
                <a:effectLst/>
                <a:latin typeface="+mn-lt"/>
                <a:ea typeface="+mn-ea"/>
                <a:cs typeface="+mn-cs"/>
              </a:rPr>
              <a:t>th:href</a:t>
            </a:r>
            <a:r>
              <a:rPr lang="en-US" sz="1200" b="0" i="1" kern="1200" dirty="0" smtClean="0">
                <a:solidFill>
                  <a:schemeClr val="tx1"/>
                </a:solidFill>
                <a:effectLst/>
                <a:latin typeface="+mn-lt"/>
                <a:ea typeface="+mn-ea"/>
                <a:cs typeface="+mn-cs"/>
              </a:rPr>
              <a:t> does that mean I can throw </a:t>
            </a:r>
            <a:r>
              <a:rPr lang="en-US" sz="1200" b="0" i="1" kern="1200" dirty="0" err="1" smtClean="0">
                <a:solidFill>
                  <a:schemeClr val="tx1"/>
                </a:solidFill>
                <a:effectLst/>
                <a:latin typeface="+mn-lt"/>
                <a:ea typeface="+mn-ea"/>
                <a:cs typeface="+mn-cs"/>
              </a:rPr>
              <a:t>th</a:t>
            </a:r>
            <a:r>
              <a:rPr lang="en-US" sz="1200" b="0" i="1" kern="1200" dirty="0" smtClean="0">
                <a:solidFill>
                  <a:schemeClr val="tx1"/>
                </a:solidFill>
                <a:effectLst/>
                <a:latin typeface="+mn-lt"/>
                <a:ea typeface="+mn-ea"/>
                <a:cs typeface="+mn-cs"/>
              </a:rPr>
              <a:t>: in front of any existing html attribute? The answer is… pretty much! You can use </a:t>
            </a:r>
            <a:r>
              <a:rPr lang="en-US" sz="1200" b="0" i="1" kern="1200" dirty="0" err="1" smtClean="0">
                <a:solidFill>
                  <a:schemeClr val="tx1"/>
                </a:solidFill>
                <a:effectLst/>
                <a:latin typeface="+mn-lt"/>
                <a:ea typeface="+mn-ea"/>
                <a:cs typeface="+mn-cs"/>
              </a:rPr>
              <a:t>th:id</a:t>
            </a:r>
            <a:r>
              <a:rPr lang="en-US" sz="1200" b="0" i="1" kern="1200" dirty="0" smtClean="0">
                <a:solidFill>
                  <a:schemeClr val="tx1"/>
                </a:solidFill>
                <a:effectLst/>
                <a:latin typeface="+mn-lt"/>
                <a:ea typeface="+mn-ea"/>
                <a:cs typeface="+mn-cs"/>
              </a:rPr>
              <a:t> to assign a dynamic ID with the </a:t>
            </a:r>
            <a:r>
              <a:rPr lang="en-US" sz="1200" b="0" i="1" kern="1200" dirty="0" err="1" smtClean="0">
                <a:solidFill>
                  <a:schemeClr val="tx1"/>
                </a:solidFill>
                <a:effectLst/>
                <a:latin typeface="+mn-lt"/>
                <a:ea typeface="+mn-ea"/>
                <a:cs typeface="+mn-cs"/>
              </a:rPr>
              <a:t>Thymeleaf</a:t>
            </a:r>
            <a:r>
              <a:rPr lang="en-US" sz="1200" b="0" i="1" kern="1200" dirty="0" smtClean="0">
                <a:solidFill>
                  <a:schemeClr val="tx1"/>
                </a:solidFill>
                <a:effectLst/>
                <a:latin typeface="+mn-lt"/>
                <a:ea typeface="+mn-ea"/>
                <a:cs typeface="+mn-cs"/>
              </a:rPr>
              <a:t> + </a:t>
            </a:r>
            <a:r>
              <a:rPr lang="en-US" sz="1200" b="0" i="1" kern="1200" dirty="0" err="1" smtClean="0">
                <a:solidFill>
                  <a:schemeClr val="tx1"/>
                </a:solidFill>
                <a:effectLst/>
                <a:latin typeface="+mn-lt"/>
                <a:ea typeface="+mn-ea"/>
                <a:cs typeface="+mn-cs"/>
              </a:rPr>
              <a:t>SpEL</a:t>
            </a:r>
            <a:r>
              <a:rPr lang="en-US" sz="1200" b="0" i="1" kern="1200" dirty="0" smtClean="0">
                <a:solidFill>
                  <a:schemeClr val="tx1"/>
                </a:solidFill>
                <a:effectLst/>
                <a:latin typeface="+mn-lt"/>
                <a:ea typeface="+mn-ea"/>
                <a:cs typeface="+mn-cs"/>
              </a:rPr>
              <a:t> syntax, </a:t>
            </a:r>
            <a:r>
              <a:rPr lang="en-US" sz="1200" b="0" i="1" kern="1200" dirty="0" err="1" smtClean="0">
                <a:solidFill>
                  <a:schemeClr val="tx1"/>
                </a:solidFill>
                <a:effectLst/>
                <a:latin typeface="+mn-lt"/>
                <a:ea typeface="+mn-ea"/>
                <a:cs typeface="+mn-cs"/>
              </a:rPr>
              <a:t>th:action</a:t>
            </a:r>
            <a:r>
              <a:rPr lang="en-US" sz="1200" b="0" i="1" kern="1200" dirty="0" smtClean="0">
                <a:solidFill>
                  <a:schemeClr val="tx1"/>
                </a:solidFill>
                <a:effectLst/>
                <a:latin typeface="+mn-lt"/>
                <a:ea typeface="+mn-ea"/>
                <a:cs typeface="+mn-cs"/>
              </a:rPr>
              <a:t> inside of a&lt;form&gt; tag. In fact, you can see the entire list of these values </a:t>
            </a:r>
            <a:r>
              <a:rPr lang="en-US" sz="1200" b="1" i="1" u="none" strike="noStrike" kern="1200" dirty="0" smtClean="0">
                <a:solidFill>
                  <a:schemeClr val="tx1"/>
                </a:solidFill>
                <a:effectLst/>
                <a:latin typeface="+mn-lt"/>
                <a:ea typeface="+mn-ea"/>
                <a:cs typeface="+mn-cs"/>
                <a:hlinkClick r:id="rId3"/>
              </a:rPr>
              <a:t>here</a:t>
            </a:r>
            <a:r>
              <a:rPr lang="en-US" sz="1200" b="0" i="1"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I’ll mention here in passing that we have both an </a:t>
            </a:r>
            <a:r>
              <a:rPr lang="en-US" sz="1200" b="0" i="0" kern="1200" dirty="0" err="1" smtClean="0">
                <a:solidFill>
                  <a:schemeClr val="tx1"/>
                </a:solidFill>
                <a:effectLst/>
                <a:latin typeface="+mn-lt"/>
                <a:ea typeface="+mn-ea"/>
                <a:cs typeface="+mn-cs"/>
              </a:rPr>
              <a:t>href</a:t>
            </a:r>
            <a:r>
              <a:rPr lang="en-US" sz="1200" b="0" i="0" kern="1200" dirty="0" smtClean="0">
                <a:solidFill>
                  <a:schemeClr val="tx1"/>
                </a:solidFill>
                <a:effectLst/>
                <a:latin typeface="+mn-lt"/>
                <a:ea typeface="+mn-ea"/>
                <a:cs typeface="+mn-cs"/>
              </a:rPr>
              <a:t> and a </a:t>
            </a:r>
            <a:r>
              <a:rPr lang="en-US" sz="1200" b="0" i="0" kern="1200" dirty="0" err="1" smtClean="0">
                <a:solidFill>
                  <a:schemeClr val="tx1"/>
                </a:solidFill>
                <a:effectLst/>
                <a:latin typeface="+mn-lt"/>
                <a:ea typeface="+mn-ea"/>
                <a:cs typeface="+mn-cs"/>
              </a:rPr>
              <a:t>th:href</a:t>
            </a:r>
            <a:r>
              <a:rPr lang="en-US" sz="1200" b="0" i="0" kern="1200" dirty="0" smtClean="0">
                <a:solidFill>
                  <a:schemeClr val="tx1"/>
                </a:solidFill>
                <a:effectLst/>
                <a:latin typeface="+mn-lt"/>
                <a:ea typeface="+mn-ea"/>
                <a:cs typeface="+mn-cs"/>
              </a:rPr>
              <a:t> for the sake of </a:t>
            </a:r>
            <a:r>
              <a:rPr lang="en-US" sz="1200" b="0" i="0" kern="1200" dirty="0" err="1" smtClean="0">
                <a:solidFill>
                  <a:schemeClr val="tx1"/>
                </a:solidFill>
                <a:effectLst/>
                <a:latin typeface="+mn-lt"/>
                <a:ea typeface="+mn-ea"/>
                <a:cs typeface="+mn-cs"/>
              </a:rPr>
              <a:t>Thymeleaf</a:t>
            </a:r>
            <a:r>
              <a:rPr lang="en-US" sz="1200" b="0" i="0" kern="1200" dirty="0" smtClean="0">
                <a:solidFill>
                  <a:schemeClr val="tx1"/>
                </a:solidFill>
                <a:effectLst/>
                <a:latin typeface="+mn-lt"/>
                <a:ea typeface="+mn-ea"/>
                <a:cs typeface="+mn-cs"/>
              </a:rPr>
              <a:t> best practices… again, remember that the browser will ignore </a:t>
            </a:r>
            <a:r>
              <a:rPr lang="en-US" sz="1200" b="0" i="0" kern="1200" dirty="0" err="1" smtClean="0">
                <a:solidFill>
                  <a:schemeClr val="tx1"/>
                </a:solidFill>
                <a:effectLst/>
                <a:latin typeface="+mn-lt"/>
                <a:ea typeface="+mn-ea"/>
                <a:cs typeface="+mn-cs"/>
              </a:rPr>
              <a:t>th:href</a:t>
            </a:r>
            <a:r>
              <a:rPr lang="en-US" sz="1200" b="0" i="0" kern="1200" dirty="0" smtClean="0">
                <a:solidFill>
                  <a:schemeClr val="tx1"/>
                </a:solidFill>
                <a:effectLst/>
                <a:latin typeface="+mn-lt"/>
                <a:ea typeface="+mn-ea"/>
                <a:cs typeface="+mn-cs"/>
              </a:rPr>
              <a:t> when loaded outside of a web server, so if </a:t>
            </a:r>
            <a:r>
              <a:rPr lang="en-US" sz="1200" b="0" i="0" kern="1200" dirty="0" err="1" smtClean="0">
                <a:solidFill>
                  <a:schemeClr val="tx1"/>
                </a:solidFill>
                <a:effectLst/>
                <a:latin typeface="+mn-lt"/>
                <a:ea typeface="+mn-ea"/>
                <a:cs typeface="+mn-cs"/>
              </a:rPr>
              <a:t>th:href</a:t>
            </a:r>
            <a:r>
              <a:rPr lang="en-US" sz="1200" b="0" i="0" kern="1200" dirty="0" smtClean="0">
                <a:solidFill>
                  <a:schemeClr val="tx1"/>
                </a:solidFill>
                <a:effectLst/>
                <a:latin typeface="+mn-lt"/>
                <a:ea typeface="+mn-ea"/>
                <a:cs typeface="+mn-cs"/>
              </a:rPr>
              <a:t> is ignored, we have an </a:t>
            </a:r>
            <a:r>
              <a:rPr lang="en-US" sz="1200" b="0" i="0" kern="1200" dirty="0" err="1" smtClean="0">
                <a:solidFill>
                  <a:schemeClr val="tx1"/>
                </a:solidFill>
                <a:effectLst/>
                <a:latin typeface="+mn-lt"/>
                <a:ea typeface="+mn-ea"/>
                <a:cs typeface="+mn-cs"/>
              </a:rPr>
              <a:t>href</a:t>
            </a:r>
            <a:r>
              <a:rPr lang="en-US" sz="1200" b="0" i="0" kern="1200" dirty="0" smtClean="0">
                <a:solidFill>
                  <a:schemeClr val="tx1"/>
                </a:solidFill>
                <a:effectLst/>
                <a:latin typeface="+mn-lt"/>
                <a:ea typeface="+mn-ea"/>
                <a:cs typeface="+mn-cs"/>
              </a:rPr>
              <a:t> to fall back on. When this is run inside a web server context, the </a:t>
            </a:r>
            <a:r>
              <a:rPr lang="en-US" sz="1200" b="0" i="0" kern="1200" dirty="0" err="1" smtClean="0">
                <a:solidFill>
                  <a:schemeClr val="tx1"/>
                </a:solidFill>
                <a:effectLst/>
                <a:latin typeface="+mn-lt"/>
                <a:ea typeface="+mn-ea"/>
                <a:cs typeface="+mn-cs"/>
              </a:rPr>
              <a:t>href</a:t>
            </a:r>
            <a:r>
              <a:rPr lang="en-US" sz="1200" b="0" i="0" kern="1200" dirty="0" smtClean="0">
                <a:solidFill>
                  <a:schemeClr val="tx1"/>
                </a:solidFill>
                <a:effectLst/>
                <a:latin typeface="+mn-lt"/>
                <a:ea typeface="+mn-ea"/>
                <a:cs typeface="+mn-cs"/>
              </a:rPr>
              <a:t> will be ignored in favor of the </a:t>
            </a:r>
            <a:r>
              <a:rPr lang="en-US" sz="1200" b="0" i="0" kern="1200" dirty="0" err="1" smtClean="0">
                <a:solidFill>
                  <a:schemeClr val="tx1"/>
                </a:solidFill>
                <a:effectLst/>
                <a:latin typeface="+mn-lt"/>
                <a:ea typeface="+mn-ea"/>
                <a:cs typeface="+mn-cs"/>
              </a:rPr>
              <a:t>th:href</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Hopefully everything makes sense so far, but now let’s get into the content within that special “at” syntax.</a:t>
            </a:r>
          </a:p>
          <a:p>
            <a:pPr fontAlgn="base"/>
            <a:r>
              <a:rPr lang="en-US" sz="1200" b="0" i="0" kern="1200" dirty="0" smtClean="0">
                <a:solidFill>
                  <a:schemeClr val="tx1"/>
                </a:solidFill>
                <a:effectLst/>
                <a:latin typeface="+mn-lt"/>
                <a:ea typeface="+mn-ea"/>
                <a:cs typeface="+mn-cs"/>
              </a:rPr>
              <a:t>Inside our </a:t>
            </a:r>
            <a:r>
              <a:rPr lang="en-US" sz="1200" b="0" i="0" kern="1200" dirty="0" err="1" smtClean="0">
                <a:solidFill>
                  <a:schemeClr val="tx1"/>
                </a:solidFill>
                <a:effectLst/>
                <a:latin typeface="+mn-lt"/>
                <a:ea typeface="+mn-ea"/>
                <a:cs typeface="+mn-cs"/>
              </a:rPr>
              <a:t>th:href</a:t>
            </a:r>
            <a:r>
              <a:rPr lang="en-US" sz="1200" b="0" i="0" kern="1200" dirty="0" smtClean="0">
                <a:solidFill>
                  <a:schemeClr val="tx1"/>
                </a:solidFill>
                <a:effectLst/>
                <a:latin typeface="+mn-lt"/>
                <a:ea typeface="+mn-ea"/>
                <a:cs typeface="+mn-cs"/>
              </a:rPr>
              <a:t> “at” syntax we have put in the following: /food-diaries/{</a:t>
            </a:r>
            <a:r>
              <a:rPr lang="en-US" sz="1200" b="0" i="0" kern="1200" dirty="0" err="1" smtClean="0">
                <a:solidFill>
                  <a:schemeClr val="tx1"/>
                </a:solidFill>
                <a:effectLst/>
                <a:latin typeface="+mn-lt"/>
                <a:ea typeface="+mn-ea"/>
                <a:cs typeface="+mn-cs"/>
              </a:rPr>
              <a:t>foodDiaryId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foodDiaryId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foodDiary.id</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This combines a plain old URL with the concept of a path variable (like in Spring). The difference is that we need to define our path variables right inside our </a:t>
            </a:r>
            <a:r>
              <a:rPr lang="en-US" sz="1200" b="0" i="0" kern="1200" dirty="0" err="1" smtClean="0">
                <a:solidFill>
                  <a:schemeClr val="tx1"/>
                </a:solidFill>
                <a:effectLst/>
                <a:latin typeface="+mn-lt"/>
                <a:ea typeface="+mn-ea"/>
                <a:cs typeface="+mn-cs"/>
              </a:rPr>
              <a:t>th:href</a:t>
            </a:r>
            <a:r>
              <a:rPr lang="en-US" sz="1200" b="0" i="0" kern="1200" dirty="0" smtClean="0">
                <a:solidFill>
                  <a:schemeClr val="tx1"/>
                </a:solidFill>
                <a:effectLst/>
                <a:latin typeface="+mn-lt"/>
                <a:ea typeface="+mn-ea"/>
                <a:cs typeface="+mn-cs"/>
              </a:rPr>
              <a:t> attribute (there aren’t any annotations like in Spring).</a:t>
            </a:r>
          </a:p>
          <a:p>
            <a:pPr fontAlgn="base"/>
            <a:r>
              <a:rPr lang="en-US" sz="1200" b="0" i="0" kern="1200" dirty="0" smtClean="0">
                <a:solidFill>
                  <a:schemeClr val="tx1"/>
                </a:solidFill>
                <a:effectLst/>
                <a:latin typeface="+mn-lt"/>
                <a:ea typeface="+mn-ea"/>
                <a:cs typeface="+mn-cs"/>
              </a:rPr>
              <a:t>The syntax is fairly straight-forward, first you define a path variable by putting it in your URL with curly brackets (i.e. {</a:t>
            </a:r>
            <a:r>
              <a:rPr lang="en-US" sz="1200" b="0" i="0" kern="1200" dirty="0" err="1" smtClean="0">
                <a:solidFill>
                  <a:schemeClr val="tx1"/>
                </a:solidFill>
                <a:effectLst/>
                <a:latin typeface="+mn-lt"/>
                <a:ea typeface="+mn-ea"/>
                <a:cs typeface="+mn-cs"/>
              </a:rPr>
              <a:t>foodDiaryId</a:t>
            </a:r>
            <a:r>
              <a:rPr lang="en-US" sz="1200" b="0" i="0" kern="1200" dirty="0" smtClean="0">
                <a:solidFill>
                  <a:schemeClr val="tx1"/>
                </a:solidFill>
                <a:effectLst/>
                <a:latin typeface="+mn-lt"/>
                <a:ea typeface="+mn-ea"/>
                <a:cs typeface="+mn-cs"/>
              </a:rPr>
              <a:t>}).</a:t>
            </a:r>
          </a:p>
          <a:p>
            <a:pPr fontAlgn="base"/>
            <a:r>
              <a:rPr lang="en-US" sz="1200" b="1" i="1" kern="1200" dirty="0" smtClean="0">
                <a:solidFill>
                  <a:schemeClr val="tx1"/>
                </a:solidFill>
                <a:effectLst/>
                <a:latin typeface="+mn-lt"/>
                <a:ea typeface="+mn-ea"/>
                <a:cs typeface="+mn-cs"/>
              </a:rPr>
              <a:t>Note</a:t>
            </a:r>
            <a:r>
              <a:rPr lang="en-US" sz="1200" b="0" i="1" kern="1200" dirty="0" smtClean="0">
                <a:solidFill>
                  <a:schemeClr val="tx1"/>
                </a:solidFill>
                <a:effectLst/>
                <a:latin typeface="+mn-lt"/>
                <a:ea typeface="+mn-ea"/>
                <a:cs typeface="+mn-cs"/>
              </a:rPr>
              <a:t>: you can add more than just one path variable in a URL, you’d just continue declaring path variables just like we did with {</a:t>
            </a:r>
            <a:r>
              <a:rPr lang="en-US" sz="1200" b="0" i="1" kern="1200" dirty="0" err="1" smtClean="0">
                <a:solidFill>
                  <a:schemeClr val="tx1"/>
                </a:solidFill>
                <a:effectLst/>
                <a:latin typeface="+mn-lt"/>
                <a:ea typeface="+mn-ea"/>
                <a:cs typeface="+mn-cs"/>
              </a:rPr>
              <a:t>foodDiaryId</a:t>
            </a:r>
            <a:r>
              <a:rPr lang="en-US" sz="1200" b="0" i="1" kern="1200" dirty="0" smtClean="0">
                <a:solidFill>
                  <a:schemeClr val="tx1"/>
                </a:solidFill>
                <a:effectLst/>
                <a:latin typeface="+mn-lt"/>
                <a:ea typeface="+mn-ea"/>
                <a:cs typeface="+mn-cs"/>
              </a:rPr>
              <a:t>} in the URL. You won’t assign values to the path variables until the end of the URL.</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Once you’re done with declaring path variables, then you’ll need to assign values to them. This is accomplished by adding round brackets with an assignment statement: (</a:t>
            </a:r>
            <a:r>
              <a:rPr lang="en-US" sz="1200" b="0" i="0" kern="1200" dirty="0" err="1" smtClean="0">
                <a:solidFill>
                  <a:schemeClr val="tx1"/>
                </a:solidFill>
                <a:effectLst/>
                <a:latin typeface="+mn-lt"/>
                <a:ea typeface="+mn-ea"/>
                <a:cs typeface="+mn-cs"/>
              </a:rPr>
              <a:t>foodDiaryId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foodDiary.id</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We say </a:t>
            </a:r>
            <a:r>
              <a:rPr lang="en-US" sz="1200" b="0" i="0" kern="1200" dirty="0" err="1" smtClean="0">
                <a:solidFill>
                  <a:schemeClr val="tx1"/>
                </a:solidFill>
                <a:effectLst/>
                <a:latin typeface="+mn-lt"/>
                <a:ea typeface="+mn-ea"/>
                <a:cs typeface="+mn-cs"/>
              </a:rPr>
              <a:t>foodDiaryId</a:t>
            </a:r>
            <a:r>
              <a:rPr lang="en-US" sz="1200" b="0" i="0" kern="1200" dirty="0" smtClean="0">
                <a:solidFill>
                  <a:schemeClr val="tx1"/>
                </a:solidFill>
                <a:effectLst/>
                <a:latin typeface="+mn-lt"/>
                <a:ea typeface="+mn-ea"/>
                <a:cs typeface="+mn-cs"/>
              </a:rPr>
              <a:t>= because that’s the name we used when we declared our path variable. Then we finish with ${</a:t>
            </a:r>
            <a:r>
              <a:rPr lang="en-US" sz="1200" b="0" i="0" kern="1200" dirty="0" err="1" smtClean="0">
                <a:solidFill>
                  <a:schemeClr val="tx1"/>
                </a:solidFill>
                <a:effectLst/>
                <a:latin typeface="+mn-lt"/>
                <a:ea typeface="+mn-ea"/>
                <a:cs typeface="+mn-cs"/>
              </a:rPr>
              <a:t>foodDiary.id</a:t>
            </a:r>
            <a:r>
              <a:rPr lang="en-US" sz="1200" b="0" i="0" kern="1200" dirty="0" smtClean="0">
                <a:solidFill>
                  <a:schemeClr val="tx1"/>
                </a:solidFill>
                <a:effectLst/>
                <a:latin typeface="+mn-lt"/>
                <a:ea typeface="+mn-ea"/>
                <a:cs typeface="+mn-cs"/>
              </a:rPr>
              <a:t>} using </a:t>
            </a:r>
            <a:r>
              <a:rPr lang="en-US" sz="1200" b="0" i="0" kern="1200" dirty="0" err="1" smtClean="0">
                <a:solidFill>
                  <a:schemeClr val="tx1"/>
                </a:solidFill>
                <a:effectLst/>
                <a:latin typeface="+mn-lt"/>
                <a:ea typeface="+mn-ea"/>
                <a:cs typeface="+mn-cs"/>
              </a:rPr>
              <a:t>SpEL</a:t>
            </a:r>
            <a:r>
              <a:rPr lang="en-US" sz="1200" b="0" i="0" kern="1200" dirty="0" smtClean="0">
                <a:solidFill>
                  <a:schemeClr val="tx1"/>
                </a:solidFill>
                <a:effectLst/>
                <a:latin typeface="+mn-lt"/>
                <a:ea typeface="+mn-ea"/>
                <a:cs typeface="+mn-cs"/>
              </a:rPr>
              <a:t> because that’s how we can pull an actual value from the list of </a:t>
            </a:r>
            <a:r>
              <a:rPr lang="en-US" sz="1200" b="0" i="0" kern="1200" dirty="0" err="1" smtClean="0">
                <a:solidFill>
                  <a:schemeClr val="tx1"/>
                </a:solidFill>
                <a:effectLst/>
                <a:latin typeface="+mn-lt"/>
                <a:ea typeface="+mn-ea"/>
                <a:cs typeface="+mn-cs"/>
              </a:rPr>
              <a:t>FoodDiary</a:t>
            </a:r>
            <a:r>
              <a:rPr lang="en-US" sz="1200" b="0" i="0" kern="1200" dirty="0" smtClean="0">
                <a:solidFill>
                  <a:schemeClr val="tx1"/>
                </a:solidFill>
                <a:effectLst/>
                <a:latin typeface="+mn-lt"/>
                <a:ea typeface="+mn-ea"/>
                <a:cs typeface="+mn-cs"/>
              </a:rPr>
              <a:t> items that we’re currently iterating over.</a:t>
            </a:r>
          </a:p>
          <a:p>
            <a:pPr fontAlgn="base"/>
            <a:r>
              <a:rPr lang="en-US" sz="1200" b="0" i="0" kern="1200" dirty="0" smtClean="0">
                <a:solidFill>
                  <a:schemeClr val="tx1"/>
                </a:solidFill>
                <a:effectLst/>
                <a:latin typeface="+mn-lt"/>
                <a:ea typeface="+mn-ea"/>
                <a:cs typeface="+mn-cs"/>
              </a:rPr>
              <a:t>Done and done.</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1FC34C0-23E1-5E49-97E6-E084016F5AFE}" type="slidenum">
              <a:rPr lang="zh-TW" altLang="en-US" smtClean="0"/>
              <a:pPr/>
              <a:t>23</a:t>
            </a:fld>
            <a:endParaRPr lang="zh-TW" altLang="en-US"/>
          </a:p>
        </p:txBody>
      </p:sp>
    </p:spTree>
    <p:extLst>
      <p:ext uri="{BB962C8B-B14F-4D97-AF65-F5344CB8AC3E}">
        <p14:creationId xmlns:p14="http://schemas.microsoft.com/office/powerpoint/2010/main" val="305265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smtClean="0">
                <a:solidFill>
                  <a:schemeClr val="tx1"/>
                </a:solidFill>
                <a:effectLst/>
                <a:latin typeface="+mn-lt"/>
                <a:ea typeface="+mn-ea"/>
                <a:cs typeface="+mn-cs"/>
              </a:rPr>
              <a:t>The main thing to note here is that we don’t actually start assigning values to our path variables until the end of the URL… and the assignment syntax is comma separated.</a:t>
            </a:r>
          </a:p>
          <a:p>
            <a:pPr fontAlgn="base"/>
            <a:r>
              <a:rPr lang="en-US" sz="1200" b="0" i="0" kern="1200" dirty="0" smtClean="0">
                <a:solidFill>
                  <a:schemeClr val="tx1"/>
                </a:solidFill>
                <a:effectLst/>
                <a:latin typeface="+mn-lt"/>
                <a:ea typeface="+mn-ea"/>
                <a:cs typeface="+mn-cs"/>
              </a:rPr>
              <a:t>Cool?</a:t>
            </a:r>
          </a:p>
          <a:p>
            <a:pPr fontAlgn="base"/>
            <a:r>
              <a:rPr lang="en-US" sz="1200" b="0" i="0" kern="1200" dirty="0" smtClean="0">
                <a:solidFill>
                  <a:schemeClr val="tx1"/>
                </a:solidFill>
                <a:effectLst/>
                <a:latin typeface="+mn-lt"/>
                <a:ea typeface="+mn-ea"/>
                <a:cs typeface="+mn-cs"/>
              </a:rPr>
              <a:t>Cool.</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FC34C0-23E1-5E49-97E6-E084016F5AFE}" type="slidenum">
              <a:rPr lang="zh-TW" altLang="en-US" smtClean="0"/>
              <a:pPr/>
              <a:t>24</a:t>
            </a:fld>
            <a:endParaRPr lang="zh-TW" altLang="en-US"/>
          </a:p>
        </p:txBody>
      </p:sp>
    </p:spTree>
    <p:extLst>
      <p:ext uri="{BB962C8B-B14F-4D97-AF65-F5344CB8AC3E}">
        <p14:creationId xmlns:p14="http://schemas.microsoft.com/office/powerpoint/2010/main" val="420256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Switching gears now, let’s close things off by talking about more advanced iteration techniques.</a:t>
            </a:r>
          </a:p>
          <a:p>
            <a:pPr fontAlgn="base"/>
            <a:r>
              <a:rPr lang="en-US" sz="1200" b="0" i="0" kern="1200" dirty="0" smtClean="0">
                <a:solidFill>
                  <a:schemeClr val="tx1"/>
                </a:solidFill>
                <a:effectLst/>
                <a:latin typeface="+mn-lt"/>
                <a:ea typeface="+mn-ea"/>
                <a:cs typeface="+mn-cs"/>
              </a:rPr>
              <a:t>Sometimes it’s useful to have more information about the stuff you’re iterating over.</a:t>
            </a:r>
          </a:p>
          <a:p>
            <a:pPr fontAlgn="base"/>
            <a:r>
              <a:rPr lang="en-US" sz="1200" b="0" i="0" kern="1200" dirty="0" smtClean="0">
                <a:solidFill>
                  <a:schemeClr val="tx1"/>
                </a:solidFill>
                <a:effectLst/>
                <a:latin typeface="+mn-lt"/>
                <a:ea typeface="+mn-ea"/>
                <a:cs typeface="+mn-cs"/>
              </a:rPr>
              <a:t>This could previously be accomplished in JSPs using the &lt;</a:t>
            </a:r>
            <a:r>
              <a:rPr lang="en-US" sz="1200" b="0" i="0" kern="1200" dirty="0" err="1" smtClean="0">
                <a:solidFill>
                  <a:schemeClr val="tx1"/>
                </a:solidFill>
                <a:effectLst/>
                <a:latin typeface="+mn-lt"/>
                <a:ea typeface="+mn-ea"/>
                <a:cs typeface="+mn-cs"/>
              </a:rPr>
              <a:t>c:forEach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varStatus</a:t>
            </a:r>
            <a:r>
              <a:rPr lang="en-US" sz="1200" b="0" i="0" kern="1200" dirty="0" smtClean="0">
                <a:solidFill>
                  <a:schemeClr val="tx1"/>
                </a:solidFill>
                <a:effectLst/>
                <a:latin typeface="+mn-lt"/>
                <a:ea typeface="+mn-ea"/>
                <a:cs typeface="+mn-cs"/>
              </a:rPr>
              <a:t>=""&gt; syntax… and thankfully, </a:t>
            </a:r>
            <a:r>
              <a:rPr lang="en-US" sz="1200" b="0" i="0" kern="1200" dirty="0" err="1" smtClean="0">
                <a:solidFill>
                  <a:schemeClr val="tx1"/>
                </a:solidFill>
                <a:effectLst/>
                <a:latin typeface="+mn-lt"/>
                <a:ea typeface="+mn-ea"/>
                <a:cs typeface="+mn-cs"/>
              </a:rPr>
              <a:t>Thymeleaf</a:t>
            </a:r>
            <a:r>
              <a:rPr lang="en-US" sz="1200" b="0" i="0" kern="1200" dirty="0" smtClean="0">
                <a:solidFill>
                  <a:schemeClr val="tx1"/>
                </a:solidFill>
                <a:effectLst/>
                <a:latin typeface="+mn-lt"/>
                <a:ea typeface="+mn-ea"/>
                <a:cs typeface="+mn-cs"/>
              </a:rPr>
              <a:t> has a way to get access to that exact same information.</a:t>
            </a:r>
          </a:p>
          <a:p>
            <a:pPr fontAlgn="base"/>
            <a:r>
              <a:rPr lang="en-US" sz="1200" b="0" i="0" kern="1200" dirty="0" smtClean="0">
                <a:solidFill>
                  <a:schemeClr val="tx1"/>
                </a:solidFill>
                <a:effectLst/>
                <a:latin typeface="+mn-lt"/>
                <a:ea typeface="+mn-ea"/>
                <a:cs typeface="+mn-cs"/>
              </a:rPr>
              <a:t>Bear with me again, the syntax is a bit different from the “c” tag library, but it’s simple. </a:t>
            </a:r>
          </a:p>
          <a:p>
            <a:endParaRPr lang="en-US" dirty="0"/>
          </a:p>
        </p:txBody>
      </p:sp>
      <p:sp>
        <p:nvSpPr>
          <p:cNvPr id="4" name="Slide Number Placeholder 3"/>
          <p:cNvSpPr>
            <a:spLocks noGrp="1"/>
          </p:cNvSpPr>
          <p:nvPr>
            <p:ph type="sldNum" sz="quarter" idx="10"/>
          </p:nvPr>
        </p:nvSpPr>
        <p:spPr/>
        <p:txBody>
          <a:bodyPr/>
          <a:lstStyle/>
          <a:p>
            <a:fld id="{21FC34C0-23E1-5E49-97E6-E084016F5AFE}" type="slidenum">
              <a:rPr lang="zh-TW" altLang="en-US" smtClean="0"/>
              <a:pPr/>
              <a:t>25</a:t>
            </a:fld>
            <a:endParaRPr lang="zh-TW" altLang="en-US"/>
          </a:p>
        </p:txBody>
      </p:sp>
    </p:spTree>
    <p:extLst>
      <p:ext uri="{BB962C8B-B14F-4D97-AF65-F5344CB8AC3E}">
        <p14:creationId xmlns:p14="http://schemas.microsoft.com/office/powerpoint/2010/main" val="911278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Switching gears now, let’s close things off by talking about more advanced iteration techniques.</a:t>
            </a:r>
          </a:p>
          <a:p>
            <a:pPr fontAlgn="base"/>
            <a:r>
              <a:rPr lang="en-US" sz="1200" b="0" i="0" kern="1200" dirty="0" smtClean="0">
                <a:solidFill>
                  <a:schemeClr val="tx1"/>
                </a:solidFill>
                <a:effectLst/>
                <a:latin typeface="+mn-lt"/>
                <a:ea typeface="+mn-ea"/>
                <a:cs typeface="+mn-cs"/>
              </a:rPr>
              <a:t>Sometimes it’s useful to have more information about the stuff you’re iterating over.</a:t>
            </a:r>
          </a:p>
          <a:p>
            <a:pPr fontAlgn="base"/>
            <a:r>
              <a:rPr lang="en-US" sz="1200" b="0" i="0" kern="1200" dirty="0" smtClean="0">
                <a:solidFill>
                  <a:schemeClr val="tx1"/>
                </a:solidFill>
                <a:effectLst/>
                <a:latin typeface="+mn-lt"/>
                <a:ea typeface="+mn-ea"/>
                <a:cs typeface="+mn-cs"/>
              </a:rPr>
              <a:t>This could previously be accomplished in JSPs using the &lt;</a:t>
            </a:r>
            <a:r>
              <a:rPr lang="en-US" sz="1200" b="0" i="0" kern="1200" dirty="0" err="1" smtClean="0">
                <a:solidFill>
                  <a:schemeClr val="tx1"/>
                </a:solidFill>
                <a:effectLst/>
                <a:latin typeface="+mn-lt"/>
                <a:ea typeface="+mn-ea"/>
                <a:cs typeface="+mn-cs"/>
              </a:rPr>
              <a:t>c:forEach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varStatus</a:t>
            </a:r>
            <a:r>
              <a:rPr lang="en-US" sz="1200" b="0" i="0" kern="1200" dirty="0" smtClean="0">
                <a:solidFill>
                  <a:schemeClr val="tx1"/>
                </a:solidFill>
                <a:effectLst/>
                <a:latin typeface="+mn-lt"/>
                <a:ea typeface="+mn-ea"/>
                <a:cs typeface="+mn-cs"/>
              </a:rPr>
              <a:t>=""&gt; syntax… and thankfully, </a:t>
            </a:r>
            <a:r>
              <a:rPr lang="en-US" sz="1200" b="0" i="0" kern="1200" dirty="0" err="1" smtClean="0">
                <a:solidFill>
                  <a:schemeClr val="tx1"/>
                </a:solidFill>
                <a:effectLst/>
                <a:latin typeface="+mn-lt"/>
                <a:ea typeface="+mn-ea"/>
                <a:cs typeface="+mn-cs"/>
              </a:rPr>
              <a:t>Thymeleaf</a:t>
            </a:r>
            <a:r>
              <a:rPr lang="en-US" sz="1200" b="0" i="0" kern="1200" dirty="0" smtClean="0">
                <a:solidFill>
                  <a:schemeClr val="tx1"/>
                </a:solidFill>
                <a:effectLst/>
                <a:latin typeface="+mn-lt"/>
                <a:ea typeface="+mn-ea"/>
                <a:cs typeface="+mn-cs"/>
              </a:rPr>
              <a:t> has a way to get access to that exact same information.</a:t>
            </a:r>
          </a:p>
          <a:p>
            <a:pPr fontAlgn="base"/>
            <a:r>
              <a:rPr lang="en-US" sz="1200" b="0" i="0" kern="1200" smtClean="0">
                <a:solidFill>
                  <a:schemeClr val="tx1"/>
                </a:solidFill>
                <a:effectLst/>
                <a:latin typeface="+mn-lt"/>
                <a:ea typeface="+mn-ea"/>
                <a:cs typeface="+mn-cs"/>
              </a:rPr>
              <a:t>Bear with me again, the syntax is a bit different from the “c” tag library, but it’s simple. </a:t>
            </a:r>
          </a:p>
          <a:p>
            <a:endParaRPr lang="en-US"/>
          </a:p>
        </p:txBody>
      </p:sp>
      <p:sp>
        <p:nvSpPr>
          <p:cNvPr id="4" name="Slide Number Placeholder 3"/>
          <p:cNvSpPr>
            <a:spLocks noGrp="1"/>
          </p:cNvSpPr>
          <p:nvPr>
            <p:ph type="sldNum" sz="quarter" idx="10"/>
          </p:nvPr>
        </p:nvSpPr>
        <p:spPr/>
        <p:txBody>
          <a:bodyPr/>
          <a:lstStyle/>
          <a:p>
            <a:fld id="{21FC34C0-23E1-5E49-97E6-E084016F5AFE}" type="slidenum">
              <a:rPr lang="zh-TW" altLang="en-US" smtClean="0"/>
              <a:pPr/>
              <a:t>26</a:t>
            </a:fld>
            <a:endParaRPr lang="zh-TW" altLang="en-US"/>
          </a:p>
        </p:txBody>
      </p:sp>
    </p:spTree>
    <p:extLst>
      <p:ext uri="{BB962C8B-B14F-4D97-AF65-F5344CB8AC3E}">
        <p14:creationId xmlns:p14="http://schemas.microsoft.com/office/powerpoint/2010/main" val="21807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FC34C0-23E1-5E49-97E6-E084016F5AFE}" type="slidenum">
              <a:rPr lang="zh-TW" altLang="en-US" smtClean="0"/>
              <a:pPr/>
              <a:t>27</a:t>
            </a:fld>
            <a:endParaRPr lang="zh-TW" altLang="en-US"/>
          </a:p>
        </p:txBody>
      </p:sp>
    </p:spTree>
    <p:extLst>
      <p:ext uri="{BB962C8B-B14F-4D97-AF65-F5344CB8AC3E}">
        <p14:creationId xmlns:p14="http://schemas.microsoft.com/office/powerpoint/2010/main" val="1663996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Next up is something we do all the time… display the information we have on our model.</a:t>
            </a:r>
          </a:p>
          <a:p>
            <a:pPr fontAlgn="base"/>
            <a:r>
              <a:rPr lang="en-US" sz="1200" b="0" i="0" kern="1200" dirty="0" smtClean="0">
                <a:solidFill>
                  <a:schemeClr val="tx1"/>
                </a:solidFill>
                <a:effectLst/>
                <a:latin typeface="+mn-lt"/>
                <a:ea typeface="+mn-ea"/>
                <a:cs typeface="+mn-cs"/>
              </a:rPr>
              <a:t>In </a:t>
            </a:r>
            <a:r>
              <a:rPr lang="en-US" sz="1200" b="0" i="0" kern="1200" dirty="0" err="1" smtClean="0">
                <a:solidFill>
                  <a:schemeClr val="tx1"/>
                </a:solidFill>
                <a:effectLst/>
                <a:latin typeface="+mn-lt"/>
                <a:ea typeface="+mn-ea"/>
                <a:cs typeface="+mn-cs"/>
              </a:rPr>
              <a:t>Thymeleaf</a:t>
            </a:r>
            <a:r>
              <a:rPr lang="en-US" sz="1200" b="0" i="0" kern="1200" dirty="0" smtClean="0">
                <a:solidFill>
                  <a:schemeClr val="tx1"/>
                </a:solidFill>
                <a:effectLst/>
                <a:latin typeface="+mn-lt"/>
                <a:ea typeface="+mn-ea"/>
                <a:cs typeface="+mn-cs"/>
              </a:rPr>
              <a:t> there are two main ways of accomplishing this task… the first is with </a:t>
            </a:r>
            <a:r>
              <a:rPr lang="en-US" sz="1200" b="0" i="0" kern="1200" dirty="0" err="1" smtClean="0">
                <a:solidFill>
                  <a:schemeClr val="tx1"/>
                </a:solidFill>
                <a:effectLst/>
                <a:latin typeface="+mn-lt"/>
                <a:ea typeface="+mn-ea"/>
                <a:cs typeface="+mn-cs"/>
              </a:rPr>
              <a:t>th:text</a:t>
            </a:r>
            <a:r>
              <a:rPr lang="en-US" sz="1200" b="0" i="0" kern="1200" dirty="0" smtClean="0">
                <a:solidFill>
                  <a:schemeClr val="tx1"/>
                </a:solidFill>
                <a:effectLst/>
                <a:latin typeface="+mn-lt"/>
                <a:ea typeface="+mn-ea"/>
                <a:cs typeface="+mn-cs"/>
              </a:rPr>
              <a:t> like so:</a:t>
            </a:r>
          </a:p>
          <a:p>
            <a:pPr fontAlgn="base"/>
            <a:r>
              <a:rPr lang="en-US" sz="1200" b="0" i="0" kern="1200" dirty="0" smtClean="0">
                <a:solidFill>
                  <a:schemeClr val="tx1"/>
                </a:solidFill>
                <a:effectLst/>
                <a:latin typeface="+mn-lt"/>
                <a:ea typeface="+mn-ea"/>
                <a:cs typeface="+mn-cs"/>
              </a:rPr>
              <a:t>The use of </a:t>
            </a:r>
            <a:r>
              <a:rPr lang="en-US" sz="1200" b="0" i="0" kern="1200" dirty="0" err="1" smtClean="0">
                <a:solidFill>
                  <a:schemeClr val="tx1"/>
                </a:solidFill>
                <a:effectLst/>
                <a:latin typeface="+mn-lt"/>
                <a:ea typeface="+mn-ea"/>
                <a:cs typeface="+mn-cs"/>
              </a:rPr>
              <a:t>th:text</a:t>
            </a:r>
            <a:r>
              <a:rPr lang="en-US" sz="1200" b="0" i="0" kern="1200" dirty="0" smtClean="0">
                <a:solidFill>
                  <a:schemeClr val="tx1"/>
                </a:solidFill>
                <a:effectLst/>
                <a:latin typeface="+mn-lt"/>
                <a:ea typeface="+mn-ea"/>
                <a:cs typeface="+mn-cs"/>
              </a:rPr>
              <a:t> plus String concatenation will result in a String like this: “I had pizza for dinner at 6:00pm”.</a:t>
            </a:r>
          </a:p>
          <a:p>
            <a:pPr fontAlgn="base"/>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th:text</a:t>
            </a:r>
            <a:r>
              <a:rPr lang="en-US" sz="1200" b="0" i="0" kern="1200" dirty="0" smtClean="0">
                <a:solidFill>
                  <a:schemeClr val="tx1"/>
                </a:solidFill>
                <a:effectLst/>
                <a:latin typeface="+mn-lt"/>
                <a:ea typeface="+mn-ea"/>
                <a:cs typeface="+mn-cs"/>
              </a:rPr>
              <a:t> attribute can be used within many tags too, not just a div. You can use it in </a:t>
            </a:r>
            <a:r>
              <a:rPr lang="en-US" sz="1200" b="0" i="0" kern="1200" dirty="0" err="1" smtClean="0">
                <a:solidFill>
                  <a:schemeClr val="tx1"/>
                </a:solidFill>
                <a:effectLst/>
                <a:latin typeface="+mn-lt"/>
                <a:ea typeface="+mn-ea"/>
                <a:cs typeface="+mn-cs"/>
              </a:rPr>
              <a:t>spantags</a:t>
            </a:r>
            <a:r>
              <a:rPr lang="en-US" sz="1200" b="0" i="0" kern="1200" dirty="0" smtClean="0">
                <a:solidFill>
                  <a:schemeClr val="tx1"/>
                </a:solidFill>
                <a:effectLst/>
                <a:latin typeface="+mn-lt"/>
                <a:ea typeface="+mn-ea"/>
                <a:cs typeface="+mn-cs"/>
              </a:rPr>
              <a:t>, header tags, li tags… you name it.</a:t>
            </a:r>
          </a:p>
          <a:p>
            <a:pPr fontAlgn="base"/>
            <a:r>
              <a:rPr lang="en-US" sz="1200" b="0" i="0" kern="1200" dirty="0" smtClean="0">
                <a:solidFill>
                  <a:schemeClr val="tx1"/>
                </a:solidFill>
                <a:effectLst/>
                <a:latin typeface="+mn-lt"/>
                <a:ea typeface="+mn-ea"/>
                <a:cs typeface="+mn-cs"/>
              </a:rPr>
              <a:t>That’s the beauty of </a:t>
            </a:r>
            <a:r>
              <a:rPr lang="en-US" sz="1200" b="0" i="0" kern="1200" dirty="0" err="1" smtClean="0">
                <a:solidFill>
                  <a:schemeClr val="tx1"/>
                </a:solidFill>
                <a:effectLst/>
                <a:latin typeface="+mn-lt"/>
                <a:ea typeface="+mn-ea"/>
                <a:cs typeface="+mn-cs"/>
              </a:rPr>
              <a:t>Thymeleaf</a:t>
            </a:r>
            <a:r>
              <a:rPr lang="en-US" sz="1200" b="0" i="0" kern="1200" dirty="0" smtClean="0">
                <a:solidFill>
                  <a:schemeClr val="tx1"/>
                </a:solidFill>
                <a:effectLst/>
                <a:latin typeface="+mn-lt"/>
                <a:ea typeface="+mn-ea"/>
                <a:cs typeface="+mn-cs"/>
              </a:rPr>
              <a:t>, a lot of their attributes can be used with many tags.</a:t>
            </a:r>
          </a:p>
          <a:p>
            <a:endParaRPr lang="en-US" dirty="0"/>
          </a:p>
        </p:txBody>
      </p:sp>
      <p:sp>
        <p:nvSpPr>
          <p:cNvPr id="4" name="Slide Number Placeholder 3"/>
          <p:cNvSpPr>
            <a:spLocks noGrp="1"/>
          </p:cNvSpPr>
          <p:nvPr>
            <p:ph type="sldNum" sz="quarter" idx="10"/>
          </p:nvPr>
        </p:nvSpPr>
        <p:spPr/>
        <p:txBody>
          <a:bodyPr/>
          <a:lstStyle/>
          <a:p>
            <a:fld id="{21FC34C0-23E1-5E49-97E6-E084016F5AFE}" type="slidenum">
              <a:rPr lang="zh-TW" altLang="en-US" smtClean="0"/>
              <a:pPr/>
              <a:t>11</a:t>
            </a:fld>
            <a:endParaRPr lang="zh-TW" altLang="en-US"/>
          </a:p>
        </p:txBody>
      </p:sp>
    </p:spTree>
    <p:extLst>
      <p:ext uri="{BB962C8B-B14F-4D97-AF65-F5344CB8AC3E}">
        <p14:creationId xmlns:p14="http://schemas.microsoft.com/office/powerpoint/2010/main" val="2120291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Now, constantly writing </a:t>
            </a:r>
            <a:r>
              <a:rPr lang="en-US" sz="1200" b="0" i="0" kern="1200" dirty="0" err="1" smtClean="0">
                <a:solidFill>
                  <a:schemeClr val="tx1"/>
                </a:solidFill>
                <a:effectLst/>
                <a:latin typeface="+mn-lt"/>
                <a:ea typeface="+mn-ea"/>
                <a:cs typeface="+mn-cs"/>
              </a:rPr>
              <a:t>th:text</a:t>
            </a:r>
            <a:r>
              <a:rPr lang="en-US" sz="1200" b="0" i="0" kern="1200" dirty="0" smtClean="0">
                <a:solidFill>
                  <a:schemeClr val="tx1"/>
                </a:solidFill>
                <a:effectLst/>
                <a:latin typeface="+mn-lt"/>
                <a:ea typeface="+mn-ea"/>
                <a:cs typeface="+mn-cs"/>
              </a:rPr>
              <a:t>="" inside of span and/or div tags would get a bit tiresome if there was a lot of outputting that needed to be done.</a:t>
            </a:r>
          </a:p>
          <a:p>
            <a:pPr fontAlgn="base"/>
            <a:r>
              <a:rPr lang="en-US" sz="1200" b="0" i="0" kern="1200" dirty="0" smtClean="0">
                <a:solidFill>
                  <a:schemeClr val="tx1"/>
                </a:solidFill>
                <a:effectLst/>
                <a:latin typeface="+mn-lt"/>
                <a:ea typeface="+mn-ea"/>
                <a:cs typeface="+mn-cs"/>
              </a:rPr>
              <a:t>So </a:t>
            </a:r>
            <a:r>
              <a:rPr lang="en-US" sz="1200" b="0" i="0" kern="1200" dirty="0" err="1" smtClean="0">
                <a:solidFill>
                  <a:schemeClr val="tx1"/>
                </a:solidFill>
                <a:effectLst/>
                <a:latin typeface="+mn-lt"/>
                <a:ea typeface="+mn-ea"/>
                <a:cs typeface="+mn-cs"/>
              </a:rPr>
              <a:t>Thymeleaf</a:t>
            </a:r>
            <a:r>
              <a:rPr lang="en-US" sz="1200" b="0" i="0" kern="1200" dirty="0" smtClean="0">
                <a:solidFill>
                  <a:schemeClr val="tx1"/>
                </a:solidFill>
                <a:effectLst/>
                <a:latin typeface="+mn-lt"/>
                <a:ea typeface="+mn-ea"/>
                <a:cs typeface="+mn-cs"/>
              </a:rPr>
              <a:t> addresses this by allowing in-lining of outputs like so:</a:t>
            </a:r>
          </a:p>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FC34C0-23E1-5E49-97E6-E084016F5AFE}" type="slidenum">
              <a:rPr lang="zh-TW" altLang="en-US" smtClean="0"/>
              <a:pPr/>
              <a:t>12</a:t>
            </a:fld>
            <a:endParaRPr lang="zh-TW" altLang="en-US"/>
          </a:p>
        </p:txBody>
      </p:sp>
    </p:spTree>
    <p:extLst>
      <p:ext uri="{BB962C8B-B14F-4D97-AF65-F5344CB8AC3E}">
        <p14:creationId xmlns:p14="http://schemas.microsoft.com/office/powerpoint/2010/main" val="1925747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Well, once again, </a:t>
            </a:r>
            <a:r>
              <a:rPr lang="en-US" sz="1200" dirty="0" err="1" smtClean="0"/>
              <a:t>Thymeleaf</a:t>
            </a:r>
            <a:r>
              <a:rPr lang="en-US" sz="1200" dirty="0" smtClean="0"/>
              <a:t> is supposed to be able to be interpreted by a browser without the use of a running web server. So a browser doesn’t know what the heck a &lt;</a:t>
            </a:r>
            <a:r>
              <a:rPr lang="en-US" sz="1200" dirty="0" err="1" smtClean="0"/>
              <a:t>form:input</a:t>
            </a:r>
            <a:r>
              <a:rPr lang="en-US" sz="1200" dirty="0" smtClean="0"/>
              <a:t>&gt;element is without something like a Tomcat server.</a:t>
            </a:r>
          </a:p>
          <a:p>
            <a:endParaRPr lang="en-US" dirty="0"/>
          </a:p>
        </p:txBody>
      </p:sp>
      <p:sp>
        <p:nvSpPr>
          <p:cNvPr id="4" name="Slide Number Placeholder 3"/>
          <p:cNvSpPr>
            <a:spLocks noGrp="1"/>
          </p:cNvSpPr>
          <p:nvPr>
            <p:ph type="sldNum" sz="quarter" idx="10"/>
          </p:nvPr>
        </p:nvSpPr>
        <p:spPr/>
        <p:txBody>
          <a:bodyPr/>
          <a:lstStyle/>
          <a:p>
            <a:fld id="{21FC34C0-23E1-5E49-97E6-E084016F5AFE}" type="slidenum">
              <a:rPr lang="zh-TW" altLang="en-US" smtClean="0"/>
              <a:pPr/>
              <a:t>13</a:t>
            </a:fld>
            <a:endParaRPr lang="zh-TW" altLang="en-US"/>
          </a:p>
        </p:txBody>
      </p:sp>
    </p:spTree>
    <p:extLst>
      <p:ext uri="{BB962C8B-B14F-4D97-AF65-F5344CB8AC3E}">
        <p14:creationId xmlns:p14="http://schemas.microsoft.com/office/powerpoint/2010/main" val="976152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As you can see, we’re using the name of the variable that’s been added to our model (</a:t>
            </a:r>
            <a:r>
              <a:rPr lang="en-US" sz="1200" b="0" i="0" kern="1200" dirty="0" err="1" smtClean="0">
                <a:solidFill>
                  <a:schemeClr val="tx1"/>
                </a:solidFill>
                <a:effectLst/>
                <a:latin typeface="+mn-lt"/>
                <a:ea typeface="+mn-ea"/>
                <a:cs typeface="+mn-cs"/>
              </a:rPr>
              <a:t>foodDiary</a:t>
            </a:r>
            <a:r>
              <a:rPr lang="en-US" sz="1200" b="0" i="0" kern="1200" dirty="0" smtClean="0">
                <a:solidFill>
                  <a:schemeClr val="tx1"/>
                </a:solidFill>
                <a:effectLst/>
                <a:latin typeface="+mn-lt"/>
                <a:ea typeface="+mn-ea"/>
                <a:cs typeface="+mn-cs"/>
              </a:rPr>
              <a:t>) inside of our reference to </a:t>
            </a:r>
            <a:r>
              <a:rPr lang="en-US" sz="1200" b="0" i="0" kern="1200" dirty="0" err="1" smtClean="0">
                <a:solidFill>
                  <a:schemeClr val="tx1"/>
                </a:solidFill>
                <a:effectLst/>
                <a:latin typeface="+mn-lt"/>
                <a:ea typeface="+mn-ea"/>
                <a:cs typeface="+mn-cs"/>
              </a:rPr>
              <a:t>th:field</a:t>
            </a:r>
            <a:r>
              <a:rPr lang="en-US" sz="1200" b="0" i="0" kern="1200" dirty="0" smtClean="0">
                <a:solidFill>
                  <a:schemeClr val="tx1"/>
                </a:solidFill>
                <a:effectLst/>
                <a:latin typeface="+mn-lt"/>
                <a:ea typeface="+mn-ea"/>
                <a:cs typeface="+mn-cs"/>
              </a:rPr>
              <a:t> in order to link everything up with our controller.</a:t>
            </a:r>
          </a:p>
          <a:p>
            <a:pPr fontAlgn="base"/>
            <a:r>
              <a:rPr lang="en-US" sz="1200" b="0" i="0" kern="1200" dirty="0" smtClean="0">
                <a:solidFill>
                  <a:schemeClr val="tx1"/>
                </a:solidFill>
                <a:effectLst/>
                <a:latin typeface="+mn-lt"/>
                <a:ea typeface="+mn-ea"/>
                <a:cs typeface="+mn-cs"/>
              </a:rPr>
              <a:t>Now when we submit this form (assuming our controller is properly hooked up), the Java method that’s called will be able to translate this HTML form data into an actual </a:t>
            </a:r>
            <a:r>
              <a:rPr lang="en-US" sz="1200" b="0" i="0" kern="1200" dirty="0" err="1" smtClean="0">
                <a:solidFill>
                  <a:schemeClr val="tx1"/>
                </a:solidFill>
                <a:effectLst/>
                <a:latin typeface="+mn-lt"/>
                <a:ea typeface="+mn-ea"/>
                <a:cs typeface="+mn-cs"/>
              </a:rPr>
              <a:t>FoodDiaryJava</a:t>
            </a:r>
            <a:r>
              <a:rPr lang="en-US" sz="1200" b="0" i="0" kern="1200" dirty="0" smtClean="0">
                <a:solidFill>
                  <a:schemeClr val="tx1"/>
                </a:solidFill>
                <a:effectLst/>
                <a:latin typeface="+mn-lt"/>
                <a:ea typeface="+mn-ea"/>
                <a:cs typeface="+mn-cs"/>
              </a:rPr>
              <a:t> object.</a:t>
            </a:r>
          </a:p>
          <a:p>
            <a:pPr fontAlgn="base"/>
            <a:r>
              <a:rPr lang="en-US" sz="1200" b="0" i="0" kern="1200" dirty="0" smtClean="0">
                <a:solidFill>
                  <a:schemeClr val="tx1"/>
                </a:solidFill>
                <a:effectLst/>
                <a:latin typeface="+mn-lt"/>
                <a:ea typeface="+mn-ea"/>
                <a:cs typeface="+mn-cs"/>
              </a:rPr>
              <a:t>Mission accomplished!</a:t>
            </a:r>
          </a:p>
          <a:p>
            <a:pPr fontAlgn="base"/>
            <a:r>
              <a:rPr lang="en-US" sz="1200" b="0" i="0" kern="1200" dirty="0" smtClean="0">
                <a:solidFill>
                  <a:schemeClr val="tx1"/>
                </a:solidFill>
                <a:effectLst/>
                <a:latin typeface="+mn-lt"/>
                <a:ea typeface="+mn-ea"/>
                <a:cs typeface="+mn-cs"/>
              </a:rPr>
              <a:t>But, we’re not done yet… there’s a small shortcut that you can use to make your life just a little bit easier.</a:t>
            </a:r>
          </a:p>
          <a:p>
            <a:endParaRPr lang="en-US" dirty="0"/>
          </a:p>
        </p:txBody>
      </p:sp>
      <p:sp>
        <p:nvSpPr>
          <p:cNvPr id="4" name="Slide Number Placeholder 3"/>
          <p:cNvSpPr>
            <a:spLocks noGrp="1"/>
          </p:cNvSpPr>
          <p:nvPr>
            <p:ph type="sldNum" sz="quarter" idx="10"/>
          </p:nvPr>
        </p:nvSpPr>
        <p:spPr/>
        <p:txBody>
          <a:bodyPr/>
          <a:lstStyle/>
          <a:p>
            <a:fld id="{21FC34C0-23E1-5E49-97E6-E084016F5AFE}" type="slidenum">
              <a:rPr lang="zh-TW" altLang="en-US" smtClean="0"/>
              <a:pPr/>
              <a:t>14</a:t>
            </a:fld>
            <a:endParaRPr lang="zh-TW" altLang="en-US"/>
          </a:p>
        </p:txBody>
      </p:sp>
    </p:spTree>
    <p:extLst>
      <p:ext uri="{BB962C8B-B14F-4D97-AF65-F5344CB8AC3E}">
        <p14:creationId xmlns:p14="http://schemas.microsoft.com/office/powerpoint/2010/main" val="1301351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You can make use of a </a:t>
            </a:r>
            <a:r>
              <a:rPr lang="en-US" sz="1200" b="0" i="0" kern="1200" dirty="0" err="1" smtClean="0">
                <a:solidFill>
                  <a:schemeClr val="tx1"/>
                </a:solidFill>
                <a:effectLst/>
                <a:latin typeface="+mn-lt"/>
                <a:ea typeface="+mn-ea"/>
                <a:cs typeface="+mn-cs"/>
              </a:rPr>
              <a:t>th:object</a:t>
            </a:r>
            <a:r>
              <a:rPr lang="en-US" sz="1200" b="0" i="0" kern="1200" dirty="0" smtClean="0">
                <a:solidFill>
                  <a:schemeClr val="tx1"/>
                </a:solidFill>
                <a:effectLst/>
                <a:latin typeface="+mn-lt"/>
                <a:ea typeface="+mn-ea"/>
                <a:cs typeface="+mn-cs"/>
              </a:rPr>
              <a:t> attribute to sort of “store” a reference to a model attribute when you’re using the </a:t>
            </a:r>
            <a:r>
              <a:rPr lang="en-US" sz="1200" b="0" i="0" kern="1200" dirty="0" err="1" smtClean="0">
                <a:solidFill>
                  <a:schemeClr val="tx1"/>
                </a:solidFill>
                <a:effectLst/>
                <a:latin typeface="+mn-lt"/>
                <a:ea typeface="+mn-ea"/>
                <a:cs typeface="+mn-cs"/>
              </a:rPr>
              <a:t>th:field</a:t>
            </a:r>
            <a:r>
              <a:rPr lang="en-US" sz="1200" b="0" i="0" kern="1200" dirty="0" smtClean="0">
                <a:solidFill>
                  <a:schemeClr val="tx1"/>
                </a:solidFill>
                <a:effectLst/>
                <a:latin typeface="+mn-lt"/>
                <a:ea typeface="+mn-ea"/>
                <a:cs typeface="+mn-cs"/>
              </a:rPr>
              <a:t> code.</a:t>
            </a:r>
          </a:p>
          <a:p>
            <a:pPr fontAlgn="base"/>
            <a:r>
              <a:rPr lang="en-US" sz="1200" b="0" i="0" kern="1200" dirty="0" smtClean="0">
                <a:solidFill>
                  <a:schemeClr val="tx1"/>
                </a:solidFill>
                <a:effectLst/>
                <a:latin typeface="+mn-lt"/>
                <a:ea typeface="+mn-ea"/>
                <a:cs typeface="+mn-cs"/>
              </a:rPr>
              <a:t>This is merely a way to reduce the amount of keystrokes you need to make… so there’s literally no difference in functionality here… it’s all about sheer laziness!</a:t>
            </a:r>
          </a:p>
          <a:p>
            <a:pPr fontAlgn="base"/>
            <a:r>
              <a:rPr lang="en-US" sz="1200" b="0" i="0" kern="1200" dirty="0" smtClean="0">
                <a:solidFill>
                  <a:schemeClr val="tx1"/>
                </a:solidFill>
                <a:effectLst/>
                <a:latin typeface="+mn-lt"/>
                <a:ea typeface="+mn-ea"/>
                <a:cs typeface="+mn-cs"/>
              </a:rPr>
              <a:t>This code would work in exactly the same way as the code above:</a:t>
            </a:r>
          </a:p>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So the two things to note above are:</a:t>
            </a:r>
          </a:p>
          <a:p>
            <a:pPr fontAlgn="base"/>
            <a:r>
              <a:rPr lang="en-US" sz="1200" b="0" i="0" kern="1200" dirty="0" smtClean="0">
                <a:solidFill>
                  <a:schemeClr val="tx1"/>
                </a:solidFill>
                <a:effectLst/>
                <a:latin typeface="+mn-lt"/>
                <a:ea typeface="+mn-ea"/>
                <a:cs typeface="+mn-cs"/>
              </a:rPr>
              <a:t>We used the </a:t>
            </a:r>
            <a:r>
              <a:rPr lang="en-US" sz="1200" b="0" i="0" kern="1200" dirty="0" err="1" smtClean="0">
                <a:solidFill>
                  <a:schemeClr val="tx1"/>
                </a:solidFill>
                <a:effectLst/>
                <a:latin typeface="+mn-lt"/>
                <a:ea typeface="+mn-ea"/>
                <a:cs typeface="+mn-cs"/>
              </a:rPr>
              <a:t>th:object</a:t>
            </a:r>
            <a:r>
              <a:rPr lang="en-US" sz="1200" b="0" i="0" kern="1200" dirty="0" smtClean="0">
                <a:solidFill>
                  <a:schemeClr val="tx1"/>
                </a:solidFill>
                <a:effectLst/>
                <a:latin typeface="+mn-lt"/>
                <a:ea typeface="+mn-ea"/>
                <a:cs typeface="+mn-cs"/>
              </a:rPr>
              <a:t> attribute on the form to “store” the reference to the model attribute</a:t>
            </a:r>
          </a:p>
          <a:p>
            <a:pPr fontAlgn="base"/>
            <a:r>
              <a:rPr lang="en-US" sz="1200" b="0" i="0" kern="1200" dirty="0" smtClean="0">
                <a:solidFill>
                  <a:schemeClr val="tx1"/>
                </a:solidFill>
                <a:effectLst/>
                <a:latin typeface="+mn-lt"/>
                <a:ea typeface="+mn-ea"/>
                <a:cs typeface="+mn-cs"/>
              </a:rPr>
              <a:t>We used the *{} syntax as opposed to the ${} and we omitted the reference to the model attribute to save keystrokes</a:t>
            </a:r>
          </a:p>
          <a:p>
            <a:pPr fontAlgn="base"/>
            <a:r>
              <a:rPr lang="en-US" sz="1200" b="0" i="0" kern="1200" dirty="0" smtClean="0">
                <a:solidFill>
                  <a:schemeClr val="tx1"/>
                </a:solidFill>
                <a:effectLst/>
                <a:latin typeface="+mn-lt"/>
                <a:ea typeface="+mn-ea"/>
                <a:cs typeface="+mn-cs"/>
              </a:rPr>
              <a:t>Again, all the code above does is saves you from having to type ${</a:t>
            </a:r>
            <a:r>
              <a:rPr lang="en-US" sz="1200" b="0" i="0" kern="1200" dirty="0" err="1" smtClean="0">
                <a:solidFill>
                  <a:schemeClr val="tx1"/>
                </a:solidFill>
                <a:effectLst/>
                <a:latin typeface="+mn-lt"/>
                <a:ea typeface="+mn-ea"/>
                <a:cs typeface="+mn-cs"/>
              </a:rPr>
              <a:t>foodDiary.someProperty</a:t>
            </a:r>
            <a:r>
              <a:rPr lang="en-US" sz="1200" b="0" i="0" kern="1200" dirty="0" smtClean="0">
                <a:solidFill>
                  <a:schemeClr val="tx1"/>
                </a:solidFill>
                <a:effectLst/>
                <a:latin typeface="+mn-lt"/>
                <a:ea typeface="+mn-ea"/>
                <a:cs typeface="+mn-cs"/>
              </a:rPr>
              <a:t>} and instead replaces it with *{</a:t>
            </a:r>
            <a:r>
              <a:rPr lang="en-US" sz="1200" b="0" i="0" kern="1200" dirty="0" err="1" smtClean="0">
                <a:solidFill>
                  <a:schemeClr val="tx1"/>
                </a:solidFill>
                <a:effectLst/>
                <a:latin typeface="+mn-lt"/>
                <a:ea typeface="+mn-ea"/>
                <a:cs typeface="+mn-cs"/>
              </a:rPr>
              <a:t>someProperty</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FC34C0-23E1-5E49-97E6-E084016F5AFE}" type="slidenum">
              <a:rPr lang="zh-TW" altLang="en-US" smtClean="0"/>
              <a:pPr/>
              <a:t>15</a:t>
            </a:fld>
            <a:endParaRPr lang="zh-TW" altLang="en-US"/>
          </a:p>
        </p:txBody>
      </p:sp>
    </p:spTree>
    <p:extLst>
      <p:ext uri="{BB962C8B-B14F-4D97-AF65-F5344CB8AC3E}">
        <p14:creationId xmlns:p14="http://schemas.microsoft.com/office/powerpoint/2010/main" val="371043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From time to time we’ve all needed to go searching for the tag library that will help us format a date / currency or some other random utility based task that the standard “C” or “FORM” tag libraries couldn’t help us with.</a:t>
            </a:r>
          </a:p>
          <a:p>
            <a:pPr fontAlgn="base"/>
            <a:r>
              <a:rPr lang="en-US" sz="1200" b="0" i="0" kern="1200" dirty="0" smtClean="0">
                <a:solidFill>
                  <a:schemeClr val="tx1"/>
                </a:solidFill>
                <a:effectLst/>
                <a:latin typeface="+mn-lt"/>
                <a:ea typeface="+mn-ea"/>
                <a:cs typeface="+mn-cs"/>
              </a:rPr>
              <a:t>Well, thankfully the good folks at </a:t>
            </a:r>
            <a:r>
              <a:rPr lang="en-US" sz="1200" b="0" i="0" kern="1200" dirty="0" err="1" smtClean="0">
                <a:solidFill>
                  <a:schemeClr val="tx1"/>
                </a:solidFill>
                <a:effectLst/>
                <a:latin typeface="+mn-lt"/>
                <a:ea typeface="+mn-ea"/>
                <a:cs typeface="+mn-cs"/>
              </a:rPr>
              <a:t>Thymeleaf</a:t>
            </a:r>
            <a:r>
              <a:rPr lang="en-US" sz="1200" b="0" i="0" kern="1200" dirty="0" smtClean="0">
                <a:solidFill>
                  <a:schemeClr val="tx1"/>
                </a:solidFill>
                <a:effectLst/>
                <a:latin typeface="+mn-lt"/>
                <a:ea typeface="+mn-ea"/>
                <a:cs typeface="+mn-cs"/>
              </a:rPr>
              <a:t> thought of this and they provide many </a:t>
            </a:r>
            <a:r>
              <a:rPr lang="en-US" sz="1200" b="1" i="0" u="none" strike="noStrike" kern="1200" dirty="0" smtClean="0">
                <a:solidFill>
                  <a:schemeClr val="tx1"/>
                </a:solidFill>
                <a:effectLst/>
                <a:latin typeface="+mn-lt"/>
                <a:ea typeface="+mn-ea"/>
                <a:cs typeface="+mn-cs"/>
                <a:hlinkClick r:id="rId3"/>
              </a:rPr>
              <a:t>expression utility objects</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FC34C0-23E1-5E49-97E6-E084016F5AFE}" type="slidenum">
              <a:rPr lang="zh-TW" altLang="en-US" smtClean="0"/>
              <a:pPr/>
              <a:t>16</a:t>
            </a:fld>
            <a:endParaRPr lang="zh-TW" altLang="en-US"/>
          </a:p>
        </p:txBody>
      </p:sp>
    </p:spTree>
    <p:extLst>
      <p:ext uri="{BB962C8B-B14F-4D97-AF65-F5344CB8AC3E}">
        <p14:creationId xmlns:p14="http://schemas.microsoft.com/office/powerpoint/2010/main" val="380718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From time to time we’ve all needed to go searching for the tag library that will help us format a date / currency or some other random utility based task that the standard “C” or “FORM” tag libraries couldn’t help us with.</a:t>
            </a:r>
          </a:p>
          <a:p>
            <a:pPr fontAlgn="base"/>
            <a:r>
              <a:rPr lang="en-US" sz="1200" b="0" i="0" kern="1200" dirty="0" smtClean="0">
                <a:solidFill>
                  <a:schemeClr val="tx1"/>
                </a:solidFill>
                <a:effectLst/>
                <a:latin typeface="+mn-lt"/>
                <a:ea typeface="+mn-ea"/>
                <a:cs typeface="+mn-cs"/>
              </a:rPr>
              <a:t>Well, thankfully the good folks at </a:t>
            </a:r>
            <a:r>
              <a:rPr lang="en-US" sz="1200" b="0" i="0" kern="1200" dirty="0" err="1" smtClean="0">
                <a:solidFill>
                  <a:schemeClr val="tx1"/>
                </a:solidFill>
                <a:effectLst/>
                <a:latin typeface="+mn-lt"/>
                <a:ea typeface="+mn-ea"/>
                <a:cs typeface="+mn-cs"/>
              </a:rPr>
              <a:t>Thymeleaf</a:t>
            </a:r>
            <a:r>
              <a:rPr lang="en-US" sz="1200" b="0" i="0" kern="1200" dirty="0" smtClean="0">
                <a:solidFill>
                  <a:schemeClr val="tx1"/>
                </a:solidFill>
                <a:effectLst/>
                <a:latin typeface="+mn-lt"/>
                <a:ea typeface="+mn-ea"/>
                <a:cs typeface="+mn-cs"/>
              </a:rPr>
              <a:t> thought of this and they provide many </a:t>
            </a:r>
            <a:r>
              <a:rPr lang="en-US" sz="1200" b="1" i="0" u="none" strike="noStrike" kern="1200" dirty="0" smtClean="0">
                <a:solidFill>
                  <a:schemeClr val="tx1"/>
                </a:solidFill>
                <a:effectLst/>
                <a:latin typeface="+mn-lt"/>
                <a:ea typeface="+mn-ea"/>
                <a:cs typeface="+mn-cs"/>
                <a:hlinkClick r:id="rId3"/>
              </a:rPr>
              <a:t>expression utility objects</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FC34C0-23E1-5E49-97E6-E084016F5AFE}" type="slidenum">
              <a:rPr lang="zh-TW" altLang="en-US" smtClean="0"/>
              <a:pPr/>
              <a:t>17</a:t>
            </a:fld>
            <a:endParaRPr lang="zh-TW" altLang="en-US"/>
          </a:p>
        </p:txBody>
      </p:sp>
    </p:spTree>
    <p:extLst>
      <p:ext uri="{BB962C8B-B14F-4D97-AF65-F5344CB8AC3E}">
        <p14:creationId xmlns:p14="http://schemas.microsoft.com/office/powerpoint/2010/main" val="1955509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Do you notice how we hard-coded some text in the code above?</a:t>
            </a:r>
          </a:p>
          <a:p>
            <a:pPr fontAlgn="base"/>
            <a:r>
              <a:rPr lang="en-US" sz="1200" b="0" i="0" kern="1200" dirty="0" smtClean="0">
                <a:solidFill>
                  <a:schemeClr val="tx1"/>
                </a:solidFill>
                <a:effectLst/>
                <a:latin typeface="+mn-lt"/>
                <a:ea typeface="+mn-ea"/>
                <a:cs typeface="+mn-cs"/>
              </a:rPr>
              <a:t>We put in “Welcome to my Website” in the h1 tag and we also put “I at cookies” in the span tag.</a:t>
            </a:r>
          </a:p>
          <a:p>
            <a:pPr fontAlgn="base"/>
            <a:r>
              <a:rPr lang="en-US" sz="1200" b="0" i="0" kern="1200" dirty="0" smtClean="0">
                <a:solidFill>
                  <a:schemeClr val="tx1"/>
                </a:solidFill>
                <a:effectLst/>
                <a:latin typeface="+mn-lt"/>
                <a:ea typeface="+mn-ea"/>
                <a:cs typeface="+mn-cs"/>
              </a:rPr>
              <a:t>And what you’ll notice is that if you were to open that up in a browser without a server running, you would see exactly those two sentences displayed on the screen… because the browsers will just ignore the </a:t>
            </a:r>
            <a:r>
              <a:rPr lang="en-US" sz="1200" b="0" i="0" kern="1200" dirty="0" err="1" smtClean="0">
                <a:solidFill>
                  <a:schemeClr val="tx1"/>
                </a:solidFill>
                <a:effectLst/>
                <a:latin typeface="+mn-lt"/>
                <a:ea typeface="+mn-ea"/>
                <a:cs typeface="+mn-cs"/>
              </a:rPr>
              <a:t>thymeleaf</a:t>
            </a:r>
            <a:r>
              <a:rPr lang="en-US" sz="1200" b="0" i="0" kern="1200" dirty="0" smtClean="0">
                <a:solidFill>
                  <a:schemeClr val="tx1"/>
                </a:solidFill>
                <a:effectLst/>
                <a:latin typeface="+mn-lt"/>
                <a:ea typeface="+mn-ea"/>
                <a:cs typeface="+mn-cs"/>
              </a:rPr>
              <a:t> markup completely. And if you ignore the </a:t>
            </a:r>
            <a:r>
              <a:rPr lang="en-US" sz="1200" b="0" i="0" kern="1200" dirty="0" err="1" smtClean="0">
                <a:solidFill>
                  <a:schemeClr val="tx1"/>
                </a:solidFill>
                <a:effectLst/>
                <a:latin typeface="+mn-lt"/>
                <a:ea typeface="+mn-ea"/>
                <a:cs typeface="+mn-cs"/>
              </a:rPr>
              <a:t>Thymeleaf</a:t>
            </a:r>
            <a:r>
              <a:rPr lang="en-US" sz="1200" b="0" i="0" kern="1200" dirty="0" smtClean="0">
                <a:solidFill>
                  <a:schemeClr val="tx1"/>
                </a:solidFill>
                <a:effectLst/>
                <a:latin typeface="+mn-lt"/>
                <a:ea typeface="+mn-ea"/>
                <a:cs typeface="+mn-cs"/>
              </a:rPr>
              <a:t> markup, then you’re left with a plain old page that welcomes you and tell you that it ate cookies.</a:t>
            </a:r>
          </a:p>
          <a:p>
            <a:pPr fontAlgn="base"/>
            <a:r>
              <a:rPr lang="en-US" sz="1200" b="0" i="0" kern="1200" dirty="0" smtClean="0">
                <a:solidFill>
                  <a:schemeClr val="tx1"/>
                </a:solidFill>
                <a:effectLst/>
                <a:latin typeface="+mn-lt"/>
                <a:ea typeface="+mn-ea"/>
                <a:cs typeface="+mn-cs"/>
              </a:rPr>
              <a:t>However, if you open this page while a web server is running with </a:t>
            </a:r>
            <a:r>
              <a:rPr lang="en-US" sz="1200" b="0" i="0" kern="1200" dirty="0" err="1" smtClean="0">
                <a:solidFill>
                  <a:schemeClr val="tx1"/>
                </a:solidFill>
                <a:effectLst/>
                <a:latin typeface="+mn-lt"/>
                <a:ea typeface="+mn-ea"/>
                <a:cs typeface="+mn-cs"/>
              </a:rPr>
              <a:t>Thymeleaf</a:t>
            </a:r>
            <a:r>
              <a:rPr lang="en-US" sz="1200" b="0" i="0" kern="1200" dirty="0" smtClean="0">
                <a:solidFill>
                  <a:schemeClr val="tx1"/>
                </a:solidFill>
                <a:effectLst/>
                <a:latin typeface="+mn-lt"/>
                <a:ea typeface="+mn-ea"/>
                <a:cs typeface="+mn-cs"/>
              </a:rPr>
              <a:t> enabled, </a:t>
            </a:r>
            <a:r>
              <a:rPr lang="en-US" sz="1200" b="0" i="0" kern="1200" dirty="0" err="1" smtClean="0">
                <a:solidFill>
                  <a:schemeClr val="tx1"/>
                </a:solidFill>
                <a:effectLst/>
                <a:latin typeface="+mn-lt"/>
                <a:ea typeface="+mn-ea"/>
                <a:cs typeface="+mn-cs"/>
              </a:rPr>
              <a:t>Thymeleaf</a:t>
            </a:r>
            <a:r>
              <a:rPr lang="en-US" sz="1200" b="0" i="0" kern="1200" dirty="0" smtClean="0">
                <a:solidFill>
                  <a:schemeClr val="tx1"/>
                </a:solidFill>
                <a:effectLst/>
                <a:latin typeface="+mn-lt"/>
                <a:ea typeface="+mn-ea"/>
                <a:cs typeface="+mn-cs"/>
              </a:rPr>
              <a:t> will recognize its own markup and it will replace the “default” values you supplied with the expected data that exists on the model.</a:t>
            </a:r>
          </a:p>
          <a:p>
            <a:pPr fontAlgn="base"/>
            <a:r>
              <a:rPr lang="en-US" sz="1200" b="0" i="0" kern="1200" dirty="0" smtClean="0">
                <a:solidFill>
                  <a:schemeClr val="tx1"/>
                </a:solidFill>
                <a:effectLst/>
                <a:latin typeface="+mn-lt"/>
                <a:ea typeface="+mn-ea"/>
                <a:cs typeface="+mn-cs"/>
              </a:rPr>
              <a:t>Pretty neat stuff.</a:t>
            </a:r>
          </a:p>
          <a:p>
            <a:pPr fontAlgn="base"/>
            <a:r>
              <a:rPr lang="en-US" sz="1200" b="0" i="0" kern="1200" dirty="0" smtClean="0">
                <a:solidFill>
                  <a:schemeClr val="tx1"/>
                </a:solidFill>
                <a:effectLst/>
                <a:latin typeface="+mn-lt"/>
                <a:ea typeface="+mn-ea"/>
                <a:cs typeface="+mn-cs"/>
              </a:rPr>
              <a:t>You can even use </a:t>
            </a:r>
            <a:r>
              <a:rPr lang="en-US" sz="1200" b="0" i="0" kern="1200" dirty="0" err="1" smtClean="0">
                <a:solidFill>
                  <a:schemeClr val="tx1"/>
                </a:solidFill>
                <a:effectLst/>
                <a:latin typeface="+mn-lt"/>
                <a:ea typeface="+mn-ea"/>
                <a:cs typeface="+mn-cs"/>
              </a:rPr>
              <a:t>Thymeleaf</a:t>
            </a:r>
            <a:r>
              <a:rPr lang="en-US" sz="1200" b="0" i="0" kern="1200" dirty="0" smtClean="0">
                <a:solidFill>
                  <a:schemeClr val="tx1"/>
                </a:solidFill>
                <a:effectLst/>
                <a:latin typeface="+mn-lt"/>
                <a:ea typeface="+mn-ea"/>
                <a:cs typeface="+mn-cs"/>
              </a:rPr>
              <a:t> in JavaScript as well.</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1FC34C0-23E1-5E49-97E6-E084016F5AFE}" type="slidenum">
              <a:rPr lang="zh-TW" altLang="en-US" smtClean="0"/>
              <a:pPr/>
              <a:t>19</a:t>
            </a:fld>
            <a:endParaRPr lang="zh-TW" altLang="en-US"/>
          </a:p>
        </p:txBody>
      </p:sp>
    </p:spTree>
    <p:extLst>
      <p:ext uri="{BB962C8B-B14F-4D97-AF65-F5344CB8AC3E}">
        <p14:creationId xmlns:p14="http://schemas.microsoft.com/office/powerpoint/2010/main" val="1200686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Freeform 6"/>
          <p:cNvSpPr>
            <a:spLocks/>
          </p:cNvSpPr>
          <p:nvPr/>
        </p:nvSpPr>
        <p:spPr bwMode="auto">
          <a:xfrm>
            <a:off x="0" y="4324350"/>
            <a:ext cx="1744663" cy="777875"/>
          </a:xfrm>
          <a:custGeom>
            <a:avLst/>
            <a:gdLst>
              <a:gd name="T0" fmla="*/ 2147483646 w 372"/>
              <a:gd name="T1" fmla="*/ 2147483646 h 166"/>
              <a:gd name="T2" fmla="*/ 2147483646 w 372"/>
              <a:gd name="T3" fmla="*/ 2147483646 h 166"/>
              <a:gd name="T4" fmla="*/ 2147483646 w 372"/>
              <a:gd name="T5" fmla="*/ 2147483646 h 166"/>
              <a:gd name="T6" fmla="*/ 2147483646 w 372"/>
              <a:gd name="T7" fmla="*/ 2147483646 h 166"/>
              <a:gd name="T8" fmla="*/ 2147483646 w 372"/>
              <a:gd name="T9" fmla="*/ 2147483646 h 166"/>
              <a:gd name="T10" fmla="*/ 2147483646 w 372"/>
              <a:gd name="T11" fmla="*/ 2147483646 h 166"/>
              <a:gd name="T12" fmla="*/ 2147483646 w 372"/>
              <a:gd name="T13" fmla="*/ 2147483646 h 166"/>
              <a:gd name="T14" fmla="*/ 2147483646 w 372"/>
              <a:gd name="T15" fmla="*/ 0 h 166"/>
              <a:gd name="T16" fmla="*/ 0 w 372"/>
              <a:gd name="T17" fmla="*/ 0 h 166"/>
              <a:gd name="T18" fmla="*/ 0 w 372"/>
              <a:gd name="T19" fmla="*/ 2147483646 h 166"/>
              <a:gd name="T20" fmla="*/ 2147483646 w 372"/>
              <a:gd name="T21" fmla="*/ 2147483646 h 1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5" name="Date Placeholder 3"/>
          <p:cNvSpPr>
            <a:spLocks noGrp="1"/>
          </p:cNvSpPr>
          <p:nvPr>
            <p:ph type="dt" sz="half" idx="10"/>
          </p:nvPr>
        </p:nvSpPr>
        <p:spPr/>
        <p:txBody>
          <a:bodyPr/>
          <a:lstStyle>
            <a:lvl1pPr>
              <a:defRPr/>
            </a:lvl1pPr>
          </a:lstStyle>
          <a:p>
            <a:pPr>
              <a:defRPr/>
            </a:pPr>
            <a:fld id="{724632A7-F6F3-3B4C-98D1-8F1E4D9A8D19}" type="datetime1">
              <a:rPr lang="zh-TW" altLang="en-US"/>
              <a:pPr>
                <a:defRPr/>
              </a:pPr>
              <a:t>2017/6/18</a:t>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a:xfrm>
            <a:off x="531813" y="4529138"/>
            <a:ext cx="779462" cy="365125"/>
          </a:xfrm>
        </p:spPr>
        <p:txBody>
          <a:bodyPr/>
          <a:lstStyle>
            <a:lvl1pPr>
              <a:defRPr/>
            </a:lvl1pPr>
          </a:lstStyle>
          <a:p>
            <a:fld id="{4781BF7D-5F55-9049-B46C-BBAB7CB3771C}" type="slidenum">
              <a:rPr lang="zh-TW" altLang="en-US"/>
              <a:pPr/>
              <a:t>‹#›</a:t>
            </a:fld>
            <a:endParaRPr lang="zh-TW" altLang="en-US"/>
          </a:p>
        </p:txBody>
      </p:sp>
    </p:spTree>
    <p:extLst>
      <p:ext uri="{BB962C8B-B14F-4D97-AF65-F5344CB8AC3E}">
        <p14:creationId xmlns:p14="http://schemas.microsoft.com/office/powerpoint/2010/main" val="60768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4" name="Freeform 11"/>
          <p:cNvSpPr>
            <a:spLocks/>
          </p:cNvSpPr>
          <p:nvPr/>
        </p:nvSpPr>
        <p:spPr bwMode="auto">
          <a:xfrm flipV="1">
            <a:off x="-4763" y="31781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5" name="Date Placeholder 3"/>
          <p:cNvSpPr>
            <a:spLocks noGrp="1"/>
          </p:cNvSpPr>
          <p:nvPr>
            <p:ph type="dt" sz="half" idx="10"/>
          </p:nvPr>
        </p:nvSpPr>
        <p:spPr/>
        <p:txBody>
          <a:bodyPr/>
          <a:lstStyle>
            <a:lvl1pPr>
              <a:defRPr/>
            </a:lvl1pPr>
          </a:lstStyle>
          <a:p>
            <a:pPr>
              <a:defRPr/>
            </a:pPr>
            <a:fld id="{F17B8BED-8183-8440-866A-24E182B40A36}" type="datetime1">
              <a:rPr lang="zh-TW" altLang="en-US"/>
              <a:pPr>
                <a:defRPr/>
              </a:pPr>
              <a:t>2017/6/18</a:t>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a:xfrm>
            <a:off x="531813" y="3244850"/>
            <a:ext cx="779462" cy="365125"/>
          </a:xfrm>
        </p:spPr>
        <p:txBody>
          <a:bodyPr/>
          <a:lstStyle>
            <a:lvl1pPr>
              <a:defRPr/>
            </a:lvl1pPr>
          </a:lstStyle>
          <a:p>
            <a:fld id="{2DA6E56D-9055-C64F-88AA-95864DF3C394}" type="slidenum">
              <a:rPr lang="zh-TW" altLang="en-US"/>
              <a:pPr/>
              <a:t>‹#›</a:t>
            </a:fld>
            <a:endParaRPr lang="zh-TW" altLang="en-US"/>
          </a:p>
        </p:txBody>
      </p:sp>
    </p:spTree>
    <p:extLst>
      <p:ext uri="{BB962C8B-B14F-4D97-AF65-F5344CB8AC3E}">
        <p14:creationId xmlns:p14="http://schemas.microsoft.com/office/powerpoint/2010/main" val="1434394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5" name="Freeform 11"/>
          <p:cNvSpPr>
            <a:spLocks/>
          </p:cNvSpPr>
          <p:nvPr/>
        </p:nvSpPr>
        <p:spPr bwMode="auto">
          <a:xfrm flipV="1">
            <a:off x="-4763" y="31781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6" name="TextBox 13"/>
          <p:cNvSpPr txBox="1">
            <a:spLocks noChangeArrowheads="1"/>
          </p:cNvSpPr>
          <p:nvPr/>
        </p:nvSpPr>
        <p:spPr bwMode="auto">
          <a:xfrm>
            <a:off x="2466975" y="647700"/>
            <a:ext cx="609600" cy="585788"/>
          </a:xfrm>
          <a:prstGeom prst="rect">
            <a:avLst/>
          </a:prstGeom>
          <a:noFill/>
          <a:ln>
            <a:noFill/>
          </a:ln>
          <a:extLst/>
        </p:spPr>
        <p:txBody>
          <a:bodyPr anchor="ctr"/>
          <a:lstStyle>
            <a:lvl1pPr>
              <a:defRPr>
                <a:solidFill>
                  <a:schemeClr val="tx1"/>
                </a:solidFill>
                <a:latin typeface="Century Gothic" panose="020B0502020202020204" pitchFamily="34" charset="0"/>
                <a:ea typeface="微軟正黑體" panose="020B0604030504040204" pitchFamily="34" charset="-120"/>
              </a:defRPr>
            </a:lvl1pPr>
            <a:lvl2pPr marL="742950" indent="-285750">
              <a:defRPr>
                <a:solidFill>
                  <a:schemeClr val="tx1"/>
                </a:solidFill>
                <a:latin typeface="Century Gothic" panose="020B0502020202020204" pitchFamily="34" charset="0"/>
                <a:ea typeface="微軟正黑體" panose="020B0604030504040204" pitchFamily="34" charset="-120"/>
              </a:defRPr>
            </a:lvl2pPr>
            <a:lvl3pPr marL="1143000" indent="-228600">
              <a:defRPr>
                <a:solidFill>
                  <a:schemeClr val="tx1"/>
                </a:solidFill>
                <a:latin typeface="Century Gothic" panose="020B0502020202020204" pitchFamily="34" charset="0"/>
                <a:ea typeface="微軟正黑體" panose="020B0604030504040204" pitchFamily="34" charset="-120"/>
              </a:defRPr>
            </a:lvl3pPr>
            <a:lvl4pPr marL="1600200" indent="-228600">
              <a:defRPr>
                <a:solidFill>
                  <a:schemeClr val="tx1"/>
                </a:solidFill>
                <a:latin typeface="Century Gothic" panose="020B0502020202020204" pitchFamily="34" charset="0"/>
                <a:ea typeface="微軟正黑體" panose="020B0604030504040204" pitchFamily="34" charset="-120"/>
              </a:defRPr>
            </a:lvl4pPr>
            <a:lvl5pPr marL="2057400" indent="-228600">
              <a:defRPr>
                <a:solidFill>
                  <a:schemeClr val="tx1"/>
                </a:solidFill>
                <a:latin typeface="Century Gothic" panose="020B0502020202020204" pitchFamily="34" charset="0"/>
                <a:ea typeface="微軟正黑體" panose="020B0604030504040204" pitchFamily="34" charset="-120"/>
              </a:defRPr>
            </a:lvl5pPr>
            <a:lvl6pPr marL="2514600" indent="-228600" fontAlgn="base">
              <a:spcBef>
                <a:spcPct val="0"/>
              </a:spcBef>
              <a:spcAft>
                <a:spcPct val="0"/>
              </a:spcAft>
              <a:defRPr>
                <a:solidFill>
                  <a:schemeClr val="tx1"/>
                </a:solidFill>
                <a:latin typeface="Century Gothic" panose="020B0502020202020204" pitchFamily="34" charset="0"/>
                <a:ea typeface="微軟正黑體" panose="020B0604030504040204" pitchFamily="34" charset="-120"/>
              </a:defRPr>
            </a:lvl6pPr>
            <a:lvl7pPr marL="2971800" indent="-228600" fontAlgn="base">
              <a:spcBef>
                <a:spcPct val="0"/>
              </a:spcBef>
              <a:spcAft>
                <a:spcPct val="0"/>
              </a:spcAft>
              <a:defRPr>
                <a:solidFill>
                  <a:schemeClr val="tx1"/>
                </a:solidFill>
                <a:latin typeface="Century Gothic" panose="020B0502020202020204" pitchFamily="34" charset="0"/>
                <a:ea typeface="微軟正黑體" panose="020B0604030504040204" pitchFamily="34" charset="-120"/>
              </a:defRPr>
            </a:lvl7pPr>
            <a:lvl8pPr marL="3429000" indent="-228600" fontAlgn="base">
              <a:spcBef>
                <a:spcPct val="0"/>
              </a:spcBef>
              <a:spcAft>
                <a:spcPct val="0"/>
              </a:spcAft>
              <a:defRPr>
                <a:solidFill>
                  <a:schemeClr val="tx1"/>
                </a:solidFill>
                <a:latin typeface="Century Gothic" panose="020B0502020202020204" pitchFamily="34" charset="0"/>
                <a:ea typeface="微軟正黑體" panose="020B0604030504040204" pitchFamily="34" charset="-120"/>
              </a:defRPr>
            </a:lvl8pPr>
            <a:lvl9pPr marL="3886200" indent="-228600" fontAlgn="base">
              <a:spcBef>
                <a:spcPct val="0"/>
              </a:spcBef>
              <a:spcAft>
                <a:spcPct val="0"/>
              </a:spcAft>
              <a:defRPr>
                <a:solidFill>
                  <a:schemeClr val="tx1"/>
                </a:solidFill>
                <a:latin typeface="Century Gothic" panose="020B0502020202020204" pitchFamily="34" charset="0"/>
                <a:ea typeface="微軟正黑體" panose="020B0604030504040204" pitchFamily="34" charset="-120"/>
              </a:defRPr>
            </a:lvl9pPr>
          </a:lstStyle>
          <a:p>
            <a:pPr eaLnBrk="1" hangingPunct="1">
              <a:defRPr/>
            </a:pPr>
            <a:r>
              <a:rPr lang="en-US" altLang="zh-TW" sz="8000" smtClean="0">
                <a:solidFill>
                  <a:schemeClr val="accent1"/>
                </a:solidFill>
                <a:latin typeface="Arial" panose="020B0604020202020204" pitchFamily="34" charset="0"/>
              </a:rPr>
              <a:t>“</a:t>
            </a:r>
          </a:p>
        </p:txBody>
      </p:sp>
      <p:sp>
        <p:nvSpPr>
          <p:cNvPr id="7" name="TextBox 14"/>
          <p:cNvSpPr txBox="1">
            <a:spLocks noChangeArrowheads="1"/>
          </p:cNvSpPr>
          <p:nvPr/>
        </p:nvSpPr>
        <p:spPr bwMode="auto">
          <a:xfrm>
            <a:off x="11114088" y="2905125"/>
            <a:ext cx="609600" cy="584200"/>
          </a:xfrm>
          <a:prstGeom prst="rect">
            <a:avLst/>
          </a:prstGeom>
          <a:noFill/>
          <a:ln>
            <a:noFill/>
          </a:ln>
          <a:extLst/>
        </p:spPr>
        <p:txBody>
          <a:bodyPr anchor="ctr"/>
          <a:lstStyle>
            <a:lvl1pPr>
              <a:defRPr>
                <a:solidFill>
                  <a:schemeClr val="tx1"/>
                </a:solidFill>
                <a:latin typeface="Century Gothic" panose="020B0502020202020204" pitchFamily="34" charset="0"/>
                <a:ea typeface="微軟正黑體" panose="020B0604030504040204" pitchFamily="34" charset="-120"/>
              </a:defRPr>
            </a:lvl1pPr>
            <a:lvl2pPr marL="742950" indent="-285750">
              <a:defRPr>
                <a:solidFill>
                  <a:schemeClr val="tx1"/>
                </a:solidFill>
                <a:latin typeface="Century Gothic" panose="020B0502020202020204" pitchFamily="34" charset="0"/>
                <a:ea typeface="微軟正黑體" panose="020B0604030504040204" pitchFamily="34" charset="-120"/>
              </a:defRPr>
            </a:lvl2pPr>
            <a:lvl3pPr marL="1143000" indent="-228600">
              <a:defRPr>
                <a:solidFill>
                  <a:schemeClr val="tx1"/>
                </a:solidFill>
                <a:latin typeface="Century Gothic" panose="020B0502020202020204" pitchFamily="34" charset="0"/>
                <a:ea typeface="微軟正黑體" panose="020B0604030504040204" pitchFamily="34" charset="-120"/>
              </a:defRPr>
            </a:lvl3pPr>
            <a:lvl4pPr marL="1600200" indent="-228600">
              <a:defRPr>
                <a:solidFill>
                  <a:schemeClr val="tx1"/>
                </a:solidFill>
                <a:latin typeface="Century Gothic" panose="020B0502020202020204" pitchFamily="34" charset="0"/>
                <a:ea typeface="微軟正黑體" panose="020B0604030504040204" pitchFamily="34" charset="-120"/>
              </a:defRPr>
            </a:lvl4pPr>
            <a:lvl5pPr marL="2057400" indent="-228600">
              <a:defRPr>
                <a:solidFill>
                  <a:schemeClr val="tx1"/>
                </a:solidFill>
                <a:latin typeface="Century Gothic" panose="020B0502020202020204" pitchFamily="34" charset="0"/>
                <a:ea typeface="微軟正黑體" panose="020B0604030504040204" pitchFamily="34" charset="-120"/>
              </a:defRPr>
            </a:lvl5pPr>
            <a:lvl6pPr marL="2514600" indent="-228600" fontAlgn="base">
              <a:spcBef>
                <a:spcPct val="0"/>
              </a:spcBef>
              <a:spcAft>
                <a:spcPct val="0"/>
              </a:spcAft>
              <a:defRPr>
                <a:solidFill>
                  <a:schemeClr val="tx1"/>
                </a:solidFill>
                <a:latin typeface="Century Gothic" panose="020B0502020202020204" pitchFamily="34" charset="0"/>
                <a:ea typeface="微軟正黑體" panose="020B0604030504040204" pitchFamily="34" charset="-120"/>
              </a:defRPr>
            </a:lvl6pPr>
            <a:lvl7pPr marL="2971800" indent="-228600" fontAlgn="base">
              <a:spcBef>
                <a:spcPct val="0"/>
              </a:spcBef>
              <a:spcAft>
                <a:spcPct val="0"/>
              </a:spcAft>
              <a:defRPr>
                <a:solidFill>
                  <a:schemeClr val="tx1"/>
                </a:solidFill>
                <a:latin typeface="Century Gothic" panose="020B0502020202020204" pitchFamily="34" charset="0"/>
                <a:ea typeface="微軟正黑體" panose="020B0604030504040204" pitchFamily="34" charset="-120"/>
              </a:defRPr>
            </a:lvl7pPr>
            <a:lvl8pPr marL="3429000" indent="-228600" fontAlgn="base">
              <a:spcBef>
                <a:spcPct val="0"/>
              </a:spcBef>
              <a:spcAft>
                <a:spcPct val="0"/>
              </a:spcAft>
              <a:defRPr>
                <a:solidFill>
                  <a:schemeClr val="tx1"/>
                </a:solidFill>
                <a:latin typeface="Century Gothic" panose="020B0502020202020204" pitchFamily="34" charset="0"/>
                <a:ea typeface="微軟正黑體" panose="020B0604030504040204" pitchFamily="34" charset="-120"/>
              </a:defRPr>
            </a:lvl8pPr>
            <a:lvl9pPr marL="3886200" indent="-228600" fontAlgn="base">
              <a:spcBef>
                <a:spcPct val="0"/>
              </a:spcBef>
              <a:spcAft>
                <a:spcPct val="0"/>
              </a:spcAft>
              <a:defRPr>
                <a:solidFill>
                  <a:schemeClr val="tx1"/>
                </a:solidFill>
                <a:latin typeface="Century Gothic" panose="020B0502020202020204" pitchFamily="34" charset="0"/>
                <a:ea typeface="微軟正黑體" panose="020B0604030504040204" pitchFamily="34" charset="-120"/>
              </a:defRPr>
            </a:lvl9pPr>
          </a:lstStyle>
          <a:p>
            <a:pPr eaLnBrk="1" hangingPunct="1">
              <a:defRPr/>
            </a:pPr>
            <a:r>
              <a:rPr lang="en-US" altLang="zh-TW" sz="8000" smtClean="0">
                <a:solidFill>
                  <a:schemeClr val="accent1"/>
                </a:solidFill>
                <a:latin typeface="Arial" panose="020B0604020202020204" pitchFamily="34" charset="0"/>
              </a:rPr>
              <a:t>”</a:t>
            </a:r>
          </a:p>
        </p:txBody>
      </p:sp>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8" name="Date Placeholder 3"/>
          <p:cNvSpPr>
            <a:spLocks noGrp="1"/>
          </p:cNvSpPr>
          <p:nvPr>
            <p:ph type="dt" sz="half" idx="14"/>
          </p:nvPr>
        </p:nvSpPr>
        <p:spPr/>
        <p:txBody>
          <a:bodyPr/>
          <a:lstStyle>
            <a:lvl1pPr>
              <a:defRPr/>
            </a:lvl1pPr>
          </a:lstStyle>
          <a:p>
            <a:pPr>
              <a:defRPr/>
            </a:pPr>
            <a:fld id="{CB4E42E9-88BD-8240-986A-C5BEB7923F5D}" type="datetime1">
              <a:rPr lang="zh-TW" altLang="en-US"/>
              <a:pPr>
                <a:defRPr/>
              </a:pPr>
              <a:t>2017/6/18</a:t>
            </a:fld>
            <a:endParaRPr lang="zh-TW" altLang="en-US"/>
          </a:p>
        </p:txBody>
      </p:sp>
      <p:sp>
        <p:nvSpPr>
          <p:cNvPr id="9" name="Footer Placeholder 4"/>
          <p:cNvSpPr>
            <a:spLocks noGrp="1"/>
          </p:cNvSpPr>
          <p:nvPr>
            <p:ph type="ftr" sz="quarter" idx="15"/>
          </p:nvPr>
        </p:nvSpPr>
        <p:spPr/>
        <p:txBody>
          <a:bodyPr/>
          <a:lstStyle>
            <a:lvl1pPr>
              <a:defRPr/>
            </a:lvl1pPr>
          </a:lstStyle>
          <a:p>
            <a:pPr>
              <a:defRPr/>
            </a:pPr>
            <a:endParaRPr lang="zh-TW" altLang="en-US"/>
          </a:p>
        </p:txBody>
      </p:sp>
      <p:sp>
        <p:nvSpPr>
          <p:cNvPr id="10" name="Slide Number Placeholder 5"/>
          <p:cNvSpPr>
            <a:spLocks noGrp="1"/>
          </p:cNvSpPr>
          <p:nvPr>
            <p:ph type="sldNum" sz="quarter" idx="16"/>
          </p:nvPr>
        </p:nvSpPr>
        <p:spPr>
          <a:xfrm>
            <a:off x="531813" y="3244850"/>
            <a:ext cx="779462" cy="365125"/>
          </a:xfrm>
        </p:spPr>
        <p:txBody>
          <a:bodyPr/>
          <a:lstStyle>
            <a:lvl1pPr>
              <a:defRPr/>
            </a:lvl1pPr>
          </a:lstStyle>
          <a:p>
            <a:fld id="{39281269-296A-A944-9C61-483FB951351C}" type="slidenum">
              <a:rPr lang="zh-TW" altLang="en-US"/>
              <a:pPr/>
              <a:t>‹#›</a:t>
            </a:fld>
            <a:endParaRPr lang="zh-TW" altLang="en-US"/>
          </a:p>
        </p:txBody>
      </p:sp>
    </p:spTree>
    <p:extLst>
      <p:ext uri="{BB962C8B-B14F-4D97-AF65-F5344CB8AC3E}">
        <p14:creationId xmlns:p14="http://schemas.microsoft.com/office/powerpoint/2010/main" val="211293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zh-TW" altLang="en-US" smtClean="0"/>
              <a:t>按一下以編輯母片文字樣式</a:t>
            </a:r>
          </a:p>
        </p:txBody>
      </p:sp>
      <p:sp>
        <p:nvSpPr>
          <p:cNvPr id="6" name="Date Placeholder 4"/>
          <p:cNvSpPr>
            <a:spLocks noGrp="1"/>
          </p:cNvSpPr>
          <p:nvPr>
            <p:ph type="dt" sz="half" idx="10"/>
          </p:nvPr>
        </p:nvSpPr>
        <p:spPr/>
        <p:txBody>
          <a:bodyPr/>
          <a:lstStyle>
            <a:lvl1pPr>
              <a:defRPr/>
            </a:lvl1pPr>
          </a:lstStyle>
          <a:p>
            <a:pPr>
              <a:defRPr/>
            </a:pPr>
            <a:fld id="{6D3CE851-E71E-734B-8F0A-BF1825B07A50}" type="datetime1">
              <a:rPr lang="zh-TW" altLang="en-US"/>
              <a:pPr>
                <a:defRPr/>
              </a:pPr>
              <a:t>2017/6/18</a:t>
            </a:fld>
            <a:endParaRPr lang="zh-TW" altLang="en-US"/>
          </a:p>
        </p:txBody>
      </p:sp>
      <p:sp>
        <p:nvSpPr>
          <p:cNvPr id="7" name="Footer Placeholder 5"/>
          <p:cNvSpPr>
            <a:spLocks noGrp="1"/>
          </p:cNvSpPr>
          <p:nvPr>
            <p:ph type="ftr" sz="quarter" idx="11"/>
          </p:nvPr>
        </p:nvSpPr>
        <p:spPr/>
        <p:txBody>
          <a:bodyPr/>
          <a:lstStyle>
            <a:lvl1pPr>
              <a:defRPr/>
            </a:lvl1pPr>
          </a:lstStyle>
          <a:p>
            <a:pPr>
              <a:defRPr/>
            </a:pPr>
            <a:endParaRPr lang="zh-TW" altLang="en-US"/>
          </a:p>
        </p:txBody>
      </p:sp>
      <p:sp>
        <p:nvSpPr>
          <p:cNvPr id="8" name="Slide Number Placeholder 6"/>
          <p:cNvSpPr>
            <a:spLocks noGrp="1"/>
          </p:cNvSpPr>
          <p:nvPr>
            <p:ph type="sldNum" sz="quarter" idx="12"/>
          </p:nvPr>
        </p:nvSpPr>
        <p:spPr>
          <a:xfrm>
            <a:off x="531813" y="4983163"/>
            <a:ext cx="779462" cy="365125"/>
          </a:xfrm>
        </p:spPr>
        <p:txBody>
          <a:bodyPr/>
          <a:lstStyle>
            <a:lvl1pPr>
              <a:defRPr/>
            </a:lvl1pPr>
          </a:lstStyle>
          <a:p>
            <a:fld id="{368FE2B2-0479-2F4A-BAC4-299C24BBA925}" type="slidenum">
              <a:rPr lang="zh-TW" altLang="en-US"/>
              <a:pPr/>
              <a:t>‹#›</a:t>
            </a:fld>
            <a:endParaRPr lang="zh-TW" altLang="en-US"/>
          </a:p>
        </p:txBody>
      </p:sp>
    </p:spTree>
    <p:extLst>
      <p:ext uri="{BB962C8B-B14F-4D97-AF65-F5344CB8AC3E}">
        <p14:creationId xmlns:p14="http://schemas.microsoft.com/office/powerpoint/2010/main" val="1413100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6" name="TextBox 16"/>
          <p:cNvSpPr txBox="1">
            <a:spLocks noChangeArrowheads="1"/>
          </p:cNvSpPr>
          <p:nvPr/>
        </p:nvSpPr>
        <p:spPr bwMode="auto">
          <a:xfrm>
            <a:off x="2466975" y="647700"/>
            <a:ext cx="609600" cy="585788"/>
          </a:xfrm>
          <a:prstGeom prst="rect">
            <a:avLst/>
          </a:prstGeom>
          <a:noFill/>
          <a:ln>
            <a:noFill/>
          </a:ln>
          <a:extLst/>
        </p:spPr>
        <p:txBody>
          <a:bodyPr anchor="ctr"/>
          <a:lstStyle>
            <a:lvl1pPr>
              <a:defRPr>
                <a:solidFill>
                  <a:schemeClr val="tx1"/>
                </a:solidFill>
                <a:latin typeface="Century Gothic" panose="020B0502020202020204" pitchFamily="34" charset="0"/>
                <a:ea typeface="微軟正黑體" panose="020B0604030504040204" pitchFamily="34" charset="-120"/>
              </a:defRPr>
            </a:lvl1pPr>
            <a:lvl2pPr marL="742950" indent="-285750">
              <a:defRPr>
                <a:solidFill>
                  <a:schemeClr val="tx1"/>
                </a:solidFill>
                <a:latin typeface="Century Gothic" panose="020B0502020202020204" pitchFamily="34" charset="0"/>
                <a:ea typeface="微軟正黑體" panose="020B0604030504040204" pitchFamily="34" charset="-120"/>
              </a:defRPr>
            </a:lvl2pPr>
            <a:lvl3pPr marL="1143000" indent="-228600">
              <a:defRPr>
                <a:solidFill>
                  <a:schemeClr val="tx1"/>
                </a:solidFill>
                <a:latin typeface="Century Gothic" panose="020B0502020202020204" pitchFamily="34" charset="0"/>
                <a:ea typeface="微軟正黑體" panose="020B0604030504040204" pitchFamily="34" charset="-120"/>
              </a:defRPr>
            </a:lvl3pPr>
            <a:lvl4pPr marL="1600200" indent="-228600">
              <a:defRPr>
                <a:solidFill>
                  <a:schemeClr val="tx1"/>
                </a:solidFill>
                <a:latin typeface="Century Gothic" panose="020B0502020202020204" pitchFamily="34" charset="0"/>
                <a:ea typeface="微軟正黑體" panose="020B0604030504040204" pitchFamily="34" charset="-120"/>
              </a:defRPr>
            </a:lvl4pPr>
            <a:lvl5pPr marL="2057400" indent="-228600">
              <a:defRPr>
                <a:solidFill>
                  <a:schemeClr val="tx1"/>
                </a:solidFill>
                <a:latin typeface="Century Gothic" panose="020B0502020202020204" pitchFamily="34" charset="0"/>
                <a:ea typeface="微軟正黑體" panose="020B0604030504040204" pitchFamily="34" charset="-120"/>
              </a:defRPr>
            </a:lvl5pPr>
            <a:lvl6pPr marL="2514600" indent="-228600" fontAlgn="base">
              <a:spcBef>
                <a:spcPct val="0"/>
              </a:spcBef>
              <a:spcAft>
                <a:spcPct val="0"/>
              </a:spcAft>
              <a:defRPr>
                <a:solidFill>
                  <a:schemeClr val="tx1"/>
                </a:solidFill>
                <a:latin typeface="Century Gothic" panose="020B0502020202020204" pitchFamily="34" charset="0"/>
                <a:ea typeface="微軟正黑體" panose="020B0604030504040204" pitchFamily="34" charset="-120"/>
              </a:defRPr>
            </a:lvl6pPr>
            <a:lvl7pPr marL="2971800" indent="-228600" fontAlgn="base">
              <a:spcBef>
                <a:spcPct val="0"/>
              </a:spcBef>
              <a:spcAft>
                <a:spcPct val="0"/>
              </a:spcAft>
              <a:defRPr>
                <a:solidFill>
                  <a:schemeClr val="tx1"/>
                </a:solidFill>
                <a:latin typeface="Century Gothic" panose="020B0502020202020204" pitchFamily="34" charset="0"/>
                <a:ea typeface="微軟正黑體" panose="020B0604030504040204" pitchFamily="34" charset="-120"/>
              </a:defRPr>
            </a:lvl7pPr>
            <a:lvl8pPr marL="3429000" indent="-228600" fontAlgn="base">
              <a:spcBef>
                <a:spcPct val="0"/>
              </a:spcBef>
              <a:spcAft>
                <a:spcPct val="0"/>
              </a:spcAft>
              <a:defRPr>
                <a:solidFill>
                  <a:schemeClr val="tx1"/>
                </a:solidFill>
                <a:latin typeface="Century Gothic" panose="020B0502020202020204" pitchFamily="34" charset="0"/>
                <a:ea typeface="微軟正黑體" panose="020B0604030504040204" pitchFamily="34" charset="-120"/>
              </a:defRPr>
            </a:lvl8pPr>
            <a:lvl9pPr marL="3886200" indent="-228600" fontAlgn="base">
              <a:spcBef>
                <a:spcPct val="0"/>
              </a:spcBef>
              <a:spcAft>
                <a:spcPct val="0"/>
              </a:spcAft>
              <a:defRPr>
                <a:solidFill>
                  <a:schemeClr val="tx1"/>
                </a:solidFill>
                <a:latin typeface="Century Gothic" panose="020B0502020202020204" pitchFamily="34" charset="0"/>
                <a:ea typeface="微軟正黑體" panose="020B0604030504040204" pitchFamily="34" charset="-120"/>
              </a:defRPr>
            </a:lvl9pPr>
          </a:lstStyle>
          <a:p>
            <a:pPr eaLnBrk="1" hangingPunct="1">
              <a:defRPr/>
            </a:pPr>
            <a:r>
              <a:rPr lang="en-US" altLang="zh-TW" sz="8000" smtClean="0">
                <a:solidFill>
                  <a:schemeClr val="accent1"/>
                </a:solidFill>
                <a:latin typeface="Arial" panose="020B0604020202020204" pitchFamily="34" charset="0"/>
              </a:rPr>
              <a:t>“</a:t>
            </a:r>
          </a:p>
        </p:txBody>
      </p:sp>
      <p:sp>
        <p:nvSpPr>
          <p:cNvPr id="7" name="TextBox 17"/>
          <p:cNvSpPr txBox="1">
            <a:spLocks noChangeArrowheads="1"/>
          </p:cNvSpPr>
          <p:nvPr/>
        </p:nvSpPr>
        <p:spPr bwMode="auto">
          <a:xfrm>
            <a:off x="11114088" y="2905125"/>
            <a:ext cx="609600" cy="584200"/>
          </a:xfrm>
          <a:prstGeom prst="rect">
            <a:avLst/>
          </a:prstGeom>
          <a:noFill/>
          <a:ln>
            <a:noFill/>
          </a:ln>
          <a:extLst/>
        </p:spPr>
        <p:txBody>
          <a:bodyPr anchor="ctr"/>
          <a:lstStyle>
            <a:lvl1pPr>
              <a:defRPr>
                <a:solidFill>
                  <a:schemeClr val="tx1"/>
                </a:solidFill>
                <a:latin typeface="Century Gothic" panose="020B0502020202020204" pitchFamily="34" charset="0"/>
                <a:ea typeface="微軟正黑體" panose="020B0604030504040204" pitchFamily="34" charset="-120"/>
              </a:defRPr>
            </a:lvl1pPr>
            <a:lvl2pPr marL="742950" indent="-285750">
              <a:defRPr>
                <a:solidFill>
                  <a:schemeClr val="tx1"/>
                </a:solidFill>
                <a:latin typeface="Century Gothic" panose="020B0502020202020204" pitchFamily="34" charset="0"/>
                <a:ea typeface="微軟正黑體" panose="020B0604030504040204" pitchFamily="34" charset="-120"/>
              </a:defRPr>
            </a:lvl2pPr>
            <a:lvl3pPr marL="1143000" indent="-228600">
              <a:defRPr>
                <a:solidFill>
                  <a:schemeClr val="tx1"/>
                </a:solidFill>
                <a:latin typeface="Century Gothic" panose="020B0502020202020204" pitchFamily="34" charset="0"/>
                <a:ea typeface="微軟正黑體" panose="020B0604030504040204" pitchFamily="34" charset="-120"/>
              </a:defRPr>
            </a:lvl3pPr>
            <a:lvl4pPr marL="1600200" indent="-228600">
              <a:defRPr>
                <a:solidFill>
                  <a:schemeClr val="tx1"/>
                </a:solidFill>
                <a:latin typeface="Century Gothic" panose="020B0502020202020204" pitchFamily="34" charset="0"/>
                <a:ea typeface="微軟正黑體" panose="020B0604030504040204" pitchFamily="34" charset="-120"/>
              </a:defRPr>
            </a:lvl4pPr>
            <a:lvl5pPr marL="2057400" indent="-228600">
              <a:defRPr>
                <a:solidFill>
                  <a:schemeClr val="tx1"/>
                </a:solidFill>
                <a:latin typeface="Century Gothic" panose="020B0502020202020204" pitchFamily="34" charset="0"/>
                <a:ea typeface="微軟正黑體" panose="020B0604030504040204" pitchFamily="34" charset="-120"/>
              </a:defRPr>
            </a:lvl5pPr>
            <a:lvl6pPr marL="2514600" indent="-228600" fontAlgn="base">
              <a:spcBef>
                <a:spcPct val="0"/>
              </a:spcBef>
              <a:spcAft>
                <a:spcPct val="0"/>
              </a:spcAft>
              <a:defRPr>
                <a:solidFill>
                  <a:schemeClr val="tx1"/>
                </a:solidFill>
                <a:latin typeface="Century Gothic" panose="020B0502020202020204" pitchFamily="34" charset="0"/>
                <a:ea typeface="微軟正黑體" panose="020B0604030504040204" pitchFamily="34" charset="-120"/>
              </a:defRPr>
            </a:lvl6pPr>
            <a:lvl7pPr marL="2971800" indent="-228600" fontAlgn="base">
              <a:spcBef>
                <a:spcPct val="0"/>
              </a:spcBef>
              <a:spcAft>
                <a:spcPct val="0"/>
              </a:spcAft>
              <a:defRPr>
                <a:solidFill>
                  <a:schemeClr val="tx1"/>
                </a:solidFill>
                <a:latin typeface="Century Gothic" panose="020B0502020202020204" pitchFamily="34" charset="0"/>
                <a:ea typeface="微軟正黑體" panose="020B0604030504040204" pitchFamily="34" charset="-120"/>
              </a:defRPr>
            </a:lvl7pPr>
            <a:lvl8pPr marL="3429000" indent="-228600" fontAlgn="base">
              <a:spcBef>
                <a:spcPct val="0"/>
              </a:spcBef>
              <a:spcAft>
                <a:spcPct val="0"/>
              </a:spcAft>
              <a:defRPr>
                <a:solidFill>
                  <a:schemeClr val="tx1"/>
                </a:solidFill>
                <a:latin typeface="Century Gothic" panose="020B0502020202020204" pitchFamily="34" charset="0"/>
                <a:ea typeface="微軟正黑體" panose="020B0604030504040204" pitchFamily="34" charset="-120"/>
              </a:defRPr>
            </a:lvl8pPr>
            <a:lvl9pPr marL="3886200" indent="-228600" fontAlgn="base">
              <a:spcBef>
                <a:spcPct val="0"/>
              </a:spcBef>
              <a:spcAft>
                <a:spcPct val="0"/>
              </a:spcAft>
              <a:defRPr>
                <a:solidFill>
                  <a:schemeClr val="tx1"/>
                </a:solidFill>
                <a:latin typeface="Century Gothic" panose="020B0502020202020204" pitchFamily="34" charset="0"/>
                <a:ea typeface="微軟正黑體" panose="020B0604030504040204" pitchFamily="34" charset="-120"/>
              </a:defRPr>
            </a:lvl9pPr>
          </a:lstStyle>
          <a:p>
            <a:pPr eaLnBrk="1" hangingPunct="1">
              <a:defRPr/>
            </a:pPr>
            <a:r>
              <a:rPr lang="en-US" altLang="zh-TW" sz="8000" smtClean="0">
                <a:solidFill>
                  <a:schemeClr val="accent1"/>
                </a:solidFill>
                <a:latin typeface="Arial" panose="020B0604020202020204" pitchFamily="34" charset="0"/>
              </a:rPr>
              <a:t>”</a:t>
            </a:r>
          </a:p>
        </p:txBody>
      </p:sp>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zh-TW" altLang="en-US" smtClean="0"/>
              <a:t>按一下以編輯母片文字樣式</a:t>
            </a:r>
          </a:p>
        </p:txBody>
      </p:sp>
      <p:sp>
        <p:nvSpPr>
          <p:cNvPr id="8" name="Date Placeholder 4"/>
          <p:cNvSpPr>
            <a:spLocks noGrp="1"/>
          </p:cNvSpPr>
          <p:nvPr>
            <p:ph type="dt" sz="half" idx="14"/>
          </p:nvPr>
        </p:nvSpPr>
        <p:spPr/>
        <p:txBody>
          <a:bodyPr/>
          <a:lstStyle>
            <a:lvl1pPr>
              <a:defRPr/>
            </a:lvl1pPr>
          </a:lstStyle>
          <a:p>
            <a:pPr>
              <a:defRPr/>
            </a:pPr>
            <a:fld id="{95AE1E61-7340-BD4C-9A30-1F865DDD5793}" type="datetime1">
              <a:rPr lang="zh-TW" altLang="en-US"/>
              <a:pPr>
                <a:defRPr/>
              </a:pPr>
              <a:t>2017/6/18</a:t>
            </a:fld>
            <a:endParaRPr lang="zh-TW" altLang="en-US"/>
          </a:p>
        </p:txBody>
      </p:sp>
      <p:sp>
        <p:nvSpPr>
          <p:cNvPr id="9" name="Footer Placeholder 5"/>
          <p:cNvSpPr>
            <a:spLocks noGrp="1"/>
          </p:cNvSpPr>
          <p:nvPr>
            <p:ph type="ftr" sz="quarter" idx="15"/>
          </p:nvPr>
        </p:nvSpPr>
        <p:spPr/>
        <p:txBody>
          <a:bodyPr/>
          <a:lstStyle>
            <a:lvl1pPr>
              <a:defRPr/>
            </a:lvl1pPr>
          </a:lstStyle>
          <a:p>
            <a:pPr>
              <a:defRPr/>
            </a:pPr>
            <a:endParaRPr lang="zh-TW" altLang="en-US"/>
          </a:p>
        </p:txBody>
      </p:sp>
      <p:sp>
        <p:nvSpPr>
          <p:cNvPr id="10" name="Slide Number Placeholder 6"/>
          <p:cNvSpPr>
            <a:spLocks noGrp="1"/>
          </p:cNvSpPr>
          <p:nvPr>
            <p:ph type="sldNum" sz="quarter" idx="16"/>
          </p:nvPr>
        </p:nvSpPr>
        <p:spPr>
          <a:xfrm>
            <a:off x="531813" y="4983163"/>
            <a:ext cx="779462" cy="365125"/>
          </a:xfrm>
        </p:spPr>
        <p:txBody>
          <a:bodyPr/>
          <a:lstStyle>
            <a:lvl1pPr>
              <a:defRPr/>
            </a:lvl1pPr>
          </a:lstStyle>
          <a:p>
            <a:fld id="{86AF3FE2-B673-6B4D-9481-893393F2CB2F}" type="slidenum">
              <a:rPr lang="zh-TW" altLang="en-US"/>
              <a:pPr/>
              <a:t>‹#›</a:t>
            </a:fld>
            <a:endParaRPr lang="zh-TW" altLang="en-US"/>
          </a:p>
        </p:txBody>
      </p:sp>
    </p:spTree>
    <p:extLst>
      <p:ext uri="{BB962C8B-B14F-4D97-AF65-F5344CB8AC3E}">
        <p14:creationId xmlns:p14="http://schemas.microsoft.com/office/powerpoint/2010/main" val="953257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zh-TW" altLang="en-US" smtClean="0"/>
              <a:t>按一下以編輯母片文字樣式</a:t>
            </a:r>
          </a:p>
        </p:txBody>
      </p:sp>
      <p:sp>
        <p:nvSpPr>
          <p:cNvPr id="6" name="Date Placeholder 4"/>
          <p:cNvSpPr>
            <a:spLocks noGrp="1"/>
          </p:cNvSpPr>
          <p:nvPr>
            <p:ph type="dt" sz="half" idx="14"/>
          </p:nvPr>
        </p:nvSpPr>
        <p:spPr/>
        <p:txBody>
          <a:bodyPr/>
          <a:lstStyle>
            <a:lvl1pPr>
              <a:defRPr/>
            </a:lvl1pPr>
          </a:lstStyle>
          <a:p>
            <a:pPr>
              <a:defRPr/>
            </a:pPr>
            <a:fld id="{E87198E0-D3AB-CA45-9CAF-4181619DA114}" type="datetime1">
              <a:rPr lang="zh-TW" altLang="en-US"/>
              <a:pPr>
                <a:defRPr/>
              </a:pPr>
              <a:t>2017/6/18</a:t>
            </a:fld>
            <a:endParaRPr lang="zh-TW" altLang="en-US"/>
          </a:p>
        </p:txBody>
      </p:sp>
      <p:sp>
        <p:nvSpPr>
          <p:cNvPr id="7" name="Footer Placeholder 5"/>
          <p:cNvSpPr>
            <a:spLocks noGrp="1"/>
          </p:cNvSpPr>
          <p:nvPr>
            <p:ph type="ftr" sz="quarter" idx="15"/>
          </p:nvPr>
        </p:nvSpPr>
        <p:spPr/>
        <p:txBody>
          <a:bodyPr/>
          <a:lstStyle>
            <a:lvl1pPr>
              <a:defRPr/>
            </a:lvl1pPr>
          </a:lstStyle>
          <a:p>
            <a:pPr>
              <a:defRPr/>
            </a:pPr>
            <a:endParaRPr lang="zh-TW" altLang="en-US"/>
          </a:p>
        </p:txBody>
      </p:sp>
      <p:sp>
        <p:nvSpPr>
          <p:cNvPr id="8" name="Slide Number Placeholder 6"/>
          <p:cNvSpPr>
            <a:spLocks noGrp="1"/>
          </p:cNvSpPr>
          <p:nvPr>
            <p:ph type="sldNum" sz="quarter" idx="16"/>
          </p:nvPr>
        </p:nvSpPr>
        <p:spPr>
          <a:xfrm>
            <a:off x="531813" y="4983163"/>
            <a:ext cx="779462" cy="365125"/>
          </a:xfrm>
        </p:spPr>
        <p:txBody>
          <a:bodyPr/>
          <a:lstStyle>
            <a:lvl1pPr>
              <a:defRPr/>
            </a:lvl1pPr>
          </a:lstStyle>
          <a:p>
            <a:fld id="{96A2402B-0928-6A4D-BB2A-14EA698DE797}" type="slidenum">
              <a:rPr lang="zh-TW" altLang="en-US"/>
              <a:pPr/>
              <a:t>‹#›</a:t>
            </a:fld>
            <a:endParaRPr lang="zh-TW" altLang="en-US"/>
          </a:p>
        </p:txBody>
      </p:sp>
    </p:spTree>
    <p:extLst>
      <p:ext uri="{BB962C8B-B14F-4D97-AF65-F5344CB8AC3E}">
        <p14:creationId xmlns:p14="http://schemas.microsoft.com/office/powerpoint/2010/main" val="1178594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4" name="Freeform 11"/>
          <p:cNvSpPr>
            <a:spLocks/>
          </p:cNvSpPr>
          <p:nvPr/>
        </p:nvSpPr>
        <p:spPr bwMode="auto">
          <a:xfrm flipV="1">
            <a:off x="-4763" y="7143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3"/>
          <p:cNvSpPr>
            <a:spLocks noGrp="1"/>
          </p:cNvSpPr>
          <p:nvPr>
            <p:ph type="dt" sz="half" idx="10"/>
          </p:nvPr>
        </p:nvSpPr>
        <p:spPr/>
        <p:txBody>
          <a:bodyPr/>
          <a:lstStyle>
            <a:lvl1pPr>
              <a:defRPr/>
            </a:lvl1pPr>
          </a:lstStyle>
          <a:p>
            <a:pPr>
              <a:defRPr/>
            </a:pPr>
            <a:fld id="{1FD922E7-00B4-C440-9669-6DFFF346AC72}" type="datetime1">
              <a:rPr lang="zh-TW" altLang="en-US"/>
              <a:pPr>
                <a:defRPr/>
              </a:pPr>
              <a:t>2017/6/18</a:t>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p:txBody>
          <a:bodyPr/>
          <a:lstStyle>
            <a:lvl1pPr>
              <a:defRPr/>
            </a:lvl1pPr>
          </a:lstStyle>
          <a:p>
            <a:fld id="{FDD026F6-E758-3E4A-8B24-0C1601B2DF4D}" type="slidenum">
              <a:rPr lang="zh-TW" altLang="en-US"/>
              <a:pPr/>
              <a:t>‹#›</a:t>
            </a:fld>
            <a:endParaRPr lang="zh-TW" altLang="en-US"/>
          </a:p>
        </p:txBody>
      </p:sp>
    </p:spTree>
    <p:extLst>
      <p:ext uri="{BB962C8B-B14F-4D97-AF65-F5344CB8AC3E}">
        <p14:creationId xmlns:p14="http://schemas.microsoft.com/office/powerpoint/2010/main" val="245710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4" name="Freeform 11"/>
          <p:cNvSpPr>
            <a:spLocks/>
          </p:cNvSpPr>
          <p:nvPr/>
        </p:nvSpPr>
        <p:spPr bwMode="auto">
          <a:xfrm flipV="1">
            <a:off x="-4763" y="7143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3"/>
          <p:cNvSpPr>
            <a:spLocks noGrp="1"/>
          </p:cNvSpPr>
          <p:nvPr>
            <p:ph type="dt" sz="half" idx="10"/>
          </p:nvPr>
        </p:nvSpPr>
        <p:spPr/>
        <p:txBody>
          <a:bodyPr/>
          <a:lstStyle>
            <a:lvl1pPr>
              <a:defRPr/>
            </a:lvl1pPr>
          </a:lstStyle>
          <a:p>
            <a:pPr>
              <a:defRPr/>
            </a:pPr>
            <a:fld id="{C5A622EF-8415-7C40-B678-096E889DB8CB}" type="datetime1">
              <a:rPr lang="zh-TW" altLang="en-US"/>
              <a:pPr>
                <a:defRPr/>
              </a:pPr>
              <a:t>2017/6/18</a:t>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p:txBody>
          <a:bodyPr/>
          <a:lstStyle>
            <a:lvl1pPr>
              <a:defRPr/>
            </a:lvl1pPr>
          </a:lstStyle>
          <a:p>
            <a:fld id="{5E0B713E-3D2B-9F4E-B57E-17FC3C439185}" type="slidenum">
              <a:rPr lang="zh-TW" altLang="en-US"/>
              <a:pPr/>
              <a:t>‹#›</a:t>
            </a:fld>
            <a:endParaRPr lang="zh-TW" altLang="en-US"/>
          </a:p>
        </p:txBody>
      </p:sp>
    </p:spTree>
    <p:extLst>
      <p:ext uri="{BB962C8B-B14F-4D97-AF65-F5344CB8AC3E}">
        <p14:creationId xmlns:p14="http://schemas.microsoft.com/office/powerpoint/2010/main" val="4982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4" name="Freeform 11"/>
          <p:cNvSpPr>
            <a:spLocks/>
          </p:cNvSpPr>
          <p:nvPr/>
        </p:nvSpPr>
        <p:spPr bwMode="auto">
          <a:xfrm flipV="1">
            <a:off x="-4763" y="7143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2" name="Title 1"/>
          <p:cNvSpPr>
            <a:spLocks noGrp="1"/>
          </p:cNvSpPr>
          <p:nvPr>
            <p:ph type="title"/>
          </p:nvPr>
        </p:nvSpPr>
        <p:spPr>
          <a:xfrm>
            <a:off x="2592925" y="624110"/>
            <a:ext cx="8911687" cy="959761"/>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1804307"/>
            <a:ext cx="8915400" cy="410691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3"/>
          <p:cNvSpPr>
            <a:spLocks noGrp="1"/>
          </p:cNvSpPr>
          <p:nvPr>
            <p:ph type="dt" sz="half" idx="10"/>
          </p:nvPr>
        </p:nvSpPr>
        <p:spPr/>
        <p:txBody>
          <a:bodyPr/>
          <a:lstStyle>
            <a:lvl1pPr>
              <a:defRPr/>
            </a:lvl1pPr>
          </a:lstStyle>
          <a:p>
            <a:pPr>
              <a:defRPr/>
            </a:pPr>
            <a:fld id="{863A6B0E-5DF7-A34C-AD67-E045C62F4094}" type="datetime1">
              <a:rPr lang="zh-TW" altLang="en-US"/>
              <a:pPr>
                <a:defRPr/>
              </a:pPr>
              <a:t>2017/6/18</a:t>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p:txBody>
          <a:bodyPr/>
          <a:lstStyle>
            <a:lvl1pPr>
              <a:defRPr/>
            </a:lvl1pPr>
          </a:lstStyle>
          <a:p>
            <a:fld id="{8E807C87-64F5-E54B-B0C5-27598B81EB05}" type="slidenum">
              <a:rPr lang="zh-TW" altLang="en-US"/>
              <a:pPr/>
              <a:t>‹#›</a:t>
            </a:fld>
            <a:endParaRPr lang="zh-TW" altLang="en-US"/>
          </a:p>
        </p:txBody>
      </p:sp>
    </p:spTree>
    <p:extLst>
      <p:ext uri="{BB962C8B-B14F-4D97-AF65-F5344CB8AC3E}">
        <p14:creationId xmlns:p14="http://schemas.microsoft.com/office/powerpoint/2010/main" val="2146634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4" name="Freeform 11"/>
          <p:cNvSpPr>
            <a:spLocks/>
          </p:cNvSpPr>
          <p:nvPr/>
        </p:nvSpPr>
        <p:spPr bwMode="auto">
          <a:xfrm flipV="1">
            <a:off x="-4763" y="31781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5" name="Date Placeholder 3"/>
          <p:cNvSpPr>
            <a:spLocks noGrp="1"/>
          </p:cNvSpPr>
          <p:nvPr>
            <p:ph type="dt" sz="half" idx="10"/>
          </p:nvPr>
        </p:nvSpPr>
        <p:spPr/>
        <p:txBody>
          <a:bodyPr/>
          <a:lstStyle>
            <a:lvl1pPr>
              <a:defRPr/>
            </a:lvl1pPr>
          </a:lstStyle>
          <a:p>
            <a:pPr>
              <a:defRPr/>
            </a:pPr>
            <a:fld id="{06B85DE3-7254-DE44-8519-288A0D2C6EBF}" type="datetime1">
              <a:rPr lang="zh-TW" altLang="en-US"/>
              <a:pPr>
                <a:defRPr/>
              </a:pPr>
              <a:t>2017/6/18</a:t>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a:xfrm>
            <a:off x="531813" y="3244850"/>
            <a:ext cx="779462" cy="365125"/>
          </a:xfrm>
        </p:spPr>
        <p:txBody>
          <a:bodyPr/>
          <a:lstStyle>
            <a:lvl1pPr>
              <a:defRPr/>
            </a:lvl1pPr>
          </a:lstStyle>
          <a:p>
            <a:fld id="{A314267C-EA16-5A46-9059-0D0B0AA913B6}" type="slidenum">
              <a:rPr lang="zh-TW" altLang="en-US"/>
              <a:pPr/>
              <a:t>‹#›</a:t>
            </a:fld>
            <a:endParaRPr lang="zh-TW" altLang="en-US"/>
          </a:p>
        </p:txBody>
      </p:sp>
    </p:spTree>
    <p:extLst>
      <p:ext uri="{BB962C8B-B14F-4D97-AF65-F5344CB8AC3E}">
        <p14:creationId xmlns:p14="http://schemas.microsoft.com/office/powerpoint/2010/main" val="76068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5" name="Freeform 11"/>
          <p:cNvSpPr>
            <a:spLocks/>
          </p:cNvSpPr>
          <p:nvPr/>
        </p:nvSpPr>
        <p:spPr bwMode="auto">
          <a:xfrm flipV="1">
            <a:off x="-4763" y="7143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6" name="Date Placeholder 4"/>
          <p:cNvSpPr>
            <a:spLocks noGrp="1"/>
          </p:cNvSpPr>
          <p:nvPr>
            <p:ph type="dt" sz="half" idx="10"/>
          </p:nvPr>
        </p:nvSpPr>
        <p:spPr/>
        <p:txBody>
          <a:bodyPr/>
          <a:lstStyle>
            <a:lvl1pPr>
              <a:defRPr/>
            </a:lvl1pPr>
          </a:lstStyle>
          <a:p>
            <a:pPr>
              <a:defRPr/>
            </a:pPr>
            <a:fld id="{7A7CB8D5-A5B4-824F-A994-F5785DA77BF8}" type="datetime1">
              <a:rPr lang="zh-TW" altLang="en-US"/>
              <a:pPr>
                <a:defRPr/>
              </a:pPr>
              <a:t>2017/6/18</a:t>
            </a:fld>
            <a:endParaRPr lang="zh-TW" altLang="en-US"/>
          </a:p>
        </p:txBody>
      </p:sp>
      <p:sp>
        <p:nvSpPr>
          <p:cNvPr id="7" name="Footer Placeholder 5"/>
          <p:cNvSpPr>
            <a:spLocks noGrp="1"/>
          </p:cNvSpPr>
          <p:nvPr>
            <p:ph type="ftr" sz="quarter" idx="11"/>
          </p:nvPr>
        </p:nvSpPr>
        <p:spPr/>
        <p:txBody>
          <a:bodyPr/>
          <a:lstStyle>
            <a:lvl1pPr>
              <a:defRPr/>
            </a:lvl1pPr>
          </a:lstStyle>
          <a:p>
            <a:pPr>
              <a:defRPr/>
            </a:pPr>
            <a:endParaRPr lang="zh-TW" altLang="en-US"/>
          </a:p>
        </p:txBody>
      </p:sp>
      <p:sp>
        <p:nvSpPr>
          <p:cNvPr id="9" name="Slide Number Placeholder 5"/>
          <p:cNvSpPr>
            <a:spLocks noGrp="1"/>
          </p:cNvSpPr>
          <p:nvPr>
            <p:ph type="sldNum" sz="quarter" idx="12"/>
          </p:nvPr>
        </p:nvSpPr>
        <p:spPr/>
        <p:txBody>
          <a:bodyPr/>
          <a:lstStyle>
            <a:lvl1pPr>
              <a:defRPr/>
            </a:lvl1pPr>
          </a:lstStyle>
          <a:p>
            <a:fld id="{255C83BC-A969-F24A-80B5-E5A4B3CDF337}" type="slidenum">
              <a:rPr lang="zh-TW" altLang="en-US"/>
              <a:pPr/>
              <a:t>‹#›</a:t>
            </a:fld>
            <a:endParaRPr lang="zh-TW" altLang="en-US"/>
          </a:p>
        </p:txBody>
      </p:sp>
    </p:spTree>
    <p:extLst>
      <p:ext uri="{BB962C8B-B14F-4D97-AF65-F5344CB8AC3E}">
        <p14:creationId xmlns:p14="http://schemas.microsoft.com/office/powerpoint/2010/main" val="91079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7" name="Freeform 11"/>
          <p:cNvSpPr>
            <a:spLocks/>
          </p:cNvSpPr>
          <p:nvPr/>
        </p:nvSpPr>
        <p:spPr bwMode="auto">
          <a:xfrm flipV="1">
            <a:off x="-4763" y="7143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8" name="Date Placeholder 6"/>
          <p:cNvSpPr>
            <a:spLocks noGrp="1"/>
          </p:cNvSpPr>
          <p:nvPr>
            <p:ph type="dt" sz="half" idx="10"/>
          </p:nvPr>
        </p:nvSpPr>
        <p:spPr/>
        <p:txBody>
          <a:bodyPr/>
          <a:lstStyle>
            <a:lvl1pPr>
              <a:defRPr/>
            </a:lvl1pPr>
          </a:lstStyle>
          <a:p>
            <a:pPr>
              <a:defRPr/>
            </a:pPr>
            <a:fld id="{7490BC7E-AA9A-C94C-A5FF-0880EB9ADA32}" type="datetime1">
              <a:rPr lang="zh-TW" altLang="en-US"/>
              <a:pPr>
                <a:defRPr/>
              </a:pPr>
              <a:t>2017/6/18</a:t>
            </a:fld>
            <a:endParaRPr lang="zh-TW" altLang="en-US"/>
          </a:p>
        </p:txBody>
      </p:sp>
      <p:sp>
        <p:nvSpPr>
          <p:cNvPr id="9" name="Footer Placeholder 7"/>
          <p:cNvSpPr>
            <a:spLocks noGrp="1"/>
          </p:cNvSpPr>
          <p:nvPr>
            <p:ph type="ftr" sz="quarter" idx="11"/>
          </p:nvPr>
        </p:nvSpPr>
        <p:spPr/>
        <p:txBody>
          <a:bodyPr/>
          <a:lstStyle>
            <a:lvl1pPr>
              <a:defRPr/>
            </a:lvl1pPr>
          </a:lstStyle>
          <a:p>
            <a:pPr>
              <a:defRPr/>
            </a:pPr>
            <a:endParaRPr lang="zh-TW" altLang="en-US"/>
          </a:p>
        </p:txBody>
      </p:sp>
      <p:sp>
        <p:nvSpPr>
          <p:cNvPr id="11" name="Slide Number Placeholder 5"/>
          <p:cNvSpPr>
            <a:spLocks noGrp="1"/>
          </p:cNvSpPr>
          <p:nvPr>
            <p:ph type="sldNum" sz="quarter" idx="12"/>
          </p:nvPr>
        </p:nvSpPr>
        <p:spPr/>
        <p:txBody>
          <a:bodyPr/>
          <a:lstStyle>
            <a:lvl1pPr>
              <a:defRPr/>
            </a:lvl1pPr>
          </a:lstStyle>
          <a:p>
            <a:fld id="{60FF046E-57D0-174C-9D54-FDC6C4E309FF}" type="slidenum">
              <a:rPr lang="zh-TW" altLang="en-US"/>
              <a:pPr/>
              <a:t>‹#›</a:t>
            </a:fld>
            <a:endParaRPr lang="zh-TW" altLang="en-US"/>
          </a:p>
        </p:txBody>
      </p:sp>
    </p:spTree>
    <p:extLst>
      <p:ext uri="{BB962C8B-B14F-4D97-AF65-F5344CB8AC3E}">
        <p14:creationId xmlns:p14="http://schemas.microsoft.com/office/powerpoint/2010/main" val="49273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3" name="Freeform 11"/>
          <p:cNvSpPr>
            <a:spLocks/>
          </p:cNvSpPr>
          <p:nvPr/>
        </p:nvSpPr>
        <p:spPr bwMode="auto">
          <a:xfrm flipV="1">
            <a:off x="-4763" y="7143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4" name="Date Placeholder 2"/>
          <p:cNvSpPr>
            <a:spLocks noGrp="1"/>
          </p:cNvSpPr>
          <p:nvPr>
            <p:ph type="dt" sz="half" idx="10"/>
          </p:nvPr>
        </p:nvSpPr>
        <p:spPr/>
        <p:txBody>
          <a:bodyPr/>
          <a:lstStyle>
            <a:lvl1pPr>
              <a:defRPr/>
            </a:lvl1pPr>
          </a:lstStyle>
          <a:p>
            <a:pPr>
              <a:defRPr/>
            </a:pPr>
            <a:fld id="{1E7F6B15-8D80-0542-A9E9-58EBEFCBF6E5}" type="datetime1">
              <a:rPr lang="zh-TW" altLang="en-US"/>
              <a:pPr>
                <a:defRPr/>
              </a:pPr>
              <a:t>2017/6/18</a:t>
            </a:fld>
            <a:endParaRPr lang="zh-TW" altLang="en-US"/>
          </a:p>
        </p:txBody>
      </p:sp>
      <p:sp>
        <p:nvSpPr>
          <p:cNvPr id="5" name="Footer Placeholder 3"/>
          <p:cNvSpPr>
            <a:spLocks noGrp="1"/>
          </p:cNvSpPr>
          <p:nvPr>
            <p:ph type="ftr" sz="quarter" idx="11"/>
          </p:nvPr>
        </p:nvSpPr>
        <p:spPr/>
        <p:txBody>
          <a:bodyPr/>
          <a:lstStyle>
            <a:lvl1pPr>
              <a:defRPr/>
            </a:lvl1pPr>
          </a:lstStyle>
          <a:p>
            <a:pPr>
              <a:defRPr/>
            </a:pPr>
            <a:endParaRPr lang="zh-TW" altLang="en-US"/>
          </a:p>
        </p:txBody>
      </p:sp>
      <p:sp>
        <p:nvSpPr>
          <p:cNvPr id="6" name="Slide Number Placeholder 4"/>
          <p:cNvSpPr>
            <a:spLocks noGrp="1"/>
          </p:cNvSpPr>
          <p:nvPr>
            <p:ph type="sldNum" sz="quarter" idx="12"/>
          </p:nvPr>
        </p:nvSpPr>
        <p:spPr/>
        <p:txBody>
          <a:bodyPr/>
          <a:lstStyle>
            <a:lvl1pPr>
              <a:defRPr/>
            </a:lvl1pPr>
          </a:lstStyle>
          <a:p>
            <a:fld id="{22FAF64B-2E03-5B43-B456-525AB36E6E8B}" type="slidenum">
              <a:rPr lang="zh-TW" altLang="en-US"/>
              <a:pPr/>
              <a:t>‹#›</a:t>
            </a:fld>
            <a:endParaRPr lang="zh-TW" altLang="en-US"/>
          </a:p>
        </p:txBody>
      </p:sp>
    </p:spTree>
    <p:extLst>
      <p:ext uri="{BB962C8B-B14F-4D97-AF65-F5344CB8AC3E}">
        <p14:creationId xmlns:p14="http://schemas.microsoft.com/office/powerpoint/2010/main" val="694017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reeform 11"/>
          <p:cNvSpPr>
            <a:spLocks/>
          </p:cNvSpPr>
          <p:nvPr/>
        </p:nvSpPr>
        <p:spPr bwMode="auto">
          <a:xfrm flipV="1">
            <a:off x="-4763" y="7143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3" name="Date Placeholder 1"/>
          <p:cNvSpPr>
            <a:spLocks noGrp="1"/>
          </p:cNvSpPr>
          <p:nvPr>
            <p:ph type="dt" sz="half" idx="10"/>
          </p:nvPr>
        </p:nvSpPr>
        <p:spPr/>
        <p:txBody>
          <a:bodyPr/>
          <a:lstStyle>
            <a:lvl1pPr>
              <a:defRPr/>
            </a:lvl1pPr>
          </a:lstStyle>
          <a:p>
            <a:pPr>
              <a:defRPr/>
            </a:pPr>
            <a:fld id="{C893E3FB-AE2D-E443-8B13-4A0DB389259C}" type="datetime1">
              <a:rPr lang="zh-TW" altLang="en-US"/>
              <a:pPr>
                <a:defRPr/>
              </a:pPr>
              <a:t>2017/6/18</a:t>
            </a:fld>
            <a:endParaRPr lang="zh-TW" altLang="en-US"/>
          </a:p>
        </p:txBody>
      </p:sp>
      <p:sp>
        <p:nvSpPr>
          <p:cNvPr id="4" name="Footer Placeholder 2"/>
          <p:cNvSpPr>
            <a:spLocks noGrp="1"/>
          </p:cNvSpPr>
          <p:nvPr>
            <p:ph type="ftr" sz="quarter" idx="11"/>
          </p:nvPr>
        </p:nvSpPr>
        <p:spPr/>
        <p:txBody>
          <a:bodyPr/>
          <a:lstStyle>
            <a:lvl1pPr>
              <a:defRPr/>
            </a:lvl1pPr>
          </a:lstStyle>
          <a:p>
            <a:pPr>
              <a:defRPr/>
            </a:pPr>
            <a:endParaRPr lang="zh-TW" altLang="en-US"/>
          </a:p>
        </p:txBody>
      </p:sp>
      <p:sp>
        <p:nvSpPr>
          <p:cNvPr id="5" name="Slide Number Placeholder 3"/>
          <p:cNvSpPr>
            <a:spLocks noGrp="1"/>
          </p:cNvSpPr>
          <p:nvPr>
            <p:ph type="sldNum" sz="quarter" idx="12"/>
          </p:nvPr>
        </p:nvSpPr>
        <p:spPr/>
        <p:txBody>
          <a:bodyPr/>
          <a:lstStyle>
            <a:lvl1pPr>
              <a:defRPr/>
            </a:lvl1pPr>
          </a:lstStyle>
          <a:p>
            <a:fld id="{945B23E8-3919-6547-A487-A4AFEC4E4D82}" type="slidenum">
              <a:rPr lang="zh-TW" altLang="en-US"/>
              <a:pPr/>
              <a:t>‹#›</a:t>
            </a:fld>
            <a:endParaRPr lang="zh-TW" altLang="en-US"/>
          </a:p>
        </p:txBody>
      </p:sp>
    </p:spTree>
    <p:extLst>
      <p:ext uri="{BB962C8B-B14F-4D97-AF65-F5344CB8AC3E}">
        <p14:creationId xmlns:p14="http://schemas.microsoft.com/office/powerpoint/2010/main" val="136325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5" name="Freeform 11"/>
          <p:cNvSpPr>
            <a:spLocks/>
          </p:cNvSpPr>
          <p:nvPr/>
        </p:nvSpPr>
        <p:spPr bwMode="auto">
          <a:xfrm flipV="1">
            <a:off x="-4763" y="71437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Date Placeholder 4"/>
          <p:cNvSpPr>
            <a:spLocks noGrp="1"/>
          </p:cNvSpPr>
          <p:nvPr>
            <p:ph type="dt" sz="half" idx="10"/>
          </p:nvPr>
        </p:nvSpPr>
        <p:spPr/>
        <p:txBody>
          <a:bodyPr/>
          <a:lstStyle>
            <a:lvl1pPr>
              <a:defRPr/>
            </a:lvl1pPr>
          </a:lstStyle>
          <a:p>
            <a:pPr>
              <a:defRPr/>
            </a:pPr>
            <a:fld id="{E5C9D5CF-C455-124E-8EE2-471DAC553DDA}" type="datetime1">
              <a:rPr lang="zh-TW" altLang="en-US"/>
              <a:pPr>
                <a:defRPr/>
              </a:pPr>
              <a:t>2017/6/18</a:t>
            </a:fld>
            <a:endParaRPr lang="zh-TW" altLang="en-US"/>
          </a:p>
        </p:txBody>
      </p:sp>
      <p:sp>
        <p:nvSpPr>
          <p:cNvPr id="7" name="Footer Placeholder 5"/>
          <p:cNvSpPr>
            <a:spLocks noGrp="1"/>
          </p:cNvSpPr>
          <p:nvPr>
            <p:ph type="ftr" sz="quarter" idx="11"/>
          </p:nvPr>
        </p:nvSpPr>
        <p:spPr/>
        <p:txBody>
          <a:bodyPr/>
          <a:lstStyle>
            <a:lvl1pPr>
              <a:defRPr/>
            </a:lvl1pPr>
          </a:lstStyle>
          <a:p>
            <a:pPr>
              <a:defRPr/>
            </a:pPr>
            <a:endParaRPr lang="zh-TW" altLang="en-US"/>
          </a:p>
        </p:txBody>
      </p:sp>
      <p:sp>
        <p:nvSpPr>
          <p:cNvPr id="8" name="Slide Number Placeholder 6"/>
          <p:cNvSpPr>
            <a:spLocks noGrp="1"/>
          </p:cNvSpPr>
          <p:nvPr>
            <p:ph type="sldNum" sz="quarter" idx="12"/>
          </p:nvPr>
        </p:nvSpPr>
        <p:spPr/>
        <p:txBody>
          <a:bodyPr/>
          <a:lstStyle>
            <a:lvl1pPr>
              <a:defRPr/>
            </a:lvl1pPr>
          </a:lstStyle>
          <a:p>
            <a:fld id="{D3D0C857-F221-CD40-A572-DB3E09EBD519}" type="slidenum">
              <a:rPr lang="zh-TW" altLang="en-US"/>
              <a:pPr/>
              <a:t>‹#›</a:t>
            </a:fld>
            <a:endParaRPr lang="zh-TW" altLang="en-US"/>
          </a:p>
        </p:txBody>
      </p:sp>
    </p:spTree>
    <p:extLst>
      <p:ext uri="{BB962C8B-B14F-4D97-AF65-F5344CB8AC3E}">
        <p14:creationId xmlns:p14="http://schemas.microsoft.com/office/powerpoint/2010/main" val="792445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gd name="T0" fmla="*/ 2147483646 w 9248"/>
              <a:gd name="T1" fmla="*/ 2147483646 h 10000"/>
              <a:gd name="T2" fmla="*/ 2147483646 w 9248"/>
              <a:gd name="T3" fmla="*/ 2147483646 h 10000"/>
              <a:gd name="T4" fmla="*/ 2147483646 w 9248"/>
              <a:gd name="T5" fmla="*/ 2147483646 h 10000"/>
              <a:gd name="T6" fmla="*/ 2147483646 w 9248"/>
              <a:gd name="T7" fmla="*/ 0 h 10000"/>
              <a:gd name="T8" fmla="*/ 2147483646 w 9248"/>
              <a:gd name="T9" fmla="*/ 0 h 10000"/>
              <a:gd name="T10" fmla="*/ 0 w 9248"/>
              <a:gd name="T11" fmla="*/ 2147483646 h 10000"/>
              <a:gd name="T12" fmla="*/ 2147483646 w 9248"/>
              <a:gd name="T13" fmla="*/ 2147483646 h 10000"/>
              <a:gd name="T14" fmla="*/ 2147483646 w 9248"/>
              <a:gd name="T15" fmla="*/ 2147483646 h 10000"/>
              <a:gd name="T16" fmla="*/ 2147483646 w 9248"/>
              <a:gd name="T17" fmla="*/ 2147483646 h 10000"/>
              <a:gd name="T18" fmla="*/ 2147483646 w 9248"/>
              <a:gd name="T19" fmla="*/ 2147483646 h 10000"/>
              <a:gd name="T20" fmla="*/ 2147483646 w 9248"/>
              <a:gd name="T21" fmla="*/ 2147483646 h 10000"/>
              <a:gd name="T22" fmla="*/ 2147483646 w 9248"/>
              <a:gd name="T23" fmla="*/ 2147483646 h 10000"/>
              <a:gd name="T24" fmla="*/ 2147483646 w 924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noProof="0" smtClean="0"/>
              <a:t>按一下圖示以新增圖片</a:t>
            </a:r>
            <a:endParaRPr lang="en-US" noProof="0"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Date Placeholder 4"/>
          <p:cNvSpPr>
            <a:spLocks noGrp="1"/>
          </p:cNvSpPr>
          <p:nvPr>
            <p:ph type="dt" sz="half" idx="10"/>
          </p:nvPr>
        </p:nvSpPr>
        <p:spPr/>
        <p:txBody>
          <a:bodyPr/>
          <a:lstStyle>
            <a:lvl1pPr>
              <a:defRPr/>
            </a:lvl1pPr>
          </a:lstStyle>
          <a:p>
            <a:pPr>
              <a:defRPr/>
            </a:pPr>
            <a:fld id="{7EF79D2B-522B-D247-AEBC-2CD01781B012}" type="datetime1">
              <a:rPr lang="zh-TW" altLang="en-US"/>
              <a:pPr>
                <a:defRPr/>
              </a:pPr>
              <a:t>2017/6/18</a:t>
            </a:fld>
            <a:endParaRPr lang="zh-TW" altLang="en-US"/>
          </a:p>
        </p:txBody>
      </p:sp>
      <p:sp>
        <p:nvSpPr>
          <p:cNvPr id="7" name="Footer Placeholder 5"/>
          <p:cNvSpPr>
            <a:spLocks noGrp="1"/>
          </p:cNvSpPr>
          <p:nvPr>
            <p:ph type="ftr" sz="quarter" idx="11"/>
          </p:nvPr>
        </p:nvSpPr>
        <p:spPr/>
        <p:txBody>
          <a:bodyPr/>
          <a:lstStyle>
            <a:lvl1pPr>
              <a:defRPr/>
            </a:lvl1pPr>
          </a:lstStyle>
          <a:p>
            <a:pPr>
              <a:defRPr/>
            </a:pPr>
            <a:endParaRPr lang="zh-TW" altLang="en-US"/>
          </a:p>
        </p:txBody>
      </p:sp>
      <p:sp>
        <p:nvSpPr>
          <p:cNvPr id="8" name="Slide Number Placeholder 6"/>
          <p:cNvSpPr>
            <a:spLocks noGrp="1"/>
          </p:cNvSpPr>
          <p:nvPr>
            <p:ph type="sldNum" sz="quarter" idx="12"/>
          </p:nvPr>
        </p:nvSpPr>
        <p:spPr>
          <a:xfrm>
            <a:off x="531813" y="4983163"/>
            <a:ext cx="779462" cy="365125"/>
          </a:xfrm>
        </p:spPr>
        <p:txBody>
          <a:bodyPr/>
          <a:lstStyle>
            <a:lvl1pPr>
              <a:defRPr/>
            </a:lvl1pPr>
          </a:lstStyle>
          <a:p>
            <a:fld id="{197A683B-76A3-BC43-8DC1-4AA1AC492A1A}" type="slidenum">
              <a:rPr lang="zh-TW" altLang="en-US"/>
              <a:pPr/>
              <a:t>‹#›</a:t>
            </a:fld>
            <a:endParaRPr lang="zh-TW" altLang="en-US"/>
          </a:p>
        </p:txBody>
      </p:sp>
    </p:spTree>
    <p:extLst>
      <p:ext uri="{BB962C8B-B14F-4D97-AF65-F5344CB8AC3E}">
        <p14:creationId xmlns:p14="http://schemas.microsoft.com/office/powerpoint/2010/main" val="20831713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22"/>
          <p:cNvGrpSpPr>
            <a:grpSpLocks/>
          </p:cNvGrpSpPr>
          <p:nvPr/>
        </p:nvGrpSpPr>
        <p:grpSpPr bwMode="auto">
          <a:xfrm>
            <a:off x="0" y="228600"/>
            <a:ext cx="2851150" cy="6638925"/>
            <a:chOff x="2487613" y="285750"/>
            <a:chExt cx="2428875" cy="5654676"/>
          </a:xfrm>
        </p:grpSpPr>
        <p:sp>
          <p:nvSpPr>
            <p:cNvPr id="1046" name="Freeform 11"/>
            <p:cNvSpPr>
              <a:spLocks/>
            </p:cNvSpPr>
            <p:nvPr/>
          </p:nvSpPr>
          <p:spPr bwMode="auto">
            <a:xfrm>
              <a:off x="2487613" y="2284222"/>
              <a:ext cx="85200" cy="534098"/>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47" name="Freeform 12"/>
            <p:cNvSpPr>
              <a:spLocks/>
            </p:cNvSpPr>
            <p:nvPr/>
          </p:nvSpPr>
          <p:spPr bwMode="auto">
            <a:xfrm>
              <a:off x="2597156" y="2779108"/>
              <a:ext cx="550418" cy="1978191"/>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48" name="Freeform 13"/>
            <p:cNvSpPr>
              <a:spLocks/>
            </p:cNvSpPr>
            <p:nvPr/>
          </p:nvSpPr>
          <p:spPr bwMode="auto">
            <a:xfrm>
              <a:off x="3174622" y="4730255"/>
              <a:ext cx="519314" cy="1210171"/>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49" name="Freeform 14"/>
            <p:cNvSpPr>
              <a:spLocks/>
            </p:cNvSpPr>
            <p:nvPr/>
          </p:nvSpPr>
          <p:spPr bwMode="auto">
            <a:xfrm>
              <a:off x="3305804" y="5630785"/>
              <a:ext cx="146057" cy="309641"/>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50" name="Freeform 15"/>
            <p:cNvSpPr>
              <a:spLocks/>
            </p:cNvSpPr>
            <p:nvPr/>
          </p:nvSpPr>
          <p:spPr bwMode="auto">
            <a:xfrm>
              <a:off x="2572813" y="2818321"/>
              <a:ext cx="700533" cy="2834099"/>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51" name="Freeform 16"/>
            <p:cNvSpPr>
              <a:spLocks/>
            </p:cNvSpPr>
            <p:nvPr/>
          </p:nvSpPr>
          <p:spPr bwMode="auto">
            <a:xfrm>
              <a:off x="2506546" y="285750"/>
              <a:ext cx="90610" cy="2493358"/>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52" name="Freeform 17"/>
            <p:cNvSpPr>
              <a:spLocks/>
            </p:cNvSpPr>
            <p:nvPr/>
          </p:nvSpPr>
          <p:spPr bwMode="auto">
            <a:xfrm>
              <a:off x="2553880" y="2599273"/>
              <a:ext cx="67619" cy="420517"/>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53" name="Freeform 18"/>
            <p:cNvSpPr>
              <a:spLocks/>
            </p:cNvSpPr>
            <p:nvPr/>
          </p:nvSpPr>
          <p:spPr bwMode="auto">
            <a:xfrm>
              <a:off x="3143518" y="4757298"/>
              <a:ext cx="162286" cy="873487"/>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54" name="Freeform 19"/>
            <p:cNvSpPr>
              <a:spLocks/>
            </p:cNvSpPr>
            <p:nvPr/>
          </p:nvSpPr>
          <p:spPr bwMode="auto">
            <a:xfrm>
              <a:off x="3147575" y="1282282"/>
              <a:ext cx="1768913" cy="3447973"/>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55" name="Freeform 20"/>
            <p:cNvSpPr>
              <a:spLocks/>
            </p:cNvSpPr>
            <p:nvPr/>
          </p:nvSpPr>
          <p:spPr bwMode="auto">
            <a:xfrm>
              <a:off x="3273346" y="5652419"/>
              <a:ext cx="137943" cy="288007"/>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56" name="Freeform 21"/>
            <p:cNvSpPr>
              <a:spLocks/>
            </p:cNvSpPr>
            <p:nvPr/>
          </p:nvSpPr>
          <p:spPr bwMode="auto">
            <a:xfrm>
              <a:off x="3143518" y="4655887"/>
              <a:ext cx="31104" cy="189300"/>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57" name="Freeform 22"/>
            <p:cNvSpPr>
              <a:spLocks/>
            </p:cNvSpPr>
            <p:nvPr/>
          </p:nvSpPr>
          <p:spPr bwMode="auto">
            <a:xfrm>
              <a:off x="3211137" y="5410385"/>
              <a:ext cx="204209" cy="530041"/>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9525">
              <a:noFill/>
              <a:round/>
              <a:headEnd/>
              <a:tailEnd/>
            </a:ln>
          </p:spPr>
          <p:txBody>
            <a:bodyPr/>
            <a:lstStyle/>
            <a:p>
              <a:pPr>
                <a:defRPr/>
              </a:pPr>
              <a:endParaRPr lang="zh-TW" altLang="en-US">
                <a:latin typeface="Century Gothic" pitchFamily="34" charset="0"/>
                <a:ea typeface="微軟正黑體" pitchFamily="34" charset="-120"/>
              </a:endParaRPr>
            </a:p>
          </p:txBody>
        </p:sp>
      </p:grpSp>
      <p:grpSp>
        <p:nvGrpSpPr>
          <p:cNvPr id="1027" name="Group 9"/>
          <p:cNvGrpSpPr>
            <a:grpSpLocks/>
          </p:cNvGrpSpPr>
          <p:nvPr/>
        </p:nvGrpSpPr>
        <p:grpSpPr bwMode="auto">
          <a:xfrm>
            <a:off x="26988" y="0"/>
            <a:ext cx="2357437" cy="6853238"/>
            <a:chOff x="6627813" y="194833"/>
            <a:chExt cx="1952625" cy="5678918"/>
          </a:xfrm>
        </p:grpSpPr>
        <p:sp>
          <p:nvSpPr>
            <p:cNvPr id="1034" name="Freeform 27"/>
            <p:cNvSpPr>
              <a:spLocks/>
            </p:cNvSpPr>
            <p:nvPr/>
          </p:nvSpPr>
          <p:spPr bwMode="auto">
            <a:xfrm>
              <a:off x="6627813" y="194833"/>
              <a:ext cx="408933" cy="3646504"/>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35" name="Freeform 28"/>
            <p:cNvSpPr>
              <a:spLocks/>
            </p:cNvSpPr>
            <p:nvPr/>
          </p:nvSpPr>
          <p:spPr bwMode="auto">
            <a:xfrm>
              <a:off x="7061730" y="3771618"/>
              <a:ext cx="349763" cy="1310216"/>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36" name="Freeform 29"/>
            <p:cNvSpPr>
              <a:spLocks/>
            </p:cNvSpPr>
            <p:nvPr/>
          </p:nvSpPr>
          <p:spPr bwMode="auto">
            <a:xfrm>
              <a:off x="7439105" y="5052893"/>
              <a:ext cx="357653" cy="820858"/>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37" name="Freeform 30"/>
            <p:cNvSpPr>
              <a:spLocks/>
            </p:cNvSpPr>
            <p:nvPr/>
          </p:nvSpPr>
          <p:spPr bwMode="auto">
            <a:xfrm>
              <a:off x="7036746" y="3811082"/>
              <a:ext cx="457585" cy="1853508"/>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38" name="Freeform 31"/>
            <p:cNvSpPr>
              <a:spLocks/>
            </p:cNvSpPr>
            <p:nvPr/>
          </p:nvSpPr>
          <p:spPr bwMode="auto">
            <a:xfrm>
              <a:off x="6993355" y="1263001"/>
              <a:ext cx="144639" cy="2508617"/>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39" name="Freeform 32"/>
            <p:cNvSpPr>
              <a:spLocks/>
            </p:cNvSpPr>
            <p:nvPr/>
          </p:nvSpPr>
          <p:spPr bwMode="auto">
            <a:xfrm>
              <a:off x="7525889" y="5640911"/>
              <a:ext cx="111767" cy="232840"/>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40" name="Freeform 33"/>
            <p:cNvSpPr>
              <a:spLocks/>
            </p:cNvSpPr>
            <p:nvPr/>
          </p:nvSpPr>
          <p:spPr bwMode="auto">
            <a:xfrm>
              <a:off x="7020967" y="3599290"/>
              <a:ext cx="68375" cy="423584"/>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41" name="Freeform 34"/>
            <p:cNvSpPr>
              <a:spLocks/>
            </p:cNvSpPr>
            <p:nvPr/>
          </p:nvSpPr>
          <p:spPr bwMode="auto">
            <a:xfrm>
              <a:off x="7411493" y="2802110"/>
              <a:ext cx="1168945" cy="2250783"/>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42" name="Freeform 35"/>
            <p:cNvSpPr>
              <a:spLocks/>
            </p:cNvSpPr>
            <p:nvPr/>
          </p:nvSpPr>
          <p:spPr bwMode="auto">
            <a:xfrm>
              <a:off x="7494331" y="5664590"/>
              <a:ext cx="99932" cy="209161"/>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43" name="Freeform 36"/>
            <p:cNvSpPr>
              <a:spLocks/>
            </p:cNvSpPr>
            <p:nvPr/>
          </p:nvSpPr>
          <p:spPr bwMode="auto">
            <a:xfrm>
              <a:off x="7411493" y="5081833"/>
              <a:ext cx="114396" cy="559078"/>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44" name="Freeform 37"/>
            <p:cNvSpPr>
              <a:spLocks/>
            </p:cNvSpPr>
            <p:nvPr/>
          </p:nvSpPr>
          <p:spPr bwMode="auto">
            <a:xfrm>
              <a:off x="7411493" y="4977910"/>
              <a:ext cx="32872" cy="189429"/>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9525">
              <a:noFill/>
              <a:round/>
              <a:headEnd/>
              <a:tailEnd/>
            </a:ln>
          </p:spPr>
          <p:txBody>
            <a:bodyPr/>
            <a:lstStyle/>
            <a:p>
              <a:pPr>
                <a:defRPr/>
              </a:pPr>
              <a:endParaRPr lang="zh-TW" altLang="en-US">
                <a:latin typeface="Century Gothic" pitchFamily="34" charset="0"/>
                <a:ea typeface="微軟正黑體" pitchFamily="34" charset="-120"/>
              </a:endParaRPr>
            </a:p>
          </p:txBody>
        </p:sp>
        <p:sp>
          <p:nvSpPr>
            <p:cNvPr id="1045" name="Freeform 38"/>
            <p:cNvSpPr>
              <a:spLocks/>
            </p:cNvSpPr>
            <p:nvPr/>
          </p:nvSpPr>
          <p:spPr bwMode="auto">
            <a:xfrm>
              <a:off x="7439105" y="5434381"/>
              <a:ext cx="174882" cy="439370"/>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9525">
              <a:noFill/>
              <a:round/>
              <a:headEnd/>
              <a:tailEnd/>
            </a:ln>
          </p:spPr>
          <p:txBody>
            <a:bodyPr/>
            <a:lstStyle/>
            <a:p>
              <a:pPr>
                <a:defRPr/>
              </a:pPr>
              <a:endParaRPr lang="zh-TW" altLang="en-US">
                <a:latin typeface="Century Gothic" pitchFamily="34" charset="0"/>
                <a:ea typeface="微軟正黑體" pitchFamily="34" charset="-120"/>
              </a:endParaRPr>
            </a:p>
          </p:txBody>
        </p:sp>
      </p:grpSp>
      <p:sp>
        <p:nvSpPr>
          <p:cNvPr id="7" name="Rectangle 6"/>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2592388" y="623888"/>
            <a:ext cx="8912225"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TW" altLang="en-US"/>
              <a:t>按一下以編輯母片標題樣式</a:t>
            </a:r>
            <a:endParaRPr lang="en-US" altLang="x-none"/>
          </a:p>
        </p:txBody>
      </p:sp>
      <p:sp>
        <p:nvSpPr>
          <p:cNvPr id="1030" name="Text Placeholder 2"/>
          <p:cNvSpPr>
            <a:spLocks noGrp="1"/>
          </p:cNvSpPr>
          <p:nvPr>
            <p:ph type="body" idx="1"/>
          </p:nvPr>
        </p:nvSpPr>
        <p:spPr bwMode="auto">
          <a:xfrm>
            <a:off x="2589213" y="2133600"/>
            <a:ext cx="8915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ltLang="x-none"/>
          </a:p>
        </p:txBody>
      </p:sp>
      <p:sp>
        <p:nvSpPr>
          <p:cNvPr id="4" name="Date Placeholder 3"/>
          <p:cNvSpPr>
            <a:spLocks noGrp="1"/>
          </p:cNvSpPr>
          <p:nvPr>
            <p:ph type="dt" sz="half" idx="2"/>
          </p:nvPr>
        </p:nvSpPr>
        <p:spPr>
          <a:xfrm>
            <a:off x="10361613" y="6130925"/>
            <a:ext cx="1146175" cy="369888"/>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ea typeface="+mn-ea"/>
              </a:defRPr>
            </a:lvl1pPr>
          </a:lstStyle>
          <a:p>
            <a:pPr>
              <a:defRPr/>
            </a:pPr>
            <a:fld id="{E531C4A8-5658-2B41-B668-BDF89D03DDC1}" type="datetime1">
              <a:rPr lang="zh-TW" altLang="en-US"/>
              <a:pPr>
                <a:defRPr/>
              </a:pPr>
              <a:t>2017/6/18</a:t>
            </a:fld>
            <a:endParaRPr lang="zh-TW" altLang="en-US"/>
          </a:p>
        </p:txBody>
      </p:sp>
      <p:sp>
        <p:nvSpPr>
          <p:cNvPr id="5" name="Footer Placeholder 4"/>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endParaRPr lang="zh-TW" altLang="en-US"/>
          </a:p>
        </p:txBody>
      </p:sp>
      <p:sp>
        <p:nvSpPr>
          <p:cNvPr id="6" name="Slide Number Placeholder 5"/>
          <p:cNvSpPr>
            <a:spLocks noGrp="1"/>
          </p:cNvSpPr>
          <p:nvPr>
            <p:ph type="sldNum" sz="quarter" idx="4"/>
          </p:nvPr>
        </p:nvSpPr>
        <p:spPr bwMode="gray">
          <a:xfrm>
            <a:off x="531813" y="787400"/>
            <a:ext cx="779462"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a:solidFill>
                  <a:srgbClr val="FEFFFF"/>
                </a:solidFill>
              </a:defRPr>
            </a:lvl1pPr>
          </a:lstStyle>
          <a:p>
            <a:fld id="{F28A375C-9BD9-7B47-B72A-A9960A6EB33F}"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 id="2147484078" r:id="rId12"/>
    <p:sldLayoutId id="2147484079" r:id="rId13"/>
    <p:sldLayoutId id="2147484080" r:id="rId14"/>
    <p:sldLayoutId id="2147484081" r:id="rId15"/>
    <p:sldLayoutId id="2147484082" r:id="rId16"/>
  </p:sldLayoutIdLst>
  <p:hf hdr="0" ftr="0" dt="0"/>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ea typeface="微軟正黑體" panose="020B0604030504040204" pitchFamily="34" charset="-12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ea typeface="微軟正黑體" panose="020B0604030504040204" pitchFamily="34" charset="-12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ea typeface="微軟正黑體" panose="020B0604030504040204" pitchFamily="34" charset="-12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ea typeface="微軟正黑體" panose="020B0604030504040204" pitchFamily="34" charset="-12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thymeleaf.org/doc/tutorials/2.1/usingthymeleaf.html#keeping-iteration-stat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hymeleaf.org/download.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89213" y="2514600"/>
            <a:ext cx="8915400" cy="2262188"/>
          </a:xfrm>
        </p:spPr>
        <p:txBody>
          <a:bodyPr rtlCol="0">
            <a:normAutofit/>
          </a:bodyPr>
          <a:lstStyle/>
          <a:p>
            <a:pPr eaLnBrk="1" fontAlgn="auto" hangingPunct="1">
              <a:spcAft>
                <a:spcPts val="0"/>
              </a:spcAft>
              <a:defRPr/>
            </a:pPr>
            <a:r>
              <a:rPr lang="en-US" altLang="zh-TW" sz="8800" dirty="0" smtClean="0">
                <a:solidFill>
                  <a:schemeClr val="tx1">
                    <a:lumMod val="85000"/>
                    <a:lumOff val="15000"/>
                  </a:schemeClr>
                </a:solidFill>
              </a:rPr>
              <a:t>JSP is Dead</a:t>
            </a:r>
            <a:endParaRPr lang="zh-TW" altLang="en-US" sz="8800" dirty="0">
              <a:solidFill>
                <a:schemeClr val="tx1">
                  <a:lumMod val="85000"/>
                  <a:lumOff val="15000"/>
                </a:schemeClr>
              </a:solidFill>
            </a:endParaRPr>
          </a:p>
        </p:txBody>
      </p:sp>
      <p:sp>
        <p:nvSpPr>
          <p:cNvPr id="3" name="副標題 2"/>
          <p:cNvSpPr>
            <a:spLocks noGrp="1"/>
          </p:cNvSpPr>
          <p:nvPr>
            <p:ph type="subTitle" idx="1"/>
          </p:nvPr>
        </p:nvSpPr>
        <p:spPr>
          <a:xfrm>
            <a:off x="2589213" y="4776788"/>
            <a:ext cx="8915400" cy="1127125"/>
          </a:xfrm>
        </p:spPr>
        <p:txBody>
          <a:bodyPr rtlCol="0">
            <a:normAutofit/>
          </a:bodyPr>
          <a:lstStyle/>
          <a:p>
            <a:pPr eaLnBrk="1" fontAlgn="auto" hangingPunct="1">
              <a:spcAft>
                <a:spcPts val="0"/>
              </a:spcAft>
              <a:defRPr/>
            </a:pPr>
            <a:r>
              <a:rPr lang="en-US" altLang="zh-TW" sz="3600" dirty="0" smtClean="0"/>
              <a:t>Long Live </a:t>
            </a:r>
            <a:r>
              <a:rPr lang="en-US" altLang="zh-TW" sz="3600" dirty="0" err="1" smtClean="0"/>
              <a:t>Thymeleaf</a:t>
            </a:r>
            <a:endParaRPr lang="zh-TW" altLang="en-US" sz="3600" dirty="0"/>
          </a:p>
        </p:txBody>
      </p:sp>
      <p:sp>
        <p:nvSpPr>
          <p:cNvPr id="18436"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BA6DD753-F1BE-E942-90B6-DA6BA01F51D0}" type="slidenum">
              <a:rPr lang="zh-TW" altLang="en-US">
                <a:solidFill>
                  <a:srgbClr val="FEFFFF"/>
                </a:solidFill>
              </a:rPr>
              <a:pPr/>
              <a:t>1</a:t>
            </a:fld>
            <a:endParaRPr lang="zh-TW" altLang="en-US">
              <a:solidFill>
                <a:srgbClr val="FE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a:xfrm>
            <a:off x="2592388" y="623888"/>
            <a:ext cx="8912225" cy="1281112"/>
          </a:xfrm>
        </p:spPr>
        <p:txBody>
          <a:bodyPr/>
          <a:lstStyle/>
          <a:p>
            <a:pPr eaLnBrk="1" hangingPunct="1"/>
            <a:r>
              <a:rPr lang="en-US" altLang="zh-TW" b="1" dirty="0" smtClean="0"/>
              <a:t>How to Iterate Over Collections with </a:t>
            </a:r>
            <a:r>
              <a:rPr lang="en-US" altLang="zh-TW" b="1" dirty="0" err="1" smtClean="0"/>
              <a:t>Thymeleaf</a:t>
            </a:r>
            <a:endParaRPr lang="zh-TW" altLang="en-US" dirty="0"/>
          </a:p>
        </p:txBody>
      </p:sp>
      <p:sp>
        <p:nvSpPr>
          <p:cNvPr id="27651" name="內容版面配置區 2"/>
          <p:cNvSpPr>
            <a:spLocks noGrp="1"/>
          </p:cNvSpPr>
          <p:nvPr>
            <p:ph idx="1"/>
          </p:nvPr>
        </p:nvSpPr>
        <p:spPr>
          <a:xfrm>
            <a:off x="2589213" y="2133600"/>
            <a:ext cx="8915400" cy="3778250"/>
          </a:xfrm>
        </p:spPr>
        <p:txBody>
          <a:bodyPr/>
          <a:lstStyle/>
          <a:p>
            <a:r>
              <a:rPr lang="en-US" sz="2000" dirty="0"/>
              <a:t>This one’s got a slightly strange syntax, most of the code you’ll write with </a:t>
            </a:r>
            <a:r>
              <a:rPr lang="en-US" sz="2000" dirty="0" err="1"/>
              <a:t>Thymeleaf</a:t>
            </a:r>
            <a:r>
              <a:rPr lang="en-US" sz="2000" dirty="0"/>
              <a:t> will be wrapped entirely within the Spring Expression Language syntax (SPEL for short)… this syntax is the dollar sign followed by curly brackets </a:t>
            </a:r>
            <a:r>
              <a:rPr lang="en-US" sz="2000" dirty="0" smtClean="0"/>
              <a:t>“${}”.</a:t>
            </a:r>
            <a:endParaRPr lang="en-US" sz="2000" dirty="0"/>
          </a:p>
          <a:p>
            <a:r>
              <a:rPr lang="en-US" sz="2000" dirty="0"/>
              <a:t>But when performing a for each type loop with </a:t>
            </a:r>
            <a:r>
              <a:rPr lang="en-US" sz="2000" dirty="0" err="1"/>
              <a:t>Thymeleaf</a:t>
            </a:r>
            <a:r>
              <a:rPr lang="en-US" sz="2000" dirty="0"/>
              <a:t> it’s just a bit different. Here’s how we would iterate through our </a:t>
            </a:r>
            <a:r>
              <a:rPr lang="en-US" sz="2000" dirty="0" err="1" smtClean="0"/>
              <a:t>foodDiaries</a:t>
            </a:r>
            <a:r>
              <a:rPr lang="en-US" sz="2000" dirty="0" smtClean="0"/>
              <a:t>:</a:t>
            </a:r>
          </a:p>
          <a:p>
            <a:pPr marL="0" indent="0">
              <a:buNone/>
            </a:pPr>
            <a:endParaRPr lang="en-US" sz="2000" dirty="0" smtClean="0"/>
          </a:p>
          <a:p>
            <a:pPr marL="0" indent="0">
              <a:buNone/>
            </a:pPr>
            <a:r>
              <a:rPr lang="en-US" sz="2400" b="1" dirty="0"/>
              <a:t>&lt;div</a:t>
            </a:r>
            <a:r>
              <a:rPr lang="en-US" sz="2400" dirty="0"/>
              <a:t> </a:t>
            </a:r>
            <a:r>
              <a:rPr lang="en-US" sz="2400" dirty="0" err="1"/>
              <a:t>th:each</a:t>
            </a:r>
            <a:r>
              <a:rPr lang="en-US" sz="2400" dirty="0"/>
              <a:t>="</a:t>
            </a:r>
            <a:r>
              <a:rPr lang="en-US" sz="2400" dirty="0" err="1"/>
              <a:t>aFoodDiaryObj</a:t>
            </a:r>
            <a:r>
              <a:rPr lang="en-US" sz="2400" dirty="0"/>
              <a:t> : ${</a:t>
            </a:r>
            <a:r>
              <a:rPr lang="en-US" sz="2400" dirty="0" err="1"/>
              <a:t>foodDiaries</a:t>
            </a:r>
            <a:r>
              <a:rPr lang="en-US" sz="2400" dirty="0"/>
              <a:t>}"</a:t>
            </a:r>
            <a:r>
              <a:rPr lang="en-US" sz="2400" b="1" dirty="0"/>
              <a:t>&gt;</a:t>
            </a:r>
            <a:r>
              <a:rPr lang="en-US" sz="2400" dirty="0"/>
              <a:t>  </a:t>
            </a:r>
          </a:p>
          <a:p>
            <a:pPr marL="0" indent="0">
              <a:buNone/>
            </a:pPr>
            <a:r>
              <a:rPr lang="en-US" sz="1600" dirty="0"/>
              <a:t>	</a:t>
            </a:r>
            <a:r>
              <a:rPr lang="en-US" sz="1600" dirty="0" smtClean="0"/>
              <a:t>&lt;!--</a:t>
            </a:r>
            <a:r>
              <a:rPr lang="en-US" sz="1600" dirty="0"/>
              <a:t> now we have access to </a:t>
            </a:r>
            <a:r>
              <a:rPr lang="en-US" sz="1600" dirty="0" smtClean="0"/>
              <a:t>each</a:t>
            </a:r>
            <a:r>
              <a:rPr lang="en-US" sz="1600" dirty="0"/>
              <a:t> item via the ${</a:t>
            </a:r>
            <a:r>
              <a:rPr lang="en-US" sz="1600" dirty="0" err="1"/>
              <a:t>aFoodDiaryObj</a:t>
            </a:r>
            <a:r>
              <a:rPr lang="en-US" sz="1600" dirty="0"/>
              <a:t>} syntax --&gt;  </a:t>
            </a:r>
          </a:p>
          <a:p>
            <a:pPr marL="0" indent="0">
              <a:buNone/>
            </a:pPr>
            <a:r>
              <a:rPr lang="en-US" sz="2400" b="1" dirty="0"/>
              <a:t>&lt;/div&gt;</a:t>
            </a:r>
            <a:r>
              <a:rPr lang="en-US" sz="2400" dirty="0"/>
              <a:t>  </a:t>
            </a:r>
          </a:p>
          <a:p>
            <a:endParaRPr lang="en-US" sz="2400" dirty="0"/>
          </a:p>
        </p:txBody>
      </p:sp>
      <p:sp>
        <p:nvSpPr>
          <p:cNvPr id="27652"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AE47B7E3-050E-2C47-B80F-97855E7F6E45}" type="slidenum">
              <a:rPr lang="zh-TW" altLang="en-US">
                <a:solidFill>
                  <a:srgbClr val="FEFFFF"/>
                </a:solidFill>
              </a:rPr>
              <a:pPr/>
              <a:t>10</a:t>
            </a:fld>
            <a:endParaRPr lang="zh-TW" altLang="en-US">
              <a:solidFill>
                <a:srgbClr val="FEFF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p:cNvSpPr>
          <p:nvPr>
            <p:ph type="title"/>
          </p:nvPr>
        </p:nvSpPr>
        <p:spPr>
          <a:xfrm>
            <a:off x="2592388" y="623888"/>
            <a:ext cx="8912225" cy="1281112"/>
          </a:xfrm>
        </p:spPr>
        <p:txBody>
          <a:bodyPr/>
          <a:lstStyle/>
          <a:p>
            <a:pPr eaLnBrk="1" hangingPunct="1"/>
            <a:r>
              <a:rPr lang="en-US" altLang="zh-TW" b="1" dirty="0" smtClean="0"/>
              <a:t>Displaying Information from Model with </a:t>
            </a:r>
            <a:r>
              <a:rPr lang="en-US" altLang="zh-TW" b="1" dirty="0" err="1" smtClean="0"/>
              <a:t>Thymeleaf</a:t>
            </a:r>
            <a:endParaRPr lang="zh-TW" altLang="en-US" dirty="0"/>
          </a:p>
        </p:txBody>
      </p:sp>
      <p:sp>
        <p:nvSpPr>
          <p:cNvPr id="28675" name="內容版面配置區 2"/>
          <p:cNvSpPr>
            <a:spLocks noGrp="1"/>
          </p:cNvSpPr>
          <p:nvPr>
            <p:ph idx="1"/>
          </p:nvPr>
        </p:nvSpPr>
        <p:spPr>
          <a:xfrm>
            <a:off x="2589213" y="2133600"/>
            <a:ext cx="8915400" cy="3778250"/>
          </a:xfrm>
        </p:spPr>
        <p:txBody>
          <a:bodyPr/>
          <a:lstStyle/>
          <a:p>
            <a:pPr marL="0" indent="0">
              <a:spcBef>
                <a:spcPts val="0"/>
              </a:spcBef>
              <a:buNone/>
            </a:pPr>
            <a:r>
              <a:rPr lang="en-US" sz="2200" b="1" dirty="0">
                <a:latin typeface="Courier" charset="0"/>
                <a:ea typeface="Courier" charset="0"/>
                <a:cs typeface="Courier" charset="0"/>
              </a:rPr>
              <a:t>&lt;div</a:t>
            </a:r>
            <a:r>
              <a:rPr lang="en-US" sz="2200" dirty="0">
                <a:latin typeface="Courier" charset="0"/>
                <a:ea typeface="Courier" charset="0"/>
                <a:cs typeface="Courier" charset="0"/>
              </a:rPr>
              <a:t> </a:t>
            </a:r>
            <a:r>
              <a:rPr lang="en-US" sz="2200" dirty="0" err="1">
                <a:latin typeface="Courier" charset="0"/>
                <a:ea typeface="Courier" charset="0"/>
                <a:cs typeface="Courier" charset="0"/>
              </a:rPr>
              <a:t>th:each</a:t>
            </a:r>
            <a:r>
              <a:rPr lang="en-US" sz="2200" dirty="0">
                <a:latin typeface="Courier" charset="0"/>
                <a:ea typeface="Courier" charset="0"/>
                <a:cs typeface="Courier" charset="0"/>
              </a:rPr>
              <a:t>="</a:t>
            </a:r>
            <a:r>
              <a:rPr lang="en-US" sz="2200" dirty="0" err="1">
                <a:latin typeface="Courier" charset="0"/>
                <a:ea typeface="Courier" charset="0"/>
                <a:cs typeface="Courier" charset="0"/>
              </a:rPr>
              <a:t>aFoodDiaryObj</a:t>
            </a:r>
            <a:r>
              <a:rPr lang="en-US" sz="2200" dirty="0">
                <a:latin typeface="Courier" charset="0"/>
                <a:ea typeface="Courier" charset="0"/>
                <a:cs typeface="Courier" charset="0"/>
              </a:rPr>
              <a:t> : ${</a:t>
            </a:r>
            <a:r>
              <a:rPr lang="en-US" sz="2200" dirty="0" err="1">
                <a:latin typeface="Courier" charset="0"/>
                <a:ea typeface="Courier" charset="0"/>
                <a:cs typeface="Courier" charset="0"/>
              </a:rPr>
              <a:t>foodDiaries</a:t>
            </a:r>
            <a:r>
              <a:rPr lang="en-US" sz="2200" dirty="0">
                <a:latin typeface="Courier" charset="0"/>
                <a:ea typeface="Courier" charset="0"/>
                <a:cs typeface="Courier" charset="0"/>
              </a:rPr>
              <a:t>}"</a:t>
            </a:r>
            <a:r>
              <a:rPr lang="en-US" sz="2200" b="1" dirty="0">
                <a:latin typeface="Courier" charset="0"/>
                <a:ea typeface="Courier" charset="0"/>
                <a:cs typeface="Courier" charset="0"/>
              </a:rPr>
              <a:t>&gt;</a:t>
            </a:r>
            <a:r>
              <a:rPr lang="en-US" sz="2200" dirty="0">
                <a:latin typeface="Courier" charset="0"/>
                <a:ea typeface="Courier" charset="0"/>
                <a:cs typeface="Courier" charset="0"/>
              </a:rPr>
              <a:t>  </a:t>
            </a:r>
          </a:p>
          <a:p>
            <a:pPr marL="0" indent="0">
              <a:spcBef>
                <a:spcPts val="0"/>
              </a:spcBef>
              <a:buNone/>
            </a:pPr>
            <a:r>
              <a:rPr lang="en-US" sz="2200" dirty="0">
                <a:latin typeface="Courier" charset="0"/>
                <a:ea typeface="Courier" charset="0"/>
                <a:cs typeface="Courier" charset="0"/>
              </a:rPr>
              <a:t>  &lt;!-- now we have access to </a:t>
            </a:r>
            <a:r>
              <a:rPr lang="en-US" sz="2200" dirty="0" smtClean="0">
                <a:latin typeface="Courier" charset="0"/>
                <a:ea typeface="Courier" charset="0"/>
                <a:cs typeface="Courier" charset="0"/>
              </a:rPr>
              <a:t>each</a:t>
            </a:r>
            <a:r>
              <a:rPr lang="en-US" sz="2200" dirty="0">
                <a:latin typeface="Courier" charset="0"/>
                <a:ea typeface="Courier" charset="0"/>
                <a:cs typeface="Courier" charset="0"/>
              </a:rPr>
              <a:t> item  --&gt;  </a:t>
            </a:r>
          </a:p>
          <a:p>
            <a:pPr marL="0" indent="0">
              <a:spcBef>
                <a:spcPts val="0"/>
              </a:spcBef>
              <a:buNone/>
            </a:pPr>
            <a:r>
              <a:rPr lang="en-US" sz="2200" dirty="0">
                <a:latin typeface="Courier" charset="0"/>
                <a:ea typeface="Courier" charset="0"/>
                <a:cs typeface="Courier" charset="0"/>
              </a:rPr>
              <a:t>  </a:t>
            </a:r>
            <a:r>
              <a:rPr lang="en-US" sz="2200" b="1" dirty="0">
                <a:latin typeface="Courier" charset="0"/>
                <a:ea typeface="Courier" charset="0"/>
                <a:cs typeface="Courier" charset="0"/>
              </a:rPr>
              <a:t>&lt;div</a:t>
            </a:r>
            <a:r>
              <a:rPr lang="en-US" sz="2200" dirty="0">
                <a:latin typeface="Courier" charset="0"/>
                <a:ea typeface="Courier" charset="0"/>
                <a:cs typeface="Courier" charset="0"/>
              </a:rPr>
              <a:t> </a:t>
            </a:r>
            <a:r>
              <a:rPr lang="en-US" sz="2200" dirty="0" err="1">
                <a:latin typeface="Courier" charset="0"/>
                <a:ea typeface="Courier" charset="0"/>
                <a:cs typeface="Courier" charset="0"/>
              </a:rPr>
              <a:t>th:text</a:t>
            </a:r>
            <a:r>
              <a:rPr lang="en-US" sz="2200" dirty="0">
                <a:latin typeface="Courier" charset="0"/>
                <a:ea typeface="Courier" charset="0"/>
                <a:cs typeface="Courier" charset="0"/>
              </a:rPr>
              <a:t>="${'I had ' + {</a:t>
            </a:r>
            <a:r>
              <a:rPr lang="en-US" sz="2200" dirty="0" err="1">
                <a:latin typeface="Courier" charset="0"/>
                <a:ea typeface="Courier" charset="0"/>
                <a:cs typeface="Courier" charset="0"/>
              </a:rPr>
              <a:t>aFoodDiaryObj.food</a:t>
            </a:r>
            <a:r>
              <a:rPr lang="en-US" sz="2200" dirty="0">
                <a:latin typeface="Courier" charset="0"/>
                <a:ea typeface="Courier" charset="0"/>
                <a:cs typeface="Courier" charset="0"/>
              </a:rPr>
              <a:t>} </a:t>
            </a:r>
            <a:endParaRPr lang="en-US" sz="2200" dirty="0" smtClean="0">
              <a:latin typeface="Courier" charset="0"/>
              <a:ea typeface="Courier" charset="0"/>
              <a:cs typeface="Courier" charset="0"/>
            </a:endParaRPr>
          </a:p>
          <a:p>
            <a:pPr marL="0" indent="0">
              <a:spcBef>
                <a:spcPts val="0"/>
              </a:spcBef>
              <a:buNone/>
            </a:pPr>
            <a:r>
              <a:rPr lang="en-US" sz="2200" dirty="0">
                <a:latin typeface="Courier" charset="0"/>
                <a:ea typeface="Courier" charset="0"/>
                <a:cs typeface="Courier" charset="0"/>
              </a:rPr>
              <a:t>	</a:t>
            </a:r>
            <a:r>
              <a:rPr lang="en-US" sz="2200" dirty="0" smtClean="0">
                <a:latin typeface="Courier" charset="0"/>
                <a:ea typeface="Courier" charset="0"/>
                <a:cs typeface="Courier" charset="0"/>
              </a:rPr>
              <a:t>	+ ' for ' + {</a:t>
            </a:r>
            <a:r>
              <a:rPr lang="en-US" sz="2200" dirty="0" err="1" smtClean="0">
                <a:latin typeface="Courier" charset="0"/>
                <a:ea typeface="Courier" charset="0"/>
                <a:cs typeface="Courier" charset="0"/>
              </a:rPr>
              <a:t>aFoodDiaryObj.mealType</a:t>
            </a:r>
            <a:r>
              <a:rPr lang="en-US" sz="2200" dirty="0" smtClean="0">
                <a:latin typeface="Courier" charset="0"/>
                <a:ea typeface="Courier" charset="0"/>
                <a:cs typeface="Courier" charset="0"/>
              </a:rPr>
              <a:t>} + ' at ' </a:t>
            </a:r>
          </a:p>
          <a:p>
            <a:pPr marL="0" indent="0">
              <a:spcBef>
                <a:spcPts val="0"/>
              </a:spcBef>
              <a:buNone/>
            </a:pPr>
            <a:r>
              <a:rPr lang="en-US" sz="2200" dirty="0">
                <a:latin typeface="Courier" charset="0"/>
                <a:ea typeface="Courier" charset="0"/>
                <a:cs typeface="Courier" charset="0"/>
              </a:rPr>
              <a:t>	</a:t>
            </a:r>
            <a:r>
              <a:rPr lang="en-US" sz="2200" dirty="0" smtClean="0">
                <a:latin typeface="Courier" charset="0"/>
                <a:ea typeface="Courier" charset="0"/>
                <a:cs typeface="Courier" charset="0"/>
              </a:rPr>
              <a:t>	+ {</a:t>
            </a:r>
            <a:r>
              <a:rPr lang="en-US" sz="2200" dirty="0" err="1">
                <a:latin typeface="Courier" charset="0"/>
                <a:ea typeface="Courier" charset="0"/>
                <a:cs typeface="Courier" charset="0"/>
              </a:rPr>
              <a:t>aFoodDiaryObj.timeOfDay</a:t>
            </a:r>
            <a:r>
              <a:rPr lang="en-US" sz="2200" dirty="0">
                <a:latin typeface="Courier" charset="0"/>
                <a:ea typeface="Courier" charset="0"/>
                <a:cs typeface="Courier" charset="0"/>
              </a:rPr>
              <a:t>}}"</a:t>
            </a:r>
            <a:r>
              <a:rPr lang="en-US" sz="2200" b="1" dirty="0">
                <a:latin typeface="Courier" charset="0"/>
                <a:ea typeface="Courier" charset="0"/>
                <a:cs typeface="Courier" charset="0"/>
              </a:rPr>
              <a:t>&gt;&lt;/div&gt;</a:t>
            </a:r>
            <a:r>
              <a:rPr lang="en-US" sz="2200" dirty="0">
                <a:latin typeface="Courier" charset="0"/>
                <a:ea typeface="Courier" charset="0"/>
                <a:cs typeface="Courier" charset="0"/>
              </a:rPr>
              <a:t>  </a:t>
            </a:r>
          </a:p>
          <a:p>
            <a:pPr marL="0" indent="0">
              <a:spcBef>
                <a:spcPts val="0"/>
              </a:spcBef>
              <a:buNone/>
            </a:pPr>
            <a:r>
              <a:rPr lang="en-US" sz="2200" b="1" dirty="0">
                <a:latin typeface="Courier" charset="0"/>
                <a:ea typeface="Courier" charset="0"/>
                <a:cs typeface="Courier" charset="0"/>
              </a:rPr>
              <a:t>&lt;/div&gt;</a:t>
            </a:r>
            <a:r>
              <a:rPr lang="en-US" sz="2200" dirty="0">
                <a:latin typeface="Courier" charset="0"/>
                <a:ea typeface="Courier" charset="0"/>
                <a:cs typeface="Courier" charset="0"/>
              </a:rPr>
              <a:t>  </a:t>
            </a:r>
          </a:p>
          <a:p>
            <a:pPr marL="0" indent="0" eaLnBrk="1" hangingPunct="1">
              <a:buNone/>
            </a:pPr>
            <a:endParaRPr lang="zh-TW" altLang="en-US" dirty="0"/>
          </a:p>
        </p:txBody>
      </p:sp>
      <p:sp>
        <p:nvSpPr>
          <p:cNvPr id="28676"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468F45F4-0352-EA4D-9206-349D7EA41ADD}" type="slidenum">
              <a:rPr lang="zh-TW" altLang="en-US">
                <a:solidFill>
                  <a:srgbClr val="FEFFFF"/>
                </a:solidFill>
              </a:rPr>
              <a:pPr/>
              <a:t>11</a:t>
            </a:fld>
            <a:endParaRPr lang="zh-TW" altLang="en-US">
              <a:solidFill>
                <a:srgbClr val="FEFF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p:cNvSpPr>
          <p:nvPr>
            <p:ph type="title"/>
          </p:nvPr>
        </p:nvSpPr>
        <p:spPr>
          <a:xfrm>
            <a:off x="2592388" y="623888"/>
            <a:ext cx="8912225" cy="1281112"/>
          </a:xfrm>
        </p:spPr>
        <p:txBody>
          <a:bodyPr/>
          <a:lstStyle/>
          <a:p>
            <a:pPr eaLnBrk="1" hangingPunct="1"/>
            <a:r>
              <a:rPr lang="en-US" altLang="zh-TW" b="1" dirty="0" smtClean="0"/>
              <a:t>Displaying Information from Model with </a:t>
            </a:r>
            <a:r>
              <a:rPr lang="en-US" altLang="zh-TW" b="1" dirty="0" err="1" smtClean="0"/>
              <a:t>Thymeleaf</a:t>
            </a:r>
            <a:r>
              <a:rPr lang="en-US" altLang="zh-TW" b="1" dirty="0" smtClean="0"/>
              <a:t> (</a:t>
            </a:r>
            <a:r>
              <a:rPr lang="en-US" altLang="zh-TW" b="1" dirty="0" err="1" smtClean="0"/>
              <a:t>cont</a:t>
            </a:r>
            <a:r>
              <a:rPr lang="en-US" altLang="zh-TW" b="1" dirty="0" smtClean="0"/>
              <a:t>)</a:t>
            </a:r>
            <a:endParaRPr lang="zh-TW" altLang="en-US" dirty="0"/>
          </a:p>
        </p:txBody>
      </p:sp>
      <p:sp>
        <p:nvSpPr>
          <p:cNvPr id="28675" name="內容版面配置區 2"/>
          <p:cNvSpPr>
            <a:spLocks noGrp="1"/>
          </p:cNvSpPr>
          <p:nvPr>
            <p:ph idx="1"/>
          </p:nvPr>
        </p:nvSpPr>
        <p:spPr>
          <a:xfrm>
            <a:off x="2589213" y="2133600"/>
            <a:ext cx="8915400" cy="3778250"/>
          </a:xfrm>
        </p:spPr>
        <p:txBody>
          <a:bodyPr/>
          <a:lstStyle/>
          <a:p>
            <a:pPr marL="0" indent="0">
              <a:spcBef>
                <a:spcPts val="0"/>
              </a:spcBef>
              <a:buNone/>
            </a:pPr>
            <a:r>
              <a:rPr lang="en-US" sz="2200" b="1" dirty="0">
                <a:latin typeface="Courier" charset="0"/>
                <a:ea typeface="Courier" charset="0"/>
                <a:cs typeface="Courier" charset="0"/>
              </a:rPr>
              <a:t>&lt;div</a:t>
            </a:r>
            <a:r>
              <a:rPr lang="en-US" sz="2200" dirty="0">
                <a:latin typeface="Courier" charset="0"/>
                <a:ea typeface="Courier" charset="0"/>
                <a:cs typeface="Courier" charset="0"/>
              </a:rPr>
              <a:t> </a:t>
            </a:r>
            <a:r>
              <a:rPr lang="en-US" sz="2200" dirty="0" err="1">
                <a:latin typeface="Courier" charset="0"/>
                <a:ea typeface="Courier" charset="0"/>
                <a:cs typeface="Courier" charset="0"/>
              </a:rPr>
              <a:t>th:each</a:t>
            </a:r>
            <a:r>
              <a:rPr lang="en-US" sz="2200" dirty="0">
                <a:latin typeface="Courier" charset="0"/>
                <a:ea typeface="Courier" charset="0"/>
                <a:cs typeface="Courier" charset="0"/>
              </a:rPr>
              <a:t>="</a:t>
            </a:r>
            <a:r>
              <a:rPr lang="en-US" sz="2200" dirty="0" err="1">
                <a:latin typeface="Courier" charset="0"/>
                <a:ea typeface="Courier" charset="0"/>
                <a:cs typeface="Courier" charset="0"/>
              </a:rPr>
              <a:t>aFoodDiaryObj</a:t>
            </a:r>
            <a:r>
              <a:rPr lang="en-US" sz="2200" dirty="0">
                <a:latin typeface="Courier" charset="0"/>
                <a:ea typeface="Courier" charset="0"/>
                <a:cs typeface="Courier" charset="0"/>
              </a:rPr>
              <a:t> : ${</a:t>
            </a:r>
            <a:r>
              <a:rPr lang="en-US" sz="2200" dirty="0" err="1">
                <a:latin typeface="Courier" charset="0"/>
                <a:ea typeface="Courier" charset="0"/>
                <a:cs typeface="Courier" charset="0"/>
              </a:rPr>
              <a:t>foodDiaries</a:t>
            </a:r>
            <a:r>
              <a:rPr lang="en-US" sz="2200" dirty="0">
                <a:latin typeface="Courier" charset="0"/>
                <a:ea typeface="Courier" charset="0"/>
                <a:cs typeface="Courier" charset="0"/>
              </a:rPr>
              <a:t>}"</a:t>
            </a:r>
            <a:r>
              <a:rPr lang="en-US" sz="2200" b="1" dirty="0">
                <a:latin typeface="Courier" charset="0"/>
                <a:ea typeface="Courier" charset="0"/>
                <a:cs typeface="Courier" charset="0"/>
              </a:rPr>
              <a:t>&gt;</a:t>
            </a:r>
            <a:r>
              <a:rPr lang="en-US" sz="2200" dirty="0">
                <a:latin typeface="Courier" charset="0"/>
                <a:ea typeface="Courier" charset="0"/>
                <a:cs typeface="Courier" charset="0"/>
              </a:rPr>
              <a:t>  </a:t>
            </a:r>
          </a:p>
          <a:p>
            <a:pPr marL="0" indent="0">
              <a:spcBef>
                <a:spcPts val="0"/>
              </a:spcBef>
              <a:buNone/>
            </a:pPr>
            <a:r>
              <a:rPr lang="en-US" sz="2200" dirty="0">
                <a:latin typeface="Courier" charset="0"/>
                <a:ea typeface="Courier" charset="0"/>
                <a:cs typeface="Courier" charset="0"/>
              </a:rPr>
              <a:t>  &lt;!-- now we have access to </a:t>
            </a:r>
            <a:r>
              <a:rPr lang="en-US" sz="2200" dirty="0" smtClean="0">
                <a:latin typeface="Courier" charset="0"/>
                <a:ea typeface="Courier" charset="0"/>
                <a:cs typeface="Courier" charset="0"/>
              </a:rPr>
              <a:t>each</a:t>
            </a:r>
            <a:r>
              <a:rPr lang="en-US" sz="2200" dirty="0">
                <a:latin typeface="Courier" charset="0"/>
                <a:ea typeface="Courier" charset="0"/>
                <a:cs typeface="Courier" charset="0"/>
              </a:rPr>
              <a:t> </a:t>
            </a:r>
            <a:r>
              <a:rPr lang="en-US" sz="2200" dirty="0" smtClean="0">
                <a:latin typeface="Courier" charset="0"/>
                <a:ea typeface="Courier" charset="0"/>
                <a:cs typeface="Courier" charset="0"/>
              </a:rPr>
              <a:t>item</a:t>
            </a:r>
            <a:r>
              <a:rPr lang="en-US" sz="2200" dirty="0">
                <a:latin typeface="Courier" charset="0"/>
                <a:ea typeface="Courier" charset="0"/>
                <a:cs typeface="Courier" charset="0"/>
              </a:rPr>
              <a:t> --&gt;  </a:t>
            </a:r>
          </a:p>
          <a:p>
            <a:pPr marL="0" indent="0">
              <a:spcBef>
                <a:spcPts val="0"/>
              </a:spcBef>
              <a:buNone/>
            </a:pPr>
            <a:r>
              <a:rPr lang="en-US" sz="2200" dirty="0">
                <a:latin typeface="Courier" charset="0"/>
                <a:ea typeface="Courier" charset="0"/>
                <a:cs typeface="Courier" charset="0"/>
              </a:rPr>
              <a:t>  </a:t>
            </a:r>
            <a:r>
              <a:rPr lang="en-US" sz="2200" b="1" dirty="0">
                <a:latin typeface="Courier" charset="0"/>
                <a:ea typeface="Courier" charset="0"/>
                <a:cs typeface="Courier" charset="0"/>
              </a:rPr>
              <a:t>&lt;div</a:t>
            </a:r>
            <a:r>
              <a:rPr lang="en-US" sz="2200" dirty="0">
                <a:latin typeface="Courier" charset="0"/>
                <a:ea typeface="Courier" charset="0"/>
                <a:cs typeface="Courier" charset="0"/>
              </a:rPr>
              <a:t> </a:t>
            </a:r>
            <a:r>
              <a:rPr lang="en-US" sz="2200" dirty="0" err="1">
                <a:latin typeface="Courier" charset="0"/>
                <a:ea typeface="Courier" charset="0"/>
                <a:cs typeface="Courier" charset="0"/>
              </a:rPr>
              <a:t>th:inline</a:t>
            </a:r>
            <a:r>
              <a:rPr lang="en-US" sz="2200" dirty="0">
                <a:latin typeface="Courier" charset="0"/>
                <a:ea typeface="Courier" charset="0"/>
                <a:cs typeface="Courier" charset="0"/>
              </a:rPr>
              <a:t>="text"</a:t>
            </a:r>
            <a:r>
              <a:rPr lang="en-US" sz="2200" b="1" dirty="0">
                <a:latin typeface="Courier" charset="0"/>
                <a:ea typeface="Courier" charset="0"/>
                <a:cs typeface="Courier" charset="0"/>
              </a:rPr>
              <a:t>&gt;</a:t>
            </a:r>
            <a:r>
              <a:rPr lang="en-US" sz="2200" dirty="0">
                <a:latin typeface="Courier" charset="0"/>
                <a:ea typeface="Courier" charset="0"/>
                <a:cs typeface="Courier" charset="0"/>
              </a:rPr>
              <a:t>  </a:t>
            </a:r>
            <a:endParaRPr lang="en-US" sz="2200" dirty="0" smtClean="0">
              <a:latin typeface="Courier" charset="0"/>
              <a:ea typeface="Courier" charset="0"/>
              <a:cs typeface="Courier" charset="0"/>
            </a:endParaRPr>
          </a:p>
          <a:p>
            <a:pPr marL="0" indent="0">
              <a:spcBef>
                <a:spcPts val="0"/>
              </a:spcBef>
              <a:buNone/>
            </a:pPr>
            <a:r>
              <a:rPr lang="en-US" sz="2200" dirty="0">
                <a:latin typeface="Courier" charset="0"/>
                <a:ea typeface="Courier" charset="0"/>
                <a:cs typeface="Courier" charset="0"/>
              </a:rPr>
              <a:t>	</a:t>
            </a:r>
            <a:r>
              <a:rPr lang="en-US" sz="2200" dirty="0" smtClean="0">
                <a:latin typeface="Courier" charset="0"/>
                <a:ea typeface="Courier" charset="0"/>
                <a:cs typeface="Courier" charset="0"/>
              </a:rPr>
              <a:t>	</a:t>
            </a:r>
            <a:r>
              <a:rPr lang="en-US" sz="2000" dirty="0" smtClean="0">
                <a:latin typeface="Courier" charset="0"/>
                <a:ea typeface="Courier" charset="0"/>
                <a:cs typeface="Courier" charset="0"/>
              </a:rPr>
              <a:t>I</a:t>
            </a:r>
            <a:r>
              <a:rPr lang="en-US" sz="2000" dirty="0">
                <a:latin typeface="Courier" charset="0"/>
                <a:ea typeface="Courier" charset="0"/>
                <a:cs typeface="Courier" charset="0"/>
              </a:rPr>
              <a:t> had [[${</a:t>
            </a:r>
            <a:r>
              <a:rPr lang="en-US" sz="2000" dirty="0" err="1">
                <a:latin typeface="Courier" charset="0"/>
                <a:ea typeface="Courier" charset="0"/>
                <a:cs typeface="Courier" charset="0"/>
              </a:rPr>
              <a:t>aFoodDiaryObj.food</a:t>
            </a:r>
            <a:r>
              <a:rPr lang="en-US" sz="2000" dirty="0">
                <a:latin typeface="Courier" charset="0"/>
                <a:ea typeface="Courier" charset="0"/>
                <a:cs typeface="Courier" charset="0"/>
              </a:rPr>
              <a:t>}]] </a:t>
            </a:r>
            <a:endParaRPr lang="en-US" sz="2000" dirty="0" smtClean="0">
              <a:latin typeface="Courier" charset="0"/>
              <a:ea typeface="Courier" charset="0"/>
              <a:cs typeface="Courier" charset="0"/>
            </a:endParaRPr>
          </a:p>
          <a:p>
            <a:pPr marL="0" indent="0">
              <a:spcBef>
                <a:spcPts val="0"/>
              </a:spcBef>
              <a:buNone/>
            </a:pPr>
            <a:r>
              <a:rPr lang="en-US" sz="2200" dirty="0">
                <a:latin typeface="Courier" charset="0"/>
                <a:ea typeface="Courier" charset="0"/>
                <a:cs typeface="Courier" charset="0"/>
              </a:rPr>
              <a:t>	</a:t>
            </a:r>
            <a:r>
              <a:rPr lang="en-US" sz="2200" dirty="0" smtClean="0">
                <a:latin typeface="Courier" charset="0"/>
                <a:ea typeface="Courier" charset="0"/>
                <a:cs typeface="Courier" charset="0"/>
              </a:rPr>
              <a:t>	for</a:t>
            </a:r>
            <a:r>
              <a:rPr lang="en-US" sz="2200" dirty="0">
                <a:latin typeface="Courier" charset="0"/>
                <a:ea typeface="Courier" charset="0"/>
                <a:cs typeface="Courier" charset="0"/>
              </a:rPr>
              <a:t> </a:t>
            </a:r>
            <a:r>
              <a:rPr lang="en-US" sz="2200" dirty="0" smtClean="0">
                <a:latin typeface="Courier" charset="0"/>
                <a:ea typeface="Courier" charset="0"/>
                <a:cs typeface="Courier" charset="0"/>
              </a:rPr>
              <a:t>[[${</a:t>
            </a:r>
            <a:r>
              <a:rPr lang="en-US" sz="2200" dirty="0" err="1">
                <a:latin typeface="Courier" charset="0"/>
                <a:ea typeface="Courier" charset="0"/>
                <a:cs typeface="Courier" charset="0"/>
              </a:rPr>
              <a:t>aFoodDiaryObj.mealType</a:t>
            </a:r>
            <a:r>
              <a:rPr lang="en-US" sz="2200" dirty="0">
                <a:latin typeface="Courier" charset="0"/>
                <a:ea typeface="Courier" charset="0"/>
                <a:cs typeface="Courier" charset="0"/>
              </a:rPr>
              <a:t>}]] at </a:t>
            </a:r>
            <a:endParaRPr lang="en-US" sz="2200" dirty="0" smtClean="0">
              <a:latin typeface="Courier" charset="0"/>
              <a:ea typeface="Courier" charset="0"/>
              <a:cs typeface="Courier" charset="0"/>
            </a:endParaRPr>
          </a:p>
          <a:p>
            <a:pPr marL="0" indent="0">
              <a:spcBef>
                <a:spcPts val="0"/>
              </a:spcBef>
              <a:buNone/>
            </a:pPr>
            <a:r>
              <a:rPr lang="en-US" sz="2200" dirty="0">
                <a:latin typeface="Courier" charset="0"/>
                <a:ea typeface="Courier" charset="0"/>
                <a:cs typeface="Courier" charset="0"/>
              </a:rPr>
              <a:t>	</a:t>
            </a:r>
            <a:r>
              <a:rPr lang="en-US" sz="2200" dirty="0" smtClean="0">
                <a:latin typeface="Courier" charset="0"/>
                <a:ea typeface="Courier" charset="0"/>
                <a:cs typeface="Courier" charset="0"/>
              </a:rPr>
              <a:t>	[[${</a:t>
            </a:r>
            <a:r>
              <a:rPr lang="en-US" sz="2200" dirty="0" err="1">
                <a:latin typeface="Courier" charset="0"/>
                <a:ea typeface="Courier" charset="0"/>
                <a:cs typeface="Courier" charset="0"/>
              </a:rPr>
              <a:t>aFoodDiaryObj.timeOfDay</a:t>
            </a:r>
            <a:r>
              <a:rPr lang="en-US" sz="2200" dirty="0">
                <a:latin typeface="Courier" charset="0"/>
                <a:ea typeface="Courier" charset="0"/>
                <a:cs typeface="Courier" charset="0"/>
              </a:rPr>
              <a:t>}]]  </a:t>
            </a:r>
          </a:p>
          <a:p>
            <a:pPr marL="0" indent="0">
              <a:spcBef>
                <a:spcPts val="0"/>
              </a:spcBef>
              <a:buNone/>
            </a:pPr>
            <a:r>
              <a:rPr lang="en-US" sz="2200" dirty="0">
                <a:latin typeface="Courier" charset="0"/>
                <a:ea typeface="Courier" charset="0"/>
                <a:cs typeface="Courier" charset="0"/>
              </a:rPr>
              <a:t>  </a:t>
            </a:r>
            <a:r>
              <a:rPr lang="en-US" sz="2200" b="1" dirty="0">
                <a:latin typeface="Courier" charset="0"/>
                <a:ea typeface="Courier" charset="0"/>
                <a:cs typeface="Courier" charset="0"/>
              </a:rPr>
              <a:t>&lt;/div&gt;</a:t>
            </a:r>
            <a:r>
              <a:rPr lang="en-US" sz="2200" dirty="0">
                <a:latin typeface="Courier" charset="0"/>
                <a:ea typeface="Courier" charset="0"/>
                <a:cs typeface="Courier" charset="0"/>
              </a:rPr>
              <a:t>  </a:t>
            </a:r>
          </a:p>
          <a:p>
            <a:pPr marL="0" indent="0">
              <a:spcBef>
                <a:spcPts val="0"/>
              </a:spcBef>
              <a:buNone/>
            </a:pPr>
            <a:r>
              <a:rPr lang="en-US" sz="2200" b="1" dirty="0">
                <a:latin typeface="Courier" charset="0"/>
                <a:ea typeface="Courier" charset="0"/>
                <a:cs typeface="Courier" charset="0"/>
              </a:rPr>
              <a:t>&lt;/div&gt;</a:t>
            </a:r>
            <a:endParaRPr lang="en-US" sz="2200" dirty="0">
              <a:latin typeface="Courier" charset="0"/>
              <a:ea typeface="Courier" charset="0"/>
              <a:cs typeface="Courier" charset="0"/>
            </a:endParaRPr>
          </a:p>
          <a:p>
            <a:pPr marL="0" indent="0">
              <a:spcBef>
                <a:spcPts val="0"/>
              </a:spcBef>
              <a:buNone/>
            </a:pPr>
            <a:r>
              <a:rPr lang="en-US" sz="2200" dirty="0">
                <a:latin typeface="Courier" charset="0"/>
                <a:ea typeface="Courier" charset="0"/>
                <a:cs typeface="Courier" charset="0"/>
              </a:rPr>
              <a:t>  </a:t>
            </a:r>
          </a:p>
          <a:p>
            <a:pPr marL="0" indent="0" eaLnBrk="1" hangingPunct="1">
              <a:buNone/>
            </a:pPr>
            <a:endParaRPr lang="zh-TW" altLang="en-US" dirty="0"/>
          </a:p>
        </p:txBody>
      </p:sp>
      <p:sp>
        <p:nvSpPr>
          <p:cNvPr id="28676"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468F45F4-0352-EA4D-9206-349D7EA41ADD}" type="slidenum">
              <a:rPr lang="zh-TW" altLang="en-US">
                <a:solidFill>
                  <a:srgbClr val="FEFFFF"/>
                </a:solidFill>
              </a:rPr>
              <a:pPr/>
              <a:t>12</a:t>
            </a:fld>
            <a:endParaRPr lang="zh-TW" altLang="en-US">
              <a:solidFill>
                <a:srgbClr val="FEFFFF"/>
              </a:solidFill>
            </a:endParaRPr>
          </a:p>
        </p:txBody>
      </p:sp>
    </p:spTree>
    <p:extLst>
      <p:ext uri="{BB962C8B-B14F-4D97-AF65-F5344CB8AC3E}">
        <p14:creationId xmlns:p14="http://schemas.microsoft.com/office/powerpoint/2010/main" val="1021533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a:xfrm>
            <a:off x="2592388" y="623888"/>
            <a:ext cx="8912225" cy="1281112"/>
          </a:xfrm>
        </p:spPr>
        <p:txBody>
          <a:bodyPr/>
          <a:lstStyle/>
          <a:p>
            <a:pPr eaLnBrk="1" hangingPunct="1"/>
            <a:r>
              <a:rPr lang="en-US" altLang="zh-TW" b="1" dirty="0" smtClean="0"/>
              <a:t>Linking HTML Elements to Model Attributes with </a:t>
            </a:r>
            <a:r>
              <a:rPr lang="en-US" altLang="zh-TW" b="1" dirty="0" err="1" smtClean="0"/>
              <a:t>Thymeleaf</a:t>
            </a:r>
            <a:endParaRPr lang="zh-TW" altLang="en-US" dirty="0"/>
          </a:p>
        </p:txBody>
      </p:sp>
      <p:sp>
        <p:nvSpPr>
          <p:cNvPr id="29699" name="內容版面配置區 2"/>
          <p:cNvSpPr>
            <a:spLocks noGrp="1"/>
          </p:cNvSpPr>
          <p:nvPr>
            <p:ph idx="1"/>
          </p:nvPr>
        </p:nvSpPr>
        <p:spPr>
          <a:xfrm>
            <a:off x="2589213" y="1828800"/>
            <a:ext cx="9018854" cy="4083050"/>
          </a:xfrm>
        </p:spPr>
        <p:txBody>
          <a:bodyPr/>
          <a:lstStyle/>
          <a:p>
            <a:r>
              <a:rPr lang="en-US" sz="2200" dirty="0" smtClean="0"/>
              <a:t>Next </a:t>
            </a:r>
            <a:r>
              <a:rPr lang="en-US" sz="2200" dirty="0"/>
              <a:t>up is something else that’s critical to building web applications… how to link your input elements to your Spring Controllers so that you can transfer data from HTML to Java.</a:t>
            </a:r>
          </a:p>
          <a:p>
            <a:r>
              <a:rPr lang="en-US" sz="2200" dirty="0"/>
              <a:t>Let’s assume that we want to populate a </a:t>
            </a:r>
            <a:r>
              <a:rPr lang="en-US" sz="2200" dirty="0" err="1"/>
              <a:t>FoodDiary</a:t>
            </a:r>
            <a:r>
              <a:rPr lang="en-US" sz="2200" dirty="0"/>
              <a:t> object in HTML and have it link to our Java back-end.</a:t>
            </a:r>
          </a:p>
          <a:p>
            <a:r>
              <a:rPr lang="en-US" sz="2200" dirty="0"/>
              <a:t>Previously, when using JSPs we would make use of the form JSTL and we would create &lt;</a:t>
            </a:r>
            <a:r>
              <a:rPr lang="en-US" sz="2200" dirty="0" err="1"/>
              <a:t>form:input</a:t>
            </a:r>
            <a:r>
              <a:rPr lang="en-US" sz="2200" dirty="0"/>
              <a:t>&gt; elements.</a:t>
            </a:r>
          </a:p>
          <a:p>
            <a:r>
              <a:rPr lang="en-US" sz="2200" dirty="0" err="1" smtClean="0"/>
              <a:t>Thymeleaf</a:t>
            </a:r>
            <a:r>
              <a:rPr lang="en-US" sz="2200" dirty="0" smtClean="0"/>
              <a:t> </a:t>
            </a:r>
            <a:r>
              <a:rPr lang="en-US" sz="2200" dirty="0"/>
              <a:t>just uses its </a:t>
            </a:r>
            <a:r>
              <a:rPr lang="en-US" sz="2200" dirty="0" err="1"/>
              <a:t>th:field</a:t>
            </a:r>
            <a:r>
              <a:rPr lang="en-US" sz="2200" dirty="0"/>
              <a:t> syntax to link everything up</a:t>
            </a:r>
            <a:r>
              <a:rPr lang="en-US" sz="2200" dirty="0" smtClean="0"/>
              <a:t>.</a:t>
            </a:r>
            <a:endParaRPr lang="en-US" sz="2200" dirty="0"/>
          </a:p>
        </p:txBody>
      </p:sp>
      <p:sp>
        <p:nvSpPr>
          <p:cNvPr id="29700"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FA8F93DC-8D8F-0148-97A4-3C26DB9FA2AA}" type="slidenum">
              <a:rPr lang="zh-TW" altLang="en-US">
                <a:solidFill>
                  <a:srgbClr val="FEFFFF"/>
                </a:solidFill>
              </a:rPr>
              <a:pPr/>
              <a:t>13</a:t>
            </a:fld>
            <a:endParaRPr lang="zh-TW" altLang="en-US">
              <a:solidFill>
                <a:srgbClr val="FEFFF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p:cNvSpPr>
            <a:spLocks noGrp="1"/>
          </p:cNvSpPr>
          <p:nvPr>
            <p:ph type="title"/>
          </p:nvPr>
        </p:nvSpPr>
        <p:spPr>
          <a:xfrm>
            <a:off x="2592388" y="623888"/>
            <a:ext cx="8912225" cy="1281112"/>
          </a:xfrm>
        </p:spPr>
        <p:txBody>
          <a:bodyPr/>
          <a:lstStyle/>
          <a:p>
            <a:pPr eaLnBrk="1" hangingPunct="1"/>
            <a:r>
              <a:rPr lang="en-US" altLang="zh-TW" b="1" dirty="0"/>
              <a:t>Linking HTML Elements to Model Attributes with </a:t>
            </a:r>
            <a:r>
              <a:rPr lang="en-US" altLang="zh-TW" b="1" dirty="0" err="1" smtClean="0"/>
              <a:t>Thymeleaf</a:t>
            </a:r>
            <a:r>
              <a:rPr lang="en-US" altLang="zh-TW" b="1" dirty="0" smtClean="0"/>
              <a:t> (</a:t>
            </a:r>
            <a:r>
              <a:rPr lang="en-US" altLang="zh-TW" b="1" dirty="0" err="1" smtClean="0"/>
              <a:t>cont</a:t>
            </a:r>
            <a:r>
              <a:rPr lang="en-US" altLang="zh-TW" b="1" dirty="0" smtClean="0"/>
              <a:t>)</a:t>
            </a:r>
            <a:r>
              <a:rPr lang="zh-TW" altLang="zh-TW" dirty="0"/>
              <a:t/>
            </a:r>
            <a:br>
              <a:rPr lang="zh-TW" altLang="zh-TW" dirty="0"/>
            </a:br>
            <a:endParaRPr lang="zh-TW" altLang="en-US" dirty="0"/>
          </a:p>
        </p:txBody>
      </p:sp>
      <p:sp>
        <p:nvSpPr>
          <p:cNvPr id="30723" name="內容版面配置區 2"/>
          <p:cNvSpPr>
            <a:spLocks noGrp="1"/>
          </p:cNvSpPr>
          <p:nvPr>
            <p:ph idx="1"/>
          </p:nvPr>
        </p:nvSpPr>
        <p:spPr>
          <a:xfrm>
            <a:off x="2589212" y="2133600"/>
            <a:ext cx="9346113" cy="3778250"/>
          </a:xfrm>
        </p:spPr>
        <p:txBody>
          <a:bodyPr/>
          <a:lstStyle/>
          <a:p>
            <a:r>
              <a:rPr lang="en-US" sz="2200" b="1" i="1" dirty="0"/>
              <a:t>Note</a:t>
            </a:r>
            <a:r>
              <a:rPr lang="en-US" sz="2200" i="1" dirty="0"/>
              <a:t>: Let’s assume that we have a </a:t>
            </a:r>
            <a:r>
              <a:rPr lang="en-US" sz="2200" i="1" dirty="0" err="1"/>
              <a:t>foodDiary</a:t>
            </a:r>
            <a:r>
              <a:rPr lang="en-US" sz="2200" i="1" dirty="0"/>
              <a:t> item that’s been added to our model from a controller.</a:t>
            </a:r>
            <a:endParaRPr lang="en-US" sz="2200" dirty="0"/>
          </a:p>
          <a:p>
            <a:pPr marL="0" indent="0">
              <a:spcBef>
                <a:spcPts val="0"/>
              </a:spcBef>
              <a:buNone/>
            </a:pPr>
            <a:endParaRPr lang="en-US" dirty="0" smtClean="0">
              <a:latin typeface="Courier" charset="0"/>
              <a:ea typeface="Courier" charset="0"/>
              <a:cs typeface="Courier" charset="0"/>
            </a:endParaRPr>
          </a:p>
          <a:p>
            <a:pPr marL="0" indent="0">
              <a:spcBef>
                <a:spcPts val="0"/>
              </a:spcBef>
              <a:buNone/>
            </a:pPr>
            <a:r>
              <a:rPr lang="en-US" dirty="0" smtClean="0">
                <a:latin typeface="Courier" charset="0"/>
                <a:ea typeface="Courier" charset="0"/>
                <a:cs typeface="Courier" charset="0"/>
              </a:rPr>
              <a:t>&lt;</a:t>
            </a:r>
            <a:r>
              <a:rPr lang="en-US" dirty="0">
                <a:latin typeface="Courier" charset="0"/>
                <a:ea typeface="Courier" charset="0"/>
                <a:cs typeface="Courier" charset="0"/>
              </a:rPr>
              <a:t>form action="" method="post"&gt;  </a:t>
            </a:r>
          </a:p>
          <a:p>
            <a:pPr marL="0" indent="0">
              <a:spcBef>
                <a:spcPts val="0"/>
              </a:spcBef>
              <a:buNone/>
            </a:pPr>
            <a:r>
              <a:rPr lang="en-US" dirty="0">
                <a:latin typeface="Courier" charset="0"/>
                <a:ea typeface="Courier" charset="0"/>
                <a:cs typeface="Courier" charset="0"/>
              </a:rPr>
              <a:t>  Food: &lt;input type="text" </a:t>
            </a:r>
            <a:r>
              <a:rPr lang="en-US" dirty="0" err="1">
                <a:latin typeface="Courier" charset="0"/>
                <a:ea typeface="Courier" charset="0"/>
                <a:cs typeface="Courier" charset="0"/>
              </a:rPr>
              <a:t>th:field</a:t>
            </a:r>
            <a:r>
              <a:rPr lang="en-US" dirty="0">
                <a:latin typeface="Courier" charset="0"/>
                <a:ea typeface="Courier" charset="0"/>
                <a:cs typeface="Courier" charset="0"/>
              </a:rPr>
              <a:t>="${</a:t>
            </a:r>
            <a:r>
              <a:rPr lang="en-US" dirty="0" err="1">
                <a:latin typeface="Courier" charset="0"/>
                <a:ea typeface="Courier" charset="0"/>
                <a:cs typeface="Courier" charset="0"/>
              </a:rPr>
              <a:t>foodDiary.food</a:t>
            </a:r>
            <a:r>
              <a:rPr lang="en-US" dirty="0">
                <a:latin typeface="Courier" charset="0"/>
                <a:ea typeface="Courier" charset="0"/>
                <a:cs typeface="Courier" charset="0"/>
              </a:rPr>
              <a:t>}"&gt;&lt;</a:t>
            </a:r>
            <a:r>
              <a:rPr lang="en-US" dirty="0" err="1">
                <a:latin typeface="Courier" charset="0"/>
                <a:ea typeface="Courier" charset="0"/>
                <a:cs typeface="Courier" charset="0"/>
              </a:rPr>
              <a:t>br</a:t>
            </a:r>
            <a:r>
              <a:rPr lang="en-US" dirty="0">
                <a:latin typeface="Courier" charset="0"/>
                <a:ea typeface="Courier" charset="0"/>
                <a:cs typeface="Courier" charset="0"/>
              </a:rPr>
              <a:t>&gt;  </a:t>
            </a:r>
          </a:p>
          <a:p>
            <a:pPr marL="0" indent="0">
              <a:spcBef>
                <a:spcPts val="0"/>
              </a:spcBef>
              <a:buNone/>
            </a:pPr>
            <a:r>
              <a:rPr lang="en-US" dirty="0">
                <a:latin typeface="Courier" charset="0"/>
                <a:ea typeface="Courier" charset="0"/>
                <a:cs typeface="Courier" charset="0"/>
              </a:rPr>
              <a:t>  Meal Type</a:t>
            </a:r>
            <a:r>
              <a:rPr lang="en-US" dirty="0" smtClean="0">
                <a:latin typeface="Courier" charset="0"/>
                <a:ea typeface="Courier" charset="0"/>
                <a:cs typeface="Courier" charset="0"/>
              </a:rPr>
              <a:t>:&lt;</a:t>
            </a:r>
            <a:r>
              <a:rPr lang="en-US" dirty="0">
                <a:latin typeface="Courier" charset="0"/>
                <a:ea typeface="Courier" charset="0"/>
                <a:cs typeface="Courier" charset="0"/>
              </a:rPr>
              <a:t>input type="text" </a:t>
            </a:r>
            <a:r>
              <a:rPr lang="en-US" dirty="0" err="1">
                <a:latin typeface="Courier" charset="0"/>
                <a:ea typeface="Courier" charset="0"/>
                <a:cs typeface="Courier" charset="0"/>
              </a:rPr>
              <a:t>th:field</a:t>
            </a:r>
            <a:r>
              <a:rPr lang="en-US" dirty="0">
                <a:latin typeface="Courier" charset="0"/>
                <a:ea typeface="Courier" charset="0"/>
                <a:cs typeface="Courier" charset="0"/>
              </a:rPr>
              <a:t>="${</a:t>
            </a:r>
            <a:r>
              <a:rPr lang="en-US" dirty="0" err="1">
                <a:latin typeface="Courier" charset="0"/>
                <a:ea typeface="Courier" charset="0"/>
                <a:cs typeface="Courier" charset="0"/>
              </a:rPr>
              <a:t>foodDiary.mealType</a:t>
            </a:r>
            <a:r>
              <a:rPr lang="en-US" dirty="0" smtClean="0">
                <a:latin typeface="Courier" charset="0"/>
                <a:ea typeface="Courier" charset="0"/>
                <a:cs typeface="Courier" charset="0"/>
              </a:rPr>
              <a:t>}"&gt;</a:t>
            </a:r>
          </a:p>
          <a:p>
            <a:pPr marL="0" indent="0">
              <a:spcBef>
                <a:spcPts val="0"/>
              </a:spcBef>
              <a:buNone/>
            </a:pPr>
            <a:r>
              <a:rPr lang="en-US" dirty="0" smtClean="0">
                <a:latin typeface="Courier" charset="0"/>
                <a:ea typeface="Courier" charset="0"/>
                <a:cs typeface="Courier" charset="0"/>
              </a:rPr>
              <a:t>	&lt;</a:t>
            </a:r>
            <a:r>
              <a:rPr lang="en-US" dirty="0" err="1">
                <a:latin typeface="Courier" charset="0"/>
                <a:ea typeface="Courier" charset="0"/>
                <a:cs typeface="Courier" charset="0"/>
              </a:rPr>
              <a:t>br</a:t>
            </a:r>
            <a:r>
              <a:rPr lang="en-US" dirty="0">
                <a:latin typeface="Courier" charset="0"/>
                <a:ea typeface="Courier" charset="0"/>
                <a:cs typeface="Courier" charset="0"/>
              </a:rPr>
              <a:t>&gt;  </a:t>
            </a:r>
          </a:p>
          <a:p>
            <a:pPr marL="0" indent="0">
              <a:spcBef>
                <a:spcPts val="0"/>
              </a:spcBef>
              <a:buNone/>
            </a:pPr>
            <a:r>
              <a:rPr lang="en-US" dirty="0">
                <a:latin typeface="Courier" charset="0"/>
                <a:ea typeface="Courier" charset="0"/>
                <a:cs typeface="Courier" charset="0"/>
              </a:rPr>
              <a:t>  Time of Day</a:t>
            </a:r>
            <a:r>
              <a:rPr lang="en-US" dirty="0" smtClean="0">
                <a:latin typeface="Courier" charset="0"/>
                <a:ea typeface="Courier" charset="0"/>
                <a:cs typeface="Courier" charset="0"/>
              </a:rPr>
              <a:t>:&lt;</a:t>
            </a:r>
            <a:r>
              <a:rPr lang="en-US" dirty="0">
                <a:latin typeface="Courier" charset="0"/>
                <a:ea typeface="Courier" charset="0"/>
                <a:cs typeface="Courier" charset="0"/>
              </a:rPr>
              <a:t>input type="text" </a:t>
            </a:r>
            <a:r>
              <a:rPr lang="en-US" dirty="0" err="1">
                <a:latin typeface="Courier" charset="0"/>
                <a:ea typeface="Courier" charset="0"/>
                <a:cs typeface="Courier" charset="0"/>
              </a:rPr>
              <a:t>th:field</a:t>
            </a:r>
            <a:r>
              <a:rPr lang="en-US" dirty="0">
                <a:latin typeface="Courier" charset="0"/>
                <a:ea typeface="Courier" charset="0"/>
                <a:cs typeface="Courier" charset="0"/>
              </a:rPr>
              <a:t>="${</a:t>
            </a:r>
            <a:r>
              <a:rPr lang="en-US" dirty="0" err="1">
                <a:latin typeface="Courier" charset="0"/>
                <a:ea typeface="Courier" charset="0"/>
                <a:cs typeface="Courier" charset="0"/>
              </a:rPr>
              <a:t>foodDiary.timeOfDay</a:t>
            </a:r>
            <a:r>
              <a:rPr lang="en-US" dirty="0" smtClean="0">
                <a:latin typeface="Courier" charset="0"/>
                <a:ea typeface="Courier" charset="0"/>
                <a:cs typeface="Courier" charset="0"/>
              </a:rPr>
              <a:t>}"&gt;</a:t>
            </a:r>
          </a:p>
          <a:p>
            <a:pPr marL="0" indent="0">
              <a:spcBef>
                <a:spcPts val="0"/>
              </a:spcBef>
              <a:buNone/>
            </a:pPr>
            <a:r>
              <a:rPr lang="en-US" dirty="0">
                <a:latin typeface="Courier" charset="0"/>
                <a:ea typeface="Courier" charset="0"/>
                <a:cs typeface="Courier" charset="0"/>
              </a:rPr>
              <a:t>	</a:t>
            </a:r>
            <a:r>
              <a:rPr lang="en-US" dirty="0" smtClean="0">
                <a:latin typeface="Courier" charset="0"/>
                <a:ea typeface="Courier" charset="0"/>
                <a:cs typeface="Courier" charset="0"/>
              </a:rPr>
              <a:t>&lt;</a:t>
            </a:r>
            <a:r>
              <a:rPr lang="en-US" dirty="0" err="1">
                <a:latin typeface="Courier" charset="0"/>
                <a:ea typeface="Courier" charset="0"/>
                <a:cs typeface="Courier" charset="0"/>
              </a:rPr>
              <a:t>br</a:t>
            </a:r>
            <a:r>
              <a:rPr lang="en-US" dirty="0">
                <a:latin typeface="Courier" charset="0"/>
                <a:ea typeface="Courier" charset="0"/>
                <a:cs typeface="Courier" charset="0"/>
              </a:rPr>
              <a:t>&gt;  </a:t>
            </a:r>
          </a:p>
          <a:p>
            <a:pPr marL="0" indent="0">
              <a:spcBef>
                <a:spcPts val="0"/>
              </a:spcBef>
              <a:buNone/>
            </a:pPr>
            <a:r>
              <a:rPr lang="en-US" dirty="0">
                <a:latin typeface="Courier" charset="0"/>
                <a:ea typeface="Courier" charset="0"/>
                <a:cs typeface="Courier" charset="0"/>
              </a:rPr>
              <a:t>  Cost: &lt;input type="text" </a:t>
            </a:r>
            <a:r>
              <a:rPr lang="en-US" dirty="0" err="1">
                <a:latin typeface="Courier" charset="0"/>
                <a:ea typeface="Courier" charset="0"/>
                <a:cs typeface="Courier" charset="0"/>
              </a:rPr>
              <a:t>th:field</a:t>
            </a:r>
            <a:r>
              <a:rPr lang="en-US" dirty="0">
                <a:latin typeface="Courier" charset="0"/>
                <a:ea typeface="Courier" charset="0"/>
                <a:cs typeface="Courier" charset="0"/>
              </a:rPr>
              <a:t>="${</a:t>
            </a:r>
            <a:r>
              <a:rPr lang="en-US" dirty="0" err="1">
                <a:latin typeface="Courier" charset="0"/>
                <a:ea typeface="Courier" charset="0"/>
                <a:cs typeface="Courier" charset="0"/>
              </a:rPr>
              <a:t>foodDiary.cost</a:t>
            </a:r>
            <a:r>
              <a:rPr lang="en-US" dirty="0" smtClean="0">
                <a:latin typeface="Courier" charset="0"/>
                <a:ea typeface="Courier" charset="0"/>
                <a:cs typeface="Courier" charset="0"/>
              </a:rPr>
              <a:t>}"&gt;</a:t>
            </a:r>
          </a:p>
          <a:p>
            <a:pPr marL="0" indent="0">
              <a:spcBef>
                <a:spcPts val="0"/>
              </a:spcBef>
              <a:buNone/>
            </a:pPr>
            <a:r>
              <a:rPr lang="en-US" dirty="0">
                <a:latin typeface="Courier" charset="0"/>
                <a:ea typeface="Courier" charset="0"/>
                <a:cs typeface="Courier" charset="0"/>
              </a:rPr>
              <a:t>	</a:t>
            </a:r>
            <a:r>
              <a:rPr lang="en-US" dirty="0" smtClean="0">
                <a:latin typeface="Courier" charset="0"/>
                <a:ea typeface="Courier" charset="0"/>
                <a:cs typeface="Courier" charset="0"/>
              </a:rPr>
              <a:t>&lt;</a:t>
            </a:r>
            <a:r>
              <a:rPr lang="en-US" dirty="0" err="1">
                <a:latin typeface="Courier" charset="0"/>
                <a:ea typeface="Courier" charset="0"/>
                <a:cs typeface="Courier" charset="0"/>
              </a:rPr>
              <a:t>br</a:t>
            </a:r>
            <a:r>
              <a:rPr lang="en-US" dirty="0">
                <a:latin typeface="Courier" charset="0"/>
                <a:ea typeface="Courier" charset="0"/>
                <a:cs typeface="Courier" charset="0"/>
              </a:rPr>
              <a:t>&gt;  </a:t>
            </a:r>
          </a:p>
          <a:p>
            <a:pPr marL="0" indent="0">
              <a:spcBef>
                <a:spcPts val="0"/>
              </a:spcBef>
              <a:buNone/>
            </a:pPr>
            <a:r>
              <a:rPr lang="en-US" dirty="0">
                <a:latin typeface="Courier" charset="0"/>
                <a:ea typeface="Courier" charset="0"/>
                <a:cs typeface="Courier" charset="0"/>
              </a:rPr>
              <a:t>  &lt;input type="submit" value="Submit"&gt;  </a:t>
            </a:r>
          </a:p>
          <a:p>
            <a:pPr marL="0" indent="0">
              <a:spcBef>
                <a:spcPts val="0"/>
              </a:spcBef>
              <a:buNone/>
            </a:pPr>
            <a:r>
              <a:rPr lang="en-US" dirty="0">
                <a:latin typeface="Courier" charset="0"/>
                <a:ea typeface="Courier" charset="0"/>
                <a:cs typeface="Courier" charset="0"/>
              </a:rPr>
              <a:t>&lt;/form&gt;  </a:t>
            </a:r>
          </a:p>
          <a:p>
            <a:pPr eaLnBrk="1" hangingPunct="1"/>
            <a:endParaRPr lang="zh-TW" altLang="en-US" sz="2400" dirty="0"/>
          </a:p>
        </p:txBody>
      </p:sp>
      <p:sp>
        <p:nvSpPr>
          <p:cNvPr id="30724"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FCDF0703-1783-484C-8C32-B5687FDB0E11}" type="slidenum">
              <a:rPr lang="zh-TW" altLang="en-US">
                <a:solidFill>
                  <a:srgbClr val="FEFFFF"/>
                </a:solidFill>
              </a:rPr>
              <a:pPr/>
              <a:t>14</a:t>
            </a:fld>
            <a:endParaRPr lang="zh-TW" altLang="en-US">
              <a:solidFill>
                <a:srgbClr val="FEFFFF"/>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p:cNvSpPr>
            <a:spLocks noGrp="1"/>
          </p:cNvSpPr>
          <p:nvPr>
            <p:ph type="title"/>
          </p:nvPr>
        </p:nvSpPr>
        <p:spPr>
          <a:xfrm>
            <a:off x="2592388" y="623888"/>
            <a:ext cx="8912225" cy="1281112"/>
          </a:xfrm>
        </p:spPr>
        <p:txBody>
          <a:bodyPr/>
          <a:lstStyle/>
          <a:p>
            <a:pPr eaLnBrk="1" hangingPunct="1"/>
            <a:r>
              <a:rPr lang="en-US" altLang="zh-TW" b="1" dirty="0"/>
              <a:t>Linking HTML Elements to Model Attributes with </a:t>
            </a:r>
            <a:r>
              <a:rPr lang="en-US" altLang="zh-TW" b="1" dirty="0" err="1"/>
              <a:t>Thymeleaf</a:t>
            </a:r>
            <a:r>
              <a:rPr lang="en-US" altLang="zh-TW" b="1" dirty="0"/>
              <a:t> (</a:t>
            </a:r>
            <a:r>
              <a:rPr lang="en-US" altLang="zh-TW" b="1" dirty="0" err="1"/>
              <a:t>cont</a:t>
            </a:r>
            <a:r>
              <a:rPr lang="en-US" altLang="zh-TW" b="1" dirty="0"/>
              <a:t>) </a:t>
            </a:r>
            <a:r>
              <a:rPr lang="zh-TW" altLang="zh-TW" dirty="0"/>
              <a:t/>
            </a:r>
            <a:br>
              <a:rPr lang="zh-TW" altLang="zh-TW" dirty="0"/>
            </a:br>
            <a:endParaRPr lang="zh-TW" altLang="en-US" dirty="0"/>
          </a:p>
        </p:txBody>
      </p:sp>
      <p:sp>
        <p:nvSpPr>
          <p:cNvPr id="31747" name="內容版面配置區 2"/>
          <p:cNvSpPr>
            <a:spLocks noGrp="1"/>
          </p:cNvSpPr>
          <p:nvPr>
            <p:ph idx="1"/>
          </p:nvPr>
        </p:nvSpPr>
        <p:spPr>
          <a:xfrm>
            <a:off x="2589213" y="2133600"/>
            <a:ext cx="8915400" cy="3778250"/>
          </a:xfrm>
        </p:spPr>
        <p:txBody>
          <a:bodyPr/>
          <a:lstStyle/>
          <a:p>
            <a:pPr marL="0" indent="0">
              <a:buNone/>
            </a:pPr>
            <a:r>
              <a:rPr lang="en-US" b="1" dirty="0">
                <a:latin typeface="Courier" charset="0"/>
                <a:ea typeface="Courier" charset="0"/>
                <a:cs typeface="Courier" charset="0"/>
              </a:rPr>
              <a:t>&lt;form</a:t>
            </a:r>
            <a:r>
              <a:rPr lang="en-US" dirty="0">
                <a:latin typeface="Courier" charset="0"/>
                <a:ea typeface="Courier" charset="0"/>
                <a:cs typeface="Courier" charset="0"/>
              </a:rPr>
              <a:t> action="" method="post" </a:t>
            </a:r>
            <a:r>
              <a:rPr lang="en-US" dirty="0" err="1">
                <a:latin typeface="Courier" charset="0"/>
                <a:ea typeface="Courier" charset="0"/>
                <a:cs typeface="Courier" charset="0"/>
              </a:rPr>
              <a:t>th:object</a:t>
            </a:r>
            <a:r>
              <a:rPr lang="en-US" dirty="0">
                <a:latin typeface="Courier" charset="0"/>
                <a:ea typeface="Courier" charset="0"/>
                <a:cs typeface="Courier" charset="0"/>
              </a:rPr>
              <a:t>="${</a:t>
            </a:r>
            <a:r>
              <a:rPr lang="en-US" dirty="0" err="1">
                <a:latin typeface="Courier" charset="0"/>
                <a:ea typeface="Courier" charset="0"/>
                <a:cs typeface="Courier" charset="0"/>
              </a:rPr>
              <a:t>foodDiary</a:t>
            </a:r>
            <a:r>
              <a:rPr lang="en-US" dirty="0">
                <a:latin typeface="Courier" charset="0"/>
                <a:ea typeface="Courier" charset="0"/>
                <a:cs typeface="Courier" charset="0"/>
              </a:rPr>
              <a:t>}"</a:t>
            </a:r>
            <a:r>
              <a:rPr lang="en-US" b="1" dirty="0">
                <a:latin typeface="Courier" charset="0"/>
                <a:ea typeface="Courier" charset="0"/>
                <a:cs typeface="Courier" charset="0"/>
              </a:rPr>
              <a:t>&gt;</a:t>
            </a:r>
            <a:r>
              <a:rPr lang="en-US" dirty="0">
                <a:latin typeface="Courier" charset="0"/>
                <a:ea typeface="Courier" charset="0"/>
                <a:cs typeface="Courier" charset="0"/>
              </a:rPr>
              <a:t>  </a:t>
            </a:r>
          </a:p>
          <a:p>
            <a:pPr marL="0" indent="0">
              <a:buNone/>
            </a:pPr>
            <a:r>
              <a:rPr lang="en-US" dirty="0">
                <a:latin typeface="Courier" charset="0"/>
                <a:ea typeface="Courier" charset="0"/>
                <a:cs typeface="Courier" charset="0"/>
              </a:rPr>
              <a:t>  Food: </a:t>
            </a:r>
            <a:r>
              <a:rPr lang="en-US" b="1" dirty="0">
                <a:latin typeface="Courier" charset="0"/>
                <a:ea typeface="Courier" charset="0"/>
                <a:cs typeface="Courier" charset="0"/>
              </a:rPr>
              <a:t>&lt;input</a:t>
            </a:r>
            <a:r>
              <a:rPr lang="en-US" dirty="0">
                <a:latin typeface="Courier" charset="0"/>
                <a:ea typeface="Courier" charset="0"/>
                <a:cs typeface="Courier" charset="0"/>
              </a:rPr>
              <a:t> type="text" </a:t>
            </a:r>
            <a:r>
              <a:rPr lang="en-US" dirty="0" err="1">
                <a:latin typeface="Courier" charset="0"/>
                <a:ea typeface="Courier" charset="0"/>
                <a:cs typeface="Courier" charset="0"/>
              </a:rPr>
              <a:t>th:field</a:t>
            </a:r>
            <a:r>
              <a:rPr lang="en-US" dirty="0">
                <a:latin typeface="Courier" charset="0"/>
                <a:ea typeface="Courier" charset="0"/>
                <a:cs typeface="Courier" charset="0"/>
              </a:rPr>
              <a:t>="*{food}"</a:t>
            </a:r>
            <a:r>
              <a:rPr lang="en-US" b="1" dirty="0">
                <a:latin typeface="Courier" charset="0"/>
                <a:ea typeface="Courier" charset="0"/>
                <a:cs typeface="Courier" charset="0"/>
              </a:rPr>
              <a:t>&gt;&lt;</a:t>
            </a:r>
            <a:r>
              <a:rPr lang="en-US" b="1" dirty="0" err="1">
                <a:latin typeface="Courier" charset="0"/>
                <a:ea typeface="Courier" charset="0"/>
                <a:cs typeface="Courier" charset="0"/>
              </a:rPr>
              <a:t>br</a:t>
            </a:r>
            <a:r>
              <a:rPr lang="en-US" b="1" dirty="0">
                <a:latin typeface="Courier" charset="0"/>
                <a:ea typeface="Courier" charset="0"/>
                <a:cs typeface="Courier" charset="0"/>
              </a:rPr>
              <a:t>&gt;</a:t>
            </a:r>
            <a:r>
              <a:rPr lang="en-US" dirty="0">
                <a:latin typeface="Courier" charset="0"/>
                <a:ea typeface="Courier" charset="0"/>
                <a:cs typeface="Courier" charset="0"/>
              </a:rPr>
              <a:t>  </a:t>
            </a:r>
          </a:p>
          <a:p>
            <a:pPr marL="0" indent="0">
              <a:buNone/>
            </a:pPr>
            <a:r>
              <a:rPr lang="en-US" dirty="0">
                <a:latin typeface="Courier" charset="0"/>
                <a:ea typeface="Courier" charset="0"/>
                <a:cs typeface="Courier" charset="0"/>
              </a:rPr>
              <a:t>  Meal Type: </a:t>
            </a:r>
            <a:r>
              <a:rPr lang="en-US" b="1" dirty="0">
                <a:latin typeface="Courier" charset="0"/>
                <a:ea typeface="Courier" charset="0"/>
                <a:cs typeface="Courier" charset="0"/>
              </a:rPr>
              <a:t>&lt;input</a:t>
            </a:r>
            <a:r>
              <a:rPr lang="en-US" dirty="0">
                <a:latin typeface="Courier" charset="0"/>
                <a:ea typeface="Courier" charset="0"/>
                <a:cs typeface="Courier" charset="0"/>
              </a:rPr>
              <a:t> type="text" </a:t>
            </a:r>
            <a:r>
              <a:rPr lang="en-US" dirty="0" err="1">
                <a:latin typeface="Courier" charset="0"/>
                <a:ea typeface="Courier" charset="0"/>
                <a:cs typeface="Courier" charset="0"/>
              </a:rPr>
              <a:t>th:field</a:t>
            </a:r>
            <a:r>
              <a:rPr lang="en-US" dirty="0">
                <a:latin typeface="Courier" charset="0"/>
                <a:ea typeface="Courier" charset="0"/>
                <a:cs typeface="Courier" charset="0"/>
              </a:rPr>
              <a:t>="*{</a:t>
            </a:r>
            <a:r>
              <a:rPr lang="en-US" dirty="0" err="1">
                <a:latin typeface="Courier" charset="0"/>
                <a:ea typeface="Courier" charset="0"/>
                <a:cs typeface="Courier" charset="0"/>
              </a:rPr>
              <a:t>mealType</a:t>
            </a:r>
            <a:r>
              <a:rPr lang="en-US" dirty="0">
                <a:latin typeface="Courier" charset="0"/>
                <a:ea typeface="Courier" charset="0"/>
                <a:cs typeface="Courier" charset="0"/>
              </a:rPr>
              <a:t>}"</a:t>
            </a:r>
            <a:r>
              <a:rPr lang="en-US" b="1" dirty="0">
                <a:latin typeface="Courier" charset="0"/>
                <a:ea typeface="Courier" charset="0"/>
                <a:cs typeface="Courier" charset="0"/>
              </a:rPr>
              <a:t>&gt;&lt;</a:t>
            </a:r>
            <a:r>
              <a:rPr lang="en-US" b="1" dirty="0" err="1">
                <a:latin typeface="Courier" charset="0"/>
                <a:ea typeface="Courier" charset="0"/>
                <a:cs typeface="Courier" charset="0"/>
              </a:rPr>
              <a:t>br</a:t>
            </a:r>
            <a:r>
              <a:rPr lang="en-US" b="1" dirty="0">
                <a:latin typeface="Courier" charset="0"/>
                <a:ea typeface="Courier" charset="0"/>
                <a:cs typeface="Courier" charset="0"/>
              </a:rPr>
              <a:t>&gt;</a:t>
            </a:r>
            <a:r>
              <a:rPr lang="en-US" dirty="0">
                <a:latin typeface="Courier" charset="0"/>
                <a:ea typeface="Courier" charset="0"/>
                <a:cs typeface="Courier" charset="0"/>
              </a:rPr>
              <a:t>  </a:t>
            </a:r>
          </a:p>
          <a:p>
            <a:pPr marL="0" indent="0">
              <a:buNone/>
            </a:pPr>
            <a:r>
              <a:rPr lang="en-US" dirty="0">
                <a:latin typeface="Courier" charset="0"/>
                <a:ea typeface="Courier" charset="0"/>
                <a:cs typeface="Courier" charset="0"/>
              </a:rPr>
              <a:t>  Time of Day: </a:t>
            </a:r>
            <a:r>
              <a:rPr lang="en-US" b="1" dirty="0">
                <a:latin typeface="Courier" charset="0"/>
                <a:ea typeface="Courier" charset="0"/>
                <a:cs typeface="Courier" charset="0"/>
              </a:rPr>
              <a:t>&lt;input</a:t>
            </a:r>
            <a:r>
              <a:rPr lang="en-US" dirty="0">
                <a:latin typeface="Courier" charset="0"/>
                <a:ea typeface="Courier" charset="0"/>
                <a:cs typeface="Courier" charset="0"/>
              </a:rPr>
              <a:t> type="text" </a:t>
            </a:r>
            <a:r>
              <a:rPr lang="en-US" dirty="0" err="1">
                <a:latin typeface="Courier" charset="0"/>
                <a:ea typeface="Courier" charset="0"/>
                <a:cs typeface="Courier" charset="0"/>
              </a:rPr>
              <a:t>th:field</a:t>
            </a:r>
            <a:r>
              <a:rPr lang="en-US" dirty="0">
                <a:latin typeface="Courier" charset="0"/>
                <a:ea typeface="Courier" charset="0"/>
                <a:cs typeface="Courier" charset="0"/>
              </a:rPr>
              <a:t>="*{</a:t>
            </a:r>
            <a:r>
              <a:rPr lang="en-US" dirty="0" err="1">
                <a:latin typeface="Courier" charset="0"/>
                <a:ea typeface="Courier" charset="0"/>
                <a:cs typeface="Courier" charset="0"/>
              </a:rPr>
              <a:t>timeOfDay</a:t>
            </a:r>
            <a:r>
              <a:rPr lang="en-US" dirty="0">
                <a:latin typeface="Courier" charset="0"/>
                <a:ea typeface="Courier" charset="0"/>
                <a:cs typeface="Courier" charset="0"/>
              </a:rPr>
              <a:t>}"</a:t>
            </a:r>
            <a:r>
              <a:rPr lang="en-US" b="1" dirty="0">
                <a:latin typeface="Courier" charset="0"/>
                <a:ea typeface="Courier" charset="0"/>
                <a:cs typeface="Courier" charset="0"/>
              </a:rPr>
              <a:t>&gt;&lt;</a:t>
            </a:r>
            <a:r>
              <a:rPr lang="en-US" b="1" dirty="0" err="1">
                <a:latin typeface="Courier" charset="0"/>
                <a:ea typeface="Courier" charset="0"/>
                <a:cs typeface="Courier" charset="0"/>
              </a:rPr>
              <a:t>br</a:t>
            </a:r>
            <a:r>
              <a:rPr lang="en-US" b="1" dirty="0">
                <a:latin typeface="Courier" charset="0"/>
                <a:ea typeface="Courier" charset="0"/>
                <a:cs typeface="Courier" charset="0"/>
              </a:rPr>
              <a:t>&gt;</a:t>
            </a:r>
            <a:r>
              <a:rPr lang="en-US" dirty="0">
                <a:latin typeface="Courier" charset="0"/>
                <a:ea typeface="Courier" charset="0"/>
                <a:cs typeface="Courier" charset="0"/>
              </a:rPr>
              <a:t>  </a:t>
            </a:r>
          </a:p>
          <a:p>
            <a:pPr marL="0" indent="0">
              <a:buNone/>
            </a:pPr>
            <a:r>
              <a:rPr lang="en-US" dirty="0">
                <a:latin typeface="Courier" charset="0"/>
                <a:ea typeface="Courier" charset="0"/>
                <a:cs typeface="Courier" charset="0"/>
              </a:rPr>
              <a:t>  Cost: </a:t>
            </a:r>
            <a:r>
              <a:rPr lang="en-US" b="1" dirty="0">
                <a:latin typeface="Courier" charset="0"/>
                <a:ea typeface="Courier" charset="0"/>
                <a:cs typeface="Courier" charset="0"/>
              </a:rPr>
              <a:t>&lt;input</a:t>
            </a:r>
            <a:r>
              <a:rPr lang="en-US" dirty="0">
                <a:latin typeface="Courier" charset="0"/>
                <a:ea typeface="Courier" charset="0"/>
                <a:cs typeface="Courier" charset="0"/>
              </a:rPr>
              <a:t> type="text" </a:t>
            </a:r>
            <a:r>
              <a:rPr lang="en-US" dirty="0" err="1">
                <a:latin typeface="Courier" charset="0"/>
                <a:ea typeface="Courier" charset="0"/>
                <a:cs typeface="Courier" charset="0"/>
              </a:rPr>
              <a:t>th:field</a:t>
            </a:r>
            <a:r>
              <a:rPr lang="en-US" dirty="0">
                <a:latin typeface="Courier" charset="0"/>
                <a:ea typeface="Courier" charset="0"/>
                <a:cs typeface="Courier" charset="0"/>
              </a:rPr>
              <a:t>="*{cost}"</a:t>
            </a:r>
            <a:r>
              <a:rPr lang="en-US" b="1" dirty="0">
                <a:latin typeface="Courier" charset="0"/>
                <a:ea typeface="Courier" charset="0"/>
                <a:cs typeface="Courier" charset="0"/>
              </a:rPr>
              <a:t>&gt;&lt;</a:t>
            </a:r>
            <a:r>
              <a:rPr lang="en-US" b="1" dirty="0" err="1">
                <a:latin typeface="Courier" charset="0"/>
                <a:ea typeface="Courier" charset="0"/>
                <a:cs typeface="Courier" charset="0"/>
              </a:rPr>
              <a:t>br</a:t>
            </a:r>
            <a:r>
              <a:rPr lang="en-US" b="1" dirty="0">
                <a:latin typeface="Courier" charset="0"/>
                <a:ea typeface="Courier" charset="0"/>
                <a:cs typeface="Courier" charset="0"/>
              </a:rPr>
              <a:t>&gt;</a:t>
            </a:r>
            <a:r>
              <a:rPr lang="en-US" dirty="0">
                <a:latin typeface="Courier" charset="0"/>
                <a:ea typeface="Courier" charset="0"/>
                <a:cs typeface="Courier" charset="0"/>
              </a:rPr>
              <a:t>  </a:t>
            </a:r>
          </a:p>
          <a:p>
            <a:pPr marL="0" indent="0">
              <a:buNone/>
            </a:pPr>
            <a:r>
              <a:rPr lang="en-US" dirty="0">
                <a:latin typeface="Courier" charset="0"/>
                <a:ea typeface="Courier" charset="0"/>
                <a:cs typeface="Courier" charset="0"/>
              </a:rPr>
              <a:t>  </a:t>
            </a:r>
            <a:r>
              <a:rPr lang="en-US" b="1" dirty="0">
                <a:latin typeface="Courier" charset="0"/>
                <a:ea typeface="Courier" charset="0"/>
                <a:cs typeface="Courier" charset="0"/>
              </a:rPr>
              <a:t>&lt;input</a:t>
            </a:r>
            <a:r>
              <a:rPr lang="en-US" dirty="0">
                <a:latin typeface="Courier" charset="0"/>
                <a:ea typeface="Courier" charset="0"/>
                <a:cs typeface="Courier" charset="0"/>
              </a:rPr>
              <a:t> type="submit" value="Submit"</a:t>
            </a:r>
            <a:r>
              <a:rPr lang="en-US" b="1" dirty="0">
                <a:latin typeface="Courier" charset="0"/>
                <a:ea typeface="Courier" charset="0"/>
                <a:cs typeface="Courier" charset="0"/>
              </a:rPr>
              <a:t>&gt;</a:t>
            </a:r>
            <a:r>
              <a:rPr lang="en-US" dirty="0">
                <a:latin typeface="Courier" charset="0"/>
                <a:ea typeface="Courier" charset="0"/>
                <a:cs typeface="Courier" charset="0"/>
              </a:rPr>
              <a:t>  </a:t>
            </a:r>
          </a:p>
          <a:p>
            <a:pPr marL="0" indent="0">
              <a:buNone/>
            </a:pPr>
            <a:r>
              <a:rPr lang="en-US" b="1" dirty="0">
                <a:latin typeface="Courier" charset="0"/>
                <a:ea typeface="Courier" charset="0"/>
                <a:cs typeface="Courier" charset="0"/>
              </a:rPr>
              <a:t>&lt;/form&gt;</a:t>
            </a:r>
            <a:endParaRPr lang="en-US" dirty="0">
              <a:latin typeface="Courier" charset="0"/>
              <a:ea typeface="Courier" charset="0"/>
              <a:cs typeface="Courier" charset="0"/>
            </a:endParaRPr>
          </a:p>
          <a:p>
            <a:pPr eaLnBrk="1" hangingPunct="1"/>
            <a:endParaRPr lang="zh-TW" altLang="zh-TW" dirty="0"/>
          </a:p>
          <a:p>
            <a:pPr eaLnBrk="1" hangingPunct="1"/>
            <a:endParaRPr lang="zh-TW" altLang="en-US" dirty="0"/>
          </a:p>
        </p:txBody>
      </p:sp>
      <p:sp>
        <p:nvSpPr>
          <p:cNvPr id="31748"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404DF49E-4E78-DC49-BB19-16BDA7FEB70A}" type="slidenum">
              <a:rPr lang="zh-TW" altLang="en-US">
                <a:solidFill>
                  <a:srgbClr val="FEFFFF"/>
                </a:solidFill>
              </a:rPr>
              <a:pPr/>
              <a:t>15</a:t>
            </a:fld>
            <a:endParaRPr lang="zh-TW" altLang="en-US">
              <a:solidFill>
                <a:srgbClr val="FEFFFF"/>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a:xfrm>
            <a:off x="2592388" y="623888"/>
            <a:ext cx="8912225" cy="1281112"/>
          </a:xfrm>
        </p:spPr>
        <p:txBody>
          <a:bodyPr/>
          <a:lstStyle/>
          <a:p>
            <a:pPr eaLnBrk="1" hangingPunct="1"/>
            <a:r>
              <a:rPr lang="en-US" altLang="zh-TW" b="1" dirty="0" smtClean="0"/>
              <a:t>Utility Objects in </a:t>
            </a:r>
            <a:r>
              <a:rPr lang="en-US" altLang="zh-TW" b="1" dirty="0" err="1" smtClean="0"/>
              <a:t>Thymeleaf</a:t>
            </a:r>
            <a:endParaRPr lang="zh-TW" altLang="en-US" dirty="0"/>
          </a:p>
        </p:txBody>
      </p:sp>
      <p:sp>
        <p:nvSpPr>
          <p:cNvPr id="32771" name="內容版面配置區 2"/>
          <p:cNvSpPr>
            <a:spLocks noGrp="1"/>
          </p:cNvSpPr>
          <p:nvPr>
            <p:ph idx="1"/>
          </p:nvPr>
        </p:nvSpPr>
        <p:spPr>
          <a:xfrm>
            <a:off x="2589213" y="2265363"/>
            <a:ext cx="8915400" cy="3646487"/>
          </a:xfrm>
        </p:spPr>
        <p:txBody>
          <a:bodyPr/>
          <a:lstStyle/>
          <a:p>
            <a:pPr eaLnBrk="1" hangingPunct="1"/>
            <a:r>
              <a:rPr lang="en-US" dirty="0"/>
              <a:t>Here’s a quick example of how you could format a date</a:t>
            </a:r>
            <a:r>
              <a:rPr lang="en-US" dirty="0" smtClean="0"/>
              <a:t>:</a:t>
            </a:r>
          </a:p>
          <a:p>
            <a:pPr marL="0" indent="0">
              <a:buNone/>
            </a:pPr>
            <a:r>
              <a:rPr lang="en-US" b="1" dirty="0">
                <a:latin typeface="Courier" charset="0"/>
                <a:ea typeface="Courier" charset="0"/>
                <a:cs typeface="Courier" charset="0"/>
              </a:rPr>
              <a:t>&lt;p&gt;</a:t>
            </a:r>
            <a:r>
              <a:rPr lang="en-US" dirty="0">
                <a:latin typeface="Courier" charset="0"/>
                <a:ea typeface="Courier" charset="0"/>
                <a:cs typeface="Courier" charset="0"/>
              </a:rPr>
              <a:t>  </a:t>
            </a:r>
          </a:p>
          <a:p>
            <a:pPr marL="0" indent="0">
              <a:buNone/>
            </a:pPr>
            <a:r>
              <a:rPr lang="en-US" dirty="0">
                <a:latin typeface="Courier" charset="0"/>
                <a:ea typeface="Courier" charset="0"/>
                <a:cs typeface="Courier" charset="0"/>
              </a:rPr>
              <a:t>  Today is: </a:t>
            </a:r>
            <a:endParaRPr lang="en-US" dirty="0" smtClean="0">
              <a:latin typeface="Courier" charset="0"/>
              <a:ea typeface="Courier" charset="0"/>
              <a:cs typeface="Courier" charset="0"/>
            </a:endParaRPr>
          </a:p>
          <a:p>
            <a:pPr marL="0" indent="0">
              <a:buNone/>
            </a:pPr>
            <a:r>
              <a:rPr lang="en-US" b="1" dirty="0">
                <a:latin typeface="Courier" charset="0"/>
                <a:ea typeface="Courier" charset="0"/>
                <a:cs typeface="Courier" charset="0"/>
              </a:rPr>
              <a:t>	</a:t>
            </a:r>
            <a:r>
              <a:rPr lang="en-US" b="1" dirty="0" smtClean="0">
                <a:latin typeface="Courier" charset="0"/>
                <a:ea typeface="Courier" charset="0"/>
                <a:cs typeface="Courier" charset="0"/>
              </a:rPr>
              <a:t>&lt;</a:t>
            </a:r>
            <a:r>
              <a:rPr lang="en-US" b="1" dirty="0">
                <a:latin typeface="Courier" charset="0"/>
                <a:ea typeface="Courier" charset="0"/>
                <a:cs typeface="Courier" charset="0"/>
              </a:rPr>
              <a:t>span</a:t>
            </a:r>
            <a:r>
              <a:rPr lang="en-US" dirty="0">
                <a:latin typeface="Courier" charset="0"/>
                <a:ea typeface="Courier" charset="0"/>
                <a:cs typeface="Courier" charset="0"/>
              </a:rPr>
              <a:t> </a:t>
            </a:r>
            <a:r>
              <a:rPr lang="en-US" dirty="0" err="1">
                <a:latin typeface="Courier" charset="0"/>
                <a:ea typeface="Courier" charset="0"/>
                <a:cs typeface="Courier" charset="0"/>
              </a:rPr>
              <a:t>th:text</a:t>
            </a:r>
            <a:r>
              <a:rPr lang="en-US" dirty="0">
                <a:latin typeface="Courier" charset="0"/>
                <a:ea typeface="Courier" charset="0"/>
                <a:cs typeface="Courier" charset="0"/>
              </a:rPr>
              <a:t>="${#</a:t>
            </a:r>
            <a:r>
              <a:rPr lang="en-US" dirty="0" err="1">
                <a:latin typeface="Courier" charset="0"/>
                <a:ea typeface="Courier" charset="0"/>
                <a:cs typeface="Courier" charset="0"/>
              </a:rPr>
              <a:t>calendars.format</a:t>
            </a:r>
            <a:r>
              <a:rPr lang="en-US" dirty="0">
                <a:latin typeface="Courier" charset="0"/>
                <a:ea typeface="Courier" charset="0"/>
                <a:cs typeface="Courier" charset="0"/>
              </a:rPr>
              <a:t>(today,'</a:t>
            </a:r>
            <a:r>
              <a:rPr lang="en-US" dirty="0" err="1">
                <a:latin typeface="Courier" charset="0"/>
                <a:ea typeface="Courier" charset="0"/>
                <a:cs typeface="Courier" charset="0"/>
              </a:rPr>
              <a:t>dd</a:t>
            </a:r>
            <a:r>
              <a:rPr lang="en-US" dirty="0">
                <a:latin typeface="Courier" charset="0"/>
                <a:ea typeface="Courier" charset="0"/>
                <a:cs typeface="Courier" charset="0"/>
              </a:rPr>
              <a:t> MMMM </a:t>
            </a:r>
            <a:r>
              <a:rPr lang="en-US" dirty="0" err="1">
                <a:latin typeface="Courier" charset="0"/>
                <a:ea typeface="Courier" charset="0"/>
                <a:cs typeface="Courier" charset="0"/>
              </a:rPr>
              <a:t>yyyy</a:t>
            </a:r>
            <a:r>
              <a:rPr lang="en-US" dirty="0" smtClean="0">
                <a:latin typeface="Courier" charset="0"/>
                <a:ea typeface="Courier" charset="0"/>
                <a:cs typeface="Courier" charset="0"/>
              </a:rPr>
              <a:t>')}"</a:t>
            </a:r>
            <a:r>
              <a:rPr lang="en-US" b="1" dirty="0" smtClean="0">
                <a:latin typeface="Courier" charset="0"/>
                <a:ea typeface="Courier" charset="0"/>
                <a:cs typeface="Courier" charset="0"/>
              </a:rPr>
              <a:t>&gt;</a:t>
            </a:r>
          </a:p>
          <a:p>
            <a:pPr marL="0" indent="0">
              <a:buNone/>
            </a:pPr>
            <a:r>
              <a:rPr lang="en-US" b="1" dirty="0" smtClean="0">
                <a:latin typeface="Courier" charset="0"/>
                <a:ea typeface="Courier" charset="0"/>
                <a:cs typeface="Courier" charset="0"/>
              </a:rPr>
              <a:t>	&lt;/</a:t>
            </a:r>
            <a:r>
              <a:rPr lang="en-US" b="1" dirty="0">
                <a:latin typeface="Courier" charset="0"/>
                <a:ea typeface="Courier" charset="0"/>
                <a:cs typeface="Courier" charset="0"/>
              </a:rPr>
              <a:t>span&gt;</a:t>
            </a:r>
            <a:r>
              <a:rPr lang="en-US" dirty="0">
                <a:latin typeface="Courier" charset="0"/>
                <a:ea typeface="Courier" charset="0"/>
                <a:cs typeface="Courier" charset="0"/>
              </a:rPr>
              <a:t>  </a:t>
            </a:r>
          </a:p>
          <a:p>
            <a:pPr marL="0" indent="0">
              <a:buNone/>
            </a:pPr>
            <a:r>
              <a:rPr lang="en-US" b="1" dirty="0">
                <a:latin typeface="Courier" charset="0"/>
                <a:ea typeface="Courier" charset="0"/>
                <a:cs typeface="Courier" charset="0"/>
              </a:rPr>
              <a:t>&lt;/p&gt;</a:t>
            </a:r>
            <a:endParaRPr lang="en-US" dirty="0">
              <a:latin typeface="Courier" charset="0"/>
              <a:ea typeface="Courier" charset="0"/>
              <a:cs typeface="Courier" charset="0"/>
            </a:endParaRPr>
          </a:p>
          <a:p>
            <a:pPr eaLnBrk="1" hangingPunct="1"/>
            <a:endParaRPr lang="zh-TW" altLang="en-US" dirty="0"/>
          </a:p>
        </p:txBody>
      </p:sp>
      <p:sp>
        <p:nvSpPr>
          <p:cNvPr id="32772"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9C21291A-CD5B-8340-BAC3-9C7B989A37AC}" type="slidenum">
              <a:rPr lang="zh-TW" altLang="en-US">
                <a:solidFill>
                  <a:srgbClr val="FEFFFF"/>
                </a:solidFill>
              </a:rPr>
              <a:pPr/>
              <a:t>16</a:t>
            </a:fld>
            <a:endParaRPr lang="zh-TW" altLang="en-US">
              <a:solidFill>
                <a:srgbClr val="FEFF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a:xfrm>
            <a:off x="2592388" y="623888"/>
            <a:ext cx="8912225" cy="1281112"/>
          </a:xfrm>
        </p:spPr>
        <p:txBody>
          <a:bodyPr/>
          <a:lstStyle/>
          <a:p>
            <a:pPr eaLnBrk="1" hangingPunct="1"/>
            <a:r>
              <a:rPr lang="en-US" altLang="zh-TW" b="1" dirty="0" smtClean="0"/>
              <a:t>Utility Objects in </a:t>
            </a:r>
            <a:r>
              <a:rPr lang="en-US" altLang="zh-TW" b="1" dirty="0" err="1" smtClean="0"/>
              <a:t>Thymeleaf</a:t>
            </a:r>
            <a:endParaRPr lang="zh-TW" altLang="en-US" dirty="0"/>
          </a:p>
        </p:txBody>
      </p:sp>
      <p:sp>
        <p:nvSpPr>
          <p:cNvPr id="32771" name="內容版面配置區 2"/>
          <p:cNvSpPr>
            <a:spLocks noGrp="1"/>
          </p:cNvSpPr>
          <p:nvPr>
            <p:ph idx="1"/>
          </p:nvPr>
        </p:nvSpPr>
        <p:spPr>
          <a:xfrm>
            <a:off x="2589213" y="2265363"/>
            <a:ext cx="8915400" cy="3646487"/>
          </a:xfrm>
        </p:spPr>
        <p:txBody>
          <a:bodyPr/>
          <a:lstStyle/>
          <a:p>
            <a:pPr eaLnBrk="1" hangingPunct="1"/>
            <a:r>
              <a:rPr lang="en-US" dirty="0"/>
              <a:t>Or how about checking to see if a list is not empty? </a:t>
            </a:r>
            <a:r>
              <a:rPr lang="en-US" dirty="0" smtClean="0"/>
              <a:t>:</a:t>
            </a:r>
          </a:p>
          <a:p>
            <a:pPr marL="0" indent="0">
              <a:buNone/>
            </a:pPr>
            <a:r>
              <a:rPr lang="en-US" b="1" dirty="0">
                <a:latin typeface="Courier" charset="0"/>
                <a:ea typeface="Courier" charset="0"/>
                <a:cs typeface="Courier" charset="0"/>
              </a:rPr>
              <a:t>&lt;div</a:t>
            </a:r>
            <a:r>
              <a:rPr lang="en-US" dirty="0">
                <a:latin typeface="Courier" charset="0"/>
                <a:ea typeface="Courier" charset="0"/>
                <a:cs typeface="Courier" charset="0"/>
              </a:rPr>
              <a:t> </a:t>
            </a:r>
            <a:r>
              <a:rPr lang="en-US" dirty="0" err="1">
                <a:latin typeface="Courier" charset="0"/>
                <a:ea typeface="Courier" charset="0"/>
                <a:cs typeface="Courier" charset="0"/>
              </a:rPr>
              <a:t>th:if</a:t>
            </a:r>
            <a:r>
              <a:rPr lang="en-US" dirty="0">
                <a:latin typeface="Courier" charset="0"/>
                <a:ea typeface="Courier" charset="0"/>
                <a:cs typeface="Courier" charset="0"/>
              </a:rPr>
              <a:t>="${not #</a:t>
            </a:r>
            <a:r>
              <a:rPr lang="en-US" dirty="0" err="1">
                <a:latin typeface="Courier" charset="0"/>
                <a:ea typeface="Courier" charset="0"/>
                <a:cs typeface="Courier" charset="0"/>
              </a:rPr>
              <a:t>lists.isEmpty</a:t>
            </a:r>
            <a:r>
              <a:rPr lang="en-US" dirty="0">
                <a:latin typeface="Courier" charset="0"/>
                <a:ea typeface="Courier" charset="0"/>
                <a:cs typeface="Courier" charset="0"/>
              </a:rPr>
              <a:t>(</a:t>
            </a:r>
            <a:r>
              <a:rPr lang="en-US" dirty="0" err="1">
                <a:latin typeface="Courier" charset="0"/>
                <a:ea typeface="Courier" charset="0"/>
                <a:cs typeface="Courier" charset="0"/>
              </a:rPr>
              <a:t>someRandomList</a:t>
            </a:r>
            <a:r>
              <a:rPr lang="en-US" dirty="0">
                <a:latin typeface="Courier" charset="0"/>
                <a:ea typeface="Courier" charset="0"/>
                <a:cs typeface="Courier" charset="0"/>
              </a:rPr>
              <a:t>)}"</a:t>
            </a:r>
            <a:r>
              <a:rPr lang="en-US" b="1" dirty="0">
                <a:latin typeface="Courier" charset="0"/>
                <a:ea typeface="Courier" charset="0"/>
                <a:cs typeface="Courier" charset="0"/>
              </a:rPr>
              <a:t>&gt;</a:t>
            </a:r>
            <a:r>
              <a:rPr lang="en-US" dirty="0">
                <a:latin typeface="Courier" charset="0"/>
                <a:ea typeface="Courier" charset="0"/>
                <a:cs typeface="Courier" charset="0"/>
              </a:rPr>
              <a:t>  </a:t>
            </a:r>
          </a:p>
          <a:p>
            <a:pPr marL="0" indent="0">
              <a:buNone/>
            </a:pPr>
            <a:r>
              <a:rPr lang="en-US" dirty="0">
                <a:latin typeface="Courier" charset="0"/>
                <a:ea typeface="Courier" charset="0"/>
                <a:cs typeface="Courier" charset="0"/>
              </a:rPr>
              <a:t>  &lt;!-- Do something with ${</a:t>
            </a:r>
            <a:r>
              <a:rPr lang="en-US" dirty="0" err="1">
                <a:latin typeface="Courier" charset="0"/>
                <a:ea typeface="Courier" charset="0"/>
                <a:cs typeface="Courier" charset="0"/>
              </a:rPr>
              <a:t>someRandomList</a:t>
            </a:r>
            <a:r>
              <a:rPr lang="en-US" dirty="0">
                <a:latin typeface="Courier" charset="0"/>
                <a:ea typeface="Courier" charset="0"/>
                <a:cs typeface="Courier" charset="0"/>
              </a:rPr>
              <a:t>} here because we know it's not empty --&gt;  </a:t>
            </a:r>
          </a:p>
          <a:p>
            <a:pPr marL="0" indent="0">
              <a:buNone/>
            </a:pPr>
            <a:r>
              <a:rPr lang="en-US" b="1" dirty="0">
                <a:latin typeface="Courier" charset="0"/>
                <a:ea typeface="Courier" charset="0"/>
                <a:cs typeface="Courier" charset="0"/>
              </a:rPr>
              <a:t>&lt;/div&gt;</a:t>
            </a:r>
            <a:r>
              <a:rPr lang="en-US" dirty="0">
                <a:latin typeface="Courier" charset="0"/>
                <a:ea typeface="Courier" charset="0"/>
                <a:cs typeface="Courier" charset="0"/>
              </a:rPr>
              <a:t>  </a:t>
            </a:r>
          </a:p>
          <a:p>
            <a:pPr eaLnBrk="1" hangingPunct="1"/>
            <a:endParaRPr lang="zh-TW" altLang="en-US" dirty="0"/>
          </a:p>
        </p:txBody>
      </p:sp>
      <p:sp>
        <p:nvSpPr>
          <p:cNvPr id="32772"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9C21291A-CD5B-8340-BAC3-9C7B989A37AC}" type="slidenum">
              <a:rPr lang="zh-TW" altLang="en-US">
                <a:solidFill>
                  <a:srgbClr val="FEFFFF"/>
                </a:solidFill>
              </a:rPr>
              <a:pPr/>
              <a:t>17</a:t>
            </a:fld>
            <a:endParaRPr lang="zh-TW" altLang="en-US">
              <a:solidFill>
                <a:srgbClr val="FEFFFF"/>
              </a:solidFill>
            </a:endParaRPr>
          </a:p>
        </p:txBody>
      </p:sp>
    </p:spTree>
    <p:extLst>
      <p:ext uri="{BB962C8B-B14F-4D97-AF65-F5344CB8AC3E}">
        <p14:creationId xmlns:p14="http://schemas.microsoft.com/office/powerpoint/2010/main" val="665814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p:cNvSpPr>
          <p:nvPr>
            <p:ph type="title"/>
          </p:nvPr>
        </p:nvSpPr>
        <p:spPr>
          <a:xfrm>
            <a:off x="2592388" y="623888"/>
            <a:ext cx="8912225" cy="1281112"/>
          </a:xfrm>
        </p:spPr>
        <p:txBody>
          <a:bodyPr/>
          <a:lstStyle/>
          <a:p>
            <a:r>
              <a:rPr lang="en-US" b="1" dirty="0"/>
              <a:t>How to use </a:t>
            </a:r>
            <a:r>
              <a:rPr lang="en-US" b="1" dirty="0" err="1"/>
              <a:t>Thymeleaf</a:t>
            </a:r>
            <a:r>
              <a:rPr lang="en-US" b="1" dirty="0"/>
              <a:t> as it was Intended to be Used…</a:t>
            </a:r>
            <a:br>
              <a:rPr lang="en-US" b="1" dirty="0"/>
            </a:br>
            <a:r>
              <a:rPr lang="en-US" dirty="0"/>
              <a:t/>
            </a:r>
            <a:br>
              <a:rPr lang="en-US" dirty="0"/>
            </a:br>
            <a:endParaRPr lang="zh-TW" altLang="en-US" dirty="0"/>
          </a:p>
        </p:txBody>
      </p:sp>
      <p:sp>
        <p:nvSpPr>
          <p:cNvPr id="34819" name="內容版面配置區 2"/>
          <p:cNvSpPr>
            <a:spLocks noGrp="1"/>
          </p:cNvSpPr>
          <p:nvPr>
            <p:ph idx="1"/>
          </p:nvPr>
        </p:nvSpPr>
        <p:spPr>
          <a:xfrm>
            <a:off x="2589213" y="2133600"/>
            <a:ext cx="8915400" cy="3778250"/>
          </a:xfrm>
        </p:spPr>
        <p:txBody>
          <a:bodyPr/>
          <a:lstStyle/>
          <a:p>
            <a:r>
              <a:rPr lang="en-US" sz="2400" dirty="0" smtClean="0"/>
              <a:t>You </a:t>
            </a:r>
            <a:r>
              <a:rPr lang="en-US" sz="2400" dirty="0"/>
              <a:t>see, </a:t>
            </a:r>
            <a:r>
              <a:rPr lang="en-US" sz="2400" dirty="0" err="1"/>
              <a:t>Thymeleaf</a:t>
            </a:r>
            <a:r>
              <a:rPr lang="en-US" sz="2400" dirty="0"/>
              <a:t> was created so that you could open up an HTML file with a whole bunch of </a:t>
            </a:r>
            <a:r>
              <a:rPr lang="en-US" sz="2400" dirty="0" err="1"/>
              <a:t>Thymeleaf</a:t>
            </a:r>
            <a:r>
              <a:rPr lang="en-US" sz="2400" dirty="0"/>
              <a:t> markup in it, but the page would still open up and look fairly normal. Meaning, you don’t have to view a </a:t>
            </a:r>
            <a:r>
              <a:rPr lang="en-US" sz="2400" dirty="0" err="1"/>
              <a:t>Thymeleaf</a:t>
            </a:r>
            <a:r>
              <a:rPr lang="en-US" sz="2400" dirty="0"/>
              <a:t> enabled HTML page with a server running.</a:t>
            </a:r>
          </a:p>
          <a:p>
            <a:r>
              <a:rPr lang="en-US" sz="2400" dirty="0"/>
              <a:t>But if you don’t have a server running, </a:t>
            </a:r>
            <a:r>
              <a:rPr lang="en-US" sz="2400" dirty="0" smtClean="0"/>
              <a:t>then </a:t>
            </a:r>
            <a:r>
              <a:rPr lang="en-US" sz="2400" dirty="0"/>
              <a:t>how will your HTML page look right?</a:t>
            </a:r>
          </a:p>
          <a:p>
            <a:r>
              <a:rPr lang="en-US" sz="2400" dirty="0" smtClean="0"/>
              <a:t>Whenever </a:t>
            </a:r>
            <a:r>
              <a:rPr lang="en-US" sz="2400" dirty="0"/>
              <a:t>you create a </a:t>
            </a:r>
            <a:r>
              <a:rPr lang="en-US" sz="2400" dirty="0" err="1"/>
              <a:t>Thymeleaf</a:t>
            </a:r>
            <a:r>
              <a:rPr lang="en-US" sz="2400" dirty="0"/>
              <a:t> enabled HTML element, you should also provide some sort of default </a:t>
            </a:r>
            <a:r>
              <a:rPr lang="en-US" sz="2400" dirty="0" smtClean="0"/>
              <a:t>value.</a:t>
            </a:r>
            <a:endParaRPr lang="en-US" sz="2400" dirty="0"/>
          </a:p>
          <a:p>
            <a:pPr eaLnBrk="1" hangingPunct="1"/>
            <a:endParaRPr lang="zh-TW" altLang="en-US" dirty="0"/>
          </a:p>
        </p:txBody>
      </p:sp>
      <p:sp>
        <p:nvSpPr>
          <p:cNvPr id="34820"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09541196-34E2-DF41-A50F-D8B1B6F65AF7}" type="slidenum">
              <a:rPr lang="zh-TW" altLang="en-US">
                <a:solidFill>
                  <a:srgbClr val="FEFFFF"/>
                </a:solidFill>
              </a:rPr>
              <a:pPr/>
              <a:t>18</a:t>
            </a:fld>
            <a:endParaRPr lang="zh-TW" altLang="en-US">
              <a:solidFill>
                <a:srgbClr val="FEFF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p:cNvSpPr>
          <p:nvPr>
            <p:ph type="title"/>
          </p:nvPr>
        </p:nvSpPr>
        <p:spPr>
          <a:xfrm>
            <a:off x="2592388" y="623888"/>
            <a:ext cx="8912225" cy="1281112"/>
          </a:xfrm>
        </p:spPr>
        <p:txBody>
          <a:bodyPr/>
          <a:lstStyle/>
          <a:p>
            <a:r>
              <a:rPr lang="en-US" b="1" dirty="0"/>
              <a:t>How to use </a:t>
            </a:r>
            <a:r>
              <a:rPr lang="en-US" b="1" dirty="0" err="1"/>
              <a:t>Thymeleaf</a:t>
            </a:r>
            <a:r>
              <a:rPr lang="en-US" b="1" dirty="0"/>
              <a:t> as it was Intended to be Used…</a:t>
            </a:r>
            <a:br>
              <a:rPr lang="en-US" b="1" dirty="0"/>
            </a:br>
            <a:r>
              <a:rPr lang="en-US" dirty="0"/>
              <a:t/>
            </a:r>
            <a:br>
              <a:rPr lang="en-US" dirty="0"/>
            </a:br>
            <a:endParaRPr lang="zh-TW" altLang="en-US" dirty="0"/>
          </a:p>
        </p:txBody>
      </p:sp>
      <p:sp>
        <p:nvSpPr>
          <p:cNvPr id="34819" name="內容版面配置區 2"/>
          <p:cNvSpPr>
            <a:spLocks noGrp="1"/>
          </p:cNvSpPr>
          <p:nvPr>
            <p:ph idx="1"/>
          </p:nvPr>
        </p:nvSpPr>
        <p:spPr>
          <a:xfrm>
            <a:off x="2589213" y="2133600"/>
            <a:ext cx="8915400" cy="3778250"/>
          </a:xfrm>
        </p:spPr>
        <p:txBody>
          <a:bodyPr/>
          <a:lstStyle/>
          <a:p>
            <a:pPr marL="0" indent="0">
              <a:buNone/>
            </a:pPr>
            <a:r>
              <a:rPr lang="en-US" sz="2000" b="1" dirty="0">
                <a:latin typeface="Courier" charset="0"/>
                <a:ea typeface="Courier" charset="0"/>
                <a:cs typeface="Courier" charset="0"/>
              </a:rPr>
              <a:t>&lt;h1</a:t>
            </a:r>
            <a:r>
              <a:rPr lang="en-US" sz="2000" dirty="0">
                <a:latin typeface="Courier" charset="0"/>
                <a:ea typeface="Courier" charset="0"/>
                <a:cs typeface="Courier" charset="0"/>
              </a:rPr>
              <a:t> </a:t>
            </a:r>
            <a:r>
              <a:rPr lang="en-US" sz="2000" dirty="0" err="1">
                <a:latin typeface="Courier" charset="0"/>
                <a:ea typeface="Courier" charset="0"/>
                <a:cs typeface="Courier" charset="0"/>
              </a:rPr>
              <a:t>th:text</a:t>
            </a:r>
            <a:r>
              <a:rPr lang="en-US" sz="2000" dirty="0">
                <a:latin typeface="Courier" charset="0"/>
                <a:ea typeface="Courier" charset="0"/>
                <a:cs typeface="Courier" charset="0"/>
              </a:rPr>
              <a:t>="${'Welcome to my </a:t>
            </a:r>
            <a:r>
              <a:rPr lang="en-US" sz="2000" dirty="0" err="1">
                <a:latin typeface="Courier" charset="0"/>
                <a:ea typeface="Courier" charset="0"/>
                <a:cs typeface="Courier" charset="0"/>
              </a:rPr>
              <a:t>Thymeleaf</a:t>
            </a:r>
            <a:r>
              <a:rPr lang="en-US" sz="2000" dirty="0">
                <a:latin typeface="Courier" charset="0"/>
                <a:ea typeface="Courier" charset="0"/>
                <a:cs typeface="Courier" charset="0"/>
              </a:rPr>
              <a:t> Website'}"</a:t>
            </a:r>
            <a:r>
              <a:rPr lang="en-US" sz="2000" b="1" dirty="0">
                <a:latin typeface="Courier" charset="0"/>
                <a:ea typeface="Courier" charset="0"/>
                <a:cs typeface="Courier" charset="0"/>
              </a:rPr>
              <a:t>&gt;</a:t>
            </a:r>
            <a:r>
              <a:rPr lang="en-US" sz="2000" dirty="0">
                <a:latin typeface="Courier" charset="0"/>
                <a:ea typeface="Courier" charset="0"/>
                <a:cs typeface="Courier" charset="0"/>
              </a:rPr>
              <a:t>Welcome to my Website</a:t>
            </a:r>
            <a:r>
              <a:rPr lang="en-US" sz="2000" b="1" dirty="0">
                <a:latin typeface="Courier" charset="0"/>
                <a:ea typeface="Courier" charset="0"/>
                <a:cs typeface="Courier" charset="0"/>
              </a:rPr>
              <a:t>&lt;/h1&gt;</a:t>
            </a:r>
            <a:r>
              <a:rPr lang="en-US" sz="2000" dirty="0">
                <a:latin typeface="Courier" charset="0"/>
                <a:ea typeface="Courier" charset="0"/>
                <a:cs typeface="Courier" charset="0"/>
              </a:rPr>
              <a:t>  </a:t>
            </a:r>
          </a:p>
          <a:p>
            <a:pPr marL="0" indent="0">
              <a:buNone/>
            </a:pPr>
            <a:r>
              <a:rPr lang="en-US" sz="2000" dirty="0">
                <a:latin typeface="Courier" charset="0"/>
                <a:ea typeface="Courier" charset="0"/>
                <a:cs typeface="Courier" charset="0"/>
              </a:rPr>
              <a:t>  </a:t>
            </a:r>
          </a:p>
          <a:p>
            <a:pPr marL="0" indent="0">
              <a:buNone/>
            </a:pPr>
            <a:r>
              <a:rPr lang="en-US" sz="2000" b="1" dirty="0">
                <a:latin typeface="Courier" charset="0"/>
                <a:ea typeface="Courier" charset="0"/>
                <a:cs typeface="Courier" charset="0"/>
              </a:rPr>
              <a:t>&lt;div</a:t>
            </a:r>
            <a:r>
              <a:rPr lang="en-US" sz="2000" dirty="0">
                <a:latin typeface="Courier" charset="0"/>
                <a:ea typeface="Courier" charset="0"/>
                <a:cs typeface="Courier" charset="0"/>
              </a:rPr>
              <a:t> </a:t>
            </a:r>
            <a:r>
              <a:rPr lang="en-US" sz="2000" dirty="0" err="1">
                <a:latin typeface="Courier" charset="0"/>
                <a:ea typeface="Courier" charset="0"/>
                <a:cs typeface="Courier" charset="0"/>
              </a:rPr>
              <a:t>th:each</a:t>
            </a:r>
            <a:r>
              <a:rPr lang="en-US" sz="2000" dirty="0">
                <a:latin typeface="Courier" charset="0"/>
                <a:ea typeface="Courier" charset="0"/>
                <a:cs typeface="Courier" charset="0"/>
              </a:rPr>
              <a:t>="</a:t>
            </a:r>
            <a:r>
              <a:rPr lang="en-US" sz="2000" dirty="0" err="1">
                <a:latin typeface="Courier" charset="0"/>
                <a:ea typeface="Courier" charset="0"/>
                <a:cs typeface="Courier" charset="0"/>
              </a:rPr>
              <a:t>foodDiary</a:t>
            </a:r>
            <a:r>
              <a:rPr lang="en-US" sz="2000" dirty="0">
                <a:latin typeface="Courier" charset="0"/>
                <a:ea typeface="Courier" charset="0"/>
                <a:cs typeface="Courier" charset="0"/>
              </a:rPr>
              <a:t> : ${</a:t>
            </a:r>
            <a:r>
              <a:rPr lang="en-US" sz="2000" dirty="0" err="1">
                <a:latin typeface="Courier" charset="0"/>
                <a:ea typeface="Courier" charset="0"/>
                <a:cs typeface="Courier" charset="0"/>
              </a:rPr>
              <a:t>foodDiaries</a:t>
            </a:r>
            <a:r>
              <a:rPr lang="en-US" sz="2000" dirty="0">
                <a:latin typeface="Courier" charset="0"/>
                <a:ea typeface="Courier" charset="0"/>
                <a:cs typeface="Courier" charset="0"/>
              </a:rPr>
              <a:t>}"</a:t>
            </a:r>
            <a:r>
              <a:rPr lang="en-US" sz="2000" b="1" dirty="0">
                <a:latin typeface="Courier" charset="0"/>
                <a:ea typeface="Courier" charset="0"/>
                <a:cs typeface="Courier" charset="0"/>
              </a:rPr>
              <a:t>&gt;</a:t>
            </a:r>
            <a:r>
              <a:rPr lang="en-US" sz="2000" dirty="0">
                <a:latin typeface="Courier" charset="0"/>
                <a:ea typeface="Courier" charset="0"/>
                <a:cs typeface="Courier" charset="0"/>
              </a:rPr>
              <a:t>  </a:t>
            </a:r>
          </a:p>
          <a:p>
            <a:pPr marL="0" indent="0">
              <a:buNone/>
            </a:pPr>
            <a:r>
              <a:rPr lang="en-US" sz="2000" dirty="0">
                <a:latin typeface="Courier" charset="0"/>
                <a:ea typeface="Courier" charset="0"/>
                <a:cs typeface="Courier" charset="0"/>
              </a:rPr>
              <a:t>  </a:t>
            </a:r>
            <a:r>
              <a:rPr lang="en-US" sz="2000" b="1" dirty="0">
                <a:latin typeface="Courier" charset="0"/>
                <a:ea typeface="Courier" charset="0"/>
                <a:cs typeface="Courier" charset="0"/>
              </a:rPr>
              <a:t>&lt;span</a:t>
            </a:r>
            <a:r>
              <a:rPr lang="en-US" sz="2000" dirty="0">
                <a:latin typeface="Courier" charset="0"/>
                <a:ea typeface="Courier" charset="0"/>
                <a:cs typeface="Courier" charset="0"/>
              </a:rPr>
              <a:t> </a:t>
            </a:r>
            <a:r>
              <a:rPr lang="en-US" sz="2000" dirty="0" err="1">
                <a:latin typeface="Courier" charset="0"/>
                <a:ea typeface="Courier" charset="0"/>
                <a:cs typeface="Courier" charset="0"/>
              </a:rPr>
              <a:t>th:text</a:t>
            </a:r>
            <a:r>
              <a:rPr lang="en-US" sz="2000" dirty="0">
                <a:latin typeface="Courier" charset="0"/>
                <a:ea typeface="Courier" charset="0"/>
                <a:cs typeface="Courier" charset="0"/>
              </a:rPr>
              <a:t>="${'I ate ' + {</a:t>
            </a:r>
            <a:r>
              <a:rPr lang="en-US" sz="2000" dirty="0" err="1">
                <a:latin typeface="Courier" charset="0"/>
                <a:ea typeface="Courier" charset="0"/>
                <a:cs typeface="Courier" charset="0"/>
              </a:rPr>
              <a:t>foodDiary.food</a:t>
            </a:r>
            <a:r>
              <a:rPr lang="en-US" sz="2000" dirty="0">
                <a:latin typeface="Courier" charset="0"/>
                <a:ea typeface="Courier" charset="0"/>
                <a:cs typeface="Courier" charset="0"/>
              </a:rPr>
              <a:t>}}"</a:t>
            </a:r>
            <a:r>
              <a:rPr lang="en-US" sz="2000" b="1" dirty="0">
                <a:latin typeface="Courier" charset="0"/>
                <a:ea typeface="Courier" charset="0"/>
                <a:cs typeface="Courier" charset="0"/>
              </a:rPr>
              <a:t>&gt;</a:t>
            </a:r>
            <a:r>
              <a:rPr lang="en-US" sz="2000" dirty="0">
                <a:latin typeface="Courier" charset="0"/>
                <a:ea typeface="Courier" charset="0"/>
                <a:cs typeface="Courier" charset="0"/>
              </a:rPr>
              <a:t>I ate cookies</a:t>
            </a:r>
            <a:r>
              <a:rPr lang="en-US" sz="2000" b="1" dirty="0">
                <a:latin typeface="Courier" charset="0"/>
                <a:ea typeface="Courier" charset="0"/>
                <a:cs typeface="Courier" charset="0"/>
              </a:rPr>
              <a:t>&lt;/span&gt;</a:t>
            </a:r>
            <a:r>
              <a:rPr lang="en-US" sz="2000" dirty="0">
                <a:latin typeface="Courier" charset="0"/>
                <a:ea typeface="Courier" charset="0"/>
                <a:cs typeface="Courier" charset="0"/>
              </a:rPr>
              <a:t>  </a:t>
            </a:r>
          </a:p>
          <a:p>
            <a:pPr marL="0" indent="0">
              <a:buNone/>
            </a:pPr>
            <a:r>
              <a:rPr lang="en-US" sz="2000" b="1" dirty="0">
                <a:latin typeface="Courier" charset="0"/>
                <a:ea typeface="Courier" charset="0"/>
                <a:cs typeface="Courier" charset="0"/>
              </a:rPr>
              <a:t>&lt;/div&gt;</a:t>
            </a:r>
            <a:r>
              <a:rPr lang="en-US" sz="2000" dirty="0">
                <a:latin typeface="Courier" charset="0"/>
                <a:ea typeface="Courier" charset="0"/>
                <a:cs typeface="Courier" charset="0"/>
              </a:rPr>
              <a:t> </a:t>
            </a:r>
          </a:p>
          <a:p>
            <a:pPr eaLnBrk="1" hangingPunct="1"/>
            <a:endParaRPr lang="zh-TW" altLang="en-US" dirty="0"/>
          </a:p>
        </p:txBody>
      </p:sp>
      <p:sp>
        <p:nvSpPr>
          <p:cNvPr id="34820"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09541196-34E2-DF41-A50F-D8B1B6F65AF7}" type="slidenum">
              <a:rPr lang="zh-TW" altLang="en-US">
                <a:solidFill>
                  <a:srgbClr val="FEFFFF"/>
                </a:solidFill>
              </a:rPr>
              <a:pPr/>
              <a:t>19</a:t>
            </a:fld>
            <a:endParaRPr lang="zh-TW" altLang="en-US">
              <a:solidFill>
                <a:srgbClr val="FEFFFF"/>
              </a:solidFill>
            </a:endParaRPr>
          </a:p>
        </p:txBody>
      </p:sp>
    </p:spTree>
    <p:extLst>
      <p:ext uri="{BB962C8B-B14F-4D97-AF65-F5344CB8AC3E}">
        <p14:creationId xmlns:p14="http://schemas.microsoft.com/office/powerpoint/2010/main" val="637915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a:xfrm>
            <a:off x="2592388" y="623888"/>
            <a:ext cx="8912225" cy="1281112"/>
          </a:xfrm>
        </p:spPr>
        <p:txBody>
          <a:bodyPr/>
          <a:lstStyle/>
          <a:p>
            <a:pPr eaLnBrk="1" hangingPunct="1"/>
            <a:r>
              <a:rPr lang="en-US" altLang="zh-TW" b="1" dirty="0" smtClean="0"/>
              <a:t>JSP was never meant to last</a:t>
            </a:r>
            <a:endParaRPr lang="zh-TW" altLang="en-US" b="1" dirty="0"/>
          </a:p>
        </p:txBody>
      </p:sp>
      <p:sp>
        <p:nvSpPr>
          <p:cNvPr id="19459" name="內容版面配置區 2"/>
          <p:cNvSpPr>
            <a:spLocks noGrp="1"/>
          </p:cNvSpPr>
          <p:nvPr>
            <p:ph idx="1"/>
          </p:nvPr>
        </p:nvSpPr>
        <p:spPr>
          <a:xfrm>
            <a:off x="2589213" y="1441450"/>
            <a:ext cx="8915400" cy="4322763"/>
          </a:xfrm>
        </p:spPr>
        <p:txBody>
          <a:bodyPr/>
          <a:lstStyle/>
          <a:p>
            <a:r>
              <a:rPr lang="en-US" sz="2400" dirty="0"/>
              <a:t>You see, JSPs are essentially hybrids. They are a way for coders to create HTML and mix in some Java.</a:t>
            </a:r>
          </a:p>
          <a:p>
            <a:r>
              <a:rPr lang="en-US" sz="2400" dirty="0"/>
              <a:t>Now, way back when JSPs were first created, you could embed native Java code right onto your JSP (read: onto your presentation layer).</a:t>
            </a:r>
          </a:p>
          <a:p>
            <a:r>
              <a:rPr lang="en-US" sz="2400" dirty="0"/>
              <a:t>This </a:t>
            </a:r>
            <a:r>
              <a:rPr lang="en-US" sz="2400" dirty="0" smtClean="0"/>
              <a:t>was </a:t>
            </a:r>
            <a:r>
              <a:rPr lang="en-US" sz="2400" dirty="0"/>
              <a:t>quickly </a:t>
            </a:r>
            <a:r>
              <a:rPr lang="en-US" sz="2400" dirty="0" smtClean="0"/>
              <a:t>labelled </a:t>
            </a:r>
            <a:r>
              <a:rPr lang="en-US" sz="2400" dirty="0"/>
              <a:t>as a horrendous programming practice that should be avoided at all costs.</a:t>
            </a:r>
          </a:p>
          <a:p>
            <a:r>
              <a:rPr lang="en-US" sz="2400" dirty="0"/>
              <a:t>Fair enough</a:t>
            </a:r>
            <a:r>
              <a:rPr lang="en-US" sz="2400" dirty="0" smtClean="0"/>
              <a:t>…</a:t>
            </a:r>
            <a:r>
              <a:rPr lang="en-US" sz="2400" dirty="0"/>
              <a:t/>
            </a:r>
            <a:br>
              <a:rPr lang="en-US" sz="2400" dirty="0"/>
            </a:br>
            <a:r>
              <a:rPr lang="en-US" sz="2400" dirty="0"/>
              <a:t/>
            </a:r>
            <a:br>
              <a:rPr lang="en-US" sz="2400" dirty="0"/>
            </a:br>
            <a:endParaRPr lang="zh-TW" altLang="en-US" sz="2200" dirty="0"/>
          </a:p>
        </p:txBody>
      </p:sp>
      <p:sp>
        <p:nvSpPr>
          <p:cNvPr id="19460"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A7A06F8B-0E0A-D047-9828-E13E9F7F4CCE}" type="slidenum">
              <a:rPr lang="zh-TW" altLang="en-US">
                <a:solidFill>
                  <a:srgbClr val="FEFFFF"/>
                </a:solidFill>
              </a:rPr>
              <a:pPr/>
              <a:t>2</a:t>
            </a:fld>
            <a:endParaRPr lang="zh-TW" altLang="en-US">
              <a:solidFill>
                <a:srgbClr val="FE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p:cNvSpPr>
            <a:spLocks noGrp="1"/>
          </p:cNvSpPr>
          <p:nvPr>
            <p:ph type="title"/>
          </p:nvPr>
        </p:nvSpPr>
        <p:spPr>
          <a:xfrm>
            <a:off x="2592388" y="623888"/>
            <a:ext cx="8912225" cy="1281112"/>
          </a:xfrm>
        </p:spPr>
        <p:txBody>
          <a:bodyPr/>
          <a:lstStyle/>
          <a:p>
            <a:pPr eaLnBrk="1" hangingPunct="1"/>
            <a:r>
              <a:rPr lang="en-US" altLang="zh-TW" b="1" dirty="0" smtClean="0"/>
              <a:t>Using </a:t>
            </a:r>
            <a:r>
              <a:rPr lang="en-US" altLang="zh-TW" b="1" dirty="0" err="1" smtClean="0"/>
              <a:t>Thymeleaf</a:t>
            </a:r>
            <a:r>
              <a:rPr lang="en-US" altLang="zh-TW" b="1" dirty="0" smtClean="0"/>
              <a:t> in </a:t>
            </a:r>
            <a:r>
              <a:rPr lang="en-US" altLang="zh-TW" b="1" dirty="0" err="1" smtClean="0"/>
              <a:t>Javascript</a:t>
            </a:r>
            <a:endParaRPr lang="zh-TW" altLang="en-US" dirty="0"/>
          </a:p>
        </p:txBody>
      </p:sp>
      <p:sp>
        <p:nvSpPr>
          <p:cNvPr id="35843" name="內容版面配置區 2"/>
          <p:cNvSpPr>
            <a:spLocks noGrp="1"/>
          </p:cNvSpPr>
          <p:nvPr>
            <p:ph idx="1"/>
          </p:nvPr>
        </p:nvSpPr>
        <p:spPr>
          <a:xfrm>
            <a:off x="2589213" y="1903413"/>
            <a:ext cx="8915400" cy="4008437"/>
          </a:xfrm>
        </p:spPr>
        <p:txBody>
          <a:bodyPr/>
          <a:lstStyle/>
          <a:p>
            <a:r>
              <a:rPr lang="en-US" sz="2400" dirty="0"/>
              <a:t>Let’s assume you’d like to get access to some values that are on the model, but you’re inside of a JavaScript code snippet.</a:t>
            </a:r>
          </a:p>
          <a:p>
            <a:r>
              <a:rPr lang="en-US" sz="2400" dirty="0"/>
              <a:t>No </a:t>
            </a:r>
            <a:r>
              <a:rPr lang="en-US" sz="2400" dirty="0" err="1"/>
              <a:t>problemo</a:t>
            </a:r>
            <a:r>
              <a:rPr lang="en-US" sz="2400" dirty="0"/>
              <a:t>!</a:t>
            </a:r>
          </a:p>
          <a:p>
            <a:r>
              <a:rPr lang="en-US" sz="2400" dirty="0"/>
              <a:t>You just need to use the </a:t>
            </a:r>
            <a:r>
              <a:rPr lang="en-US" sz="2400" dirty="0" err="1"/>
              <a:t>th:inline</a:t>
            </a:r>
            <a:r>
              <a:rPr lang="en-US" sz="2400" dirty="0"/>
              <a:t>="</a:t>
            </a:r>
            <a:r>
              <a:rPr lang="en-US" sz="2400" dirty="0" err="1"/>
              <a:t>javascript</a:t>
            </a:r>
            <a:r>
              <a:rPr lang="en-US" sz="2400" dirty="0"/>
              <a:t>" attribute along with some CDATA markup to make everything work.</a:t>
            </a:r>
          </a:p>
          <a:p>
            <a:r>
              <a:rPr lang="en-US" sz="2400" dirty="0"/>
              <a:t>It’s a bit convoluted, but hey, it works!</a:t>
            </a:r>
          </a:p>
          <a:p>
            <a:pPr eaLnBrk="1" hangingPunct="1"/>
            <a:endParaRPr lang="zh-TW" altLang="en-US" dirty="0"/>
          </a:p>
        </p:txBody>
      </p:sp>
      <p:sp>
        <p:nvSpPr>
          <p:cNvPr id="35844"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D0814BDA-5E25-5040-865B-71EBF053E27B}" type="slidenum">
              <a:rPr lang="zh-TW" altLang="en-US">
                <a:solidFill>
                  <a:srgbClr val="FEFFFF"/>
                </a:solidFill>
              </a:rPr>
              <a:pPr/>
              <a:t>20</a:t>
            </a:fld>
            <a:endParaRPr lang="zh-TW" altLang="en-US">
              <a:solidFill>
                <a:srgbClr val="FEFFFF"/>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p:cNvSpPr>
            <a:spLocks noGrp="1"/>
          </p:cNvSpPr>
          <p:nvPr>
            <p:ph type="title"/>
          </p:nvPr>
        </p:nvSpPr>
        <p:spPr>
          <a:xfrm>
            <a:off x="2592388" y="623888"/>
            <a:ext cx="8912225" cy="1281112"/>
          </a:xfrm>
        </p:spPr>
        <p:txBody>
          <a:bodyPr/>
          <a:lstStyle/>
          <a:p>
            <a:pPr eaLnBrk="1" hangingPunct="1"/>
            <a:r>
              <a:rPr lang="en-US" altLang="zh-TW" b="1" dirty="0" smtClean="0"/>
              <a:t>Using </a:t>
            </a:r>
            <a:r>
              <a:rPr lang="en-US" altLang="zh-TW" b="1" dirty="0" err="1" smtClean="0"/>
              <a:t>Thymeleaf</a:t>
            </a:r>
            <a:r>
              <a:rPr lang="en-US" altLang="zh-TW" b="1" dirty="0" smtClean="0"/>
              <a:t> in </a:t>
            </a:r>
            <a:r>
              <a:rPr lang="en-US" altLang="zh-TW" b="1" dirty="0" err="1" smtClean="0"/>
              <a:t>Javascript</a:t>
            </a:r>
            <a:endParaRPr lang="zh-TW" altLang="en-US" dirty="0"/>
          </a:p>
        </p:txBody>
      </p:sp>
      <p:sp>
        <p:nvSpPr>
          <p:cNvPr id="35843" name="內容版面配置區 2"/>
          <p:cNvSpPr>
            <a:spLocks noGrp="1"/>
          </p:cNvSpPr>
          <p:nvPr>
            <p:ph idx="1"/>
          </p:nvPr>
        </p:nvSpPr>
        <p:spPr>
          <a:xfrm>
            <a:off x="2589213" y="1903413"/>
            <a:ext cx="8915400" cy="4008437"/>
          </a:xfrm>
        </p:spPr>
        <p:txBody>
          <a:bodyPr/>
          <a:lstStyle/>
          <a:p>
            <a:pPr eaLnBrk="1" hangingPunct="1"/>
            <a:r>
              <a:rPr lang="en-US" dirty="0"/>
              <a:t>Here’s how I would get the value of a property from the model assuming there’s a </a:t>
            </a:r>
            <a:r>
              <a:rPr lang="en-US" dirty="0" err="1"/>
              <a:t>foodDiary</a:t>
            </a:r>
            <a:r>
              <a:rPr lang="en-US" dirty="0" err="1"/>
              <a:t>object</a:t>
            </a:r>
            <a:r>
              <a:rPr lang="en-US" dirty="0"/>
              <a:t> available to work with</a:t>
            </a:r>
            <a:r>
              <a:rPr lang="en-US" dirty="0" smtClean="0"/>
              <a:t>:</a:t>
            </a:r>
          </a:p>
          <a:p>
            <a:pPr marL="0" indent="0">
              <a:buNone/>
            </a:pPr>
            <a:r>
              <a:rPr lang="mr-IN" dirty="0">
                <a:latin typeface="Courier" charset="0"/>
                <a:ea typeface="Courier" charset="0"/>
                <a:cs typeface="Courier" charset="0"/>
              </a:rPr>
              <a:t>&lt;</a:t>
            </a:r>
            <a:r>
              <a:rPr lang="mr-IN" dirty="0" err="1">
                <a:latin typeface="Courier" charset="0"/>
                <a:ea typeface="Courier" charset="0"/>
                <a:cs typeface="Courier" charset="0"/>
              </a:rPr>
              <a:t>script</a:t>
            </a:r>
            <a:r>
              <a:rPr lang="mr-IN" dirty="0">
                <a:latin typeface="Courier" charset="0"/>
                <a:ea typeface="Courier" charset="0"/>
                <a:cs typeface="Courier" charset="0"/>
              </a:rPr>
              <a:t> </a:t>
            </a:r>
            <a:r>
              <a:rPr lang="mr-IN" dirty="0" err="1">
                <a:latin typeface="Courier" charset="0"/>
                <a:ea typeface="Courier" charset="0"/>
                <a:cs typeface="Courier" charset="0"/>
              </a:rPr>
              <a:t>th:inline</a:t>
            </a:r>
            <a:r>
              <a:rPr lang="mr-IN" dirty="0">
                <a:latin typeface="Courier" charset="0"/>
                <a:ea typeface="Courier" charset="0"/>
                <a:cs typeface="Courier" charset="0"/>
              </a:rPr>
              <a:t>="</a:t>
            </a:r>
            <a:r>
              <a:rPr lang="mr-IN" dirty="0" err="1">
                <a:latin typeface="Courier" charset="0"/>
                <a:ea typeface="Courier" charset="0"/>
                <a:cs typeface="Courier" charset="0"/>
              </a:rPr>
              <a:t>javascript</a:t>
            </a:r>
            <a:r>
              <a:rPr lang="mr-IN" dirty="0">
                <a:latin typeface="Courier" charset="0"/>
                <a:ea typeface="Courier" charset="0"/>
                <a:cs typeface="Courier" charset="0"/>
              </a:rPr>
              <a:t>"&gt;  </a:t>
            </a:r>
          </a:p>
          <a:p>
            <a:pPr marL="0" indent="0">
              <a:buNone/>
            </a:pPr>
            <a:r>
              <a:rPr lang="mr-IN" dirty="0">
                <a:latin typeface="Courier" charset="0"/>
                <a:ea typeface="Courier" charset="0"/>
                <a:cs typeface="Courier" charset="0"/>
              </a:rPr>
              <a:t>/*&lt;![CDATA[*/  </a:t>
            </a:r>
          </a:p>
          <a:p>
            <a:pPr marL="0" indent="0">
              <a:buNone/>
            </a:pPr>
            <a:r>
              <a:rPr lang="mr-IN" b="1" dirty="0" err="1">
                <a:latin typeface="Courier" charset="0"/>
                <a:ea typeface="Courier" charset="0"/>
                <a:cs typeface="Courier" charset="0"/>
              </a:rPr>
              <a:t>var</a:t>
            </a:r>
            <a:r>
              <a:rPr lang="mr-IN" dirty="0">
                <a:latin typeface="Courier" charset="0"/>
                <a:ea typeface="Courier" charset="0"/>
                <a:cs typeface="Courier" charset="0"/>
              </a:rPr>
              <a:t> </a:t>
            </a:r>
            <a:r>
              <a:rPr lang="mr-IN" dirty="0" err="1">
                <a:latin typeface="Courier" charset="0"/>
                <a:ea typeface="Courier" charset="0"/>
                <a:cs typeface="Courier" charset="0"/>
              </a:rPr>
              <a:t>food</a:t>
            </a:r>
            <a:r>
              <a:rPr lang="mr-IN" dirty="0">
                <a:latin typeface="Courier" charset="0"/>
                <a:ea typeface="Courier" charset="0"/>
                <a:cs typeface="Courier" charset="0"/>
              </a:rPr>
              <a:t> = /*[[${</a:t>
            </a:r>
            <a:r>
              <a:rPr lang="mr-IN" dirty="0" err="1">
                <a:latin typeface="Courier" charset="0"/>
                <a:ea typeface="Courier" charset="0"/>
                <a:cs typeface="Courier" charset="0"/>
              </a:rPr>
              <a:t>foodDiary.food</a:t>
            </a:r>
            <a:r>
              <a:rPr lang="mr-IN" dirty="0">
                <a:latin typeface="Courier" charset="0"/>
                <a:ea typeface="Courier" charset="0"/>
                <a:cs typeface="Courier" charset="0"/>
              </a:rPr>
              <a:t>}]]*/ '</a:t>
            </a:r>
            <a:r>
              <a:rPr lang="mr-IN" dirty="0" err="1">
                <a:latin typeface="Courier" charset="0"/>
                <a:ea typeface="Courier" charset="0"/>
                <a:cs typeface="Courier" charset="0"/>
              </a:rPr>
              <a:t>Hot</a:t>
            </a:r>
            <a:r>
              <a:rPr lang="mr-IN" dirty="0">
                <a:latin typeface="Courier" charset="0"/>
                <a:ea typeface="Courier" charset="0"/>
                <a:cs typeface="Courier" charset="0"/>
              </a:rPr>
              <a:t> </a:t>
            </a:r>
            <a:r>
              <a:rPr lang="mr-IN" dirty="0" err="1">
                <a:latin typeface="Courier" charset="0"/>
                <a:ea typeface="Courier" charset="0"/>
                <a:cs typeface="Courier" charset="0"/>
              </a:rPr>
              <a:t>dog</a:t>
            </a:r>
            <a:r>
              <a:rPr lang="mr-IN" dirty="0">
                <a:latin typeface="Courier" charset="0"/>
                <a:ea typeface="Courier" charset="0"/>
                <a:cs typeface="Courier" charset="0"/>
              </a:rPr>
              <a:t>';  </a:t>
            </a:r>
          </a:p>
          <a:p>
            <a:pPr marL="0" indent="0">
              <a:buNone/>
            </a:pPr>
            <a:r>
              <a:rPr lang="mr-IN" dirty="0">
                <a:latin typeface="Courier" charset="0"/>
                <a:ea typeface="Courier" charset="0"/>
                <a:cs typeface="Courier" charset="0"/>
              </a:rPr>
              <a:t>  </a:t>
            </a:r>
          </a:p>
          <a:p>
            <a:pPr marL="0" indent="0">
              <a:buNone/>
            </a:pPr>
            <a:r>
              <a:rPr lang="mr-IN" b="1" dirty="0" err="1">
                <a:latin typeface="Courier" charset="0"/>
                <a:ea typeface="Courier" charset="0"/>
                <a:cs typeface="Courier" charset="0"/>
              </a:rPr>
              <a:t>if</a:t>
            </a:r>
            <a:r>
              <a:rPr lang="mr-IN" dirty="0">
                <a:latin typeface="Courier" charset="0"/>
                <a:ea typeface="Courier" charset="0"/>
                <a:cs typeface="Courier" charset="0"/>
              </a:rPr>
              <a:t> (</a:t>
            </a:r>
            <a:r>
              <a:rPr lang="mr-IN" dirty="0" err="1">
                <a:latin typeface="Courier" charset="0"/>
                <a:ea typeface="Courier" charset="0"/>
                <a:cs typeface="Courier" charset="0"/>
              </a:rPr>
              <a:t>food</a:t>
            </a:r>
            <a:r>
              <a:rPr lang="mr-IN" dirty="0">
                <a:latin typeface="Courier" charset="0"/>
                <a:ea typeface="Courier" charset="0"/>
                <a:cs typeface="Courier" charset="0"/>
              </a:rPr>
              <a:t> == '</a:t>
            </a:r>
            <a:r>
              <a:rPr lang="mr-IN" dirty="0" err="1">
                <a:latin typeface="Courier" charset="0"/>
                <a:ea typeface="Courier" charset="0"/>
                <a:cs typeface="Courier" charset="0"/>
              </a:rPr>
              <a:t>Pizza</a:t>
            </a:r>
            <a:r>
              <a:rPr lang="mr-IN" dirty="0">
                <a:latin typeface="Courier" charset="0"/>
                <a:ea typeface="Courier" charset="0"/>
                <a:cs typeface="Courier" charset="0"/>
              </a:rPr>
              <a:t>')  </a:t>
            </a:r>
          </a:p>
          <a:p>
            <a:pPr marL="0" indent="0">
              <a:buNone/>
            </a:pPr>
            <a:r>
              <a:rPr lang="mr-IN" dirty="0">
                <a:latin typeface="Courier" charset="0"/>
                <a:ea typeface="Courier" charset="0"/>
                <a:cs typeface="Courier" charset="0"/>
              </a:rPr>
              <a:t>{  </a:t>
            </a:r>
          </a:p>
          <a:p>
            <a:pPr marL="0" indent="0">
              <a:buNone/>
            </a:pPr>
            <a:r>
              <a:rPr lang="mr-IN" dirty="0">
                <a:latin typeface="Courier" charset="0"/>
                <a:ea typeface="Courier" charset="0"/>
                <a:cs typeface="Courier" charset="0"/>
              </a:rPr>
              <a:t>  // </a:t>
            </a:r>
            <a:r>
              <a:rPr lang="mr-IN" dirty="0" err="1">
                <a:latin typeface="Courier" charset="0"/>
                <a:ea typeface="Courier" charset="0"/>
                <a:cs typeface="Courier" charset="0"/>
              </a:rPr>
              <a:t>do</a:t>
            </a:r>
            <a:r>
              <a:rPr lang="mr-IN" dirty="0">
                <a:latin typeface="Courier" charset="0"/>
                <a:ea typeface="Courier" charset="0"/>
                <a:cs typeface="Courier" charset="0"/>
              </a:rPr>
              <a:t> </a:t>
            </a:r>
            <a:r>
              <a:rPr lang="mr-IN" dirty="0" err="1">
                <a:latin typeface="Courier" charset="0"/>
                <a:ea typeface="Courier" charset="0"/>
                <a:cs typeface="Courier" charset="0"/>
              </a:rPr>
              <a:t>something</a:t>
            </a:r>
            <a:r>
              <a:rPr lang="mr-IN" dirty="0">
                <a:latin typeface="Courier" charset="0"/>
                <a:ea typeface="Courier" charset="0"/>
                <a:cs typeface="Courier" charset="0"/>
              </a:rPr>
              <a:t> </a:t>
            </a:r>
            <a:r>
              <a:rPr lang="mr-IN" dirty="0" err="1">
                <a:latin typeface="Courier" charset="0"/>
                <a:ea typeface="Courier" charset="0"/>
                <a:cs typeface="Courier" charset="0"/>
              </a:rPr>
              <a:t>special</a:t>
            </a:r>
            <a:r>
              <a:rPr lang="mr-IN" dirty="0">
                <a:latin typeface="Courier" charset="0"/>
                <a:ea typeface="Courier" charset="0"/>
                <a:cs typeface="Courier" charset="0"/>
              </a:rPr>
              <a:t>  </a:t>
            </a:r>
          </a:p>
          <a:p>
            <a:pPr marL="0" indent="0">
              <a:buNone/>
            </a:pPr>
            <a:r>
              <a:rPr lang="mr-IN" dirty="0">
                <a:latin typeface="Courier" charset="0"/>
                <a:ea typeface="Courier" charset="0"/>
                <a:cs typeface="Courier" charset="0"/>
              </a:rPr>
              <a:t>}  </a:t>
            </a:r>
          </a:p>
          <a:p>
            <a:pPr marL="0" indent="0">
              <a:buNone/>
            </a:pPr>
            <a:r>
              <a:rPr lang="mr-IN" dirty="0">
                <a:latin typeface="Courier" charset="0"/>
                <a:ea typeface="Courier" charset="0"/>
                <a:cs typeface="Courier" charset="0"/>
              </a:rPr>
              <a:t>/*]]&gt;*/  </a:t>
            </a:r>
          </a:p>
          <a:p>
            <a:pPr marL="0" indent="0">
              <a:buNone/>
            </a:pPr>
            <a:r>
              <a:rPr lang="mr-IN" dirty="0">
                <a:latin typeface="Courier" charset="0"/>
                <a:ea typeface="Courier" charset="0"/>
                <a:cs typeface="Courier" charset="0"/>
              </a:rPr>
              <a:t>&lt;/</a:t>
            </a:r>
            <a:r>
              <a:rPr lang="mr-IN" dirty="0" err="1">
                <a:latin typeface="Courier" charset="0"/>
                <a:ea typeface="Courier" charset="0"/>
                <a:cs typeface="Courier" charset="0"/>
              </a:rPr>
              <a:t>script</a:t>
            </a:r>
            <a:r>
              <a:rPr lang="mr-IN" dirty="0" smtClean="0">
                <a:latin typeface="Courier" charset="0"/>
                <a:ea typeface="Courier" charset="0"/>
                <a:cs typeface="Courier" charset="0"/>
              </a:rPr>
              <a:t>&gt;</a:t>
            </a:r>
            <a:endParaRPr lang="mr-IN" dirty="0">
              <a:latin typeface="Courier" charset="0"/>
              <a:ea typeface="Courier" charset="0"/>
              <a:cs typeface="Courier" charset="0"/>
            </a:endParaRPr>
          </a:p>
        </p:txBody>
      </p:sp>
      <p:sp>
        <p:nvSpPr>
          <p:cNvPr id="35844"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D0814BDA-5E25-5040-865B-71EBF053E27B}" type="slidenum">
              <a:rPr lang="zh-TW" altLang="en-US">
                <a:solidFill>
                  <a:srgbClr val="FEFFFF"/>
                </a:solidFill>
              </a:rPr>
              <a:pPr/>
              <a:t>21</a:t>
            </a:fld>
            <a:endParaRPr lang="zh-TW" altLang="en-US">
              <a:solidFill>
                <a:srgbClr val="FEFFFF"/>
              </a:solidFill>
            </a:endParaRPr>
          </a:p>
        </p:txBody>
      </p:sp>
    </p:spTree>
    <p:extLst>
      <p:ext uri="{BB962C8B-B14F-4D97-AF65-F5344CB8AC3E}">
        <p14:creationId xmlns:p14="http://schemas.microsoft.com/office/powerpoint/2010/main" val="1961387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p:cNvSpPr>
            <a:spLocks noGrp="1"/>
          </p:cNvSpPr>
          <p:nvPr>
            <p:ph type="title"/>
          </p:nvPr>
        </p:nvSpPr>
        <p:spPr>
          <a:xfrm>
            <a:off x="2592388" y="623888"/>
            <a:ext cx="8912225" cy="1281112"/>
          </a:xfrm>
        </p:spPr>
        <p:txBody>
          <a:bodyPr/>
          <a:lstStyle/>
          <a:p>
            <a:r>
              <a:rPr lang="en-US" b="1" dirty="0" err="1">
                <a:latin typeface="Courier" charset="0"/>
                <a:ea typeface="Courier" charset="0"/>
                <a:cs typeface="Courier" charset="0"/>
              </a:rPr>
              <a:t>Contructing</a:t>
            </a:r>
            <a:r>
              <a:rPr lang="en-US" b="1" dirty="0">
                <a:latin typeface="Courier" charset="0"/>
                <a:ea typeface="Courier" charset="0"/>
                <a:cs typeface="Courier" charset="0"/>
              </a:rPr>
              <a:t> Dynamic URLs with </a:t>
            </a:r>
            <a:r>
              <a:rPr lang="en-US" b="1" dirty="0" err="1">
                <a:latin typeface="Courier" charset="0"/>
                <a:ea typeface="Courier" charset="0"/>
                <a:cs typeface="Courier" charset="0"/>
              </a:rPr>
              <a:t>Thymeleaf</a:t>
            </a:r>
            <a:endParaRPr lang="en-US" b="1" dirty="0">
              <a:latin typeface="Courier" charset="0"/>
              <a:ea typeface="Courier" charset="0"/>
              <a:cs typeface="Courier" charset="0"/>
            </a:endParaRPr>
          </a:p>
        </p:txBody>
      </p:sp>
      <p:sp>
        <p:nvSpPr>
          <p:cNvPr id="36867" name="內容版面配置區 2"/>
          <p:cNvSpPr>
            <a:spLocks noGrp="1"/>
          </p:cNvSpPr>
          <p:nvPr>
            <p:ph idx="1"/>
          </p:nvPr>
        </p:nvSpPr>
        <p:spPr>
          <a:xfrm>
            <a:off x="2589213" y="1820863"/>
            <a:ext cx="8915400" cy="4090987"/>
          </a:xfrm>
        </p:spPr>
        <p:txBody>
          <a:bodyPr/>
          <a:lstStyle/>
          <a:p>
            <a:r>
              <a:rPr lang="en-US" sz="2400" dirty="0"/>
              <a:t>At some point in your web application coding journey, you will likely run into the situation where you’ll need to generate a dynamic URL.</a:t>
            </a:r>
          </a:p>
          <a:p>
            <a:r>
              <a:rPr lang="en-US" sz="2400" dirty="0"/>
              <a:t>Meaning, you’ll need to create a URL that contains information that will vary depending on the situation.</a:t>
            </a:r>
          </a:p>
          <a:p>
            <a:r>
              <a:rPr lang="en-US" sz="2400" dirty="0"/>
              <a:t>A very common scenario is one where you want to click on a link to see more information about a specific row in your database</a:t>
            </a:r>
            <a:r>
              <a:rPr lang="en-US" sz="2400" dirty="0" smtClean="0"/>
              <a:t>.</a:t>
            </a:r>
            <a:r>
              <a:rPr lang="en-US" sz="2400" dirty="0"/>
              <a:t/>
            </a:r>
            <a:br>
              <a:rPr lang="en-US" sz="2400" dirty="0"/>
            </a:br>
            <a:endParaRPr lang="zh-TW" altLang="en-US" dirty="0"/>
          </a:p>
        </p:txBody>
      </p:sp>
      <p:sp>
        <p:nvSpPr>
          <p:cNvPr id="36868"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0A2AD3E4-2BF6-F449-821F-6EA645C4A366}" type="slidenum">
              <a:rPr lang="zh-TW" altLang="en-US">
                <a:solidFill>
                  <a:srgbClr val="FEFFFF"/>
                </a:solidFill>
              </a:rPr>
              <a:pPr/>
              <a:t>22</a:t>
            </a:fld>
            <a:endParaRPr lang="zh-TW" altLang="en-US">
              <a:solidFill>
                <a:srgbClr val="FEFFFF"/>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p:cNvSpPr>
            <a:spLocks noGrp="1"/>
          </p:cNvSpPr>
          <p:nvPr>
            <p:ph type="title"/>
          </p:nvPr>
        </p:nvSpPr>
        <p:spPr>
          <a:xfrm>
            <a:off x="2592388" y="623888"/>
            <a:ext cx="8912225" cy="1281112"/>
          </a:xfrm>
        </p:spPr>
        <p:txBody>
          <a:bodyPr/>
          <a:lstStyle/>
          <a:p>
            <a:r>
              <a:rPr lang="en-US" b="1" dirty="0" err="1">
                <a:latin typeface="Courier" charset="0"/>
                <a:ea typeface="Courier" charset="0"/>
                <a:cs typeface="Courier" charset="0"/>
              </a:rPr>
              <a:t>Contructing</a:t>
            </a:r>
            <a:r>
              <a:rPr lang="en-US" b="1" dirty="0">
                <a:latin typeface="Courier" charset="0"/>
                <a:ea typeface="Courier" charset="0"/>
                <a:cs typeface="Courier" charset="0"/>
              </a:rPr>
              <a:t> Dynamic URLs with </a:t>
            </a:r>
            <a:r>
              <a:rPr lang="en-US" b="1" dirty="0" err="1">
                <a:latin typeface="Courier" charset="0"/>
                <a:ea typeface="Courier" charset="0"/>
                <a:cs typeface="Courier" charset="0"/>
              </a:rPr>
              <a:t>Thymeleaf</a:t>
            </a:r>
            <a:endParaRPr lang="en-US" b="1" dirty="0">
              <a:latin typeface="Courier" charset="0"/>
              <a:ea typeface="Courier" charset="0"/>
              <a:cs typeface="Courier" charset="0"/>
            </a:endParaRPr>
          </a:p>
        </p:txBody>
      </p:sp>
      <p:sp>
        <p:nvSpPr>
          <p:cNvPr id="36867" name="內容版面配置區 2"/>
          <p:cNvSpPr>
            <a:spLocks noGrp="1"/>
          </p:cNvSpPr>
          <p:nvPr>
            <p:ph idx="1"/>
          </p:nvPr>
        </p:nvSpPr>
        <p:spPr>
          <a:xfrm>
            <a:off x="2589213" y="1820863"/>
            <a:ext cx="8915400" cy="4090987"/>
          </a:xfrm>
        </p:spPr>
        <p:txBody>
          <a:bodyPr/>
          <a:lstStyle/>
          <a:p>
            <a:r>
              <a:rPr lang="en-US" sz="2400" dirty="0"/>
              <a:t>So for our specific scenario, let’s say we want to have a page that lists out links to all of our </a:t>
            </a:r>
            <a:r>
              <a:rPr lang="en-US" sz="2400" dirty="0" err="1"/>
              <a:t>FoodDiary</a:t>
            </a:r>
            <a:r>
              <a:rPr lang="en-US" sz="2400" dirty="0"/>
              <a:t> items</a:t>
            </a:r>
            <a:r>
              <a:rPr lang="en-US" sz="2400" dirty="0" smtClean="0"/>
              <a:t>.</a:t>
            </a:r>
          </a:p>
          <a:p>
            <a:pPr marL="0" indent="0">
              <a:buNone/>
            </a:pPr>
            <a:r>
              <a:rPr lang="en-US" b="1" dirty="0">
                <a:latin typeface="Courier" charset="0"/>
                <a:ea typeface="Courier" charset="0"/>
                <a:cs typeface="Courier" charset="0"/>
              </a:rPr>
              <a:t>&lt;div</a:t>
            </a:r>
            <a:r>
              <a:rPr lang="en-US" dirty="0">
                <a:latin typeface="Courier" charset="0"/>
                <a:ea typeface="Courier" charset="0"/>
                <a:cs typeface="Courier" charset="0"/>
              </a:rPr>
              <a:t> </a:t>
            </a:r>
            <a:r>
              <a:rPr lang="en-US" dirty="0" err="1">
                <a:latin typeface="Courier" charset="0"/>
                <a:ea typeface="Courier" charset="0"/>
                <a:cs typeface="Courier" charset="0"/>
              </a:rPr>
              <a:t>th:each</a:t>
            </a:r>
            <a:r>
              <a:rPr lang="en-US" dirty="0">
                <a:latin typeface="Courier" charset="0"/>
                <a:ea typeface="Courier" charset="0"/>
                <a:cs typeface="Courier" charset="0"/>
              </a:rPr>
              <a:t>="</a:t>
            </a:r>
            <a:r>
              <a:rPr lang="en-US" dirty="0" err="1">
                <a:latin typeface="Courier" charset="0"/>
                <a:ea typeface="Courier" charset="0"/>
                <a:cs typeface="Courier" charset="0"/>
              </a:rPr>
              <a:t>foodDiary</a:t>
            </a:r>
            <a:r>
              <a:rPr lang="en-US" dirty="0">
                <a:latin typeface="Courier" charset="0"/>
                <a:ea typeface="Courier" charset="0"/>
                <a:cs typeface="Courier" charset="0"/>
              </a:rPr>
              <a:t> : ${</a:t>
            </a:r>
            <a:r>
              <a:rPr lang="en-US" dirty="0" err="1">
                <a:latin typeface="Courier" charset="0"/>
                <a:ea typeface="Courier" charset="0"/>
                <a:cs typeface="Courier" charset="0"/>
              </a:rPr>
              <a:t>foodDiaries</a:t>
            </a:r>
            <a:r>
              <a:rPr lang="en-US" dirty="0">
                <a:latin typeface="Courier" charset="0"/>
                <a:ea typeface="Courier" charset="0"/>
                <a:cs typeface="Courier" charset="0"/>
              </a:rPr>
              <a:t>}"</a:t>
            </a:r>
            <a:r>
              <a:rPr lang="en-US" b="1" dirty="0">
                <a:latin typeface="Courier" charset="0"/>
                <a:ea typeface="Courier" charset="0"/>
                <a:cs typeface="Courier" charset="0"/>
              </a:rPr>
              <a:t>&gt;</a:t>
            </a:r>
            <a:r>
              <a:rPr lang="en-US" dirty="0">
                <a:latin typeface="Courier" charset="0"/>
                <a:ea typeface="Courier" charset="0"/>
                <a:cs typeface="Courier" charset="0"/>
              </a:rPr>
              <a:t>  </a:t>
            </a:r>
          </a:p>
          <a:p>
            <a:pPr marL="0" indent="0">
              <a:buNone/>
            </a:pPr>
            <a:r>
              <a:rPr lang="en-US" dirty="0">
                <a:latin typeface="Courier" charset="0"/>
                <a:ea typeface="Courier" charset="0"/>
                <a:cs typeface="Courier" charset="0"/>
              </a:rPr>
              <a:t>  </a:t>
            </a:r>
            <a:r>
              <a:rPr lang="en-US" b="1" dirty="0">
                <a:latin typeface="Courier" charset="0"/>
                <a:ea typeface="Courier" charset="0"/>
                <a:cs typeface="Courier" charset="0"/>
              </a:rPr>
              <a:t>&lt;a</a:t>
            </a:r>
            <a:r>
              <a:rPr lang="en-US" dirty="0">
                <a:latin typeface="Courier" charset="0"/>
                <a:ea typeface="Courier" charset="0"/>
                <a:cs typeface="Courier" charset="0"/>
              </a:rPr>
              <a:t> </a:t>
            </a:r>
            <a:r>
              <a:rPr lang="en-US" dirty="0" err="1">
                <a:latin typeface="Courier" charset="0"/>
                <a:ea typeface="Courier" charset="0"/>
                <a:cs typeface="Courier" charset="0"/>
              </a:rPr>
              <a:t>href</a:t>
            </a:r>
            <a:r>
              <a:rPr lang="en-US" dirty="0" smtClean="0">
                <a:latin typeface="Courier" charset="0"/>
                <a:ea typeface="Courier" charset="0"/>
                <a:cs typeface="Courier" charset="0"/>
              </a:rPr>
              <a:t>="/diaries/1</a:t>
            </a:r>
            <a:r>
              <a:rPr lang="en-US" dirty="0">
                <a:latin typeface="Courier" charset="0"/>
                <a:ea typeface="Courier" charset="0"/>
                <a:cs typeface="Courier" charset="0"/>
              </a:rPr>
              <a:t>" </a:t>
            </a:r>
            <a:endParaRPr lang="en-US" dirty="0">
              <a:latin typeface="Courier" charset="0"/>
              <a:ea typeface="Courier" charset="0"/>
              <a:cs typeface="Courier" charset="0"/>
            </a:endParaRPr>
          </a:p>
          <a:p>
            <a:pPr marL="0" indent="0">
              <a:buNone/>
            </a:pPr>
            <a:r>
              <a:rPr lang="en-US" dirty="0" err="1" smtClean="0">
                <a:latin typeface="Courier" charset="0"/>
                <a:ea typeface="Courier" charset="0"/>
                <a:cs typeface="Courier" charset="0"/>
              </a:rPr>
              <a:t>th:href</a:t>
            </a:r>
            <a:r>
              <a:rPr lang="en-US" dirty="0" smtClean="0">
                <a:latin typeface="Courier" charset="0"/>
                <a:ea typeface="Courier" charset="0"/>
                <a:cs typeface="Courier" charset="0"/>
              </a:rPr>
              <a:t>="@{/diaries</a:t>
            </a:r>
            <a:r>
              <a:rPr lang="en-US" dirty="0">
                <a:latin typeface="Courier" charset="0"/>
                <a:ea typeface="Courier" charset="0"/>
                <a:cs typeface="Courier" charset="0"/>
              </a:rPr>
              <a:t>/{</a:t>
            </a:r>
            <a:r>
              <a:rPr lang="en-US" dirty="0" err="1" smtClean="0">
                <a:latin typeface="Courier" charset="0"/>
                <a:ea typeface="Courier" charset="0"/>
                <a:cs typeface="Courier" charset="0"/>
              </a:rPr>
              <a:t>fDiaryId</a:t>
            </a:r>
            <a:r>
              <a:rPr lang="en-US" dirty="0" smtClean="0">
                <a:latin typeface="Courier" charset="0"/>
                <a:ea typeface="Courier" charset="0"/>
                <a:cs typeface="Courier" charset="0"/>
              </a:rPr>
              <a:t>}(</a:t>
            </a:r>
            <a:r>
              <a:rPr lang="en-US" dirty="0" err="1" smtClean="0">
                <a:latin typeface="Courier" charset="0"/>
                <a:ea typeface="Courier" charset="0"/>
                <a:cs typeface="Courier" charset="0"/>
              </a:rPr>
              <a:t>fDiaryId</a:t>
            </a:r>
            <a:r>
              <a:rPr lang="en-US" dirty="0">
                <a:latin typeface="Courier" charset="0"/>
                <a:ea typeface="Courier" charset="0"/>
                <a:cs typeface="Courier" charset="0"/>
              </a:rPr>
              <a:t>=${</a:t>
            </a:r>
            <a:r>
              <a:rPr lang="en-US" dirty="0" err="1" smtClean="0">
                <a:latin typeface="Courier" charset="0"/>
                <a:ea typeface="Courier" charset="0"/>
                <a:cs typeface="Courier" charset="0"/>
              </a:rPr>
              <a:t>fDiary.id</a:t>
            </a:r>
            <a:r>
              <a:rPr lang="en-US" dirty="0">
                <a:latin typeface="Courier" charset="0"/>
                <a:ea typeface="Courier" charset="0"/>
                <a:cs typeface="Courier" charset="0"/>
              </a:rPr>
              <a:t>})}" </a:t>
            </a:r>
            <a:endParaRPr lang="en-US" dirty="0" smtClean="0">
              <a:latin typeface="Courier" charset="0"/>
              <a:ea typeface="Courier" charset="0"/>
              <a:cs typeface="Courier" charset="0"/>
            </a:endParaRPr>
          </a:p>
          <a:p>
            <a:pPr marL="0" indent="0">
              <a:buNone/>
            </a:pPr>
            <a:r>
              <a:rPr lang="en-US" dirty="0" err="1" smtClean="0">
                <a:latin typeface="Courier" charset="0"/>
                <a:ea typeface="Courier" charset="0"/>
                <a:cs typeface="Courier" charset="0"/>
              </a:rPr>
              <a:t>th:text</a:t>
            </a:r>
            <a:r>
              <a:rPr lang="en-US" dirty="0">
                <a:latin typeface="Courier" charset="0"/>
                <a:ea typeface="Courier" charset="0"/>
                <a:cs typeface="Courier" charset="0"/>
              </a:rPr>
              <a:t>="${</a:t>
            </a:r>
            <a:r>
              <a:rPr lang="en-US" dirty="0" err="1" smtClean="0">
                <a:latin typeface="Courier" charset="0"/>
                <a:ea typeface="Courier" charset="0"/>
                <a:cs typeface="Courier" charset="0"/>
              </a:rPr>
              <a:t>fDiary.mealType</a:t>
            </a:r>
            <a:r>
              <a:rPr lang="en-US" dirty="0">
                <a:latin typeface="Courier" charset="0"/>
                <a:ea typeface="Courier" charset="0"/>
                <a:cs typeface="Courier" charset="0"/>
              </a:rPr>
              <a:t> + ': ' + </a:t>
            </a:r>
            <a:r>
              <a:rPr lang="en-US" dirty="0" err="1">
                <a:latin typeface="Courier" charset="0"/>
                <a:ea typeface="Courier" charset="0"/>
                <a:cs typeface="Courier" charset="0"/>
              </a:rPr>
              <a:t>foodDiary.food</a:t>
            </a:r>
            <a:r>
              <a:rPr lang="en-US" dirty="0" smtClean="0">
                <a:latin typeface="Courier" charset="0"/>
                <a:ea typeface="Courier" charset="0"/>
                <a:cs typeface="Courier" charset="0"/>
              </a:rPr>
              <a:t>}"</a:t>
            </a:r>
            <a:r>
              <a:rPr lang="en-US" b="1" dirty="0" smtClean="0">
                <a:latin typeface="Courier" charset="0"/>
                <a:ea typeface="Courier" charset="0"/>
                <a:cs typeface="Courier" charset="0"/>
              </a:rPr>
              <a:t>&gt;</a:t>
            </a:r>
          </a:p>
          <a:p>
            <a:pPr marL="0" indent="0">
              <a:buNone/>
            </a:pPr>
            <a:r>
              <a:rPr lang="en-US" dirty="0" smtClean="0">
                <a:latin typeface="Courier" charset="0"/>
                <a:ea typeface="Courier" charset="0"/>
                <a:cs typeface="Courier" charset="0"/>
              </a:rPr>
              <a:t>Dinner</a:t>
            </a:r>
            <a:r>
              <a:rPr lang="en-US" dirty="0">
                <a:latin typeface="Courier" charset="0"/>
                <a:ea typeface="Courier" charset="0"/>
                <a:cs typeface="Courier" charset="0"/>
              </a:rPr>
              <a:t>: Pizza</a:t>
            </a:r>
            <a:r>
              <a:rPr lang="en-US" b="1" dirty="0">
                <a:latin typeface="Courier" charset="0"/>
                <a:ea typeface="Courier" charset="0"/>
                <a:cs typeface="Courier" charset="0"/>
              </a:rPr>
              <a:t>&lt;/a&gt;</a:t>
            </a:r>
            <a:r>
              <a:rPr lang="en-US" dirty="0">
                <a:latin typeface="Courier" charset="0"/>
                <a:ea typeface="Courier" charset="0"/>
                <a:cs typeface="Courier" charset="0"/>
              </a:rPr>
              <a:t>  </a:t>
            </a:r>
          </a:p>
          <a:p>
            <a:pPr marL="0" indent="0">
              <a:buNone/>
            </a:pPr>
            <a:r>
              <a:rPr lang="en-US" b="1" dirty="0">
                <a:latin typeface="Courier" charset="0"/>
                <a:ea typeface="Courier" charset="0"/>
                <a:cs typeface="Courier" charset="0"/>
              </a:rPr>
              <a:t>&lt;/div&gt;</a:t>
            </a:r>
            <a:r>
              <a:rPr lang="en-US" dirty="0">
                <a:latin typeface="Courier" charset="0"/>
                <a:ea typeface="Courier" charset="0"/>
                <a:cs typeface="Courier" charset="0"/>
              </a:rPr>
              <a:t>  </a:t>
            </a:r>
          </a:p>
          <a:p>
            <a:endParaRPr lang="zh-TW" altLang="en-US" dirty="0"/>
          </a:p>
        </p:txBody>
      </p:sp>
      <p:sp>
        <p:nvSpPr>
          <p:cNvPr id="36868"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0A2AD3E4-2BF6-F449-821F-6EA645C4A366}" type="slidenum">
              <a:rPr lang="zh-TW" altLang="en-US">
                <a:solidFill>
                  <a:srgbClr val="FEFFFF"/>
                </a:solidFill>
              </a:rPr>
              <a:pPr/>
              <a:t>23</a:t>
            </a:fld>
            <a:endParaRPr lang="zh-TW" altLang="en-US">
              <a:solidFill>
                <a:srgbClr val="FEFFFF"/>
              </a:solidFill>
            </a:endParaRPr>
          </a:p>
        </p:txBody>
      </p:sp>
    </p:spTree>
    <p:extLst>
      <p:ext uri="{BB962C8B-B14F-4D97-AF65-F5344CB8AC3E}">
        <p14:creationId xmlns:p14="http://schemas.microsoft.com/office/powerpoint/2010/main" val="2089536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p:cNvSpPr>
            <a:spLocks noGrp="1"/>
          </p:cNvSpPr>
          <p:nvPr>
            <p:ph type="title"/>
          </p:nvPr>
        </p:nvSpPr>
        <p:spPr>
          <a:xfrm>
            <a:off x="2592388" y="623888"/>
            <a:ext cx="8912225" cy="1281112"/>
          </a:xfrm>
        </p:spPr>
        <p:txBody>
          <a:bodyPr/>
          <a:lstStyle/>
          <a:p>
            <a:r>
              <a:rPr lang="en-US" sz="3200" b="1" dirty="0">
                <a:latin typeface="Courier" charset="0"/>
                <a:ea typeface="Courier" charset="0"/>
                <a:cs typeface="Courier" charset="0"/>
              </a:rPr>
              <a:t>Using Multiple Path Variables in a Single Dynamic URL with </a:t>
            </a:r>
            <a:r>
              <a:rPr lang="en-US" sz="3200" b="1" dirty="0" err="1">
                <a:latin typeface="Courier" charset="0"/>
                <a:ea typeface="Courier" charset="0"/>
                <a:cs typeface="Courier" charset="0"/>
              </a:rPr>
              <a:t>Thymeleaf</a:t>
            </a:r>
            <a:r>
              <a:rPr lang="en-US" dirty="0"/>
              <a:t/>
            </a:r>
            <a:br>
              <a:rPr lang="en-US" dirty="0"/>
            </a:br>
            <a:endParaRPr lang="en-US" b="1" dirty="0">
              <a:latin typeface="Courier" charset="0"/>
              <a:ea typeface="Courier" charset="0"/>
              <a:cs typeface="Courier" charset="0"/>
            </a:endParaRPr>
          </a:p>
        </p:txBody>
      </p:sp>
      <p:sp>
        <p:nvSpPr>
          <p:cNvPr id="36867" name="內容版面配置區 2"/>
          <p:cNvSpPr>
            <a:spLocks noGrp="1"/>
          </p:cNvSpPr>
          <p:nvPr>
            <p:ph idx="1"/>
          </p:nvPr>
        </p:nvSpPr>
        <p:spPr>
          <a:xfrm>
            <a:off x="2589213" y="1820863"/>
            <a:ext cx="8915400" cy="4090987"/>
          </a:xfrm>
        </p:spPr>
        <p:txBody>
          <a:bodyPr/>
          <a:lstStyle/>
          <a:p>
            <a:r>
              <a:rPr lang="en-US" sz="2400" dirty="0"/>
              <a:t>Just for the sake of completion again, here’s a quick example of what it would look like to have more than one path variable defined in one URL</a:t>
            </a:r>
            <a:r>
              <a:rPr lang="en-US" sz="2400" dirty="0" smtClean="0"/>
              <a:t>.</a:t>
            </a:r>
          </a:p>
          <a:p>
            <a:pPr marL="0" indent="0">
              <a:buNone/>
            </a:pPr>
            <a:r>
              <a:rPr lang="en-US" b="1" dirty="0"/>
              <a:t>&lt;div</a:t>
            </a:r>
            <a:r>
              <a:rPr lang="en-US" dirty="0"/>
              <a:t> </a:t>
            </a:r>
            <a:r>
              <a:rPr lang="en-US" dirty="0" err="1"/>
              <a:t>th:each</a:t>
            </a:r>
            <a:r>
              <a:rPr lang="en-US" dirty="0"/>
              <a:t>="</a:t>
            </a:r>
            <a:r>
              <a:rPr lang="en-US" dirty="0" err="1"/>
              <a:t>foodDiary</a:t>
            </a:r>
            <a:r>
              <a:rPr lang="en-US" dirty="0"/>
              <a:t> : ${</a:t>
            </a:r>
            <a:r>
              <a:rPr lang="en-US" dirty="0" err="1"/>
              <a:t>foodDiaries</a:t>
            </a:r>
            <a:r>
              <a:rPr lang="en-US" dirty="0"/>
              <a:t>}"</a:t>
            </a:r>
            <a:r>
              <a:rPr lang="en-US" b="1" dirty="0"/>
              <a:t>&gt;</a:t>
            </a:r>
            <a:r>
              <a:rPr lang="en-US" dirty="0"/>
              <a:t>  </a:t>
            </a:r>
          </a:p>
          <a:p>
            <a:pPr marL="0" indent="0">
              <a:buNone/>
            </a:pPr>
            <a:r>
              <a:rPr lang="en-US" dirty="0"/>
              <a:t>  </a:t>
            </a:r>
            <a:r>
              <a:rPr lang="en-US" b="1" dirty="0"/>
              <a:t>&lt;a</a:t>
            </a:r>
            <a:r>
              <a:rPr lang="en-US" dirty="0"/>
              <a:t> </a:t>
            </a:r>
            <a:r>
              <a:rPr lang="en-US" dirty="0" err="1"/>
              <a:t>href</a:t>
            </a:r>
            <a:r>
              <a:rPr lang="en-US" dirty="0"/>
              <a:t>="/food-diaries/dinner/1" </a:t>
            </a:r>
            <a:endParaRPr lang="en-US" dirty="0" smtClean="0"/>
          </a:p>
          <a:p>
            <a:pPr marL="0" indent="0">
              <a:buNone/>
            </a:pPr>
            <a:r>
              <a:rPr lang="en-US" dirty="0" err="1" smtClean="0"/>
              <a:t>th:href</a:t>
            </a:r>
            <a:r>
              <a:rPr lang="en-US" dirty="0" smtClean="0"/>
              <a:t>="@{/diaries</a:t>
            </a:r>
            <a:r>
              <a:rPr lang="en-US" dirty="0"/>
              <a:t>/{</a:t>
            </a:r>
            <a:r>
              <a:rPr lang="en-US" dirty="0" err="1"/>
              <a:t>mealType</a:t>
            </a:r>
            <a:r>
              <a:rPr lang="en-US" dirty="0"/>
              <a:t>}/{</a:t>
            </a:r>
            <a:r>
              <a:rPr lang="en-US" dirty="0" err="1" smtClean="0"/>
              <a:t>fDiaryId</a:t>
            </a:r>
            <a:r>
              <a:rPr lang="en-US" dirty="0" smtClean="0"/>
              <a:t>}(</a:t>
            </a:r>
            <a:r>
              <a:rPr lang="en-US" dirty="0" err="1"/>
              <a:t>mealType</a:t>
            </a:r>
            <a:r>
              <a:rPr lang="en-US" dirty="0"/>
              <a:t>=${</a:t>
            </a:r>
            <a:r>
              <a:rPr lang="en-US" dirty="0" err="1" smtClean="0"/>
              <a:t>fDiary.mealType</a:t>
            </a:r>
            <a:r>
              <a:rPr lang="en-US" dirty="0"/>
              <a:t>}, </a:t>
            </a:r>
            <a:endParaRPr lang="en-US" dirty="0" smtClean="0"/>
          </a:p>
          <a:p>
            <a:pPr marL="0" indent="0">
              <a:buNone/>
            </a:pPr>
            <a:r>
              <a:rPr lang="en-US" dirty="0" err="1" smtClean="0"/>
              <a:t>fDiaryId</a:t>
            </a:r>
            <a:r>
              <a:rPr lang="en-US" dirty="0"/>
              <a:t>=${</a:t>
            </a:r>
            <a:r>
              <a:rPr lang="en-US" dirty="0" err="1" smtClean="0"/>
              <a:t>fDiary.id</a:t>
            </a:r>
            <a:r>
              <a:rPr lang="en-US" dirty="0"/>
              <a:t>})}" </a:t>
            </a:r>
            <a:r>
              <a:rPr lang="en-US" dirty="0" err="1"/>
              <a:t>th:text</a:t>
            </a:r>
            <a:r>
              <a:rPr lang="en-US" dirty="0"/>
              <a:t>="${</a:t>
            </a:r>
            <a:r>
              <a:rPr lang="en-US" dirty="0" err="1" smtClean="0"/>
              <a:t>fDiary.mealType</a:t>
            </a:r>
            <a:r>
              <a:rPr lang="en-US" dirty="0"/>
              <a:t> + ': ' + </a:t>
            </a:r>
            <a:r>
              <a:rPr lang="en-US" dirty="0" err="1" smtClean="0"/>
              <a:t>fDiary.food</a:t>
            </a:r>
            <a:r>
              <a:rPr lang="en-US" dirty="0" smtClean="0"/>
              <a:t>}"</a:t>
            </a:r>
            <a:r>
              <a:rPr lang="en-US" b="1" dirty="0" smtClean="0"/>
              <a:t>&gt;</a:t>
            </a:r>
          </a:p>
          <a:p>
            <a:pPr marL="0" indent="0">
              <a:buNone/>
            </a:pPr>
            <a:r>
              <a:rPr lang="en-US" dirty="0" smtClean="0"/>
              <a:t>Dinner</a:t>
            </a:r>
            <a:r>
              <a:rPr lang="en-US" dirty="0"/>
              <a:t>: Pizza</a:t>
            </a:r>
            <a:r>
              <a:rPr lang="en-US" b="1" dirty="0"/>
              <a:t>&lt;/a&gt;</a:t>
            </a:r>
            <a:r>
              <a:rPr lang="en-US" dirty="0"/>
              <a:t>  </a:t>
            </a:r>
          </a:p>
          <a:p>
            <a:pPr marL="0" indent="0">
              <a:buNone/>
            </a:pPr>
            <a:r>
              <a:rPr lang="en-US" b="1" dirty="0"/>
              <a:t>&lt;/div&gt;</a:t>
            </a:r>
            <a:endParaRPr lang="en-US" dirty="0"/>
          </a:p>
          <a:p>
            <a:pPr marL="0" indent="0">
              <a:buNone/>
            </a:pPr>
            <a:r>
              <a:rPr lang="en-US" dirty="0">
                <a:latin typeface="Courier" charset="0"/>
                <a:ea typeface="Courier" charset="0"/>
                <a:cs typeface="Courier" charset="0"/>
              </a:rPr>
              <a:t>  </a:t>
            </a:r>
          </a:p>
          <a:p>
            <a:endParaRPr lang="zh-TW" altLang="en-US" dirty="0"/>
          </a:p>
        </p:txBody>
      </p:sp>
      <p:sp>
        <p:nvSpPr>
          <p:cNvPr id="36868"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0A2AD3E4-2BF6-F449-821F-6EA645C4A366}" type="slidenum">
              <a:rPr lang="zh-TW" altLang="en-US">
                <a:solidFill>
                  <a:srgbClr val="FEFFFF"/>
                </a:solidFill>
              </a:rPr>
              <a:pPr/>
              <a:t>24</a:t>
            </a:fld>
            <a:endParaRPr lang="zh-TW" altLang="en-US">
              <a:solidFill>
                <a:srgbClr val="FEFFFF"/>
              </a:solidFill>
            </a:endParaRPr>
          </a:p>
        </p:txBody>
      </p:sp>
    </p:spTree>
    <p:extLst>
      <p:ext uri="{BB962C8B-B14F-4D97-AF65-F5344CB8AC3E}">
        <p14:creationId xmlns:p14="http://schemas.microsoft.com/office/powerpoint/2010/main" val="257615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
          <p:cNvSpPr>
            <a:spLocks noGrp="1"/>
          </p:cNvSpPr>
          <p:nvPr>
            <p:ph type="title"/>
          </p:nvPr>
        </p:nvSpPr>
        <p:spPr>
          <a:xfrm>
            <a:off x="2592388" y="623888"/>
            <a:ext cx="8912225" cy="1281112"/>
          </a:xfrm>
        </p:spPr>
        <p:txBody>
          <a:bodyPr/>
          <a:lstStyle/>
          <a:p>
            <a:r>
              <a:rPr lang="en-US" b="1" dirty="0"/>
              <a:t>Getting Iteration Details When Performing For Each Loop in </a:t>
            </a:r>
            <a:r>
              <a:rPr lang="en-US" b="1" dirty="0" err="1"/>
              <a:t>Thymeleaf</a:t>
            </a:r>
            <a:endParaRPr lang="en-US" b="1" dirty="0"/>
          </a:p>
        </p:txBody>
      </p:sp>
      <p:sp>
        <p:nvSpPr>
          <p:cNvPr id="37891" name="內容版面配置區 2"/>
          <p:cNvSpPr>
            <a:spLocks noGrp="1"/>
          </p:cNvSpPr>
          <p:nvPr>
            <p:ph idx="1"/>
          </p:nvPr>
        </p:nvSpPr>
        <p:spPr>
          <a:xfrm>
            <a:off x="2589213" y="2133600"/>
            <a:ext cx="8915400" cy="3778250"/>
          </a:xfrm>
        </p:spPr>
        <p:txBody>
          <a:bodyPr/>
          <a:lstStyle/>
          <a:p>
            <a:pPr eaLnBrk="1" hangingPunct="1"/>
            <a:r>
              <a:rPr lang="en-US" sz="2400" dirty="0"/>
              <a:t>Let’s iterate over our </a:t>
            </a:r>
            <a:r>
              <a:rPr lang="en-US" sz="2400" dirty="0" err="1"/>
              <a:t>FoodDiary</a:t>
            </a:r>
            <a:r>
              <a:rPr lang="en-US" sz="2400" dirty="0"/>
              <a:t> items once more, but I want to get access to the iteration information</a:t>
            </a:r>
            <a:r>
              <a:rPr lang="en-US" sz="2400" dirty="0" smtClean="0"/>
              <a:t>:</a:t>
            </a:r>
          </a:p>
          <a:p>
            <a:pPr eaLnBrk="1" hangingPunct="1"/>
            <a:endParaRPr lang="en-US" sz="2400" dirty="0" smtClean="0"/>
          </a:p>
          <a:p>
            <a:pPr marL="0" indent="0">
              <a:buNone/>
            </a:pPr>
            <a:r>
              <a:rPr lang="en-US" b="1" dirty="0">
                <a:latin typeface="Courier" charset="0"/>
                <a:ea typeface="Courier" charset="0"/>
                <a:cs typeface="Courier" charset="0"/>
              </a:rPr>
              <a:t>&lt;div</a:t>
            </a:r>
            <a:r>
              <a:rPr lang="en-US" dirty="0">
                <a:latin typeface="Courier" charset="0"/>
                <a:ea typeface="Courier" charset="0"/>
                <a:cs typeface="Courier" charset="0"/>
              </a:rPr>
              <a:t> </a:t>
            </a:r>
            <a:r>
              <a:rPr lang="en-US" dirty="0" err="1">
                <a:latin typeface="Courier" charset="0"/>
                <a:ea typeface="Courier" charset="0"/>
                <a:cs typeface="Courier" charset="0"/>
              </a:rPr>
              <a:t>th:each</a:t>
            </a:r>
            <a:r>
              <a:rPr lang="en-US" dirty="0">
                <a:latin typeface="Courier" charset="0"/>
                <a:ea typeface="Courier" charset="0"/>
                <a:cs typeface="Courier" charset="0"/>
              </a:rPr>
              <a:t>="</a:t>
            </a:r>
            <a:r>
              <a:rPr lang="en-US" dirty="0" err="1" smtClean="0">
                <a:latin typeface="Courier" charset="0"/>
                <a:ea typeface="Courier" charset="0"/>
                <a:cs typeface="Courier" charset="0"/>
              </a:rPr>
              <a:t>foodDiary</a:t>
            </a:r>
            <a:r>
              <a:rPr lang="en-US" dirty="0">
                <a:latin typeface="Courier" charset="0"/>
                <a:ea typeface="Courier" charset="0"/>
                <a:cs typeface="Courier" charset="0"/>
              </a:rPr>
              <a:t>, </a:t>
            </a:r>
            <a:r>
              <a:rPr lang="en-US" dirty="0" err="1">
                <a:latin typeface="Courier" charset="0"/>
                <a:ea typeface="Courier" charset="0"/>
                <a:cs typeface="Courier" charset="0"/>
              </a:rPr>
              <a:t>iterStatus</a:t>
            </a:r>
            <a:r>
              <a:rPr lang="en-US" dirty="0">
                <a:latin typeface="Courier" charset="0"/>
                <a:ea typeface="Courier" charset="0"/>
                <a:cs typeface="Courier" charset="0"/>
              </a:rPr>
              <a:t> : ${</a:t>
            </a:r>
            <a:r>
              <a:rPr lang="en-US" dirty="0" err="1">
                <a:latin typeface="Courier" charset="0"/>
                <a:ea typeface="Courier" charset="0"/>
                <a:cs typeface="Courier" charset="0"/>
              </a:rPr>
              <a:t>foodDiaries</a:t>
            </a:r>
            <a:r>
              <a:rPr lang="en-US" dirty="0">
                <a:latin typeface="Courier" charset="0"/>
                <a:ea typeface="Courier" charset="0"/>
                <a:cs typeface="Courier" charset="0"/>
              </a:rPr>
              <a:t>}"</a:t>
            </a:r>
            <a:r>
              <a:rPr lang="en-US" b="1" dirty="0">
                <a:latin typeface="Courier" charset="0"/>
                <a:ea typeface="Courier" charset="0"/>
                <a:cs typeface="Courier" charset="0"/>
              </a:rPr>
              <a:t>&gt;</a:t>
            </a:r>
            <a:r>
              <a:rPr lang="en-US" dirty="0">
                <a:latin typeface="Courier" charset="0"/>
                <a:ea typeface="Courier" charset="0"/>
                <a:cs typeface="Courier" charset="0"/>
              </a:rPr>
              <a:t>  </a:t>
            </a:r>
          </a:p>
          <a:p>
            <a:pPr marL="0" indent="0">
              <a:buNone/>
            </a:pPr>
            <a:r>
              <a:rPr lang="en-US" dirty="0">
                <a:latin typeface="Courier" charset="0"/>
                <a:ea typeface="Courier" charset="0"/>
                <a:cs typeface="Courier" charset="0"/>
              </a:rPr>
              <a:t>  </a:t>
            </a:r>
            <a:r>
              <a:rPr lang="en-US" b="1" dirty="0">
                <a:latin typeface="Courier" charset="0"/>
                <a:ea typeface="Courier" charset="0"/>
                <a:cs typeface="Courier" charset="0"/>
              </a:rPr>
              <a:t>&lt;span</a:t>
            </a:r>
            <a:r>
              <a:rPr lang="en-US" dirty="0">
                <a:latin typeface="Courier" charset="0"/>
                <a:ea typeface="Courier" charset="0"/>
                <a:cs typeface="Courier" charset="0"/>
              </a:rPr>
              <a:t> </a:t>
            </a:r>
            <a:r>
              <a:rPr lang="en-US" dirty="0" err="1">
                <a:latin typeface="Courier" charset="0"/>
                <a:ea typeface="Courier" charset="0"/>
                <a:cs typeface="Courier" charset="0"/>
              </a:rPr>
              <a:t>th:text</a:t>
            </a:r>
            <a:r>
              <a:rPr lang="en-US" dirty="0">
                <a:latin typeface="Courier" charset="0"/>
                <a:ea typeface="Courier" charset="0"/>
                <a:cs typeface="Courier" charset="0"/>
              </a:rPr>
              <a:t>="${</a:t>
            </a:r>
            <a:r>
              <a:rPr lang="en-US" dirty="0" err="1">
                <a:latin typeface="Courier" charset="0"/>
                <a:ea typeface="Courier" charset="0"/>
                <a:cs typeface="Courier" charset="0"/>
              </a:rPr>
              <a:t>iterStatus.index</a:t>
            </a:r>
            <a:r>
              <a:rPr lang="en-US" dirty="0">
                <a:latin typeface="Courier" charset="0"/>
                <a:ea typeface="Courier" charset="0"/>
                <a:cs typeface="Courier" charset="0"/>
              </a:rPr>
              <a:t>}"</a:t>
            </a:r>
            <a:r>
              <a:rPr lang="en-US" b="1" dirty="0">
                <a:latin typeface="Courier" charset="0"/>
                <a:ea typeface="Courier" charset="0"/>
                <a:cs typeface="Courier" charset="0"/>
              </a:rPr>
              <a:t>&gt;&lt;/span&gt;</a:t>
            </a:r>
            <a:r>
              <a:rPr lang="en-US" dirty="0">
                <a:latin typeface="Courier" charset="0"/>
                <a:ea typeface="Courier" charset="0"/>
                <a:cs typeface="Courier" charset="0"/>
              </a:rPr>
              <a:t>  </a:t>
            </a:r>
          </a:p>
          <a:p>
            <a:pPr marL="0" indent="0">
              <a:buNone/>
            </a:pPr>
            <a:r>
              <a:rPr lang="en-US" dirty="0">
                <a:latin typeface="Courier" charset="0"/>
                <a:ea typeface="Courier" charset="0"/>
                <a:cs typeface="Courier" charset="0"/>
              </a:rPr>
              <a:t>  </a:t>
            </a:r>
            <a:r>
              <a:rPr lang="en-US" b="1" dirty="0">
                <a:latin typeface="Courier" charset="0"/>
                <a:ea typeface="Courier" charset="0"/>
                <a:cs typeface="Courier" charset="0"/>
              </a:rPr>
              <a:t>&lt;span</a:t>
            </a:r>
            <a:r>
              <a:rPr lang="en-US" dirty="0">
                <a:latin typeface="Courier" charset="0"/>
                <a:ea typeface="Courier" charset="0"/>
                <a:cs typeface="Courier" charset="0"/>
              </a:rPr>
              <a:t> </a:t>
            </a:r>
            <a:r>
              <a:rPr lang="en-US" dirty="0" err="1">
                <a:latin typeface="Courier" charset="0"/>
                <a:ea typeface="Courier" charset="0"/>
                <a:cs typeface="Courier" charset="0"/>
              </a:rPr>
              <a:t>th:text</a:t>
            </a:r>
            <a:r>
              <a:rPr lang="en-US" dirty="0">
                <a:latin typeface="Courier" charset="0"/>
                <a:ea typeface="Courier" charset="0"/>
                <a:cs typeface="Courier" charset="0"/>
              </a:rPr>
              <a:t>="${</a:t>
            </a:r>
            <a:r>
              <a:rPr lang="en-US" dirty="0" err="1">
                <a:latin typeface="Courier" charset="0"/>
                <a:ea typeface="Courier" charset="0"/>
                <a:cs typeface="Courier" charset="0"/>
              </a:rPr>
              <a:t>iterStatus.odd</a:t>
            </a:r>
            <a:r>
              <a:rPr lang="en-US" dirty="0">
                <a:latin typeface="Courier" charset="0"/>
                <a:ea typeface="Courier" charset="0"/>
                <a:cs typeface="Courier" charset="0"/>
              </a:rPr>
              <a:t> ? 'odd' : 'even'}"</a:t>
            </a:r>
            <a:r>
              <a:rPr lang="en-US" b="1" dirty="0">
                <a:latin typeface="Courier" charset="0"/>
                <a:ea typeface="Courier" charset="0"/>
                <a:cs typeface="Courier" charset="0"/>
              </a:rPr>
              <a:t>&gt;&lt;/span&gt;</a:t>
            </a:r>
            <a:r>
              <a:rPr lang="en-US" dirty="0">
                <a:latin typeface="Courier" charset="0"/>
                <a:ea typeface="Courier" charset="0"/>
                <a:cs typeface="Courier" charset="0"/>
              </a:rPr>
              <a:t>  </a:t>
            </a:r>
          </a:p>
          <a:p>
            <a:pPr marL="0" indent="0">
              <a:buNone/>
            </a:pPr>
            <a:r>
              <a:rPr lang="en-US" b="1" dirty="0">
                <a:latin typeface="Courier" charset="0"/>
                <a:ea typeface="Courier" charset="0"/>
                <a:cs typeface="Courier" charset="0"/>
              </a:rPr>
              <a:t>&lt;/div&gt;</a:t>
            </a:r>
            <a:r>
              <a:rPr lang="en-US" dirty="0">
                <a:latin typeface="Courier" charset="0"/>
                <a:ea typeface="Courier" charset="0"/>
                <a:cs typeface="Courier" charset="0"/>
              </a:rPr>
              <a:t> </a:t>
            </a:r>
          </a:p>
          <a:p>
            <a:pPr marL="0" indent="0" eaLnBrk="1" hangingPunct="1">
              <a:buNone/>
            </a:pPr>
            <a:endParaRPr lang="zh-TW" altLang="en-US" dirty="0"/>
          </a:p>
        </p:txBody>
      </p:sp>
      <p:sp>
        <p:nvSpPr>
          <p:cNvPr id="37892"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6EC3B644-B908-C345-8792-A1EA2317F840}" type="slidenum">
              <a:rPr lang="zh-TW" altLang="en-US">
                <a:solidFill>
                  <a:srgbClr val="FEFFFF"/>
                </a:solidFill>
              </a:rPr>
              <a:pPr/>
              <a:t>25</a:t>
            </a:fld>
            <a:endParaRPr lang="zh-TW" altLang="en-US">
              <a:solidFill>
                <a:srgbClr val="FEFFFF"/>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
          <p:cNvSpPr>
            <a:spLocks noGrp="1"/>
          </p:cNvSpPr>
          <p:nvPr>
            <p:ph type="title"/>
          </p:nvPr>
        </p:nvSpPr>
        <p:spPr>
          <a:xfrm>
            <a:off x="2592388" y="623888"/>
            <a:ext cx="8912225" cy="1281112"/>
          </a:xfrm>
        </p:spPr>
        <p:txBody>
          <a:bodyPr/>
          <a:lstStyle/>
          <a:p>
            <a:r>
              <a:rPr lang="en-US" b="1" dirty="0"/>
              <a:t>Getting Iteration Details When Performing For Each Loop in </a:t>
            </a:r>
            <a:r>
              <a:rPr lang="en-US" b="1" dirty="0" err="1"/>
              <a:t>Thymeleaf</a:t>
            </a:r>
            <a:endParaRPr lang="en-US" b="1" dirty="0"/>
          </a:p>
        </p:txBody>
      </p:sp>
      <p:sp>
        <p:nvSpPr>
          <p:cNvPr id="37891" name="內容版面配置區 2"/>
          <p:cNvSpPr>
            <a:spLocks noGrp="1"/>
          </p:cNvSpPr>
          <p:nvPr>
            <p:ph idx="1"/>
          </p:nvPr>
        </p:nvSpPr>
        <p:spPr>
          <a:xfrm>
            <a:off x="2589213" y="2133600"/>
            <a:ext cx="8915400" cy="3778250"/>
          </a:xfrm>
        </p:spPr>
        <p:txBody>
          <a:bodyPr/>
          <a:lstStyle/>
          <a:p>
            <a:r>
              <a:rPr lang="en-US" sz="2400" dirty="0" smtClean="0"/>
              <a:t>This </a:t>
            </a:r>
            <a:r>
              <a:rPr lang="en-US" sz="2400" dirty="0"/>
              <a:t>code </a:t>
            </a:r>
            <a:r>
              <a:rPr lang="en-US" sz="2400" dirty="0" smtClean="0"/>
              <a:t>will </a:t>
            </a:r>
            <a:r>
              <a:rPr lang="en-US" sz="2400" dirty="0"/>
              <a:t>print out something like this</a:t>
            </a:r>
            <a:r>
              <a:rPr lang="en-US" sz="2400" dirty="0" smtClean="0"/>
              <a:t>:</a:t>
            </a:r>
          </a:p>
          <a:p>
            <a:endParaRPr lang="en-US" sz="2400" dirty="0" smtClean="0"/>
          </a:p>
          <a:p>
            <a:pPr marL="0" indent="0">
              <a:lnSpc>
                <a:spcPct val="150000"/>
              </a:lnSpc>
              <a:buNone/>
            </a:pPr>
            <a:r>
              <a:rPr lang="en-US" dirty="0"/>
              <a:t>0 even</a:t>
            </a:r>
            <a:r>
              <a:rPr lang="en-US" dirty="0"/>
              <a:t/>
            </a:r>
            <a:br>
              <a:rPr lang="en-US" dirty="0"/>
            </a:br>
            <a:r>
              <a:rPr lang="en-US" dirty="0"/>
              <a:t>1 odd</a:t>
            </a:r>
            <a:r>
              <a:rPr lang="en-US" dirty="0"/>
              <a:t/>
            </a:r>
            <a:br>
              <a:rPr lang="en-US" dirty="0"/>
            </a:br>
            <a:r>
              <a:rPr lang="en-US" dirty="0"/>
              <a:t>2 even</a:t>
            </a:r>
            <a:r>
              <a:rPr lang="en-US" dirty="0"/>
              <a:t/>
            </a:r>
            <a:br>
              <a:rPr lang="en-US" dirty="0"/>
            </a:br>
            <a:r>
              <a:rPr lang="en-US" dirty="0"/>
              <a:t>3 odd</a:t>
            </a:r>
            <a:r>
              <a:rPr lang="en-US" dirty="0"/>
              <a:t/>
            </a:r>
            <a:br>
              <a:rPr lang="en-US" dirty="0"/>
            </a:br>
            <a:r>
              <a:rPr lang="en-US" dirty="0"/>
              <a:t>4 even</a:t>
            </a:r>
            <a:r>
              <a:rPr lang="en-US" dirty="0"/>
              <a:t/>
            </a:r>
            <a:br>
              <a:rPr lang="en-US" dirty="0"/>
            </a:br>
            <a:r>
              <a:rPr lang="en-US" dirty="0"/>
              <a:t>5 odd</a:t>
            </a:r>
            <a:endParaRPr lang="zh-TW" altLang="en-US" dirty="0"/>
          </a:p>
        </p:txBody>
      </p:sp>
      <p:sp>
        <p:nvSpPr>
          <p:cNvPr id="37892"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6EC3B644-B908-C345-8792-A1EA2317F840}" type="slidenum">
              <a:rPr lang="zh-TW" altLang="en-US">
                <a:solidFill>
                  <a:srgbClr val="FEFFFF"/>
                </a:solidFill>
              </a:rPr>
              <a:pPr/>
              <a:t>26</a:t>
            </a:fld>
            <a:endParaRPr lang="zh-TW" altLang="en-US">
              <a:solidFill>
                <a:srgbClr val="FEFFFF"/>
              </a:solidFill>
            </a:endParaRPr>
          </a:p>
        </p:txBody>
      </p:sp>
    </p:spTree>
    <p:extLst>
      <p:ext uri="{BB962C8B-B14F-4D97-AF65-F5344CB8AC3E}">
        <p14:creationId xmlns:p14="http://schemas.microsoft.com/office/powerpoint/2010/main" val="18086305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
          <p:cNvSpPr>
            <a:spLocks noGrp="1"/>
          </p:cNvSpPr>
          <p:nvPr>
            <p:ph type="title"/>
          </p:nvPr>
        </p:nvSpPr>
        <p:spPr>
          <a:xfrm>
            <a:off x="2592388" y="623888"/>
            <a:ext cx="8912225" cy="1281112"/>
          </a:xfrm>
        </p:spPr>
        <p:txBody>
          <a:bodyPr/>
          <a:lstStyle/>
          <a:p>
            <a:r>
              <a:rPr lang="en-US" b="1" dirty="0"/>
              <a:t>Getting Iteration Details When Performing For Each Loop in </a:t>
            </a:r>
            <a:r>
              <a:rPr lang="en-US" b="1" dirty="0" err="1"/>
              <a:t>Thymeleaf</a:t>
            </a:r>
            <a:endParaRPr lang="en-US" b="1" dirty="0"/>
          </a:p>
        </p:txBody>
      </p:sp>
      <p:sp>
        <p:nvSpPr>
          <p:cNvPr id="37891" name="內容版面配置區 2"/>
          <p:cNvSpPr>
            <a:spLocks noGrp="1"/>
          </p:cNvSpPr>
          <p:nvPr>
            <p:ph idx="1"/>
          </p:nvPr>
        </p:nvSpPr>
        <p:spPr>
          <a:xfrm>
            <a:off x="2589213" y="2133600"/>
            <a:ext cx="8915400" cy="3778250"/>
          </a:xfrm>
        </p:spPr>
        <p:txBody>
          <a:bodyPr/>
          <a:lstStyle/>
          <a:p>
            <a:r>
              <a:rPr lang="en-US" sz="2400" dirty="0"/>
              <a:t>So, the way to get access to the iteration information is just to add a comma after you declare the variable name for the iteration, and give your iteration status variable a name. I just happened to call it </a:t>
            </a:r>
            <a:r>
              <a:rPr lang="en-US" sz="2400" dirty="0" err="1"/>
              <a:t>iterStatus</a:t>
            </a:r>
            <a:r>
              <a:rPr lang="en-US" sz="2400" dirty="0"/>
              <a:t>, but you can call it whatever you like, it’s just a variable name.</a:t>
            </a:r>
          </a:p>
          <a:p>
            <a:r>
              <a:rPr lang="en-US" sz="2400" dirty="0"/>
              <a:t>Then once I’ve declared my iteration status variable, I can access it within the scope of my loop (in the case the scope is the div tag.</a:t>
            </a:r>
          </a:p>
          <a:p>
            <a:r>
              <a:rPr lang="en-US" sz="2400" dirty="0"/>
              <a:t>There are some other properties that the iteration status variable holds. You can </a:t>
            </a:r>
            <a:r>
              <a:rPr lang="en-US" sz="2400" b="1" dirty="0">
                <a:hlinkClick r:id="rId3"/>
              </a:rPr>
              <a:t>get the full list</a:t>
            </a:r>
            <a:r>
              <a:rPr lang="en-US" sz="2400" dirty="0"/>
              <a:t> from the good folks at </a:t>
            </a:r>
            <a:r>
              <a:rPr lang="en-US" sz="2400" dirty="0" err="1"/>
              <a:t>thymeleaf</a:t>
            </a:r>
            <a:r>
              <a:rPr lang="en-US" sz="2400" dirty="0"/>
              <a:t>.</a:t>
            </a:r>
          </a:p>
        </p:txBody>
      </p:sp>
      <p:sp>
        <p:nvSpPr>
          <p:cNvPr id="37892"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6EC3B644-B908-C345-8792-A1EA2317F840}" type="slidenum">
              <a:rPr lang="zh-TW" altLang="en-US">
                <a:solidFill>
                  <a:srgbClr val="FEFFFF"/>
                </a:solidFill>
              </a:rPr>
              <a:pPr/>
              <a:t>27</a:t>
            </a:fld>
            <a:endParaRPr lang="zh-TW" altLang="en-US">
              <a:solidFill>
                <a:srgbClr val="FEFFFF"/>
              </a:solidFill>
            </a:endParaRPr>
          </a:p>
        </p:txBody>
      </p:sp>
    </p:spTree>
    <p:extLst>
      <p:ext uri="{BB962C8B-B14F-4D97-AF65-F5344CB8AC3E}">
        <p14:creationId xmlns:p14="http://schemas.microsoft.com/office/powerpoint/2010/main" val="1253937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p:cNvSpPr>
            <a:spLocks noGrp="1"/>
          </p:cNvSpPr>
          <p:nvPr>
            <p:ph type="title"/>
          </p:nvPr>
        </p:nvSpPr>
        <p:spPr>
          <a:xfrm>
            <a:off x="2592388" y="623888"/>
            <a:ext cx="8912225" cy="1281112"/>
          </a:xfrm>
        </p:spPr>
        <p:txBody>
          <a:bodyPr/>
          <a:lstStyle/>
          <a:p>
            <a:pPr eaLnBrk="1" hangingPunct="1"/>
            <a:r>
              <a:rPr lang="en-US" altLang="zh-TW" b="1" dirty="0"/>
              <a:t>JSP was never meant to </a:t>
            </a:r>
            <a:r>
              <a:rPr lang="en-US" altLang="zh-TW" b="1" dirty="0" smtClean="0"/>
              <a:t>last (</a:t>
            </a:r>
            <a:r>
              <a:rPr lang="en-US" altLang="zh-TW" b="1" dirty="0" err="1" smtClean="0"/>
              <a:t>cont</a:t>
            </a:r>
            <a:r>
              <a:rPr lang="en-US" altLang="zh-TW" b="1" dirty="0" smtClean="0"/>
              <a:t>)</a:t>
            </a:r>
            <a:endParaRPr lang="zh-TW" altLang="en-US" dirty="0"/>
          </a:p>
        </p:txBody>
      </p:sp>
      <p:sp>
        <p:nvSpPr>
          <p:cNvPr id="20483" name="內容版面配置區 2"/>
          <p:cNvSpPr>
            <a:spLocks noGrp="1"/>
          </p:cNvSpPr>
          <p:nvPr>
            <p:ph idx="1"/>
          </p:nvPr>
        </p:nvSpPr>
        <p:spPr>
          <a:xfrm>
            <a:off x="2589213" y="1490663"/>
            <a:ext cx="8915400" cy="4421187"/>
          </a:xfrm>
        </p:spPr>
        <p:txBody>
          <a:bodyPr/>
          <a:lstStyle/>
          <a:p>
            <a:r>
              <a:rPr lang="en-US" sz="2400" dirty="0"/>
              <a:t>But we </a:t>
            </a:r>
            <a:r>
              <a:rPr lang="en-US" sz="2400" dirty="0" smtClean="0"/>
              <a:t>continued </a:t>
            </a:r>
            <a:r>
              <a:rPr lang="en-US" sz="2400" dirty="0"/>
              <a:t>to use JSPs and instead used tag libraries to add additional markup to our JSP code.</a:t>
            </a:r>
          </a:p>
          <a:p>
            <a:r>
              <a:rPr lang="en-US" sz="2400" dirty="0" smtClean="0"/>
              <a:t>This </a:t>
            </a:r>
            <a:r>
              <a:rPr lang="en-US" sz="2400" dirty="0"/>
              <a:t>was a much better approach than using plain old Java code embedded right onto JSPs, but it still wasn’t the greatest solution.</a:t>
            </a:r>
          </a:p>
          <a:p>
            <a:r>
              <a:rPr lang="en-US" sz="2400" dirty="0"/>
              <a:t>The reason why this wasn’t a great solution was because we are still using non-native HTML code inside of our HTML pages (well… We call them JSPs, but they’re essentially just HTML pages).</a:t>
            </a:r>
          </a:p>
          <a:p>
            <a:r>
              <a:rPr lang="en-US" sz="2400" dirty="0" smtClean="0"/>
              <a:t>So </a:t>
            </a:r>
            <a:r>
              <a:rPr lang="en-US" sz="2400" dirty="0"/>
              <a:t>why is it that we’re allowed to use glorified Java code in our JSPs, but not anything else?</a:t>
            </a:r>
          </a:p>
        </p:txBody>
      </p:sp>
      <p:sp>
        <p:nvSpPr>
          <p:cNvPr id="20484"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B44ACB29-BF4F-044F-A38C-E0F193861EA1}" type="slidenum">
              <a:rPr lang="zh-TW" altLang="en-US">
                <a:solidFill>
                  <a:srgbClr val="FEFFFF"/>
                </a:solidFill>
              </a:rPr>
              <a:pPr/>
              <a:t>3</a:t>
            </a:fld>
            <a:endParaRPr lang="zh-TW" altLang="en-US">
              <a:solidFill>
                <a:srgbClr val="FEFF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a:xfrm>
            <a:off x="2592388" y="623888"/>
            <a:ext cx="8912225" cy="1281112"/>
          </a:xfrm>
        </p:spPr>
        <p:txBody>
          <a:bodyPr/>
          <a:lstStyle/>
          <a:p>
            <a:pPr eaLnBrk="1" hangingPunct="1"/>
            <a:r>
              <a:rPr lang="en-US" altLang="zh-TW" b="1" dirty="0"/>
              <a:t>The </a:t>
            </a:r>
            <a:r>
              <a:rPr lang="en-US" altLang="zh-TW" b="1" dirty="0" smtClean="0"/>
              <a:t>Main Issue with JSP</a:t>
            </a:r>
            <a:endParaRPr lang="zh-TW" altLang="en-US" dirty="0"/>
          </a:p>
        </p:txBody>
      </p:sp>
      <p:sp>
        <p:nvSpPr>
          <p:cNvPr id="21507" name="內容版面配置區 2"/>
          <p:cNvSpPr>
            <a:spLocks noGrp="1"/>
          </p:cNvSpPr>
          <p:nvPr>
            <p:ph idx="1"/>
          </p:nvPr>
        </p:nvSpPr>
        <p:spPr>
          <a:xfrm>
            <a:off x="2589213" y="1820863"/>
            <a:ext cx="8915400" cy="4670425"/>
          </a:xfrm>
        </p:spPr>
        <p:txBody>
          <a:bodyPr/>
          <a:lstStyle/>
          <a:p>
            <a:r>
              <a:rPr lang="en-US" sz="2400" dirty="0" smtClean="0"/>
              <a:t>Why </a:t>
            </a:r>
            <a:r>
              <a:rPr lang="en-US" sz="2400" dirty="0"/>
              <a:t>else are JSPs a bit crappy?</a:t>
            </a:r>
          </a:p>
          <a:p>
            <a:r>
              <a:rPr lang="en-US" sz="2400" dirty="0"/>
              <a:t>Well, they can’t really be opened outside of the web server context.</a:t>
            </a:r>
          </a:p>
          <a:p>
            <a:r>
              <a:rPr lang="en-US" sz="2400" dirty="0" smtClean="0"/>
              <a:t>What </a:t>
            </a:r>
            <a:r>
              <a:rPr lang="en-US" sz="2400" dirty="0"/>
              <a:t>happens if you </a:t>
            </a:r>
            <a:r>
              <a:rPr lang="en-US" sz="2400" dirty="0" smtClean="0"/>
              <a:t>try </a:t>
            </a:r>
            <a:r>
              <a:rPr lang="en-US" sz="2400" dirty="0"/>
              <a:t>to open a plain old JSP inside of your browser?</a:t>
            </a:r>
          </a:p>
          <a:p>
            <a:r>
              <a:rPr lang="en-US" sz="2400" dirty="0"/>
              <a:t>I bet you it’s not going to look like it should.</a:t>
            </a:r>
          </a:p>
          <a:p>
            <a:r>
              <a:rPr lang="en-US" sz="2400" dirty="0"/>
              <a:t>That’s because JSPs rely on the web server to render properly.</a:t>
            </a:r>
          </a:p>
          <a:p>
            <a:r>
              <a:rPr lang="en-US" sz="2400" dirty="0"/>
              <a:t>So how can we write native HTML code, but still be able to have our HTML pages properly interact with our back-end server</a:t>
            </a:r>
            <a:r>
              <a:rPr lang="en-US" sz="2400" dirty="0" smtClean="0"/>
              <a:t>?</a:t>
            </a:r>
            <a:endParaRPr lang="en-US" sz="2400" dirty="0"/>
          </a:p>
        </p:txBody>
      </p:sp>
      <p:sp>
        <p:nvSpPr>
          <p:cNvPr id="21508"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5D26FEB3-DE6C-4C48-A6CF-DA4D3787C3E6}" type="slidenum">
              <a:rPr lang="zh-TW" altLang="en-US">
                <a:solidFill>
                  <a:srgbClr val="FEFFFF"/>
                </a:solidFill>
              </a:rPr>
              <a:pPr/>
              <a:t>4</a:t>
            </a:fld>
            <a:endParaRPr lang="zh-TW" altLang="en-US">
              <a:solidFill>
                <a:srgbClr val="FE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p:cNvSpPr>
            <a:spLocks noGrp="1"/>
          </p:cNvSpPr>
          <p:nvPr>
            <p:ph type="title"/>
          </p:nvPr>
        </p:nvSpPr>
        <p:spPr>
          <a:xfrm>
            <a:off x="2592388" y="623888"/>
            <a:ext cx="8912225" cy="1281112"/>
          </a:xfrm>
        </p:spPr>
        <p:txBody>
          <a:bodyPr/>
          <a:lstStyle/>
          <a:p>
            <a:pPr eaLnBrk="1" hangingPunct="1"/>
            <a:r>
              <a:rPr lang="en-US" altLang="zh-TW" b="1" dirty="0" smtClean="0"/>
              <a:t>Enter </a:t>
            </a:r>
            <a:r>
              <a:rPr lang="en-US" altLang="zh-TW" b="1" dirty="0" err="1" smtClean="0"/>
              <a:t>Thymeleaf</a:t>
            </a:r>
            <a:endParaRPr lang="zh-TW" altLang="en-US" dirty="0"/>
          </a:p>
        </p:txBody>
      </p:sp>
      <p:sp>
        <p:nvSpPr>
          <p:cNvPr id="22531" name="內容版面配置區 2"/>
          <p:cNvSpPr>
            <a:spLocks noGrp="1"/>
          </p:cNvSpPr>
          <p:nvPr>
            <p:ph idx="1"/>
          </p:nvPr>
        </p:nvSpPr>
        <p:spPr>
          <a:xfrm>
            <a:off x="2589213" y="1787525"/>
            <a:ext cx="9140825" cy="3930650"/>
          </a:xfrm>
        </p:spPr>
        <p:txBody>
          <a:bodyPr/>
          <a:lstStyle/>
          <a:p>
            <a:r>
              <a:rPr lang="en-US" sz="2400" dirty="0" err="1" smtClean="0"/>
              <a:t>Thymeleaf</a:t>
            </a:r>
            <a:r>
              <a:rPr lang="en-US" sz="2400" dirty="0" smtClean="0"/>
              <a:t> </a:t>
            </a:r>
            <a:r>
              <a:rPr lang="en-US" sz="2400" dirty="0"/>
              <a:t>solves all the problems that have plagued JSPs since the beginning of time.</a:t>
            </a:r>
          </a:p>
          <a:p>
            <a:r>
              <a:rPr lang="en-US" sz="2400" dirty="0"/>
              <a:t>With </a:t>
            </a:r>
            <a:r>
              <a:rPr lang="en-US" sz="2400" dirty="0" err="1"/>
              <a:t>Thymeleaf</a:t>
            </a:r>
            <a:r>
              <a:rPr lang="en-US" sz="2400" dirty="0"/>
              <a:t> you can write native HTML code that any old browser would be able to render, and yet still be able to interact as you always could, with your Java server</a:t>
            </a:r>
            <a:r>
              <a:rPr lang="en-US" sz="2400" dirty="0" smtClean="0"/>
              <a:t>.</a:t>
            </a:r>
            <a:endParaRPr lang="en-US" sz="2400" dirty="0"/>
          </a:p>
          <a:p>
            <a:r>
              <a:rPr lang="en-US" sz="2400" dirty="0"/>
              <a:t>And, thankfully, it’s not too tough to learn.</a:t>
            </a:r>
          </a:p>
          <a:p>
            <a:r>
              <a:rPr lang="en-US" sz="2400" dirty="0"/>
              <a:t>I plan on teaching you most of what you need to know in this one </a:t>
            </a:r>
            <a:r>
              <a:rPr lang="en-US" sz="2400" dirty="0" smtClean="0"/>
              <a:t>presentation.</a:t>
            </a:r>
            <a:endParaRPr lang="en-US" sz="2400" dirty="0"/>
          </a:p>
        </p:txBody>
      </p:sp>
      <p:sp>
        <p:nvSpPr>
          <p:cNvPr id="22532"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C8158555-3196-1B4B-A752-CCCB817031DF}" type="slidenum">
              <a:rPr lang="zh-TW" altLang="en-US">
                <a:solidFill>
                  <a:srgbClr val="FEFFFF"/>
                </a:solidFill>
              </a:rPr>
              <a:pPr/>
              <a:t>5</a:t>
            </a:fld>
            <a:endParaRPr lang="zh-TW" altLang="en-US">
              <a:solidFill>
                <a:srgbClr val="FEFF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a:xfrm>
            <a:off x="2592388" y="623888"/>
            <a:ext cx="8912225" cy="1281112"/>
          </a:xfrm>
        </p:spPr>
        <p:txBody>
          <a:bodyPr/>
          <a:lstStyle/>
          <a:p>
            <a:pPr eaLnBrk="1" hangingPunct="1"/>
            <a:r>
              <a:rPr lang="en-US" altLang="zh-TW" b="1" dirty="0" smtClean="0"/>
              <a:t>Getting Started with </a:t>
            </a:r>
            <a:r>
              <a:rPr lang="en-US" altLang="zh-TW" b="1" dirty="0" err="1" smtClean="0"/>
              <a:t>Thymeleaf</a:t>
            </a:r>
            <a:endParaRPr lang="zh-TW" altLang="en-US" dirty="0"/>
          </a:p>
        </p:txBody>
      </p:sp>
      <p:sp>
        <p:nvSpPr>
          <p:cNvPr id="23555" name="內容版面配置區 2"/>
          <p:cNvSpPr>
            <a:spLocks noGrp="1"/>
          </p:cNvSpPr>
          <p:nvPr>
            <p:ph idx="1"/>
          </p:nvPr>
        </p:nvSpPr>
        <p:spPr>
          <a:xfrm>
            <a:off x="2589213" y="1474788"/>
            <a:ext cx="8915400" cy="4589462"/>
          </a:xfrm>
        </p:spPr>
        <p:txBody>
          <a:bodyPr/>
          <a:lstStyle/>
          <a:p>
            <a:r>
              <a:rPr lang="en-US" sz="2400" dirty="0" smtClean="0"/>
              <a:t>If </a:t>
            </a:r>
            <a:r>
              <a:rPr lang="en-US" sz="2400" dirty="0"/>
              <a:t>you’re using Spring Boot, then you’re already good to go. You literally don’t have to do anything to start using </a:t>
            </a:r>
            <a:r>
              <a:rPr lang="en-US" sz="2400" dirty="0" err="1"/>
              <a:t>Thymeleaf</a:t>
            </a:r>
            <a:r>
              <a:rPr lang="en-US" sz="2400" dirty="0"/>
              <a:t>.</a:t>
            </a:r>
          </a:p>
          <a:p>
            <a:r>
              <a:rPr lang="en-US" sz="2400" dirty="0" smtClean="0"/>
              <a:t>Okay</a:t>
            </a:r>
            <a:r>
              <a:rPr lang="en-US" sz="2400" dirty="0"/>
              <a:t>, but what if you aren’t using Spring Boot.</a:t>
            </a:r>
          </a:p>
          <a:p>
            <a:r>
              <a:rPr lang="en-US" sz="2400" dirty="0"/>
              <a:t>Well then it’s as simple as either putting in an artifact into your dependency management system (i.e. adding a dependency into your Maven </a:t>
            </a:r>
            <a:r>
              <a:rPr lang="en-US" sz="2400" dirty="0" err="1"/>
              <a:t>pom.xml</a:t>
            </a:r>
            <a:r>
              <a:rPr lang="en-US" sz="2400" dirty="0"/>
              <a:t> file) or just manually downloading the JAR and adding it to your </a:t>
            </a:r>
            <a:r>
              <a:rPr lang="en-US" sz="2400" dirty="0" err="1"/>
              <a:t>classpath</a:t>
            </a:r>
            <a:r>
              <a:rPr lang="en-US" sz="2400" dirty="0"/>
              <a:t>.</a:t>
            </a:r>
          </a:p>
          <a:p>
            <a:r>
              <a:rPr lang="en-US" sz="2400" dirty="0"/>
              <a:t>There are some really simple installation instructions via the </a:t>
            </a:r>
            <a:r>
              <a:rPr lang="en-US" sz="2400" b="1" dirty="0">
                <a:hlinkClick r:id="rId2"/>
              </a:rPr>
              <a:t>Thymeleaf download page</a:t>
            </a:r>
            <a:r>
              <a:rPr lang="en-US" sz="2400" dirty="0" smtClean="0"/>
              <a:t>.</a:t>
            </a:r>
            <a:endParaRPr lang="en-US" sz="2400" dirty="0"/>
          </a:p>
        </p:txBody>
      </p:sp>
      <p:sp>
        <p:nvSpPr>
          <p:cNvPr id="23556"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7733E76F-5CD3-6042-91AD-41FE9B58CC6D}" type="slidenum">
              <a:rPr lang="zh-TW" altLang="en-US">
                <a:solidFill>
                  <a:srgbClr val="FEFFFF"/>
                </a:solidFill>
              </a:rPr>
              <a:pPr/>
              <a:t>6</a:t>
            </a:fld>
            <a:endParaRPr lang="zh-TW" altLang="en-US">
              <a:solidFill>
                <a:srgbClr val="FEFF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p:cNvSpPr>
            <a:spLocks noGrp="1"/>
          </p:cNvSpPr>
          <p:nvPr>
            <p:ph type="title"/>
          </p:nvPr>
        </p:nvSpPr>
        <p:spPr>
          <a:xfrm>
            <a:off x="2592388" y="623888"/>
            <a:ext cx="8912225" cy="1281112"/>
          </a:xfrm>
        </p:spPr>
        <p:txBody>
          <a:bodyPr/>
          <a:lstStyle/>
          <a:p>
            <a:pPr eaLnBrk="1" hangingPunct="1"/>
            <a:r>
              <a:rPr lang="en-US" altLang="zh-TW" b="1" dirty="0" err="1" smtClean="0"/>
              <a:t>Thymeleaf</a:t>
            </a:r>
            <a:r>
              <a:rPr lang="en-US" altLang="zh-TW" b="1" dirty="0" smtClean="0"/>
              <a:t> Maven Entries</a:t>
            </a:r>
            <a:endParaRPr lang="zh-TW" altLang="en-US" dirty="0"/>
          </a:p>
        </p:txBody>
      </p:sp>
      <p:sp>
        <p:nvSpPr>
          <p:cNvPr id="24579" name="內容版面配置區 2"/>
          <p:cNvSpPr>
            <a:spLocks noGrp="1"/>
          </p:cNvSpPr>
          <p:nvPr>
            <p:ph idx="1"/>
          </p:nvPr>
        </p:nvSpPr>
        <p:spPr>
          <a:xfrm>
            <a:off x="2589213" y="1671638"/>
            <a:ext cx="8915400" cy="4240212"/>
          </a:xfrm>
        </p:spPr>
        <p:txBody>
          <a:bodyPr/>
          <a:lstStyle/>
          <a:p>
            <a:pPr marL="0" indent="0">
              <a:buNone/>
            </a:pPr>
            <a:r>
              <a:rPr lang="en-US" b="1" dirty="0">
                <a:latin typeface="Courier New" charset="0"/>
                <a:ea typeface="Courier New" charset="0"/>
                <a:cs typeface="Courier New" charset="0"/>
              </a:rPr>
              <a:t>&lt;dependency&gt;  </a:t>
            </a:r>
          </a:p>
          <a:p>
            <a:pPr marL="0" indent="0">
              <a:buNone/>
            </a:pPr>
            <a:r>
              <a:rPr lang="en-US" b="1" dirty="0">
                <a:latin typeface="Courier New" charset="0"/>
                <a:ea typeface="Courier New" charset="0"/>
                <a:cs typeface="Courier New" charset="0"/>
              </a:rPr>
              <a:t>  &lt;</a:t>
            </a:r>
            <a:r>
              <a:rPr lang="en-US" b="1" dirty="0" err="1">
                <a:latin typeface="Courier New" charset="0"/>
                <a:ea typeface="Courier New" charset="0"/>
                <a:cs typeface="Courier New" charset="0"/>
              </a:rPr>
              <a:t>groupid</a:t>
            </a:r>
            <a:r>
              <a:rPr lang="en-US" b="1" dirty="0">
                <a:latin typeface="Courier New" charset="0"/>
                <a:ea typeface="Courier New" charset="0"/>
                <a:cs typeface="Courier New" charset="0"/>
              </a:rPr>
              <a:t>&gt;</a:t>
            </a:r>
            <a:r>
              <a:rPr lang="en-US" b="1" dirty="0" err="1">
                <a:latin typeface="Courier New" charset="0"/>
                <a:ea typeface="Courier New" charset="0"/>
                <a:cs typeface="Courier New" charset="0"/>
              </a:rPr>
              <a:t>org.thymeleaf</a:t>
            </a:r>
            <a:r>
              <a:rPr lang="en-US" b="1" dirty="0">
                <a:latin typeface="Courier New" charset="0"/>
                <a:ea typeface="Courier New" charset="0"/>
                <a:cs typeface="Courier New" charset="0"/>
              </a:rPr>
              <a:t>&lt;/</a:t>
            </a:r>
            <a:r>
              <a:rPr lang="en-US" b="1" dirty="0" err="1">
                <a:latin typeface="Courier New" charset="0"/>
                <a:ea typeface="Courier New" charset="0"/>
                <a:cs typeface="Courier New" charset="0"/>
              </a:rPr>
              <a:t>groupid</a:t>
            </a:r>
            <a:r>
              <a:rPr lang="en-US" b="1" dirty="0">
                <a:latin typeface="Courier New" charset="0"/>
                <a:ea typeface="Courier New" charset="0"/>
                <a:cs typeface="Courier New" charset="0"/>
              </a:rPr>
              <a:t>&gt;  </a:t>
            </a:r>
          </a:p>
          <a:p>
            <a:pPr marL="0" indent="0">
              <a:buNone/>
            </a:pPr>
            <a:r>
              <a:rPr lang="en-US" b="1" dirty="0">
                <a:latin typeface="Courier New" charset="0"/>
                <a:ea typeface="Courier New" charset="0"/>
                <a:cs typeface="Courier New" charset="0"/>
              </a:rPr>
              <a:t>  &lt;</a:t>
            </a:r>
            <a:r>
              <a:rPr lang="en-US" b="1" dirty="0" err="1">
                <a:latin typeface="Courier New" charset="0"/>
                <a:ea typeface="Courier New" charset="0"/>
                <a:cs typeface="Courier New" charset="0"/>
              </a:rPr>
              <a:t>artifactid</a:t>
            </a:r>
            <a:r>
              <a:rPr lang="en-US" b="1" dirty="0">
                <a:latin typeface="Courier New" charset="0"/>
                <a:ea typeface="Courier New" charset="0"/>
                <a:cs typeface="Courier New" charset="0"/>
              </a:rPr>
              <a:t>&gt;</a:t>
            </a:r>
            <a:r>
              <a:rPr lang="en-US" b="1" dirty="0" err="1">
                <a:latin typeface="Courier New" charset="0"/>
                <a:ea typeface="Courier New" charset="0"/>
                <a:cs typeface="Courier New" charset="0"/>
              </a:rPr>
              <a:t>thymeleaf</a:t>
            </a:r>
            <a:r>
              <a:rPr lang="en-US" b="1" dirty="0">
                <a:latin typeface="Courier New" charset="0"/>
                <a:ea typeface="Courier New" charset="0"/>
                <a:cs typeface="Courier New" charset="0"/>
              </a:rPr>
              <a:t>&lt;/</a:t>
            </a:r>
            <a:r>
              <a:rPr lang="en-US" b="1" dirty="0" err="1">
                <a:latin typeface="Courier New" charset="0"/>
                <a:ea typeface="Courier New" charset="0"/>
                <a:cs typeface="Courier New" charset="0"/>
              </a:rPr>
              <a:t>artifactid</a:t>
            </a:r>
            <a:r>
              <a:rPr lang="en-US" b="1" dirty="0">
                <a:latin typeface="Courier New" charset="0"/>
                <a:ea typeface="Courier New" charset="0"/>
                <a:cs typeface="Courier New" charset="0"/>
              </a:rPr>
              <a:t>&gt;  </a:t>
            </a:r>
          </a:p>
          <a:p>
            <a:pPr marL="0" indent="0">
              <a:buNone/>
            </a:pPr>
            <a:r>
              <a:rPr lang="en-US" b="1" dirty="0">
                <a:latin typeface="Courier New" charset="0"/>
                <a:ea typeface="Courier New" charset="0"/>
                <a:cs typeface="Courier New" charset="0"/>
              </a:rPr>
              <a:t>  &lt;version&gt;3.0.0.RELEASE&lt;/version&gt;  </a:t>
            </a:r>
          </a:p>
          <a:p>
            <a:pPr marL="0" indent="0">
              <a:buNone/>
            </a:pPr>
            <a:r>
              <a:rPr lang="en-US" b="1" dirty="0">
                <a:latin typeface="Courier New" charset="0"/>
                <a:ea typeface="Courier New" charset="0"/>
                <a:cs typeface="Courier New" charset="0"/>
              </a:rPr>
              <a:t>&lt;/dependency&gt;  </a:t>
            </a:r>
          </a:p>
          <a:p>
            <a:pPr marL="0" indent="0">
              <a:buNone/>
            </a:pPr>
            <a:r>
              <a:rPr lang="en-US" b="1" dirty="0">
                <a:latin typeface="Courier New" charset="0"/>
                <a:ea typeface="Courier New" charset="0"/>
                <a:cs typeface="Courier New" charset="0"/>
              </a:rPr>
              <a:t>  </a:t>
            </a:r>
          </a:p>
          <a:p>
            <a:pPr marL="0" indent="0">
              <a:buNone/>
            </a:pPr>
            <a:r>
              <a:rPr lang="en-US" b="1" dirty="0">
                <a:latin typeface="Courier New" charset="0"/>
                <a:ea typeface="Courier New" charset="0"/>
                <a:cs typeface="Courier New" charset="0"/>
              </a:rPr>
              <a:t>&lt;dependency&gt;  </a:t>
            </a:r>
          </a:p>
          <a:p>
            <a:pPr marL="0" indent="0">
              <a:buNone/>
            </a:pPr>
            <a:r>
              <a:rPr lang="en-US" b="1" dirty="0">
                <a:latin typeface="Courier New" charset="0"/>
                <a:ea typeface="Courier New" charset="0"/>
                <a:cs typeface="Courier New" charset="0"/>
              </a:rPr>
              <a:t>  &lt;</a:t>
            </a:r>
            <a:r>
              <a:rPr lang="en-US" b="1" dirty="0" err="1">
                <a:latin typeface="Courier New" charset="0"/>
                <a:ea typeface="Courier New" charset="0"/>
                <a:cs typeface="Courier New" charset="0"/>
              </a:rPr>
              <a:t>groupid</a:t>
            </a:r>
            <a:r>
              <a:rPr lang="en-US" b="1" dirty="0">
                <a:latin typeface="Courier New" charset="0"/>
                <a:ea typeface="Courier New" charset="0"/>
                <a:cs typeface="Courier New" charset="0"/>
              </a:rPr>
              <a:t>&gt;</a:t>
            </a:r>
            <a:r>
              <a:rPr lang="en-US" b="1" dirty="0" err="1">
                <a:latin typeface="Courier New" charset="0"/>
                <a:ea typeface="Courier New" charset="0"/>
                <a:cs typeface="Courier New" charset="0"/>
              </a:rPr>
              <a:t>org.thymeleaf</a:t>
            </a:r>
            <a:r>
              <a:rPr lang="en-US" b="1" dirty="0">
                <a:latin typeface="Courier New" charset="0"/>
                <a:ea typeface="Courier New" charset="0"/>
                <a:cs typeface="Courier New" charset="0"/>
              </a:rPr>
              <a:t>&lt;/</a:t>
            </a:r>
            <a:r>
              <a:rPr lang="en-US" b="1" dirty="0" err="1">
                <a:latin typeface="Courier New" charset="0"/>
                <a:ea typeface="Courier New" charset="0"/>
                <a:cs typeface="Courier New" charset="0"/>
              </a:rPr>
              <a:t>groupid</a:t>
            </a:r>
            <a:r>
              <a:rPr lang="en-US" b="1" dirty="0">
                <a:latin typeface="Courier New" charset="0"/>
                <a:ea typeface="Courier New" charset="0"/>
                <a:cs typeface="Courier New" charset="0"/>
              </a:rPr>
              <a:t>&gt;  </a:t>
            </a:r>
          </a:p>
          <a:p>
            <a:pPr marL="0" indent="0">
              <a:buNone/>
            </a:pPr>
            <a:r>
              <a:rPr lang="en-US" b="1" dirty="0">
                <a:latin typeface="Courier New" charset="0"/>
                <a:ea typeface="Courier New" charset="0"/>
                <a:cs typeface="Courier New" charset="0"/>
              </a:rPr>
              <a:t>  &lt;</a:t>
            </a:r>
            <a:r>
              <a:rPr lang="en-US" b="1" dirty="0" err="1">
                <a:latin typeface="Courier New" charset="0"/>
                <a:ea typeface="Courier New" charset="0"/>
                <a:cs typeface="Courier New" charset="0"/>
              </a:rPr>
              <a:t>artifactid</a:t>
            </a:r>
            <a:r>
              <a:rPr lang="en-US" b="1" dirty="0">
                <a:latin typeface="Courier New" charset="0"/>
                <a:ea typeface="Courier New" charset="0"/>
                <a:cs typeface="Courier New" charset="0"/>
              </a:rPr>
              <a:t>&gt;thymeleaf-spring4&lt;/</a:t>
            </a:r>
            <a:r>
              <a:rPr lang="en-US" b="1" dirty="0" err="1">
                <a:latin typeface="Courier New" charset="0"/>
                <a:ea typeface="Courier New" charset="0"/>
                <a:cs typeface="Courier New" charset="0"/>
              </a:rPr>
              <a:t>artifactid</a:t>
            </a:r>
            <a:r>
              <a:rPr lang="en-US" b="1" dirty="0">
                <a:latin typeface="Courier New" charset="0"/>
                <a:ea typeface="Courier New" charset="0"/>
                <a:cs typeface="Courier New" charset="0"/>
              </a:rPr>
              <a:t>&gt;  </a:t>
            </a:r>
          </a:p>
          <a:p>
            <a:pPr marL="0" indent="0">
              <a:buNone/>
            </a:pPr>
            <a:r>
              <a:rPr lang="en-US" b="1" dirty="0">
                <a:latin typeface="Courier New" charset="0"/>
                <a:ea typeface="Courier New" charset="0"/>
                <a:cs typeface="Courier New" charset="0"/>
              </a:rPr>
              <a:t>  &lt;version&gt;3.0.0.RELEASE&lt;/version&gt;  </a:t>
            </a:r>
          </a:p>
          <a:p>
            <a:pPr marL="0" indent="0">
              <a:buNone/>
            </a:pPr>
            <a:r>
              <a:rPr lang="en-US" b="1" dirty="0">
                <a:latin typeface="Courier New" charset="0"/>
                <a:ea typeface="Courier New" charset="0"/>
                <a:cs typeface="Courier New" charset="0"/>
              </a:rPr>
              <a:t>&lt;/dependency&gt;</a:t>
            </a:r>
          </a:p>
          <a:p>
            <a:pPr marL="0" indent="0" eaLnBrk="1" hangingPunct="1">
              <a:buNone/>
            </a:pPr>
            <a:endParaRPr lang="zh-TW" altLang="en-US" sz="2200" dirty="0"/>
          </a:p>
        </p:txBody>
      </p:sp>
      <p:sp>
        <p:nvSpPr>
          <p:cNvPr id="24580"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5C0EA562-6E59-1046-A2E1-5F106231A106}" type="slidenum">
              <a:rPr lang="zh-TW" altLang="en-US">
                <a:solidFill>
                  <a:srgbClr val="FEFFFF"/>
                </a:solidFill>
              </a:rPr>
              <a:pPr/>
              <a:t>7</a:t>
            </a:fld>
            <a:endParaRPr lang="zh-TW" altLang="en-US">
              <a:solidFill>
                <a:srgbClr val="FEFF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a:xfrm>
            <a:off x="2592388" y="623888"/>
            <a:ext cx="8912225" cy="1281112"/>
          </a:xfrm>
        </p:spPr>
        <p:txBody>
          <a:bodyPr/>
          <a:lstStyle/>
          <a:p>
            <a:pPr eaLnBrk="1" hangingPunct="1"/>
            <a:r>
              <a:rPr lang="en-US" altLang="zh-TW" b="1" dirty="0" err="1" smtClean="0"/>
              <a:t>Thymeleaf</a:t>
            </a:r>
            <a:r>
              <a:rPr lang="en-US" altLang="zh-TW" b="1" dirty="0" smtClean="0"/>
              <a:t> Syntax</a:t>
            </a:r>
            <a:r>
              <a:rPr lang="zh-TW" altLang="zh-TW" dirty="0"/>
              <a:t/>
            </a:r>
            <a:br>
              <a:rPr lang="zh-TW" altLang="zh-TW" dirty="0"/>
            </a:br>
            <a:endParaRPr lang="zh-TW" altLang="en-US" dirty="0"/>
          </a:p>
        </p:txBody>
      </p:sp>
      <p:sp>
        <p:nvSpPr>
          <p:cNvPr id="25603" name="內容版面配置區 2"/>
          <p:cNvSpPr>
            <a:spLocks noGrp="1"/>
          </p:cNvSpPr>
          <p:nvPr>
            <p:ph idx="1"/>
          </p:nvPr>
        </p:nvSpPr>
        <p:spPr>
          <a:xfrm>
            <a:off x="2589213" y="1935163"/>
            <a:ext cx="8915400" cy="3778250"/>
          </a:xfrm>
        </p:spPr>
        <p:txBody>
          <a:bodyPr/>
          <a:lstStyle/>
          <a:p>
            <a:r>
              <a:rPr lang="en-US" sz="2400" dirty="0"/>
              <a:t>Alright, so you’ve installed </a:t>
            </a:r>
            <a:r>
              <a:rPr lang="en-US" sz="2400" dirty="0" err="1"/>
              <a:t>Thymeleaf</a:t>
            </a:r>
            <a:r>
              <a:rPr lang="en-US" sz="2400" dirty="0"/>
              <a:t>, now what?</a:t>
            </a:r>
          </a:p>
          <a:p>
            <a:r>
              <a:rPr lang="en-US" sz="2400" dirty="0"/>
              <a:t>Well, it’s time to start writing some code.</a:t>
            </a:r>
          </a:p>
          <a:p>
            <a:r>
              <a:rPr lang="en-US" sz="2400" dirty="0"/>
              <a:t>For my code, I’m going to assume we’re working within the confines of </a:t>
            </a:r>
            <a:r>
              <a:rPr lang="en-US" sz="2400" dirty="0" smtClean="0"/>
              <a:t>a Food </a:t>
            </a:r>
            <a:r>
              <a:rPr lang="en-US" sz="2400" dirty="0"/>
              <a:t>Diary </a:t>
            </a:r>
            <a:r>
              <a:rPr lang="en-US" sz="2400" dirty="0" smtClean="0"/>
              <a:t>application</a:t>
            </a:r>
            <a:endParaRPr lang="en-US" sz="2400" dirty="0"/>
          </a:p>
          <a:p>
            <a:r>
              <a:rPr lang="en-US" sz="2400" b="1" i="1" dirty="0"/>
              <a:t>Note</a:t>
            </a:r>
            <a:r>
              <a:rPr lang="en-US" sz="2400" i="1" dirty="0"/>
              <a:t>: You can check out the GitHub repository for this </a:t>
            </a:r>
            <a:r>
              <a:rPr lang="en-US" sz="2400" i="1" dirty="0" smtClean="0"/>
              <a:t>project</a:t>
            </a:r>
          </a:p>
          <a:p>
            <a:pPr marL="457200" lvl="1" indent="0">
              <a:buNone/>
            </a:pPr>
            <a:r>
              <a:rPr lang="en-US" sz="2200" dirty="0"/>
              <a:t>https://</a:t>
            </a:r>
            <a:r>
              <a:rPr lang="en-US" sz="2200" dirty="0" err="1"/>
              <a:t>github.com</a:t>
            </a:r>
            <a:r>
              <a:rPr lang="en-US" sz="2200" dirty="0"/>
              <a:t>/tp02ga/</a:t>
            </a:r>
            <a:r>
              <a:rPr lang="en-US" sz="2200" dirty="0" err="1"/>
              <a:t>FoodDiary</a:t>
            </a:r>
            <a:endParaRPr lang="en-US" sz="2200" dirty="0"/>
          </a:p>
        </p:txBody>
      </p:sp>
      <p:sp>
        <p:nvSpPr>
          <p:cNvPr id="25604"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29029976-A63B-D94D-A1A9-B479CEE1AF98}" type="slidenum">
              <a:rPr lang="zh-TW" altLang="en-US">
                <a:solidFill>
                  <a:srgbClr val="FEFFFF"/>
                </a:solidFill>
              </a:rPr>
              <a:pPr/>
              <a:t>8</a:t>
            </a:fld>
            <a:endParaRPr lang="zh-TW" altLang="en-US">
              <a:solidFill>
                <a:srgbClr val="FEFFF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a:xfrm>
            <a:off x="2592388" y="623888"/>
            <a:ext cx="8912225" cy="1281112"/>
          </a:xfrm>
        </p:spPr>
        <p:txBody>
          <a:bodyPr/>
          <a:lstStyle/>
          <a:p>
            <a:pPr eaLnBrk="1" hangingPunct="1"/>
            <a:r>
              <a:rPr lang="en-US" altLang="zh-TW" b="1" dirty="0" smtClean="0"/>
              <a:t>Simple IF Statements in </a:t>
            </a:r>
            <a:r>
              <a:rPr lang="en-US" altLang="zh-TW" b="1" dirty="0" err="1" smtClean="0"/>
              <a:t>Thymeleaf</a:t>
            </a:r>
            <a:endParaRPr lang="zh-TW" altLang="en-US" dirty="0"/>
          </a:p>
        </p:txBody>
      </p:sp>
      <p:sp>
        <p:nvSpPr>
          <p:cNvPr id="26627" name="內容版面配置區 1"/>
          <p:cNvSpPr>
            <a:spLocks noGrp="1"/>
          </p:cNvSpPr>
          <p:nvPr>
            <p:ph idx="1"/>
          </p:nvPr>
        </p:nvSpPr>
        <p:spPr>
          <a:xfrm>
            <a:off x="2589213" y="1614488"/>
            <a:ext cx="9264120" cy="4297362"/>
          </a:xfrm>
        </p:spPr>
        <p:txBody>
          <a:bodyPr/>
          <a:lstStyle/>
          <a:p>
            <a:pPr eaLnBrk="1" hangingPunct="1"/>
            <a:r>
              <a:rPr lang="en-US" sz="2400" dirty="0"/>
              <a:t>We’ll base this on whether or not there is a list of </a:t>
            </a:r>
            <a:r>
              <a:rPr lang="en-US" sz="2400" dirty="0" err="1"/>
              <a:t>FoodDiary</a:t>
            </a:r>
            <a:r>
              <a:rPr lang="en-US" sz="2400" dirty="0"/>
              <a:t> objects on our model</a:t>
            </a:r>
            <a:r>
              <a:rPr lang="en-US" sz="2400" dirty="0" smtClean="0"/>
              <a:t>.</a:t>
            </a:r>
          </a:p>
          <a:p>
            <a:pPr marL="0" indent="0">
              <a:spcBef>
                <a:spcPts val="0"/>
              </a:spcBef>
              <a:buNone/>
            </a:pPr>
            <a:endParaRPr lang="en-US" sz="1500" b="1" dirty="0" smtClean="0">
              <a:latin typeface="Courier" charset="0"/>
              <a:ea typeface="Courier" charset="0"/>
              <a:cs typeface="Courier" charset="0"/>
            </a:endParaRPr>
          </a:p>
          <a:p>
            <a:pPr marL="0" indent="0">
              <a:spcBef>
                <a:spcPts val="0"/>
              </a:spcBef>
              <a:buNone/>
            </a:pPr>
            <a:r>
              <a:rPr lang="en-US" b="1" dirty="0" smtClean="0">
                <a:latin typeface="Courier" charset="0"/>
                <a:ea typeface="Courier" charset="0"/>
                <a:cs typeface="Courier" charset="0"/>
              </a:rPr>
              <a:t>&lt;</a:t>
            </a:r>
            <a:r>
              <a:rPr lang="en-US" b="1" dirty="0">
                <a:latin typeface="Courier" charset="0"/>
                <a:ea typeface="Courier" charset="0"/>
                <a:cs typeface="Courier" charset="0"/>
              </a:rPr>
              <a:t>html</a:t>
            </a:r>
            <a:r>
              <a:rPr lang="en-US" dirty="0">
                <a:latin typeface="Courier" charset="0"/>
                <a:ea typeface="Courier" charset="0"/>
                <a:cs typeface="Courier" charset="0"/>
              </a:rPr>
              <a:t> </a:t>
            </a:r>
            <a:r>
              <a:rPr lang="en-US" dirty="0" err="1">
                <a:latin typeface="Courier" charset="0"/>
                <a:ea typeface="Courier" charset="0"/>
                <a:cs typeface="Courier" charset="0"/>
              </a:rPr>
              <a:t>xmlns:th</a:t>
            </a:r>
            <a:r>
              <a:rPr lang="en-US" dirty="0">
                <a:latin typeface="Courier" charset="0"/>
                <a:ea typeface="Courier" charset="0"/>
                <a:cs typeface="Courier" charset="0"/>
              </a:rPr>
              <a:t>="http://</a:t>
            </a:r>
            <a:r>
              <a:rPr lang="en-US" dirty="0" err="1">
                <a:latin typeface="Courier" charset="0"/>
                <a:ea typeface="Courier" charset="0"/>
                <a:cs typeface="Courier" charset="0"/>
              </a:rPr>
              <a:t>thymeleaf.org</a:t>
            </a:r>
            <a:r>
              <a:rPr lang="en-US" dirty="0">
                <a:latin typeface="Courier" charset="0"/>
                <a:ea typeface="Courier" charset="0"/>
                <a:cs typeface="Courier" charset="0"/>
              </a:rPr>
              <a:t>"</a:t>
            </a:r>
            <a:r>
              <a:rPr lang="en-US" b="1" dirty="0">
                <a:latin typeface="Courier" charset="0"/>
                <a:ea typeface="Courier" charset="0"/>
                <a:cs typeface="Courier" charset="0"/>
              </a:rPr>
              <a:t>&gt;</a:t>
            </a:r>
            <a:r>
              <a:rPr lang="en-US" dirty="0">
                <a:latin typeface="Courier" charset="0"/>
                <a:ea typeface="Courier" charset="0"/>
                <a:cs typeface="Courier" charset="0"/>
              </a:rPr>
              <a:t>  </a:t>
            </a:r>
          </a:p>
          <a:p>
            <a:pPr marL="400050" lvl="1" indent="0">
              <a:spcBef>
                <a:spcPts val="0"/>
              </a:spcBef>
              <a:buNone/>
            </a:pPr>
            <a:r>
              <a:rPr lang="en-US" sz="1800" dirty="0" smtClean="0">
                <a:latin typeface="Courier" charset="0"/>
                <a:ea typeface="Courier" charset="0"/>
                <a:cs typeface="Courier" charset="0"/>
              </a:rPr>
              <a:t>	...</a:t>
            </a:r>
            <a:r>
              <a:rPr lang="en-US" sz="1800" dirty="0">
                <a:latin typeface="Courier" charset="0"/>
                <a:ea typeface="Courier" charset="0"/>
                <a:cs typeface="Courier" charset="0"/>
              </a:rPr>
              <a:t>  </a:t>
            </a:r>
          </a:p>
          <a:p>
            <a:pPr marL="400050" lvl="1" indent="0">
              <a:spcBef>
                <a:spcPts val="0"/>
              </a:spcBef>
              <a:buNone/>
            </a:pPr>
            <a:r>
              <a:rPr lang="en-US" sz="1800" b="1" dirty="0">
                <a:latin typeface="Courier" charset="0"/>
                <a:ea typeface="Courier" charset="0"/>
                <a:cs typeface="Courier" charset="0"/>
              </a:rPr>
              <a:t>&lt;div</a:t>
            </a:r>
            <a:r>
              <a:rPr lang="en-US" sz="1800" dirty="0">
                <a:latin typeface="Courier" charset="0"/>
                <a:ea typeface="Courier" charset="0"/>
                <a:cs typeface="Courier" charset="0"/>
              </a:rPr>
              <a:t> </a:t>
            </a:r>
            <a:r>
              <a:rPr lang="en-US" sz="1800" dirty="0" err="1">
                <a:latin typeface="Courier" charset="0"/>
                <a:ea typeface="Courier" charset="0"/>
                <a:cs typeface="Courier" charset="0"/>
              </a:rPr>
              <a:t>th:if</a:t>
            </a:r>
            <a:r>
              <a:rPr lang="en-US" sz="1800" dirty="0">
                <a:latin typeface="Courier" charset="0"/>
                <a:ea typeface="Courier" charset="0"/>
                <a:cs typeface="Courier" charset="0"/>
              </a:rPr>
              <a:t>="${</a:t>
            </a:r>
            <a:r>
              <a:rPr lang="en-US" sz="1800" dirty="0" err="1">
                <a:latin typeface="Courier" charset="0"/>
                <a:ea typeface="Courier" charset="0"/>
                <a:cs typeface="Courier" charset="0"/>
              </a:rPr>
              <a:t>foodDiaries</a:t>
            </a:r>
            <a:r>
              <a:rPr lang="en-US" sz="1800" dirty="0">
                <a:latin typeface="Courier" charset="0"/>
                <a:ea typeface="Courier" charset="0"/>
                <a:cs typeface="Courier" charset="0"/>
              </a:rPr>
              <a:t> != null}"</a:t>
            </a:r>
            <a:r>
              <a:rPr lang="en-US" sz="1800" b="1" dirty="0">
                <a:latin typeface="Courier" charset="0"/>
                <a:ea typeface="Courier" charset="0"/>
                <a:cs typeface="Courier" charset="0"/>
              </a:rPr>
              <a:t>&gt;</a:t>
            </a:r>
            <a:r>
              <a:rPr lang="en-US" sz="1800" dirty="0">
                <a:latin typeface="Courier" charset="0"/>
                <a:ea typeface="Courier" charset="0"/>
                <a:cs typeface="Courier" charset="0"/>
              </a:rPr>
              <a:t>  </a:t>
            </a:r>
          </a:p>
          <a:p>
            <a:pPr marL="400050" lvl="1" indent="0">
              <a:spcBef>
                <a:spcPts val="0"/>
              </a:spcBef>
              <a:buNone/>
            </a:pPr>
            <a:r>
              <a:rPr lang="en-US" sz="1800" dirty="0" smtClean="0">
                <a:latin typeface="Courier" charset="0"/>
                <a:ea typeface="Courier" charset="0"/>
                <a:cs typeface="Courier" charset="0"/>
              </a:rPr>
              <a:t>	&lt;!--</a:t>
            </a:r>
            <a:r>
              <a:rPr lang="en-US" sz="1800" dirty="0">
                <a:latin typeface="Courier" charset="0"/>
                <a:ea typeface="Courier" charset="0"/>
                <a:cs typeface="Courier" charset="0"/>
              </a:rPr>
              <a:t> here we could iterate over the items </a:t>
            </a:r>
            <a:r>
              <a:rPr lang="en-US" sz="1800" dirty="0" smtClean="0">
                <a:latin typeface="Courier" charset="0"/>
                <a:ea typeface="Courier" charset="0"/>
                <a:cs typeface="Courier" charset="0"/>
              </a:rPr>
              <a:t>in</a:t>
            </a:r>
            <a:r>
              <a:rPr lang="en-US" sz="1800" dirty="0">
                <a:latin typeface="Courier" charset="0"/>
                <a:ea typeface="Courier" charset="0"/>
                <a:cs typeface="Courier" charset="0"/>
              </a:rPr>
              <a:t> </a:t>
            </a:r>
            <a:r>
              <a:rPr lang="en-US" sz="1800" dirty="0" err="1" smtClean="0">
                <a:latin typeface="Courier" charset="0"/>
                <a:ea typeface="Courier" charset="0"/>
                <a:cs typeface="Courier" charset="0"/>
              </a:rPr>
              <a:t>foodDiaries</a:t>
            </a:r>
            <a:r>
              <a:rPr lang="en-US" sz="1800" dirty="0">
                <a:latin typeface="Courier" charset="0"/>
                <a:ea typeface="Courier" charset="0"/>
                <a:cs typeface="Courier" charset="0"/>
              </a:rPr>
              <a:t> --&gt;  </a:t>
            </a:r>
          </a:p>
          <a:p>
            <a:pPr marL="400050" lvl="1" indent="0">
              <a:spcBef>
                <a:spcPts val="0"/>
              </a:spcBef>
              <a:buNone/>
            </a:pPr>
            <a:r>
              <a:rPr lang="en-US" sz="1800" b="1" dirty="0">
                <a:latin typeface="Courier" charset="0"/>
                <a:ea typeface="Courier" charset="0"/>
                <a:cs typeface="Courier" charset="0"/>
              </a:rPr>
              <a:t>&lt;/div&gt;</a:t>
            </a:r>
            <a:r>
              <a:rPr lang="en-US" sz="1800" dirty="0">
                <a:latin typeface="Courier" charset="0"/>
                <a:ea typeface="Courier" charset="0"/>
                <a:cs typeface="Courier" charset="0"/>
              </a:rPr>
              <a:t>  </a:t>
            </a:r>
          </a:p>
          <a:p>
            <a:pPr marL="400050" lvl="1" indent="0">
              <a:spcBef>
                <a:spcPts val="0"/>
              </a:spcBef>
              <a:buNone/>
            </a:pPr>
            <a:r>
              <a:rPr lang="en-US" sz="1800" b="1" dirty="0">
                <a:latin typeface="Courier" charset="0"/>
                <a:ea typeface="Courier" charset="0"/>
                <a:cs typeface="Courier" charset="0"/>
              </a:rPr>
              <a:t>&lt;div</a:t>
            </a:r>
            <a:r>
              <a:rPr lang="en-US" sz="1800" dirty="0">
                <a:latin typeface="Courier" charset="0"/>
                <a:ea typeface="Courier" charset="0"/>
                <a:cs typeface="Courier" charset="0"/>
              </a:rPr>
              <a:t> </a:t>
            </a:r>
            <a:r>
              <a:rPr lang="en-US" sz="1800" dirty="0" err="1">
                <a:latin typeface="Courier" charset="0"/>
                <a:ea typeface="Courier" charset="0"/>
                <a:cs typeface="Courier" charset="0"/>
              </a:rPr>
              <a:t>th:if</a:t>
            </a:r>
            <a:r>
              <a:rPr lang="en-US" sz="1800" dirty="0">
                <a:latin typeface="Courier" charset="0"/>
                <a:ea typeface="Courier" charset="0"/>
                <a:cs typeface="Courier" charset="0"/>
              </a:rPr>
              <a:t>="${</a:t>
            </a:r>
            <a:r>
              <a:rPr lang="en-US" sz="1800" dirty="0" err="1">
                <a:latin typeface="Courier" charset="0"/>
                <a:ea typeface="Courier" charset="0"/>
                <a:cs typeface="Courier" charset="0"/>
              </a:rPr>
              <a:t>foodDiary</a:t>
            </a:r>
            <a:r>
              <a:rPr lang="en-US" sz="1800" dirty="0">
                <a:latin typeface="Courier" charset="0"/>
                <a:ea typeface="Courier" charset="0"/>
                <a:cs typeface="Courier" charset="0"/>
              </a:rPr>
              <a:t> != null}"</a:t>
            </a:r>
            <a:r>
              <a:rPr lang="en-US" sz="1800" b="1" dirty="0">
                <a:latin typeface="Courier" charset="0"/>
                <a:ea typeface="Courier" charset="0"/>
                <a:cs typeface="Courier" charset="0"/>
              </a:rPr>
              <a:t>&gt;</a:t>
            </a:r>
            <a:r>
              <a:rPr lang="en-US" sz="1800" dirty="0">
                <a:latin typeface="Courier" charset="0"/>
                <a:ea typeface="Courier" charset="0"/>
                <a:cs typeface="Courier" charset="0"/>
              </a:rPr>
              <a:t>  </a:t>
            </a:r>
          </a:p>
          <a:p>
            <a:pPr marL="400050" lvl="1" indent="0">
              <a:spcBef>
                <a:spcPts val="0"/>
              </a:spcBef>
              <a:buNone/>
            </a:pPr>
            <a:r>
              <a:rPr lang="en-US" sz="1800" dirty="0" smtClean="0">
                <a:latin typeface="Courier" charset="0"/>
                <a:ea typeface="Courier" charset="0"/>
                <a:cs typeface="Courier" charset="0"/>
              </a:rPr>
              <a:t>	&lt;!--</a:t>
            </a:r>
            <a:r>
              <a:rPr lang="en-US" sz="1800" dirty="0">
                <a:latin typeface="Courier" charset="0"/>
                <a:ea typeface="Courier" charset="0"/>
                <a:cs typeface="Courier" charset="0"/>
              </a:rPr>
              <a:t> Here </a:t>
            </a:r>
            <a:r>
              <a:rPr lang="en-US" sz="1800" dirty="0" smtClean="0">
                <a:latin typeface="Courier" charset="0"/>
                <a:ea typeface="Courier" charset="0"/>
                <a:cs typeface="Courier" charset="0"/>
              </a:rPr>
              <a:t>we</a:t>
            </a:r>
            <a:r>
              <a:rPr lang="en-US" sz="1800" dirty="0">
                <a:latin typeface="Courier" charset="0"/>
                <a:ea typeface="Courier" charset="0"/>
                <a:cs typeface="Courier" charset="0"/>
              </a:rPr>
              <a:t> do </a:t>
            </a:r>
            <a:r>
              <a:rPr lang="en-US" sz="1800" dirty="0" smtClean="0">
                <a:latin typeface="Courier" charset="0"/>
                <a:ea typeface="Courier" charset="0"/>
                <a:cs typeface="Courier" charset="0"/>
              </a:rPr>
              <a:t>something</a:t>
            </a:r>
            <a:r>
              <a:rPr lang="en-US" sz="1800" dirty="0">
                <a:latin typeface="Courier" charset="0"/>
                <a:ea typeface="Courier" charset="0"/>
                <a:cs typeface="Courier" charset="0"/>
              </a:rPr>
              <a:t> with the single </a:t>
            </a:r>
            <a:r>
              <a:rPr lang="en-US" sz="1800" dirty="0" err="1" smtClean="0">
                <a:latin typeface="Courier" charset="0"/>
                <a:ea typeface="Courier" charset="0"/>
                <a:cs typeface="Courier" charset="0"/>
              </a:rPr>
              <a:t>FoodDiary</a:t>
            </a:r>
            <a:r>
              <a:rPr lang="en-US" sz="1800" dirty="0">
                <a:latin typeface="Courier" charset="0"/>
                <a:ea typeface="Courier" charset="0"/>
                <a:cs typeface="Courier" charset="0"/>
              </a:rPr>
              <a:t> model --&gt;  </a:t>
            </a:r>
          </a:p>
          <a:p>
            <a:pPr marL="400050" lvl="1" indent="0">
              <a:spcBef>
                <a:spcPts val="0"/>
              </a:spcBef>
              <a:buNone/>
            </a:pPr>
            <a:r>
              <a:rPr lang="en-US" sz="1800" b="1" dirty="0">
                <a:latin typeface="Courier" charset="0"/>
                <a:ea typeface="Courier" charset="0"/>
                <a:cs typeface="Courier" charset="0"/>
              </a:rPr>
              <a:t>&lt;/div&gt;</a:t>
            </a:r>
            <a:r>
              <a:rPr lang="en-US" sz="1800" dirty="0">
                <a:latin typeface="Courier" charset="0"/>
                <a:ea typeface="Courier" charset="0"/>
                <a:cs typeface="Courier" charset="0"/>
              </a:rPr>
              <a:t>  </a:t>
            </a:r>
          </a:p>
          <a:p>
            <a:pPr marL="0" indent="0">
              <a:spcBef>
                <a:spcPts val="0"/>
              </a:spcBef>
              <a:buNone/>
            </a:pPr>
            <a:r>
              <a:rPr lang="en-US" b="1" dirty="0">
                <a:latin typeface="Courier" charset="0"/>
                <a:ea typeface="Courier" charset="0"/>
                <a:cs typeface="Courier" charset="0"/>
              </a:rPr>
              <a:t>&lt;html&gt;</a:t>
            </a:r>
            <a:r>
              <a:rPr lang="en-US" dirty="0">
                <a:latin typeface="Courier" charset="0"/>
                <a:ea typeface="Courier" charset="0"/>
                <a:cs typeface="Courier" charset="0"/>
              </a:rPr>
              <a:t> </a:t>
            </a:r>
            <a:endParaRPr lang="en-US" dirty="0"/>
          </a:p>
          <a:p>
            <a:pPr eaLnBrk="1" hangingPunct="1"/>
            <a:endParaRPr lang="en-US" altLang="zh-TW" sz="2200" dirty="0" smtClean="0"/>
          </a:p>
          <a:p>
            <a:pPr eaLnBrk="1" hangingPunct="1"/>
            <a:endParaRPr lang="zh-TW" altLang="en-US" sz="2200" dirty="0"/>
          </a:p>
        </p:txBody>
      </p:sp>
      <p:sp>
        <p:nvSpPr>
          <p:cNvPr id="26628"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微軟正黑體" charset="-120"/>
              </a:defRPr>
            </a:lvl1pPr>
            <a:lvl2pPr marL="742950" indent="-285750">
              <a:defRPr>
                <a:solidFill>
                  <a:schemeClr val="tx1"/>
                </a:solidFill>
                <a:latin typeface="Century Gothic" charset="0"/>
                <a:ea typeface="微軟正黑體" charset="-120"/>
              </a:defRPr>
            </a:lvl2pPr>
            <a:lvl3pPr marL="1143000" indent="-228600">
              <a:defRPr>
                <a:solidFill>
                  <a:schemeClr val="tx1"/>
                </a:solidFill>
                <a:latin typeface="Century Gothic" charset="0"/>
                <a:ea typeface="微軟正黑體" charset="-120"/>
              </a:defRPr>
            </a:lvl3pPr>
            <a:lvl4pPr marL="1600200" indent="-228600">
              <a:defRPr>
                <a:solidFill>
                  <a:schemeClr val="tx1"/>
                </a:solidFill>
                <a:latin typeface="Century Gothic" charset="0"/>
                <a:ea typeface="微軟正黑體" charset="-120"/>
              </a:defRPr>
            </a:lvl4pPr>
            <a:lvl5pPr marL="2057400" indent="-228600">
              <a:defRPr>
                <a:solidFill>
                  <a:schemeClr val="tx1"/>
                </a:solidFill>
                <a:latin typeface="Century Gothic" charset="0"/>
                <a:ea typeface="微軟正黑體" charset="-120"/>
              </a:defRPr>
            </a:lvl5pPr>
            <a:lvl6pPr marL="2514600" indent="-228600" eaLnBrk="0" fontAlgn="base" hangingPunct="0">
              <a:spcBef>
                <a:spcPct val="0"/>
              </a:spcBef>
              <a:spcAft>
                <a:spcPct val="0"/>
              </a:spcAft>
              <a:defRPr>
                <a:solidFill>
                  <a:schemeClr val="tx1"/>
                </a:solidFill>
                <a:latin typeface="Century Gothic" charset="0"/>
                <a:ea typeface="微軟正黑體" charset="-120"/>
              </a:defRPr>
            </a:lvl6pPr>
            <a:lvl7pPr marL="2971800" indent="-228600" eaLnBrk="0" fontAlgn="base" hangingPunct="0">
              <a:spcBef>
                <a:spcPct val="0"/>
              </a:spcBef>
              <a:spcAft>
                <a:spcPct val="0"/>
              </a:spcAft>
              <a:defRPr>
                <a:solidFill>
                  <a:schemeClr val="tx1"/>
                </a:solidFill>
                <a:latin typeface="Century Gothic" charset="0"/>
                <a:ea typeface="微軟正黑體" charset="-120"/>
              </a:defRPr>
            </a:lvl7pPr>
            <a:lvl8pPr marL="3429000" indent="-228600" eaLnBrk="0" fontAlgn="base" hangingPunct="0">
              <a:spcBef>
                <a:spcPct val="0"/>
              </a:spcBef>
              <a:spcAft>
                <a:spcPct val="0"/>
              </a:spcAft>
              <a:defRPr>
                <a:solidFill>
                  <a:schemeClr val="tx1"/>
                </a:solidFill>
                <a:latin typeface="Century Gothic" charset="0"/>
                <a:ea typeface="微軟正黑體" charset="-120"/>
              </a:defRPr>
            </a:lvl8pPr>
            <a:lvl9pPr marL="3886200" indent="-228600" eaLnBrk="0" fontAlgn="base" hangingPunct="0">
              <a:spcBef>
                <a:spcPct val="0"/>
              </a:spcBef>
              <a:spcAft>
                <a:spcPct val="0"/>
              </a:spcAft>
              <a:defRPr>
                <a:solidFill>
                  <a:schemeClr val="tx1"/>
                </a:solidFill>
                <a:latin typeface="Century Gothic" charset="0"/>
                <a:ea typeface="微軟正黑體" charset="-120"/>
              </a:defRPr>
            </a:lvl9pPr>
          </a:lstStyle>
          <a:p>
            <a:fld id="{88491578-5488-9E47-89D7-7B04F8961DEE}" type="slidenum">
              <a:rPr lang="zh-TW" altLang="en-US">
                <a:solidFill>
                  <a:srgbClr val="FEFFFF"/>
                </a:solidFill>
              </a:rPr>
              <a:pPr/>
              <a:t>9</a:t>
            </a:fld>
            <a:endParaRPr lang="zh-TW" altLang="en-US">
              <a:solidFill>
                <a:srgbClr val="FEFF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8497</TotalTime>
  <Words>1601</Words>
  <Application>Microsoft Macintosh PowerPoint</Application>
  <PresentationFormat>Widescreen</PresentationFormat>
  <Paragraphs>292</Paragraphs>
  <Slides>27</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Calibri</vt:lpstr>
      <vt:lpstr>Century Gothic</vt:lpstr>
      <vt:lpstr>Courier</vt:lpstr>
      <vt:lpstr>Courier New</vt:lpstr>
      <vt:lpstr>Wingdings 3</vt:lpstr>
      <vt:lpstr>微軟正黑體</vt:lpstr>
      <vt:lpstr>新細明體</vt:lpstr>
      <vt:lpstr>Arial</vt:lpstr>
      <vt:lpstr>絲縷</vt:lpstr>
      <vt:lpstr>JSP is Dead</vt:lpstr>
      <vt:lpstr>JSP was never meant to last</vt:lpstr>
      <vt:lpstr>JSP was never meant to last (cont)</vt:lpstr>
      <vt:lpstr>The Main Issue with JSP</vt:lpstr>
      <vt:lpstr>Enter Thymeleaf</vt:lpstr>
      <vt:lpstr>Getting Started with Thymeleaf</vt:lpstr>
      <vt:lpstr>Thymeleaf Maven Entries</vt:lpstr>
      <vt:lpstr>Thymeleaf Syntax </vt:lpstr>
      <vt:lpstr>Simple IF Statements in Thymeleaf</vt:lpstr>
      <vt:lpstr>How to Iterate Over Collections with Thymeleaf</vt:lpstr>
      <vt:lpstr>Displaying Information from Model with Thymeleaf</vt:lpstr>
      <vt:lpstr>Displaying Information from Model with Thymeleaf (cont)</vt:lpstr>
      <vt:lpstr>Linking HTML Elements to Model Attributes with Thymeleaf</vt:lpstr>
      <vt:lpstr>Linking HTML Elements to Model Attributes with Thymeleaf (cont) </vt:lpstr>
      <vt:lpstr>Linking HTML Elements to Model Attributes with Thymeleaf (cont)  </vt:lpstr>
      <vt:lpstr>Utility Objects in Thymeleaf</vt:lpstr>
      <vt:lpstr>Utility Objects in Thymeleaf</vt:lpstr>
      <vt:lpstr>How to use Thymeleaf as it was Intended to be Used…  </vt:lpstr>
      <vt:lpstr>How to use Thymeleaf as it was Intended to be Used…  </vt:lpstr>
      <vt:lpstr>Using Thymeleaf in Javascript</vt:lpstr>
      <vt:lpstr>Using Thymeleaf in Javascript</vt:lpstr>
      <vt:lpstr>Contructing Dynamic URLs with Thymeleaf</vt:lpstr>
      <vt:lpstr>Contructing Dynamic URLs with Thymeleaf</vt:lpstr>
      <vt:lpstr>Using Multiple Path Variables in a Single Dynamic URL with Thymeleaf </vt:lpstr>
      <vt:lpstr>Getting Iteration Details When Performing For Each Loop in Thymeleaf</vt:lpstr>
      <vt:lpstr>Getting Iteration Details When Performing For Each Loop in Thymeleaf</vt:lpstr>
      <vt:lpstr>Getting Iteration Details When Performing For Each Loop in Thymeleaf</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Data-Analytic Thinking</dc:title>
  <dc:creator>姚紹恩</dc:creator>
  <cp:lastModifiedBy>Alton Henley</cp:lastModifiedBy>
  <cp:revision>103</cp:revision>
  <cp:lastPrinted>2017-06-19T02:05:41Z</cp:lastPrinted>
  <dcterms:created xsi:type="dcterms:W3CDTF">2013-10-13T14:22:23Z</dcterms:created>
  <dcterms:modified xsi:type="dcterms:W3CDTF">2017-06-19T12:39:12Z</dcterms:modified>
</cp:coreProperties>
</file>