
<file path=[Content_Types].xml><?xml version="1.0" encoding="utf-8"?>
<Types xmlns="http://schemas.openxmlformats.org/package/2006/content-types">
  <Default Extension="fntdata" ContentType="application/x-fontdata"/>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f54bcce1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f54bcce1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f54bcce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f54bcce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f54bcce1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f54bcce1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f54bcce1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f54bcce1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f54bcce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f54bcce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f54bcce1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f54bcce1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f54bcce1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f54bcce1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f54bcce1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f54bcce1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8.mp3"/><Relationship Id="rId1" Type="http://schemas.microsoft.com/office/2007/relationships/media" Target="../media/media8.mp3"/><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9.mp3"/><Relationship Id="rId1" Type="http://schemas.microsoft.com/office/2007/relationships/media" Target="../media/media9.mp3"/><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4294967295"/>
          </p:nvPr>
        </p:nvSpPr>
        <p:spPr>
          <a:xfrm>
            <a:off x="1163550" y="3016250"/>
            <a:ext cx="6816900" cy="4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52"/>
              <a:buNone/>
            </a:pPr>
            <a:r>
              <a:rPr lang="en" sz="1700">
                <a:solidFill>
                  <a:schemeClr val="dk1"/>
                </a:solidFill>
                <a:latin typeface="Open Sans"/>
                <a:ea typeface="Open Sans"/>
                <a:cs typeface="Open Sans"/>
                <a:sym typeface="Open Sans"/>
              </a:rPr>
              <a:t>An Open source machine learning and data visualization Software</a:t>
            </a:r>
            <a:endParaRPr sz="1700" dirty="0">
              <a:solidFill>
                <a:schemeClr val="dk1"/>
              </a:solidFill>
              <a:latin typeface="Open Sans"/>
              <a:ea typeface="Open Sans"/>
              <a:cs typeface="Open Sans"/>
              <a:sym typeface="Open Sans"/>
            </a:endParaRPr>
          </a:p>
          <a:p>
            <a:pPr marL="0" lvl="0" indent="0" algn="l" rtl="0">
              <a:lnSpc>
                <a:spcPct val="95000"/>
              </a:lnSpc>
              <a:spcBef>
                <a:spcPts val="1200"/>
              </a:spcBef>
              <a:spcAft>
                <a:spcPts val="0"/>
              </a:spcAft>
              <a:buSzPts val="852"/>
              <a:buNone/>
            </a:pPr>
            <a:endParaRPr sz="1052" dirty="0">
              <a:solidFill>
                <a:srgbClr val="000000"/>
              </a:solidFill>
              <a:latin typeface="Arial"/>
              <a:ea typeface="Arial"/>
              <a:cs typeface="Arial"/>
              <a:sym typeface="Arial"/>
            </a:endParaRPr>
          </a:p>
          <a:p>
            <a:pPr marL="0" lvl="0" indent="0" algn="l" rtl="0">
              <a:lnSpc>
                <a:spcPct val="80000"/>
              </a:lnSpc>
              <a:spcBef>
                <a:spcPts val="1200"/>
              </a:spcBef>
              <a:spcAft>
                <a:spcPts val="1200"/>
              </a:spcAft>
              <a:buSzPts val="852"/>
              <a:buNone/>
            </a:pPr>
            <a:endParaRPr sz="1440" dirty="0"/>
          </a:p>
        </p:txBody>
      </p:sp>
      <p:pic>
        <p:nvPicPr>
          <p:cNvPr id="55" name="Google Shape;55;p13"/>
          <p:cNvPicPr preferRelativeResize="0"/>
          <p:nvPr/>
        </p:nvPicPr>
        <p:blipFill>
          <a:blip r:embed="rId5">
            <a:alphaModFix/>
          </a:blip>
          <a:stretch>
            <a:fillRect/>
          </a:stretch>
        </p:blipFill>
        <p:spPr>
          <a:xfrm>
            <a:off x="2277475" y="681225"/>
            <a:ext cx="4589051" cy="2099399"/>
          </a:xfrm>
          <a:prstGeom prst="rect">
            <a:avLst/>
          </a:prstGeom>
          <a:noFill/>
          <a:ln>
            <a:noFill/>
          </a:ln>
        </p:spPr>
      </p:pic>
      <p:sp>
        <p:nvSpPr>
          <p:cNvPr id="56" name="Google Shape;56;p13"/>
          <p:cNvSpPr txBox="1"/>
          <p:nvPr/>
        </p:nvSpPr>
        <p:spPr>
          <a:xfrm>
            <a:off x="5504350" y="3841100"/>
            <a:ext cx="3324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a:p>
            <a:pPr marL="0" lvl="0" indent="0" algn="l" rtl="0">
              <a:spcBef>
                <a:spcPts val="0"/>
              </a:spcBef>
              <a:spcAft>
                <a:spcPts val="0"/>
              </a:spcAft>
              <a:buNone/>
            </a:pPr>
            <a:r>
              <a:rPr lang="en">
                <a:solidFill>
                  <a:schemeClr val="dk1"/>
                </a:solidFill>
              </a:rPr>
              <a:t>Enrollment Number: MITU18BTCS0267</a:t>
            </a:r>
            <a:endParaRPr>
              <a:solidFill>
                <a:schemeClr val="dk1"/>
              </a:solidFill>
            </a:endParaRPr>
          </a:p>
          <a:p>
            <a:pPr marL="0" lvl="0" indent="0" algn="l" rtl="0">
              <a:spcBef>
                <a:spcPts val="0"/>
              </a:spcBef>
              <a:spcAft>
                <a:spcPts val="0"/>
              </a:spcAft>
              <a:buNone/>
            </a:pPr>
            <a:r>
              <a:rPr lang="en">
                <a:solidFill>
                  <a:schemeClr val="dk1"/>
                </a:solidFill>
              </a:rPr>
              <a:t>Class: CSE Core</a:t>
            </a:r>
            <a:endParaRPr>
              <a:solidFill>
                <a:schemeClr val="dk1"/>
              </a:solidFill>
            </a:endParaRPr>
          </a:p>
        </p:txBody>
      </p:sp>
      <p:pic>
        <p:nvPicPr>
          <p:cNvPr id="2" name="Slide1">
            <a:hlinkClick r:id="" action="ppaction://media"/>
            <a:extLst>
              <a:ext uri="{FF2B5EF4-FFF2-40B4-BE49-F238E27FC236}">
                <a16:creationId xmlns:a16="http://schemas.microsoft.com/office/drawing/2014/main" id="{E7E4A783-5F2A-4F92-9BB3-243512AD7DF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6269" y="4574289"/>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0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63" name="Google Shape;63;p14"/>
          <p:cNvSpPr txBox="1">
            <a:spLocks noGrp="1"/>
          </p:cNvSpPr>
          <p:nvPr>
            <p:ph type="body" idx="1"/>
          </p:nvPr>
        </p:nvSpPr>
        <p:spPr>
          <a:xfrm>
            <a:off x="311700" y="1389600"/>
            <a:ext cx="35283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solidFill>
                  <a:schemeClr val="dk1"/>
                </a:solidFill>
                <a:latin typeface="Open Sans"/>
                <a:ea typeface="Open Sans"/>
                <a:cs typeface="Open Sans"/>
                <a:sym typeface="Open Sans"/>
              </a:rPr>
              <a:t>Orange is a platform built for creating machine learning pipelines on a GUI workflow. People with no coding skills can operate Orange with ease. One can perform every task right from data preparation to model evaluation without writing a single line of code.</a:t>
            </a:r>
            <a:endParaRPr sz="1700">
              <a:solidFill>
                <a:schemeClr val="dk1"/>
              </a:solidFill>
              <a:latin typeface="Open Sans"/>
              <a:ea typeface="Open Sans"/>
              <a:cs typeface="Open Sans"/>
              <a:sym typeface="Open Sans"/>
            </a:endParaRPr>
          </a:p>
        </p:txBody>
      </p:sp>
      <p:pic>
        <p:nvPicPr>
          <p:cNvPr id="64" name="Google Shape;64;p14"/>
          <p:cNvPicPr preferRelativeResize="0"/>
          <p:nvPr/>
        </p:nvPicPr>
        <p:blipFill>
          <a:blip r:embed="rId5">
            <a:alphaModFix/>
          </a:blip>
          <a:stretch>
            <a:fillRect/>
          </a:stretch>
        </p:blipFill>
        <p:spPr>
          <a:xfrm>
            <a:off x="4031800" y="1311312"/>
            <a:ext cx="4783650" cy="2942425"/>
          </a:xfrm>
          <a:prstGeom prst="rect">
            <a:avLst/>
          </a:prstGeom>
          <a:noFill/>
          <a:ln>
            <a:noFill/>
          </a:ln>
        </p:spPr>
      </p:pic>
      <p:sp>
        <p:nvSpPr>
          <p:cNvPr id="66" name="Google Shape;66;p14"/>
          <p:cNvSpPr txBox="1"/>
          <p:nvPr/>
        </p:nvSpPr>
        <p:spPr>
          <a:xfrm>
            <a:off x="6941200" y="4371300"/>
            <a:ext cx="19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p:txBody>
      </p:sp>
      <p:pic>
        <p:nvPicPr>
          <p:cNvPr id="2" name="Slide2">
            <a:hlinkClick r:id="" action="ppaction://media"/>
            <a:extLst>
              <a:ext uri="{FF2B5EF4-FFF2-40B4-BE49-F238E27FC236}">
                <a16:creationId xmlns:a16="http://schemas.microsoft.com/office/drawing/2014/main" id="{F95A29F0-BDCC-4276-9971-0DFE877D5E8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8018" y="4622013"/>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7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500"/>
              <a:t>Why do we need it?</a:t>
            </a:r>
            <a:endParaRPr sz="3500"/>
          </a:p>
        </p:txBody>
      </p:sp>
      <p:sp>
        <p:nvSpPr>
          <p:cNvPr id="72" name="Google Shape;72;p15"/>
          <p:cNvSpPr txBox="1">
            <a:spLocks noGrp="1"/>
          </p:cNvSpPr>
          <p:nvPr>
            <p:ph type="body" idx="1"/>
          </p:nvPr>
        </p:nvSpPr>
        <p:spPr>
          <a:xfrm>
            <a:off x="311700" y="1389600"/>
            <a:ext cx="39051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700">
                <a:solidFill>
                  <a:schemeClr val="dk1"/>
                </a:solidFill>
                <a:latin typeface="Open Sans"/>
                <a:ea typeface="Open Sans"/>
                <a:cs typeface="Open Sans"/>
                <a:sym typeface="Open Sans"/>
              </a:rPr>
              <a:t>With growing need of data science managers, we need tools which take out difficulty from doing data science and make it fun. Not everyone is willing to learn coding, even though they would want to learn / apply data science. This is where GUI based tools can come in handy.</a:t>
            </a:r>
            <a:endParaRPr sz="1700">
              <a:solidFill>
                <a:schemeClr val="dk1"/>
              </a:solidFill>
              <a:latin typeface="Open Sans"/>
              <a:ea typeface="Open Sans"/>
              <a:cs typeface="Open Sans"/>
              <a:sym typeface="Open Sans"/>
            </a:endParaRPr>
          </a:p>
        </p:txBody>
      </p:sp>
      <p:pic>
        <p:nvPicPr>
          <p:cNvPr id="73" name="Google Shape;73;p15"/>
          <p:cNvPicPr preferRelativeResize="0"/>
          <p:nvPr/>
        </p:nvPicPr>
        <p:blipFill>
          <a:blip r:embed="rId5">
            <a:alphaModFix/>
          </a:blip>
          <a:stretch>
            <a:fillRect/>
          </a:stretch>
        </p:blipFill>
        <p:spPr>
          <a:xfrm>
            <a:off x="4572000" y="385250"/>
            <a:ext cx="4171601" cy="2555575"/>
          </a:xfrm>
          <a:prstGeom prst="rect">
            <a:avLst/>
          </a:prstGeom>
          <a:noFill/>
          <a:ln>
            <a:noFill/>
          </a:ln>
        </p:spPr>
      </p:pic>
      <p:pic>
        <p:nvPicPr>
          <p:cNvPr id="75" name="Google Shape;75;p15"/>
          <p:cNvPicPr preferRelativeResize="0"/>
          <p:nvPr/>
        </p:nvPicPr>
        <p:blipFill>
          <a:blip r:embed="rId6">
            <a:alphaModFix/>
          </a:blip>
          <a:stretch>
            <a:fillRect/>
          </a:stretch>
        </p:blipFill>
        <p:spPr>
          <a:xfrm>
            <a:off x="4424238" y="2988750"/>
            <a:ext cx="2516974" cy="1732525"/>
          </a:xfrm>
          <a:prstGeom prst="rect">
            <a:avLst/>
          </a:prstGeom>
          <a:noFill/>
          <a:ln>
            <a:noFill/>
          </a:ln>
        </p:spPr>
      </p:pic>
      <p:sp>
        <p:nvSpPr>
          <p:cNvPr id="76" name="Google Shape;76;p15"/>
          <p:cNvSpPr txBox="1"/>
          <p:nvPr/>
        </p:nvSpPr>
        <p:spPr>
          <a:xfrm>
            <a:off x="7013350" y="4465000"/>
            <a:ext cx="19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p:txBody>
      </p:sp>
      <p:pic>
        <p:nvPicPr>
          <p:cNvPr id="2" name="Slide3">
            <a:hlinkClick r:id="" action="ppaction://media"/>
            <a:extLst>
              <a:ext uri="{FF2B5EF4-FFF2-40B4-BE49-F238E27FC236}">
                <a16:creationId xmlns:a16="http://schemas.microsoft.com/office/drawing/2014/main" id="{FBC56D74-CD88-43B1-B853-D4ECBED2B318}"/>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38350" y="464730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9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a:t>
            </a:r>
            <a:endParaRPr/>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Interactive Data Visualization</a:t>
            </a:r>
            <a:endParaRPr b="1">
              <a:solidFill>
                <a:schemeClr val="dk1"/>
              </a:solidFill>
            </a:endParaRPr>
          </a:p>
          <a:p>
            <a:pPr marL="0" lvl="0" indent="0" algn="l" rtl="0">
              <a:spcBef>
                <a:spcPts val="1200"/>
              </a:spcBef>
              <a:spcAft>
                <a:spcPts val="0"/>
              </a:spcAft>
              <a:buNone/>
            </a:pPr>
            <a:r>
              <a:rPr lang="en">
                <a:solidFill>
                  <a:schemeClr val="dk1"/>
                </a:solidFill>
              </a:rPr>
              <a:t>Orange is all about data visualizations that help to uncover hidden data patterns, provide intuition behind data analysis procedures or support communication between data scientists and domain experts. </a:t>
            </a:r>
            <a:endParaRPr>
              <a:solidFill>
                <a:schemeClr val="dk1"/>
              </a:solidFill>
            </a:endParaRPr>
          </a:p>
          <a:p>
            <a:pPr marL="0" lvl="0" indent="0" algn="l" rtl="0">
              <a:spcBef>
                <a:spcPts val="1200"/>
              </a:spcBef>
              <a:spcAft>
                <a:spcPts val="1200"/>
              </a:spcAft>
              <a:buNone/>
            </a:pPr>
            <a:r>
              <a:rPr lang="en">
                <a:solidFill>
                  <a:schemeClr val="dk1"/>
                </a:solidFill>
              </a:rPr>
              <a:t>Visualization widgets include scatter plot, box plot and histogram, and model-specific visualizations like dendrogram, silhouette plot, and tree visualizations, just to mention a few. Many other visualizations are available in add-ons and include visualizations of networks, word clouds, geographical maps, and more.</a:t>
            </a:r>
            <a:endParaRPr/>
          </a:p>
        </p:txBody>
      </p:sp>
      <p:sp>
        <p:nvSpPr>
          <p:cNvPr id="84" name="Google Shape;84;p16"/>
          <p:cNvSpPr txBox="1"/>
          <p:nvPr/>
        </p:nvSpPr>
        <p:spPr>
          <a:xfrm>
            <a:off x="6941200" y="4371300"/>
            <a:ext cx="19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p:txBody>
      </p:sp>
      <p:pic>
        <p:nvPicPr>
          <p:cNvPr id="2" name="Slide 4">
            <a:hlinkClick r:id="" action="ppaction://media"/>
            <a:extLst>
              <a:ext uri="{FF2B5EF4-FFF2-40B4-BE49-F238E27FC236}">
                <a16:creationId xmlns:a16="http://schemas.microsoft.com/office/drawing/2014/main" id="{F4A17B38-7838-4497-9C58-6158579A0C4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8018" y="467910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58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a:t>
            </a:r>
            <a:endParaRPr/>
          </a:p>
        </p:txBody>
      </p:sp>
      <p:sp>
        <p:nvSpPr>
          <p:cNvPr id="90" name="Google Shape;9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b="1">
                <a:solidFill>
                  <a:schemeClr val="dk1"/>
                </a:solidFill>
              </a:rPr>
              <a:t>Visual Programming</a:t>
            </a:r>
            <a:endParaRPr sz="1700" b="1">
              <a:solidFill>
                <a:schemeClr val="dk1"/>
              </a:solidFill>
            </a:endParaRPr>
          </a:p>
          <a:p>
            <a:pPr marL="0" lvl="0" indent="0" algn="l" rtl="0">
              <a:spcBef>
                <a:spcPts val="1200"/>
              </a:spcBef>
              <a:spcAft>
                <a:spcPts val="0"/>
              </a:spcAft>
              <a:buNone/>
            </a:pPr>
            <a:r>
              <a:rPr lang="en" sz="1700">
                <a:solidFill>
                  <a:schemeClr val="dk1"/>
                </a:solidFill>
              </a:rPr>
              <a:t>Orange is a great data mining tool for beginners as well as for expert data scientists. Thanks to its user interface users can focus on data analysis instead on laborious coding, making a construction of complex data analytics pipelines simple. Orange has a few widgets which help in data mining.</a:t>
            </a:r>
            <a:endParaRPr sz="1700">
              <a:solidFill>
                <a:schemeClr val="dk1"/>
              </a:solidFill>
            </a:endParaRPr>
          </a:p>
          <a:p>
            <a:pPr marL="457200" lvl="0" indent="-336550" algn="l" rtl="0">
              <a:spcBef>
                <a:spcPts val="1200"/>
              </a:spcBef>
              <a:spcAft>
                <a:spcPts val="0"/>
              </a:spcAft>
              <a:buClr>
                <a:schemeClr val="dk1"/>
              </a:buClr>
              <a:buSzPts val="1700"/>
              <a:buChar char="-"/>
            </a:pPr>
            <a:r>
              <a:rPr lang="en" sz="1700">
                <a:solidFill>
                  <a:schemeClr val="dk1"/>
                </a:solidFill>
              </a:rPr>
              <a:t>Component based Data Mining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Interactive based Data Mining</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Clever Workflow Design Interface </a:t>
            </a:r>
            <a:endParaRPr b="1">
              <a:solidFill>
                <a:schemeClr val="dk1"/>
              </a:solidFill>
            </a:endParaRPr>
          </a:p>
        </p:txBody>
      </p:sp>
      <p:sp>
        <p:nvSpPr>
          <p:cNvPr id="92" name="Google Shape;92;p17"/>
          <p:cNvSpPr txBox="1"/>
          <p:nvPr/>
        </p:nvSpPr>
        <p:spPr>
          <a:xfrm>
            <a:off x="6941200" y="4371300"/>
            <a:ext cx="19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p:txBody>
      </p:sp>
      <p:pic>
        <p:nvPicPr>
          <p:cNvPr id="2" name="Slide 5">
            <a:hlinkClick r:id="" action="ppaction://media"/>
            <a:extLst>
              <a:ext uri="{FF2B5EF4-FFF2-40B4-BE49-F238E27FC236}">
                <a16:creationId xmlns:a16="http://schemas.microsoft.com/office/drawing/2014/main" id="{5DDE0166-1B04-4932-BD1D-E2CFD4145C0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31814" y="4656137"/>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46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a:t>
            </a:r>
            <a:endParaRPr/>
          </a:p>
        </p:txBody>
      </p:sp>
      <p:sp>
        <p:nvSpPr>
          <p:cNvPr id="98" name="Google Shape;9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Add On Functionality</a:t>
            </a:r>
            <a:endParaRPr b="1">
              <a:solidFill>
                <a:schemeClr val="dk1"/>
              </a:solidFill>
            </a:endParaRPr>
          </a:p>
          <a:p>
            <a:pPr marL="0" lvl="0" indent="0" algn="l" rtl="0">
              <a:spcBef>
                <a:spcPts val="1200"/>
              </a:spcBef>
              <a:spcAft>
                <a:spcPts val="0"/>
              </a:spcAft>
              <a:buNone/>
            </a:pPr>
            <a:r>
              <a:rPr lang="en">
                <a:solidFill>
                  <a:schemeClr val="dk1"/>
                </a:solidFill>
                <a:latin typeface="Open Sans"/>
                <a:ea typeface="Open Sans"/>
                <a:cs typeface="Open Sans"/>
                <a:sym typeface="Open Sans"/>
              </a:rPr>
              <a:t>You can use various add-ons available within Orange to mine data from external data sources, perform natural language processing and text mining, conduct network analysis, infer frequent itemset and do association rules mining. </a:t>
            </a:r>
            <a:endParaRPr>
              <a:solidFill>
                <a:schemeClr val="dk1"/>
              </a:solidFill>
              <a:latin typeface="Open Sans"/>
              <a:ea typeface="Open Sans"/>
              <a:cs typeface="Open Sans"/>
              <a:sym typeface="Open Sans"/>
            </a:endParaRPr>
          </a:p>
          <a:p>
            <a:pPr marL="0" lvl="0" indent="0" algn="l" rtl="0">
              <a:spcBef>
                <a:spcPts val="1200"/>
              </a:spcBef>
              <a:spcAft>
                <a:spcPts val="1200"/>
              </a:spcAft>
              <a:buNone/>
            </a:pPr>
            <a:r>
              <a:rPr lang="en">
                <a:solidFill>
                  <a:schemeClr val="dk1"/>
                </a:solidFill>
                <a:latin typeface="Open Sans"/>
                <a:ea typeface="Open Sans"/>
                <a:cs typeface="Open Sans"/>
                <a:sym typeface="Open Sans"/>
              </a:rPr>
              <a:t>Additionally, bioinformaticians and molecular biologists can use Orange to rank genes by their differential expression and perform enrichment analysis.</a:t>
            </a:r>
            <a:endParaRPr>
              <a:solidFill>
                <a:schemeClr val="dk1"/>
              </a:solidFill>
              <a:latin typeface="Open Sans"/>
              <a:ea typeface="Open Sans"/>
              <a:cs typeface="Open Sans"/>
              <a:sym typeface="Open Sans"/>
            </a:endParaRPr>
          </a:p>
        </p:txBody>
      </p:sp>
      <p:sp>
        <p:nvSpPr>
          <p:cNvPr id="100" name="Google Shape;100;p18"/>
          <p:cNvSpPr txBox="1"/>
          <p:nvPr/>
        </p:nvSpPr>
        <p:spPr>
          <a:xfrm>
            <a:off x="6941200" y="4371300"/>
            <a:ext cx="19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p:txBody>
      </p:sp>
      <p:pic>
        <p:nvPicPr>
          <p:cNvPr id="2" name="Slide 6">
            <a:hlinkClick r:id="" action="ppaction://media"/>
            <a:extLst>
              <a:ext uri="{FF2B5EF4-FFF2-40B4-BE49-F238E27FC236}">
                <a16:creationId xmlns:a16="http://schemas.microsoft.com/office/drawing/2014/main" id="{7282F230-6428-4685-AD3A-BAB37D39676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8018" y="467910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3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Teachers and Students love it</a:t>
            </a:r>
            <a:endParaRPr/>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Orange is the perfect tool for hands-on training. Teachers enjoy the clear program design and the visual explorations of data and models. Students benefit from the flexibility of the tool and the power to invent new combinations of data mining methods. </a:t>
            </a:r>
            <a:endParaRPr>
              <a:solidFill>
                <a:schemeClr val="dk1"/>
              </a:solidFill>
              <a:latin typeface="Open Sans"/>
              <a:ea typeface="Open Sans"/>
              <a:cs typeface="Open Sans"/>
              <a:sym typeface="Open Sans"/>
            </a:endParaRPr>
          </a:p>
          <a:p>
            <a:pPr marL="0" lvl="0" indent="0" algn="l" rtl="0">
              <a:spcBef>
                <a:spcPts val="1200"/>
              </a:spcBef>
              <a:spcAft>
                <a:spcPts val="1200"/>
              </a:spcAft>
              <a:buNone/>
            </a:pPr>
            <a:r>
              <a:rPr lang="en">
                <a:solidFill>
                  <a:schemeClr val="dk1"/>
                </a:solidFill>
                <a:latin typeface="Open Sans"/>
                <a:ea typeface="Open Sans"/>
                <a:cs typeface="Open Sans"/>
                <a:sym typeface="Open Sans"/>
              </a:rPr>
              <a:t>The educational strength of Orange comes from the combination of visual programming and interactive visualizations. Moreover, they have also designed some educational widgets that have been explicitly created to support teaching.</a:t>
            </a:r>
            <a:endParaRPr>
              <a:solidFill>
                <a:schemeClr val="dk1"/>
              </a:solidFill>
              <a:latin typeface="Open Sans"/>
              <a:ea typeface="Open Sans"/>
              <a:cs typeface="Open Sans"/>
              <a:sym typeface="Open Sans"/>
            </a:endParaRPr>
          </a:p>
        </p:txBody>
      </p:sp>
      <p:sp>
        <p:nvSpPr>
          <p:cNvPr id="108" name="Google Shape;108;p19"/>
          <p:cNvSpPr txBox="1"/>
          <p:nvPr/>
        </p:nvSpPr>
        <p:spPr>
          <a:xfrm>
            <a:off x="6941200" y="4371300"/>
            <a:ext cx="19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p:txBody>
      </p:sp>
      <p:pic>
        <p:nvPicPr>
          <p:cNvPr id="2" name="slide 7">
            <a:hlinkClick r:id="" action="ppaction://media"/>
            <a:extLst>
              <a:ext uri="{FF2B5EF4-FFF2-40B4-BE49-F238E27FC236}">
                <a16:creationId xmlns:a16="http://schemas.microsoft.com/office/drawing/2014/main" id="{0C7DEA2D-BD88-4360-8562-D784E706D01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8018" y="467910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47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a:t>
            </a:r>
            <a:endParaRPr/>
          </a:p>
        </p:txBody>
      </p:sp>
      <p:sp>
        <p:nvSpPr>
          <p:cNvPr id="114" name="Google Shape;11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Orange can we used in a wide range of applications:</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Data Visualization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Machine Learning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Data Mining</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r>
              <a:rPr lang="en">
                <a:solidFill>
                  <a:schemeClr val="dk1"/>
                </a:solidFill>
              </a:rPr>
              <a:t>It is quite useful for beginners to start their Machine Learning path, and with the help of add ons you can extend the scope of what you can do.</a:t>
            </a:r>
            <a:endParaRPr>
              <a:solidFill>
                <a:schemeClr val="dk1"/>
              </a:solidFill>
            </a:endParaRPr>
          </a:p>
        </p:txBody>
      </p:sp>
      <p:pic>
        <p:nvPicPr>
          <p:cNvPr id="115" name="Google Shape;115;p20"/>
          <p:cNvPicPr preferRelativeResize="0"/>
          <p:nvPr/>
        </p:nvPicPr>
        <p:blipFill>
          <a:blip r:embed="rId5">
            <a:alphaModFix/>
          </a:blip>
          <a:stretch>
            <a:fillRect/>
          </a:stretch>
        </p:blipFill>
        <p:spPr>
          <a:xfrm>
            <a:off x="5889250" y="1152475"/>
            <a:ext cx="2862850" cy="1893101"/>
          </a:xfrm>
          <a:prstGeom prst="rect">
            <a:avLst/>
          </a:prstGeom>
          <a:noFill/>
          <a:ln>
            <a:noFill/>
          </a:ln>
        </p:spPr>
      </p:pic>
      <p:sp>
        <p:nvSpPr>
          <p:cNvPr id="117" name="Google Shape;117;p20"/>
          <p:cNvSpPr txBox="1"/>
          <p:nvPr/>
        </p:nvSpPr>
        <p:spPr>
          <a:xfrm>
            <a:off x="6941200" y="4371300"/>
            <a:ext cx="19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p:txBody>
      </p:sp>
      <p:pic>
        <p:nvPicPr>
          <p:cNvPr id="2" name="slide 8">
            <a:hlinkClick r:id="" action="ppaction://media"/>
            <a:extLst>
              <a:ext uri="{FF2B5EF4-FFF2-40B4-BE49-F238E27FC236}">
                <a16:creationId xmlns:a16="http://schemas.microsoft.com/office/drawing/2014/main" id="{1A8477B1-CAC8-40FA-85C1-64443A7004A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8018" y="4656137"/>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4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pic>
        <p:nvPicPr>
          <p:cNvPr id="123" name="Google Shape;123;p21"/>
          <p:cNvPicPr preferRelativeResize="0"/>
          <p:nvPr/>
        </p:nvPicPr>
        <p:blipFill>
          <a:blip r:embed="rId5">
            <a:alphaModFix/>
          </a:blip>
          <a:stretch>
            <a:fillRect/>
          </a:stretch>
        </p:blipFill>
        <p:spPr>
          <a:xfrm>
            <a:off x="4351275" y="976650"/>
            <a:ext cx="4409749" cy="2829600"/>
          </a:xfrm>
          <a:prstGeom prst="rect">
            <a:avLst/>
          </a:prstGeom>
          <a:noFill/>
          <a:ln>
            <a:noFill/>
          </a:ln>
        </p:spPr>
      </p:pic>
      <p:sp>
        <p:nvSpPr>
          <p:cNvPr id="125" name="Google Shape;125;p21"/>
          <p:cNvSpPr txBox="1"/>
          <p:nvPr/>
        </p:nvSpPr>
        <p:spPr>
          <a:xfrm>
            <a:off x="5382975" y="4063125"/>
            <a:ext cx="3550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Name: Apurv Vidhate</a:t>
            </a:r>
            <a:endParaRPr>
              <a:solidFill>
                <a:schemeClr val="dk1"/>
              </a:solidFill>
            </a:endParaRPr>
          </a:p>
          <a:p>
            <a:pPr marL="0" lvl="0" indent="0" algn="l" rtl="0">
              <a:spcBef>
                <a:spcPts val="0"/>
              </a:spcBef>
              <a:spcAft>
                <a:spcPts val="0"/>
              </a:spcAft>
              <a:buNone/>
            </a:pPr>
            <a:r>
              <a:rPr lang="en">
                <a:solidFill>
                  <a:schemeClr val="dk1"/>
                </a:solidFill>
              </a:rPr>
              <a:t>Roll Number: 2183046</a:t>
            </a:r>
            <a:endParaRPr>
              <a:solidFill>
                <a:schemeClr val="dk1"/>
              </a:solidFill>
            </a:endParaRPr>
          </a:p>
          <a:p>
            <a:pPr marL="0" lvl="0" indent="0" algn="l" rtl="0">
              <a:spcBef>
                <a:spcPts val="0"/>
              </a:spcBef>
              <a:spcAft>
                <a:spcPts val="0"/>
              </a:spcAft>
              <a:buNone/>
            </a:pPr>
            <a:r>
              <a:rPr lang="en">
                <a:solidFill>
                  <a:schemeClr val="dk1"/>
                </a:solidFill>
              </a:rPr>
              <a:t>Enrollment Number: MITU18BTCS0267</a:t>
            </a:r>
            <a:endParaRPr>
              <a:solidFill>
                <a:schemeClr val="dk1"/>
              </a:solidFill>
            </a:endParaRPr>
          </a:p>
          <a:p>
            <a:pPr marL="0" lvl="0" indent="0" algn="l" rtl="0">
              <a:spcBef>
                <a:spcPts val="0"/>
              </a:spcBef>
              <a:spcAft>
                <a:spcPts val="0"/>
              </a:spcAft>
              <a:buNone/>
            </a:pPr>
            <a:r>
              <a:rPr lang="en">
                <a:solidFill>
                  <a:schemeClr val="dk1"/>
                </a:solidFill>
              </a:rPr>
              <a:t>Class: CSE Core</a:t>
            </a:r>
            <a:endParaRPr>
              <a:solidFill>
                <a:schemeClr val="dk1"/>
              </a:solidFill>
            </a:endParaRPr>
          </a:p>
        </p:txBody>
      </p:sp>
      <p:pic>
        <p:nvPicPr>
          <p:cNvPr id="2" name="slide 9">
            <a:hlinkClick r:id="" action="ppaction://media"/>
            <a:extLst>
              <a:ext uri="{FF2B5EF4-FFF2-40B4-BE49-F238E27FC236}">
                <a16:creationId xmlns:a16="http://schemas.microsoft.com/office/drawing/2014/main" id="{EEA1F35E-DE01-45BC-9AB3-5666CE0814E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5767" y="469335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557</Words>
  <Application>Microsoft Macintosh PowerPoint</Application>
  <PresentationFormat>On-screen Show (16:9)</PresentationFormat>
  <Paragraphs>52</Paragraphs>
  <Slides>9</Slides>
  <Notes>9</Notes>
  <HiddenSlides>0</HiddenSlides>
  <MMClips>9</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Open Sans</vt:lpstr>
      <vt:lpstr>Arial</vt:lpstr>
      <vt:lpstr>Simple Dark</vt:lpstr>
      <vt:lpstr>PowerPoint Presentation</vt:lpstr>
      <vt:lpstr>Introduction</vt:lpstr>
      <vt:lpstr>Why do we need it?</vt:lpstr>
      <vt:lpstr>Features</vt:lpstr>
      <vt:lpstr>Features</vt:lpstr>
      <vt:lpstr>Features</vt:lpstr>
      <vt:lpstr>Teachers and Students love it</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Rucha Ambale</dc:creator>
  <cp:lastModifiedBy>Vidhate, Apurv Pradip</cp:lastModifiedBy>
  <cp:revision>2</cp:revision>
  <dcterms:modified xsi:type="dcterms:W3CDTF">2022-10-07T22:57:29Z</dcterms:modified>
</cp:coreProperties>
</file>