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5"/>
  </p:notesMasterIdLst>
  <p:handoutMasterIdLst>
    <p:handoutMasterId r:id="rId16"/>
  </p:handoutMasterIdLst>
  <p:sldIdLst>
    <p:sldId id="290" r:id="rId5"/>
    <p:sldId id="291" r:id="rId6"/>
    <p:sldId id="273" r:id="rId7"/>
    <p:sldId id="276" r:id="rId8"/>
    <p:sldId id="297" r:id="rId9"/>
    <p:sldId id="298" r:id="rId10"/>
    <p:sldId id="278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602" autoAdjust="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r>
            <a:rPr lang="en-US" sz="2100" b="1" dirty="0">
              <a:solidFill>
                <a:schemeClr val="accent1">
                  <a:lumMod val="75000"/>
                </a:schemeClr>
              </a:solidFill>
            </a:rPr>
            <a:t>Introduction</a:t>
          </a:r>
          <a:r>
            <a:rPr lang="ru-RU" sz="2100" b="1" dirty="0">
              <a:solidFill>
                <a:schemeClr val="accent1">
                  <a:lumMod val="75000"/>
                </a:schemeClr>
              </a:solidFill>
            </a:rPr>
            <a:t>.</a:t>
          </a:r>
          <a:endParaRPr lang="en-US" sz="2100" b="1" dirty="0">
            <a:solidFill>
              <a:schemeClr val="accent1">
                <a:lumMod val="75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Greedy.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A*.</a:t>
          </a: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AO*.</a:t>
          </a: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Hill Climbing.</a:t>
          </a: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 phldrT="5" phldr="0"/>
      <dgm:spPr/>
      <dgm:t>
        <a:bodyPr/>
        <a:lstStyle/>
        <a:p>
          <a:endParaRPr lang="en-US"/>
        </a:p>
      </dgm:t>
    </dgm:pt>
    <dgm:pt modelId="{00698DF7-B1C3-4A1E-9F30-BF568DF500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r>
            <a:rPr lang="en-US" sz="2100" b="1" kern="1200" dirty="0">
              <a:solidFill>
                <a:srgbClr val="A5A27D">
                  <a:lumMod val="75000"/>
                </a:srgbClr>
              </a:solidFill>
              <a:latin typeface="Garamond" panose="02020404030301010803"/>
              <a:ea typeface="+mn-ea"/>
              <a:cs typeface="+mn-cs"/>
            </a:rPr>
            <a:t>Best First</a:t>
          </a:r>
          <a:r>
            <a:rPr lang="ru-RU" sz="2100" b="1" kern="1200" dirty="0">
              <a:solidFill>
                <a:srgbClr val="A5A27D">
                  <a:lumMod val="75000"/>
                </a:srgbClr>
              </a:solidFill>
              <a:latin typeface="Garamond" panose="02020404030301010803"/>
              <a:ea typeface="+mn-ea"/>
              <a:cs typeface="+mn-cs"/>
            </a:rPr>
            <a:t>.</a:t>
          </a:r>
          <a:endParaRPr lang="en-US" sz="2100" b="1" kern="1200" dirty="0">
            <a:solidFill>
              <a:srgbClr val="A5A27D">
                <a:lumMod val="75000"/>
              </a:srgbClr>
            </a:solidFill>
            <a:latin typeface="Garamond" panose="02020404030301010803"/>
            <a:ea typeface="+mn-ea"/>
            <a:cs typeface="+mn-cs"/>
          </a:endParaRPr>
        </a:p>
      </dgm:t>
    </dgm:pt>
    <dgm:pt modelId="{D20530B1-233C-45E2-BBCB-A072CF5982C6}" type="parTrans" cxnId="{06A86D87-5514-4BDF-835A-5B7368DE8C5B}">
      <dgm:prSet/>
      <dgm:spPr/>
      <dgm:t>
        <a:bodyPr/>
        <a:lstStyle/>
        <a:p>
          <a:endParaRPr lang="en-IN"/>
        </a:p>
      </dgm:t>
    </dgm:pt>
    <dgm:pt modelId="{1E536C67-5B82-4733-A3DE-83DBCFBFDB75}" type="sibTrans" cxnId="{06A86D87-5514-4BDF-835A-5B7368DE8C5B}">
      <dgm:prSet/>
      <dgm:spPr/>
      <dgm:t>
        <a:bodyPr/>
        <a:lstStyle/>
        <a:p>
          <a:endParaRPr lang="en-IN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6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6CA24940-BCE1-4FAF-9980-1EA9EC65D63E}" type="pres">
      <dgm:prSet presAssocID="{00698DF7-B1C3-4A1E-9F30-BF568DF50077}" presName="node" presStyleLbl="node1" presStyleIdx="1" presStyleCnt="6" custScaleX="115064" custLinFactNeighborX="976">
        <dgm:presLayoutVars>
          <dgm:bulletEnabled val="1"/>
        </dgm:presLayoutVars>
      </dgm:prSet>
      <dgm:spPr/>
    </dgm:pt>
    <dgm:pt modelId="{1B9F81D3-3801-4AFA-8827-3F98F3E58992}" type="pres">
      <dgm:prSet presAssocID="{1E536C67-5B82-4733-A3DE-83DBCFBFDB75}" presName="sibTrans" presStyleCnt="0"/>
      <dgm:spPr/>
    </dgm:pt>
    <dgm:pt modelId="{B86E23A3-742D-4587-88CF-2D56A8442149}" type="pres">
      <dgm:prSet presAssocID="{F05611F0-8256-4954-B6CB-ED6B4F2DD397}" presName="node" presStyleLbl="node1" presStyleIdx="2" presStyleCnt="6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3" presStyleCnt="6" custScaleX="1150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4" presStyleCnt="6" custScaleX="115064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5" presStyleCnt="6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9F6FA646-74FE-4180-A3AA-0AB783B0FB47}" type="presOf" srcId="{00698DF7-B1C3-4A1E-9F30-BF568DF50077}" destId="{6CA24940-BCE1-4FAF-9980-1EA9EC65D63E}" srcOrd="0" destOrd="0" presId="urn:microsoft.com/office/officeart/2005/8/layout/default"/>
    <dgm:cxn modelId="{14D43B81-F92D-4CD8-9D1E-78CBF092C750}" srcId="{D0F07F19-1F50-4B42-A7A0-278DF9D25BB1}" destId="{C2F8C7F7-44C4-414A-BCCD-56E91DD0A777}" srcOrd="5" destOrd="0" parTransId="{E6C6DF88-9436-40D7-BA84-18FE896A6151}" sibTransId="{4E39967D-43EF-4F15-814A-2F491D900D43}"/>
    <dgm:cxn modelId="{06A86D87-5514-4BDF-835A-5B7368DE8C5B}" srcId="{D0F07F19-1F50-4B42-A7A0-278DF9D25BB1}" destId="{00698DF7-B1C3-4A1E-9F30-BF568DF50077}" srcOrd="1" destOrd="0" parTransId="{D20530B1-233C-45E2-BBCB-A072CF5982C6}" sibTransId="{1E536C67-5B82-4733-A3DE-83DBCFBFDB75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2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4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3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9226A6DA-0ABB-4B10-A4B2-A5FBF665ABE7}" type="presParOf" srcId="{40FE0EB9-B287-43F6-ABB4-527CB1B94B4A}" destId="{6CA24940-BCE1-4FAF-9980-1EA9EC65D63E}" srcOrd="2" destOrd="0" presId="urn:microsoft.com/office/officeart/2005/8/layout/default"/>
    <dgm:cxn modelId="{25602C6B-7B2B-4F49-8FAB-DC6C5518C2B0}" type="presParOf" srcId="{40FE0EB9-B287-43F6-ABB4-527CB1B94B4A}" destId="{1B9F81D3-3801-4AFA-8827-3F98F3E58992}" srcOrd="3" destOrd="0" presId="urn:microsoft.com/office/officeart/2005/8/layout/default"/>
    <dgm:cxn modelId="{FC4588CA-0BEE-4DE6-9726-93F413184C3C}" type="presParOf" srcId="{40FE0EB9-B287-43F6-ABB4-527CB1B94B4A}" destId="{B86E23A3-742D-4587-88CF-2D56A8442149}" srcOrd="4" destOrd="0" presId="urn:microsoft.com/office/officeart/2005/8/layout/default"/>
    <dgm:cxn modelId="{4178A0A8-8F80-4691-AE60-A912EF83DE0A}" type="presParOf" srcId="{40FE0EB9-B287-43F6-ABB4-527CB1B94B4A}" destId="{87C885F5-93E2-4D86-AAEA-8BD12E68F9BB}" srcOrd="5" destOrd="0" presId="urn:microsoft.com/office/officeart/2005/8/layout/default"/>
    <dgm:cxn modelId="{48A25CA2-D3C2-4FFF-9454-ED9B5A503F99}" type="presParOf" srcId="{40FE0EB9-B287-43F6-ABB4-527CB1B94B4A}" destId="{D64973A5-4E87-44F1-B369-B0D5E0C2A462}" srcOrd="6" destOrd="0" presId="urn:microsoft.com/office/officeart/2005/8/layout/default"/>
    <dgm:cxn modelId="{CC1DEFB1-6415-405C-B19F-8F58824BC103}" type="presParOf" srcId="{40FE0EB9-B287-43F6-ABB4-527CB1B94B4A}" destId="{A8EBA167-82EB-4D7C-98F7-2AB66BCE8A90}" srcOrd="7" destOrd="0" presId="urn:microsoft.com/office/officeart/2005/8/layout/default"/>
    <dgm:cxn modelId="{EF92A80F-281E-414F-A2E2-B426E7254CC3}" type="presParOf" srcId="{40FE0EB9-B287-43F6-ABB4-527CB1B94B4A}" destId="{18405FE4-7B27-4C69-B6FE-12C8B84249EF}" srcOrd="8" destOrd="0" presId="urn:microsoft.com/office/officeart/2005/8/layout/default"/>
    <dgm:cxn modelId="{92AFC3EA-4297-4063-94E0-C5A1BE863E54}" type="presParOf" srcId="{40FE0EB9-B287-43F6-ABB4-527CB1B94B4A}" destId="{4F5C547E-E40F-424A-82FA-BB8EDB1515B0}" srcOrd="9" destOrd="0" presId="urn:microsoft.com/office/officeart/2005/8/layout/default"/>
    <dgm:cxn modelId="{CBB0F55F-5C58-443F-989A-EC667A9C4731}" type="presParOf" srcId="{40FE0EB9-B287-43F6-ABB4-527CB1B94B4A}" destId="{435C0E89-FD70-4DD9-A771-832DBFC9ACB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59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</a:rPr>
            <a:t>Introduction</a:t>
          </a:r>
          <a:r>
            <a:rPr lang="ru-RU" sz="2100" b="1" kern="1200" dirty="0">
              <a:solidFill>
                <a:schemeClr val="accent1">
                  <a:lumMod val="75000"/>
                </a:schemeClr>
              </a:solidFill>
            </a:rPr>
            <a:t>.</a:t>
          </a:r>
          <a:endParaRPr lang="en-US" sz="21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77859" y="656"/>
        <a:ext cx="3123798" cy="1628901"/>
      </dsp:txXfrm>
    </dsp:sp>
    <dsp:sp modelId="{6CA24940-BCE1-4FAF-9980-1EA9EC65D63E}">
      <dsp:nvSpPr>
        <dsp:cNvPr id="0" name=""/>
        <dsp:cNvSpPr/>
      </dsp:nvSpPr>
      <dsp:spPr>
        <a:xfrm>
          <a:off x="3873141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A5A27D">
                  <a:lumMod val="75000"/>
                </a:srgbClr>
              </a:solidFill>
              <a:latin typeface="Garamond" panose="02020404030301010803"/>
              <a:ea typeface="+mn-ea"/>
              <a:cs typeface="+mn-cs"/>
            </a:rPr>
            <a:t>Best First</a:t>
          </a:r>
          <a:r>
            <a:rPr lang="ru-RU" sz="2100" b="1" kern="1200" dirty="0">
              <a:solidFill>
                <a:srgbClr val="A5A27D">
                  <a:lumMod val="75000"/>
                </a:srgbClr>
              </a:solidFill>
              <a:latin typeface="Garamond" panose="02020404030301010803"/>
              <a:ea typeface="+mn-ea"/>
              <a:cs typeface="+mn-cs"/>
            </a:rPr>
            <a:t>.</a:t>
          </a:r>
          <a:endParaRPr lang="en-US" sz="2100" b="1" kern="1200" dirty="0">
            <a:solidFill>
              <a:srgbClr val="A5A27D">
                <a:lumMod val="75000"/>
              </a:srgbClr>
            </a:solidFill>
            <a:latin typeface="Garamond" panose="02020404030301010803"/>
            <a:ea typeface="+mn-ea"/>
            <a:cs typeface="+mn-cs"/>
          </a:endParaRPr>
        </a:p>
      </dsp:txBody>
      <dsp:txXfrm>
        <a:off x="3873141" y="656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7268423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Greedy.</a:t>
          </a:r>
        </a:p>
      </dsp:txBody>
      <dsp:txXfrm>
        <a:off x="7268423" y="656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477859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A*.</a:t>
          </a:r>
        </a:p>
      </dsp:txBody>
      <dsp:txXfrm>
        <a:off x="477859" y="1901041"/>
        <a:ext cx="3123798" cy="1628901"/>
      </dsp:txXfrm>
    </dsp:sp>
    <dsp:sp modelId="{18405FE4-7B27-4C69-B6FE-12C8B84249EF}">
      <dsp:nvSpPr>
        <dsp:cNvPr id="0" name=""/>
        <dsp:cNvSpPr/>
      </dsp:nvSpPr>
      <dsp:spPr>
        <a:xfrm>
          <a:off x="3873141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AO*.</a:t>
          </a:r>
        </a:p>
      </dsp:txBody>
      <dsp:txXfrm>
        <a:off x="3873141" y="1901041"/>
        <a:ext cx="3123798" cy="1628901"/>
      </dsp:txXfrm>
    </dsp:sp>
    <dsp:sp modelId="{435C0E89-FD70-4DD9-A771-832DBFC9ACBC}">
      <dsp:nvSpPr>
        <dsp:cNvPr id="0" name=""/>
        <dsp:cNvSpPr/>
      </dsp:nvSpPr>
      <dsp:spPr>
        <a:xfrm>
          <a:off x="7268423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Hill Climbing.</a:t>
          </a:r>
        </a:p>
      </dsp:txBody>
      <dsp:txXfrm>
        <a:off x="7268423" y="1901041"/>
        <a:ext cx="3123798" cy="1628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9/19/2020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0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66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28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9/19/2020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Informed (heuristic) Search strategies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Artificial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</a:rPr>
              <a:t>Intelligence:Unit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II</a:t>
            </a:r>
            <a:endParaRPr lang="ru-RU" sz="24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71AB5-CB06-414A-85DB-603AF008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1546"/>
            <a:ext cx="7437783" cy="6351352"/>
          </a:xfrm>
        </p:spPr>
        <p:txBody>
          <a:bodyPr>
            <a:normAutofit/>
          </a:bodyPr>
          <a:lstStyle/>
          <a:p>
            <a:pPr algn="l"/>
            <a:r>
              <a:rPr lang="en-IN" sz="1800" b="1" i="0" u="none" strike="noStrike" baseline="0" dirty="0">
                <a:latin typeface="Times-Bold"/>
              </a:rPr>
              <a:t>Optimality of A*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</a:t>
            </a:r>
            <a:r>
              <a:rPr lang="en-US" sz="1800" b="0" i="0" u="none" strike="noStrike" baseline="0" dirty="0">
                <a:latin typeface="CMSY8"/>
              </a:rPr>
              <a:t>∗ </a:t>
            </a:r>
            <a:r>
              <a:rPr lang="en-US" sz="1800" b="0" i="0" u="none" strike="noStrike" baseline="0" dirty="0">
                <a:latin typeface="Times-Roman"/>
              </a:rPr>
              <a:t>has the following properties: </a:t>
            </a:r>
            <a:r>
              <a:rPr lang="en-US" sz="1800" b="0" i="1" u="none" strike="noStrike" baseline="0" dirty="0">
                <a:latin typeface="Times-Italic"/>
              </a:rPr>
              <a:t>the tree-search version of </a:t>
            </a:r>
            <a:r>
              <a:rPr lang="en-US" sz="1800" b="0" i="0" u="none" strike="noStrike" baseline="0" dirty="0">
                <a:latin typeface="CMMI10"/>
              </a:rPr>
              <a:t>A</a:t>
            </a:r>
            <a:r>
              <a:rPr lang="en-IN" sz="1800" b="0" i="0" u="none" strike="noStrike" baseline="0" dirty="0">
                <a:latin typeface="CMSY8"/>
              </a:rPr>
              <a:t>∗ </a:t>
            </a:r>
            <a:r>
              <a:rPr lang="en-IN" sz="1800" b="0" i="1" u="none" strike="noStrike" baseline="0" dirty="0">
                <a:latin typeface="Times-Italic"/>
              </a:rPr>
              <a:t>is </a:t>
            </a:r>
            <a:r>
              <a:rPr lang="en-US" sz="1800" b="0" i="1" u="none" strike="noStrike" baseline="0" dirty="0">
                <a:latin typeface="Times-Italic"/>
              </a:rPr>
              <a:t>optimal if </a:t>
            </a:r>
            <a:r>
              <a:rPr lang="en-US" sz="1800" b="0" i="0" u="none" strike="noStrike" baseline="0" dirty="0">
                <a:latin typeface="CMMI10"/>
              </a:rPr>
              <a:t>h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1" u="none" strike="noStrike" baseline="0" dirty="0">
                <a:latin typeface="Times-Italic"/>
              </a:rPr>
              <a:t>is admissible, while the graph-search version is optimal if </a:t>
            </a:r>
            <a:r>
              <a:rPr lang="en-US" sz="1800" b="0" i="0" u="none" strike="noStrike" baseline="0" dirty="0">
                <a:latin typeface="CMMI10"/>
              </a:rPr>
              <a:t>h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1" u="none" strike="noStrike" baseline="0" dirty="0">
                <a:latin typeface="Times-Italic"/>
              </a:rPr>
              <a:t>is consistent.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We show the second of these two claims since it is more useful. The argument essentially mirrors the argument for the optimality of uniform-cost search, with </a:t>
            </a:r>
            <a:r>
              <a:rPr lang="en-US" sz="1800" b="0" i="0" u="none" strike="noStrike" baseline="0" dirty="0">
                <a:latin typeface="CMMI10"/>
              </a:rPr>
              <a:t>g </a:t>
            </a:r>
            <a:r>
              <a:rPr lang="en-US" sz="1800" b="0" i="0" u="none" strike="noStrike" baseline="0" dirty="0">
                <a:latin typeface="Times-Roman"/>
              </a:rPr>
              <a:t>replaced by </a:t>
            </a:r>
            <a:r>
              <a:rPr lang="en-US" sz="1800" b="0" i="0" u="none" strike="noStrike" baseline="0" dirty="0">
                <a:latin typeface="CMMI10"/>
              </a:rPr>
              <a:t>f</a:t>
            </a:r>
            <a:r>
              <a:rPr lang="en-US" sz="1800" b="0" i="0" u="none" strike="noStrike" baseline="0" dirty="0">
                <a:latin typeface="Times-Roman"/>
              </a:rPr>
              <a:t>—just as in the A</a:t>
            </a:r>
            <a:r>
              <a:rPr lang="en-US" sz="1800" b="0" i="0" u="none" strike="noStrike" baseline="0" dirty="0">
                <a:latin typeface="CMSY8"/>
              </a:rPr>
              <a:t>∗ </a:t>
            </a:r>
            <a:r>
              <a:rPr lang="en-US" sz="1800" b="0" i="0" u="none" strike="noStrike" baseline="0" dirty="0">
                <a:latin typeface="Times-Roman"/>
              </a:rPr>
              <a:t>algorithm itself.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first step is to establish the following: </a:t>
            </a:r>
            <a:r>
              <a:rPr lang="en-US" sz="1800" b="0" i="1" u="none" strike="noStrike" baseline="0" dirty="0">
                <a:latin typeface="Times-Italic"/>
              </a:rPr>
              <a:t>if </a:t>
            </a:r>
            <a:r>
              <a:rPr lang="en-US" sz="1800" b="0" i="0" u="none" strike="noStrike" baseline="0" dirty="0">
                <a:latin typeface="CMMI10"/>
              </a:rPr>
              <a:t>h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1" u="none" strike="noStrike" baseline="0" dirty="0">
                <a:latin typeface="Times-Italic"/>
              </a:rPr>
              <a:t>is consistent, then the values of</a:t>
            </a:r>
            <a:r>
              <a:rPr lang="en-US" sz="1800" b="0" i="0" u="none" strike="noStrike" baseline="0" dirty="0">
                <a:latin typeface="CMMI10"/>
              </a:rPr>
              <a:t>f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1" u="none" strike="noStrike" baseline="0" dirty="0">
                <a:latin typeface="Times-Italic"/>
              </a:rPr>
              <a:t>along any path are nondecreasing. </a:t>
            </a:r>
            <a:r>
              <a:rPr lang="en-US" sz="1800" b="0" i="0" u="none" strike="noStrike" baseline="0" dirty="0">
                <a:latin typeface="Times-Roman"/>
              </a:rPr>
              <a:t>The proof follows directly from the definition of </a:t>
            </a:r>
            <a:r>
              <a:rPr lang="en-IN" sz="1800" b="0" i="0" u="none" strike="noStrike" baseline="0" dirty="0">
                <a:latin typeface="Times-Roman"/>
              </a:rPr>
              <a:t>consistency. </a:t>
            </a: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Suppose </a:t>
            </a:r>
            <a:r>
              <a:rPr lang="en-IN" sz="1800" b="0" i="0" u="none" strike="noStrike" baseline="0" dirty="0">
                <a:latin typeface="CMMI10"/>
              </a:rPr>
              <a:t>n’</a:t>
            </a:r>
            <a:r>
              <a:rPr lang="en-US" sz="1800" b="0" i="0" u="none" strike="noStrike" baseline="0" dirty="0">
                <a:latin typeface="CMSY8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is a successor of 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; then </a:t>
            </a:r>
            <a:r>
              <a:rPr lang="en-US" sz="1800" b="0" i="0" u="none" strike="noStrike" baseline="0" dirty="0">
                <a:latin typeface="CMMI10"/>
              </a:rPr>
              <a:t>g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n’</a:t>
            </a:r>
            <a:r>
              <a:rPr lang="pt-BR" sz="1800" b="0" i="0" u="none" strike="noStrike" baseline="0" dirty="0">
                <a:latin typeface="CMR10"/>
              </a:rPr>
              <a:t>)=</a:t>
            </a:r>
            <a:r>
              <a:rPr lang="pt-BR" sz="1800" b="0" i="0" u="none" strike="noStrike" baseline="0" dirty="0">
                <a:latin typeface="CMMI10"/>
              </a:rPr>
              <a:t>g</a:t>
            </a:r>
            <a:r>
              <a:rPr lang="pt-BR" sz="1800" b="0" i="0" u="none" strike="noStrike" baseline="0" dirty="0">
                <a:latin typeface="CMR10"/>
              </a:rPr>
              <a:t>(</a:t>
            </a:r>
            <a:r>
              <a:rPr lang="pt-BR" sz="1800" b="0" i="0" u="none" strike="noStrike" baseline="0" dirty="0">
                <a:latin typeface="CMMI10"/>
              </a:rPr>
              <a:t>n</a:t>
            </a:r>
            <a:r>
              <a:rPr lang="pt-BR" sz="1800" b="0" i="0" u="none" strike="noStrike" baseline="0" dirty="0">
                <a:latin typeface="CMR10"/>
              </a:rPr>
              <a:t>) + </a:t>
            </a:r>
            <a:r>
              <a:rPr lang="pt-BR" sz="1800" b="0" i="0" u="none" strike="noStrike" baseline="0" dirty="0">
                <a:latin typeface="CMMI10"/>
              </a:rPr>
              <a:t>c</a:t>
            </a:r>
            <a:r>
              <a:rPr lang="pt-BR" sz="1800" b="0" i="0" u="none" strike="noStrike" baseline="0" dirty="0">
                <a:latin typeface="CMR10"/>
              </a:rPr>
              <a:t>(</a:t>
            </a:r>
            <a:r>
              <a:rPr lang="pt-BR" sz="1800" b="0" i="0" u="none" strike="noStrike" baseline="0" dirty="0">
                <a:latin typeface="CMMI10"/>
              </a:rPr>
              <a:t>n, a, n’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Times-Roman"/>
              </a:rPr>
              <a:t>for some action </a:t>
            </a:r>
            <a:r>
              <a:rPr lang="en-IN" sz="1800" b="0" i="0" u="none" strike="noStrike" baseline="0" dirty="0">
                <a:latin typeface="CMMI10"/>
              </a:rPr>
              <a:t>a</a:t>
            </a:r>
            <a:r>
              <a:rPr lang="en-IN" sz="1800" b="0" i="0" u="none" strike="noStrike" baseline="0" dirty="0">
                <a:latin typeface="Times-Roman"/>
              </a:rPr>
              <a:t>, and we have </a:t>
            </a:r>
            <a:r>
              <a:rPr lang="en-IN" sz="1800" b="0" i="0" u="none" strike="noStrike" baseline="0" dirty="0">
                <a:latin typeface="CMMI10"/>
              </a:rPr>
              <a:t>f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n’</a:t>
            </a:r>
            <a:r>
              <a:rPr lang="en-IN" sz="1800" b="0" i="0" u="none" strike="noStrike" baseline="0" dirty="0">
                <a:latin typeface="CMR10"/>
              </a:rPr>
              <a:t>) = </a:t>
            </a:r>
            <a:r>
              <a:rPr lang="en-IN" sz="1800" b="0" i="0" u="none" strike="noStrike" baseline="0" dirty="0">
                <a:latin typeface="CMMI10"/>
              </a:rPr>
              <a:t>g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n’</a:t>
            </a:r>
            <a:r>
              <a:rPr lang="en-IN" sz="1800" b="0" i="0" u="none" strike="noStrike" baseline="0" dirty="0">
                <a:latin typeface="CMR10"/>
              </a:rPr>
              <a:t>) + </a:t>
            </a:r>
            <a:r>
              <a:rPr lang="en-IN" sz="1800" b="0" i="0" u="none" strike="noStrike" baseline="0" dirty="0">
                <a:latin typeface="CMMI10"/>
              </a:rPr>
              <a:t>h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n’</a:t>
            </a:r>
            <a:r>
              <a:rPr lang="pt-BR" sz="1800" b="0" i="0" u="none" strike="noStrike" baseline="0" dirty="0">
                <a:latin typeface="CMR10"/>
              </a:rPr>
              <a:t>) = </a:t>
            </a:r>
            <a:r>
              <a:rPr lang="pt-BR" sz="1800" b="0" i="0" u="none" strike="noStrike" baseline="0" dirty="0">
                <a:latin typeface="CMMI10"/>
              </a:rPr>
              <a:t>g</a:t>
            </a:r>
            <a:r>
              <a:rPr lang="pt-BR" sz="1800" b="0" i="0" u="none" strike="noStrike" baseline="0" dirty="0">
                <a:latin typeface="CMR10"/>
              </a:rPr>
              <a:t>(</a:t>
            </a:r>
            <a:r>
              <a:rPr lang="pt-BR" sz="1800" b="0" i="0" u="none" strike="noStrike" baseline="0" dirty="0">
                <a:latin typeface="CMMI10"/>
              </a:rPr>
              <a:t>n</a:t>
            </a:r>
            <a:r>
              <a:rPr lang="pt-BR" sz="1800" b="0" i="0" u="none" strike="noStrike" baseline="0" dirty="0">
                <a:latin typeface="CMR10"/>
              </a:rPr>
              <a:t>) + </a:t>
            </a:r>
            <a:r>
              <a:rPr lang="pt-BR" sz="1800" b="0" i="0" u="none" strike="noStrike" baseline="0" dirty="0">
                <a:latin typeface="CMMI10"/>
              </a:rPr>
              <a:t>c</a:t>
            </a:r>
            <a:r>
              <a:rPr lang="pt-BR" sz="1800" b="0" i="0" u="none" strike="noStrike" baseline="0" dirty="0">
                <a:latin typeface="CMR10"/>
              </a:rPr>
              <a:t>(</a:t>
            </a:r>
            <a:r>
              <a:rPr lang="pt-BR" sz="1800" b="0" i="0" u="none" strike="noStrike" baseline="0" dirty="0">
                <a:latin typeface="CMMI10"/>
              </a:rPr>
              <a:t>n, a, n’</a:t>
            </a:r>
            <a:r>
              <a:rPr lang="en-IN" sz="1800" b="0" i="0" u="none" strike="noStrike" baseline="0" dirty="0">
                <a:latin typeface="CMR10"/>
              </a:rPr>
              <a:t>) + </a:t>
            </a:r>
            <a:r>
              <a:rPr lang="en-IN" sz="1800" b="0" i="0" u="none" strike="noStrike" baseline="0" dirty="0">
                <a:latin typeface="CMMI10"/>
              </a:rPr>
              <a:t>h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n’</a:t>
            </a:r>
            <a:r>
              <a:rPr lang="pt-BR" sz="1800" b="0" i="0" u="none" strike="noStrike" baseline="0" dirty="0">
                <a:latin typeface="CMR10"/>
              </a:rPr>
              <a:t>) </a:t>
            </a:r>
            <a:r>
              <a:rPr lang="pt-BR" sz="1800" b="0" i="0" u="none" strike="noStrike" baseline="0" dirty="0">
                <a:latin typeface="CMSY10"/>
              </a:rPr>
              <a:t>≥ </a:t>
            </a:r>
            <a:r>
              <a:rPr lang="pt-BR" sz="1800" b="0" i="0" u="none" strike="noStrike" baseline="0" dirty="0">
                <a:latin typeface="CMMI10"/>
              </a:rPr>
              <a:t>g</a:t>
            </a:r>
            <a:r>
              <a:rPr lang="pt-BR" sz="1800" b="0" i="0" u="none" strike="noStrike" baseline="0" dirty="0">
                <a:latin typeface="CMR10"/>
              </a:rPr>
              <a:t>(</a:t>
            </a:r>
            <a:r>
              <a:rPr lang="pt-BR" sz="1800" b="0" i="0" u="none" strike="noStrike" baseline="0" dirty="0">
                <a:latin typeface="CMMI10"/>
              </a:rPr>
              <a:t>n</a:t>
            </a:r>
            <a:r>
              <a:rPr lang="pt-BR" sz="1800" b="0" i="0" u="none" strike="noStrike" baseline="0" dirty="0">
                <a:latin typeface="CMR10"/>
              </a:rPr>
              <a:t>) + </a:t>
            </a:r>
            <a:r>
              <a:rPr lang="pt-BR" sz="1800" b="0" i="0" u="none" strike="noStrike" baseline="0" dirty="0">
                <a:latin typeface="CMMI10"/>
              </a:rPr>
              <a:t>h</a:t>
            </a:r>
            <a:r>
              <a:rPr lang="pt-BR" sz="1800" b="0" i="0" u="none" strike="noStrike" baseline="0" dirty="0">
                <a:latin typeface="CMR10"/>
              </a:rPr>
              <a:t>(</a:t>
            </a:r>
            <a:r>
              <a:rPr lang="pt-BR" sz="1800" b="0" i="0" u="none" strike="noStrike" baseline="0" dirty="0">
                <a:latin typeface="CMMI10"/>
              </a:rPr>
              <a:t>n</a:t>
            </a:r>
            <a:r>
              <a:rPr lang="pt-BR" sz="1800" b="0" i="0" u="none" strike="noStrike" baseline="0" dirty="0">
                <a:latin typeface="CMR10"/>
              </a:rPr>
              <a:t>) = </a:t>
            </a:r>
            <a:r>
              <a:rPr lang="pt-BR" sz="1800" b="0" i="0" u="none" strike="noStrike" baseline="0" dirty="0">
                <a:latin typeface="CMMI10"/>
              </a:rPr>
              <a:t>f</a:t>
            </a:r>
            <a:r>
              <a:rPr lang="pt-BR" sz="1800" b="0" i="0" u="none" strike="noStrike" baseline="0" dirty="0">
                <a:latin typeface="CMR10"/>
              </a:rPr>
              <a:t>(</a:t>
            </a:r>
            <a:r>
              <a:rPr lang="pt-BR" sz="1800" b="0" i="0" u="none" strike="noStrike" baseline="0" dirty="0">
                <a:latin typeface="CMMI10"/>
              </a:rPr>
              <a:t>n</a:t>
            </a:r>
            <a:r>
              <a:rPr lang="pt-BR" sz="1800" b="0" i="0" u="none" strike="noStrike" baseline="0" dirty="0">
                <a:latin typeface="CMR10"/>
              </a:rPr>
              <a:t>) </a:t>
            </a:r>
            <a:r>
              <a:rPr lang="pt-BR" sz="1800" b="0" i="0" u="none" strike="noStrike" baseline="0" dirty="0">
                <a:latin typeface="CMMI1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next step is to prove that </a:t>
            </a:r>
            <a:r>
              <a:rPr lang="en-US" sz="1800" b="0" i="1" u="none" strike="noStrike" baseline="0" dirty="0">
                <a:latin typeface="Times-Italic"/>
              </a:rPr>
              <a:t>whenever </a:t>
            </a:r>
            <a:r>
              <a:rPr lang="en-US" sz="1800" b="0" i="0" u="none" strike="noStrike" baseline="0" dirty="0">
                <a:latin typeface="CMMI10"/>
              </a:rPr>
              <a:t>A</a:t>
            </a:r>
            <a:r>
              <a:rPr lang="en-US" sz="1800" b="0" i="0" u="none" strike="noStrike" baseline="0" dirty="0">
                <a:latin typeface="CMSY8"/>
              </a:rPr>
              <a:t>∗ </a:t>
            </a:r>
            <a:r>
              <a:rPr lang="en-US" sz="1800" b="0" i="1" u="none" strike="noStrike" baseline="0" dirty="0">
                <a:latin typeface="Times-Italic"/>
              </a:rPr>
              <a:t>selects a node </a:t>
            </a:r>
            <a:r>
              <a:rPr lang="en-US" sz="1800" b="0" i="0" u="none" strike="noStrike" baseline="0" dirty="0">
                <a:latin typeface="CMMI10"/>
              </a:rPr>
              <a:t>n </a:t>
            </a:r>
            <a:r>
              <a:rPr lang="en-US" sz="1800" b="0" i="1" u="none" strike="noStrike" baseline="0" dirty="0">
                <a:latin typeface="Times-Italic"/>
              </a:rPr>
              <a:t>for expansion, the optimal path to that node has been found. </a:t>
            </a:r>
            <a:r>
              <a:rPr lang="en-US" sz="1800" b="0" i="0" u="none" strike="noStrike" baseline="0" dirty="0">
                <a:latin typeface="Times-Roman"/>
              </a:rPr>
              <a:t>Were this not the case, there would have to be another frontier </a:t>
            </a:r>
            <a:r>
              <a:rPr lang="en-IN" sz="1800" b="0" i="0" u="none" strike="noStrike" baseline="0" dirty="0">
                <a:latin typeface="Times-Roman"/>
              </a:rPr>
              <a:t>node </a:t>
            </a:r>
            <a:r>
              <a:rPr lang="en-IN" sz="1800" b="0" i="0" u="none" strike="noStrike" baseline="0" dirty="0">
                <a:latin typeface="CMMI10"/>
              </a:rPr>
              <a:t>n’ </a:t>
            </a:r>
            <a:r>
              <a:rPr lang="en-US" sz="1800" b="0" i="0" u="none" strike="noStrike" baseline="0" dirty="0">
                <a:latin typeface="Times-Roman"/>
              </a:rPr>
              <a:t>on the optimal path from the start node to 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, by the graph separation property of …….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refer book now.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FB437-1FF0-430E-8ADD-0B098A8854E8}"/>
              </a:ext>
            </a:extLst>
          </p:cNvPr>
          <p:cNvSpPr txBox="1"/>
          <p:nvPr/>
        </p:nvSpPr>
        <p:spPr>
          <a:xfrm>
            <a:off x="8458201" y="572510"/>
            <a:ext cx="3163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49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Lecture Outline</a:t>
            </a:r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651494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 descr="Young man is writing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How an informed strategy—one that uses problem-specific knowledge beyond the definition of the problem itself—can find solutions more efficiently than can an uninformed strategy.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Best-First Search</a:t>
            </a:r>
            <a:endParaRPr lang="ru-RU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3759383"/>
          </a:xfr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52B2A-B3E1-4B89-A7C5-DD1E86B1C79B}"/>
              </a:ext>
            </a:extLst>
          </p:cNvPr>
          <p:cNvSpPr txBox="1"/>
          <p:nvPr/>
        </p:nvSpPr>
        <p:spPr>
          <a:xfrm>
            <a:off x="228599" y="237744"/>
            <a:ext cx="7762462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instance of the general TREE-SEARCH or GRAPH-SEARCH algorithm in which a node is selected for expansion based on an evaluation function, f(n).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evaluation function is construed as a cost estimate, so the node with the lowest evaluation is expanded first.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implementation is identical to that for uniform-cost search, except for the use of </a:t>
            </a:r>
            <a:r>
              <a:rPr lang="en-US" sz="2400" b="1" dirty="0"/>
              <a:t>f</a:t>
            </a:r>
            <a:r>
              <a:rPr lang="en-US" sz="2400" dirty="0"/>
              <a:t> instead of </a:t>
            </a:r>
            <a:r>
              <a:rPr lang="en-US" sz="2400" b="1" dirty="0"/>
              <a:t>g</a:t>
            </a:r>
            <a:r>
              <a:rPr lang="en-US" sz="2400" dirty="0"/>
              <a:t> to order the priority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choice of f determines the search strategy.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f a heuristic function, denoted h(n):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h(n) = estimated cost of the cheapest path from the state at node n to a goal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(Notice that h(n) takes a node as input, but, unlike g(n), it depends only on the state at that node.)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now, consider h(n) to be arbitrary, nonnegative, problem-specific functions, with one constraint: if n is a goal node, then h(n)=0. 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3"/>
            <a:ext cx="3144774" cy="2232461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Greedy Best-First Search</a:t>
            </a:r>
            <a:endParaRPr lang="ru-RU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835964"/>
            <a:ext cx="3144774" cy="3310002"/>
          </a:xfr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52B2A-B3E1-4B89-A7C5-DD1E86B1C79B}"/>
              </a:ext>
            </a:extLst>
          </p:cNvPr>
          <p:cNvSpPr txBox="1"/>
          <p:nvPr/>
        </p:nvSpPr>
        <p:spPr>
          <a:xfrm>
            <a:off x="228599" y="237744"/>
            <a:ext cx="776246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Tries to expand the node that is closest to the goal, which lead to a solution quickly.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Evaluates nodes by using the heuristic function; f(n) = h(n).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Route-finding problems in Romania;</a:t>
            </a:r>
            <a:r>
              <a:rPr lang="en-US" sz="2000" dirty="0"/>
              <a:t> use the straight line distance heuristic, (</a:t>
            </a:r>
            <a:r>
              <a:rPr lang="en-US" sz="2000" dirty="0" err="1"/>
              <a:t>h</a:t>
            </a:r>
            <a:r>
              <a:rPr lang="en-US" sz="2000" baseline="-25000" dirty="0" err="1"/>
              <a:t>SLD</a:t>
            </a:r>
            <a:r>
              <a:rPr lang="en-US" sz="20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Goal</a:t>
            </a:r>
            <a:r>
              <a:rPr lang="en-US" sz="2000" dirty="0"/>
              <a:t> is Bucharest, need to know the straight-line </a:t>
            </a:r>
            <a:r>
              <a:rPr lang="en-US" sz="2000" baseline="-25000" dirty="0"/>
              <a:t>See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</a:t>
            </a:r>
            <a:r>
              <a:rPr lang="en-US" sz="2000" baseline="-25000" dirty="0" err="1"/>
              <a:t>SLD</a:t>
            </a:r>
            <a:r>
              <a:rPr lang="en-US" sz="2000" dirty="0"/>
              <a:t>(In(Arad))=366.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</a:t>
            </a:r>
            <a:r>
              <a:rPr lang="en-US" sz="2000" baseline="-25000" dirty="0" err="1"/>
              <a:t>SLD</a:t>
            </a:r>
            <a:r>
              <a:rPr lang="en-US" sz="2000" dirty="0"/>
              <a:t> not be computed from the problem description. It takes a certain amount of experience to know that </a:t>
            </a:r>
            <a:r>
              <a:rPr lang="en-US" sz="2000" dirty="0" err="1"/>
              <a:t>h</a:t>
            </a:r>
            <a:r>
              <a:rPr lang="en-US" sz="2000" baseline="-25000" dirty="0" err="1"/>
              <a:t>SLD</a:t>
            </a:r>
            <a:r>
              <a:rPr lang="en-US" sz="2000" dirty="0"/>
              <a:t> is correlated with actual road distances.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path from Arad to Bucharest.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first node to be expanded will be </a:t>
            </a:r>
            <a:r>
              <a:rPr lang="en-US" sz="2000" b="1" dirty="0"/>
              <a:t>Sibiu</a:t>
            </a:r>
            <a:r>
              <a:rPr lang="en-US" sz="2000" dirty="0"/>
              <a:t>, closer to Bucharest than either </a:t>
            </a:r>
            <a:r>
              <a:rPr lang="en-US" sz="2000" dirty="0" err="1"/>
              <a:t>Zerind</a:t>
            </a:r>
            <a:r>
              <a:rPr lang="en-US" sz="2000" dirty="0"/>
              <a:t> or Timisoara.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Next node to be expanded will be </a:t>
            </a:r>
            <a:r>
              <a:rPr lang="en-US" sz="2000" b="1" dirty="0" err="1"/>
              <a:t>Fagaras</a:t>
            </a:r>
            <a:r>
              <a:rPr lang="en-US" sz="2000" dirty="0"/>
              <a:t> because closest. </a:t>
            </a:r>
            <a:r>
              <a:rPr lang="en-US" sz="2000" dirty="0" err="1"/>
              <a:t>Fagaras</a:t>
            </a:r>
            <a:r>
              <a:rPr lang="en-US" sz="2000" dirty="0"/>
              <a:t> in turn generates Bucharest, which is the goal.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Here finds a solution without ever expanding a node that is not on the solution path; </a:t>
            </a:r>
            <a:r>
              <a:rPr lang="en-US" sz="2000" b="1" dirty="0"/>
              <a:t>=&gt; search cost is minimal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not optimal, however: the path via Sibiu and </a:t>
            </a:r>
            <a:r>
              <a:rPr lang="en-US" sz="2000" dirty="0" err="1"/>
              <a:t>Fagaras</a:t>
            </a:r>
            <a:r>
              <a:rPr lang="en-US" sz="2000" dirty="0"/>
              <a:t> to Bucharest is 32 kilometers longer than the path through </a:t>
            </a:r>
            <a:r>
              <a:rPr lang="en-US" sz="2000" dirty="0" err="1"/>
              <a:t>Rimnicu</a:t>
            </a:r>
            <a:r>
              <a:rPr lang="en-US" sz="2000" dirty="0"/>
              <a:t> </a:t>
            </a:r>
            <a:r>
              <a:rPr lang="en-US" sz="2000" dirty="0" err="1"/>
              <a:t>Vilcea</a:t>
            </a:r>
            <a:r>
              <a:rPr lang="en-US" sz="2000" dirty="0"/>
              <a:t> and Pitesti.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Shows why the algorithm is called “greedy”—at each step it tries to get as close to the goal as it can.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FC946-6335-4707-B9C3-67E8B1E0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69" y="2835964"/>
            <a:ext cx="3419061" cy="35913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688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80233E-B5A6-4F11-9344-338D0B83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EAA03-14BF-4B30-BF4B-BFF01AFC0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326846-4037-449F-BB3E-5ECA65FD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1" y="17745"/>
            <a:ext cx="8038690" cy="684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0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i="0" u="none" strike="noStrike" baseline="0" dirty="0">
                <a:latin typeface="Times-Bold"/>
              </a:rPr>
              <a:t>A* search: Minimizing the total estimated solution cost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4082" y="2103120"/>
            <a:ext cx="433642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71AB5-CB06-414A-85DB-603AF008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1546"/>
            <a:ext cx="5946140" cy="6351352"/>
          </a:xfrm>
        </p:spPr>
        <p:txBody>
          <a:bodyPr>
            <a:normAutofit/>
          </a:bodyPr>
          <a:lstStyle/>
          <a:p>
            <a:r>
              <a:rPr lang="en-US" dirty="0"/>
              <a:t>The most widely known form of best-first search is called A∗ A search </a:t>
            </a:r>
          </a:p>
          <a:p>
            <a:r>
              <a:rPr lang="en-US" dirty="0"/>
              <a:t>It evaluates nodes by combining g(n), the cost to reach the node, and h(n), the cost to get from the node to the goal: f(n) = g(n) + h(n) .</a:t>
            </a:r>
          </a:p>
          <a:p>
            <a:r>
              <a:rPr lang="en-US" dirty="0"/>
              <a:t>Here, g(n) = path cost from the start node to node n, h(n)=  estimated cost of the cheapest path from n to the goal, therefore f(n) = estimated cost of the cheapest solution through n .</a:t>
            </a:r>
          </a:p>
          <a:p>
            <a:r>
              <a:rPr lang="en-US" dirty="0"/>
              <a:t>Thus, if we are trying to find the cheapest solution, a reasonable thing to try first is the node with the lowest value of g(n) + h(n). </a:t>
            </a:r>
          </a:p>
          <a:p>
            <a:r>
              <a:rPr lang="en-US" dirty="0"/>
              <a:t>It turns out that this strategy is more than just reasonable: provided that the heuristic function h(n) satisfies certain conditions, A∗ search is both complete and optimal. </a:t>
            </a:r>
          </a:p>
          <a:p>
            <a:r>
              <a:rPr lang="en-US" dirty="0"/>
              <a:t>The algorithm is identical to UNIFORM-COST-SEARCH except that A∗ uses g + h instead of g.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04A2F9-946A-409B-B455-191BB5617F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48" t="16795" r="15652" b="6235"/>
          <a:stretch/>
        </p:blipFill>
        <p:spPr>
          <a:xfrm>
            <a:off x="6866637" y="1643271"/>
            <a:ext cx="4920674" cy="47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71AB5-CB06-414A-85DB-603AF008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1546"/>
            <a:ext cx="7437783" cy="635135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1800" b="1" i="0" u="none" strike="noStrike" baseline="0" dirty="0">
                <a:latin typeface="Times-Bold"/>
              </a:rPr>
              <a:t>Conditions for optimality: Admissibility and consistency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first condition we require for optimality is that </a:t>
            </a:r>
            <a:r>
              <a:rPr lang="en-US" sz="1800" b="0" i="0" u="none" strike="noStrike" baseline="0" dirty="0">
                <a:latin typeface="CMMI10"/>
              </a:rPr>
              <a:t>h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Times-Roman"/>
              </a:rPr>
              <a:t>be an </a:t>
            </a:r>
            <a:r>
              <a:rPr lang="en-US" sz="1800" b="1" i="0" u="none" strike="noStrike" baseline="0" dirty="0">
                <a:latin typeface="Times-Bold"/>
              </a:rPr>
              <a:t>admissible heuristic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An admissible heuristic is one that </a:t>
            </a:r>
            <a:r>
              <a:rPr lang="en-US" sz="1800" b="0" i="1" u="none" strike="noStrike" baseline="0" dirty="0">
                <a:latin typeface="Times-Italic"/>
              </a:rPr>
              <a:t>never overestimates </a:t>
            </a:r>
            <a:r>
              <a:rPr lang="en-US" sz="1800" b="0" i="0" u="none" strike="noStrike" baseline="0" dirty="0">
                <a:latin typeface="Times-Roman"/>
              </a:rPr>
              <a:t>the cost to reach the goal. Because </a:t>
            </a:r>
            <a:r>
              <a:rPr lang="en-US" sz="1800" b="0" i="0" u="none" strike="noStrike" baseline="0" dirty="0">
                <a:latin typeface="CMMI10"/>
              </a:rPr>
              <a:t>g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Times-Roman"/>
              </a:rPr>
              <a:t>is the actual cost to reach </a:t>
            </a:r>
            <a:r>
              <a:rPr lang="en-US" sz="1800" b="0" i="0" u="none" strike="noStrike" baseline="0" dirty="0">
                <a:latin typeface="CMMI10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along the current path, and </a:t>
            </a:r>
            <a:r>
              <a:rPr lang="en-US" sz="1800" b="0" i="0" u="none" strike="noStrike" baseline="0" dirty="0">
                <a:latin typeface="CMMI10"/>
              </a:rPr>
              <a:t>f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)=</a:t>
            </a:r>
            <a:r>
              <a:rPr lang="en-US" sz="1800" b="0" i="0" u="none" strike="noStrike" baseline="0" dirty="0">
                <a:latin typeface="CMMI10"/>
              </a:rPr>
              <a:t>g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+ </a:t>
            </a:r>
            <a:r>
              <a:rPr lang="en-US" sz="1800" b="0" i="0" u="none" strike="noStrike" baseline="0" dirty="0">
                <a:latin typeface="CMMI10"/>
              </a:rPr>
              <a:t>h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</a:t>
            </a:r>
            <a:r>
              <a:rPr lang="en-US" sz="1800" b="0" i="0" u="none" strike="noStrike" baseline="0" dirty="0">
                <a:latin typeface="Times-Roman"/>
              </a:rPr>
              <a:t>, we have as an immediate consequence that </a:t>
            </a:r>
            <a:r>
              <a:rPr lang="en-US" sz="1800" b="0" i="0" u="none" strike="noStrike" baseline="0" dirty="0">
                <a:latin typeface="CMMI10"/>
              </a:rPr>
              <a:t>f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Times-Roman"/>
              </a:rPr>
              <a:t>never overestimates the true cost of a solution along the </a:t>
            </a:r>
            <a:r>
              <a:rPr lang="en-IN" sz="1800" b="0" i="0" u="none" strike="noStrike" baseline="0" dirty="0">
                <a:latin typeface="Times-Roman"/>
              </a:rPr>
              <a:t>current path through </a:t>
            </a:r>
            <a:r>
              <a:rPr lang="en-IN" sz="1800" b="0" i="0" u="none" strike="noStrike" baseline="0" dirty="0">
                <a:latin typeface="CMMI10"/>
              </a:rPr>
              <a:t>n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Admissible heuristics are by nature optimistic because they think the cost of solving the problem is less than it actually is.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An obvious example of an admissible heuristic is the straight-line distance </a:t>
            </a:r>
            <a:r>
              <a:rPr lang="en-US" sz="1800" b="0" i="0" u="none" strike="noStrike" baseline="0" dirty="0" err="1">
                <a:latin typeface="CMMI10"/>
              </a:rPr>
              <a:t>h</a:t>
            </a:r>
            <a:r>
              <a:rPr lang="en-US" sz="1800" b="0" i="0" u="none" strike="noStrike" baseline="0" dirty="0" err="1">
                <a:latin typeface="CMTI8"/>
              </a:rPr>
              <a:t>SLD</a:t>
            </a:r>
            <a:r>
              <a:rPr lang="en-US" sz="1800" b="0" i="0" u="none" strike="noStrike" baseline="0" dirty="0">
                <a:latin typeface="CMTI8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that we used in getting to Bucharest. Straight-line distance is admissible because the shortest path between any two points is a straight line, so the straight line cannot be an overestimate.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second, slightly stronger condition called </a:t>
            </a:r>
            <a:r>
              <a:rPr lang="en-US" sz="1800" b="1" i="0" u="none" strike="noStrike" baseline="0" dirty="0">
                <a:latin typeface="Times-Bold"/>
              </a:rPr>
              <a:t>consistency </a:t>
            </a:r>
            <a:r>
              <a:rPr lang="en-US" sz="1800" b="0" i="0" u="none" strike="noStrike" baseline="0" dirty="0">
                <a:latin typeface="Times-Roman"/>
              </a:rPr>
              <a:t>(or sometimes </a:t>
            </a:r>
            <a:r>
              <a:rPr lang="en-US" sz="1800" b="1" i="0" u="none" strike="noStrike" baseline="0" dirty="0">
                <a:latin typeface="Times-Bold"/>
              </a:rPr>
              <a:t>monotonicity</a:t>
            </a:r>
            <a:r>
              <a:rPr lang="en-US" sz="1800" b="0" i="0" u="none" strike="noStrike" baseline="0" dirty="0">
                <a:latin typeface="Times-Roman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Helvetica-Narrow"/>
              </a:rPr>
              <a:t>R</a:t>
            </a:r>
            <a:r>
              <a:rPr lang="en-US" sz="1800" b="0" i="0" u="none" strike="noStrike" baseline="0" dirty="0">
                <a:latin typeface="Times-Roman"/>
              </a:rPr>
              <a:t>equired only for applications of A</a:t>
            </a:r>
            <a:r>
              <a:rPr lang="en-US" sz="1800" b="0" i="0" u="none" strike="noStrike" baseline="0" dirty="0">
                <a:latin typeface="CMSY8"/>
              </a:rPr>
              <a:t>∗ </a:t>
            </a:r>
            <a:r>
              <a:rPr lang="en-US" sz="1800" b="0" i="0" u="none" strike="noStrike" baseline="0" dirty="0">
                <a:latin typeface="Times-Roman"/>
              </a:rPr>
              <a:t>to graph search. A heuristic </a:t>
            </a:r>
            <a:r>
              <a:rPr lang="en-US" sz="1800" b="0" i="0" u="none" strike="noStrike" baseline="0" dirty="0">
                <a:latin typeface="CMMI10"/>
              </a:rPr>
              <a:t>h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Times-Roman"/>
              </a:rPr>
              <a:t>is consistent if, for every node </a:t>
            </a:r>
            <a:r>
              <a:rPr lang="en-US" sz="1800" b="0" i="0" u="none" strike="noStrike" baseline="0" dirty="0">
                <a:latin typeface="CMMI10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and every successor </a:t>
            </a:r>
            <a:r>
              <a:rPr lang="en-US" sz="1800" b="0" i="0" u="none" strike="noStrike" baseline="0" dirty="0">
                <a:latin typeface="CMMI10"/>
              </a:rPr>
              <a:t>n’ </a:t>
            </a:r>
            <a:r>
              <a:rPr lang="en-US" sz="1800" b="0" i="0" u="none" strike="noStrike" baseline="0" dirty="0">
                <a:latin typeface="Times-Roman"/>
              </a:rPr>
              <a:t>of </a:t>
            </a:r>
            <a:r>
              <a:rPr lang="en-US" sz="1800" b="0" i="0" u="none" strike="noStrike" baseline="0" dirty="0">
                <a:latin typeface="CMMI10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generated by any action </a:t>
            </a:r>
            <a:r>
              <a:rPr lang="en-US" sz="1800" b="0" i="0" u="none" strike="noStrike" baseline="0" dirty="0">
                <a:latin typeface="CMMI10"/>
              </a:rPr>
              <a:t>a</a:t>
            </a:r>
            <a:r>
              <a:rPr lang="en-US" sz="1800" b="0" i="0" u="none" strike="noStrike" baseline="0" dirty="0">
                <a:latin typeface="Times-Roman"/>
              </a:rPr>
              <a:t>, the estimated cost of reaching the goal from </a:t>
            </a:r>
            <a:r>
              <a:rPr lang="en-US" sz="1800" b="0" i="0" u="none" strike="noStrike" baseline="0" dirty="0">
                <a:latin typeface="CMMI10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is no greater than the step cost of getting to </a:t>
            </a:r>
            <a:r>
              <a:rPr lang="en-US" sz="1800" b="0" i="0" u="none" strike="noStrike" baseline="0" dirty="0">
                <a:latin typeface="CMMI10"/>
              </a:rPr>
              <a:t>n’</a:t>
            </a:r>
            <a:r>
              <a:rPr lang="en-IN" sz="1800" b="0" i="0" u="none" strike="noStrike" baseline="0" dirty="0">
                <a:latin typeface="CMSY8"/>
              </a:rPr>
              <a:t> </a:t>
            </a:r>
            <a:r>
              <a:rPr lang="en-IN" sz="1800" b="0" i="0" u="none" strike="noStrike" baseline="0" dirty="0">
                <a:latin typeface="Times-Roman"/>
              </a:rPr>
              <a:t>plus the estimated </a:t>
            </a:r>
            <a:r>
              <a:rPr lang="en-US" sz="1800" b="0" i="0" u="none" strike="noStrike" baseline="0" dirty="0">
                <a:latin typeface="Times-Roman"/>
              </a:rPr>
              <a:t>cost of reaching the goal from </a:t>
            </a:r>
            <a:r>
              <a:rPr lang="en-US" sz="1800" b="0" i="0" u="none" strike="noStrike" baseline="0" dirty="0">
                <a:latin typeface="CMMI10"/>
              </a:rPr>
              <a:t>n’</a:t>
            </a:r>
            <a:r>
              <a:rPr lang="en-IN" sz="1800" b="0" i="0" u="none" strike="noStrike" baseline="0" dirty="0">
                <a:latin typeface="Times-Roman"/>
              </a:rPr>
              <a:t>: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MI10"/>
              </a:rPr>
              <a:t>		h</a:t>
            </a:r>
            <a:r>
              <a:rPr lang="pt-BR" sz="1800" b="0" i="0" u="none" strike="noStrike" baseline="0" dirty="0">
                <a:latin typeface="CMR10"/>
              </a:rPr>
              <a:t>(</a:t>
            </a:r>
            <a:r>
              <a:rPr lang="pt-BR" sz="1800" b="0" i="0" u="none" strike="noStrike" baseline="0" dirty="0">
                <a:latin typeface="CMMI10"/>
              </a:rPr>
              <a:t>n</a:t>
            </a:r>
            <a:r>
              <a:rPr lang="pt-BR" sz="1800" b="0" i="0" u="none" strike="noStrike" baseline="0" dirty="0">
                <a:latin typeface="CMR10"/>
              </a:rPr>
              <a:t>) </a:t>
            </a:r>
            <a:r>
              <a:rPr lang="pt-BR" sz="1800" b="0" i="0" u="none" strike="noStrike" baseline="0" dirty="0">
                <a:latin typeface="CMSY10"/>
              </a:rPr>
              <a:t>≤ </a:t>
            </a:r>
            <a:r>
              <a:rPr lang="pt-BR" sz="1800" b="0" i="0" u="none" strike="noStrike" baseline="0" dirty="0">
                <a:latin typeface="CMMI10"/>
              </a:rPr>
              <a:t>c</a:t>
            </a:r>
            <a:r>
              <a:rPr lang="pt-BR" sz="1800" b="0" i="0" u="none" strike="noStrike" baseline="0" dirty="0">
                <a:latin typeface="CMR10"/>
              </a:rPr>
              <a:t>(</a:t>
            </a:r>
            <a:r>
              <a:rPr lang="pt-BR" sz="1800" b="0" i="0" u="none" strike="noStrike" baseline="0" dirty="0">
                <a:latin typeface="CMMI10"/>
              </a:rPr>
              <a:t>n, a, n’</a:t>
            </a:r>
            <a:r>
              <a:rPr lang="en-IN" sz="1800" b="0" i="0" u="none" strike="noStrike" baseline="0" dirty="0">
                <a:latin typeface="CMR10"/>
              </a:rPr>
              <a:t>) + </a:t>
            </a:r>
            <a:r>
              <a:rPr lang="en-IN" sz="1800" b="0" i="0" u="none" strike="noStrike" baseline="0" dirty="0">
                <a:latin typeface="CMMI10"/>
              </a:rPr>
              <a:t>h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n’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endParaRPr lang="en-IN" sz="1800" dirty="0">
              <a:latin typeface="CMMI1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latin typeface="Times-Roman"/>
              </a:rPr>
              <a:t>This is a form of the general </a:t>
            </a:r>
            <a:r>
              <a:rPr lang="en-US" sz="1800" b="1" i="0" u="none" strike="noStrike" baseline="0" dirty="0">
                <a:latin typeface="Times-Roman"/>
              </a:rPr>
              <a:t>triangle inequality</a:t>
            </a:r>
            <a:r>
              <a:rPr lang="en-US" sz="1800" b="0" i="0" u="none" strike="noStrike" baseline="0" dirty="0">
                <a:latin typeface="Times-Roman"/>
              </a:rPr>
              <a:t>, which stipulates that each side of a triangle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cannot be longer than the sum of the other two sides.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Here, the triangle is formed by n, n’ and the goal </a:t>
            </a:r>
            <a:r>
              <a:rPr lang="en-US" sz="1800" b="0" i="0" u="none" strike="noStrike" baseline="0" dirty="0" err="1">
                <a:latin typeface="Times-Roman"/>
              </a:rPr>
              <a:t>G</a:t>
            </a:r>
            <a:r>
              <a:rPr lang="en-US" sz="1800" b="0" i="0" u="none" strike="noStrike" baseline="-25000" dirty="0" err="1">
                <a:latin typeface="Times-Roman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 closest to n.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For an admissible heuristic, the inequality makes perfect sense: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if there were a route from n to </a:t>
            </a:r>
            <a:r>
              <a:rPr lang="en-US" sz="1800" b="0" i="0" u="none" strike="noStrike" baseline="0" dirty="0" err="1">
                <a:latin typeface="Times-Roman"/>
              </a:rPr>
              <a:t>G</a:t>
            </a:r>
            <a:r>
              <a:rPr lang="en-US" sz="1800" b="0" i="0" u="none" strike="noStrike" baseline="-25000" dirty="0" err="1">
                <a:latin typeface="Times-Roman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 via n’ that was cheaper than h(n), that would violate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property that h(n) is a lower bound on the cost to reach G</a:t>
            </a:r>
            <a:r>
              <a:rPr lang="en-US" sz="1800" b="0" i="0" u="none" strike="noStrike" baseline="-25000" dirty="0">
                <a:latin typeface="Times-Roman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</a:p>
          <a:p>
            <a:pPr algn="l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FB437-1FF0-430E-8ADD-0B098A8854E8}"/>
              </a:ext>
            </a:extLst>
          </p:cNvPr>
          <p:cNvSpPr txBox="1"/>
          <p:nvPr/>
        </p:nvSpPr>
        <p:spPr>
          <a:xfrm>
            <a:off x="8458201" y="572510"/>
            <a:ext cx="31639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consistent heuristic is also admissible.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Consistency is therefore a stricter requirement than admissibility, but one has to work quite hard to concoct heuristics that are admissible but not consistent.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Consider, for example, </a:t>
            </a:r>
            <a:r>
              <a:rPr lang="en-US" dirty="0" err="1"/>
              <a:t>hSLD</a:t>
            </a:r>
            <a:r>
              <a:rPr lang="en-US" dirty="0"/>
              <a:t>. We know that the general triangle inequality is satisfied when each side is measured by the straight-line distance and that the straight-line distance between n and n’  is no greater than c(n, a, n’).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Hence, </a:t>
            </a:r>
            <a:r>
              <a:rPr lang="en-US" dirty="0" err="1"/>
              <a:t>hSLD</a:t>
            </a:r>
            <a:r>
              <a:rPr lang="en-US" dirty="0"/>
              <a:t> is a consistent heuristic.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71AB5-CB06-414A-85DB-603AF008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1546"/>
            <a:ext cx="7437783" cy="635135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1800" b="1" i="0" u="none" strike="noStrike" baseline="0" dirty="0">
                <a:latin typeface="Times-Bold"/>
              </a:rPr>
              <a:t>Conditions for optimality: Admissibility and consistency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first condition we require for optimality is that </a:t>
            </a:r>
            <a:r>
              <a:rPr lang="en-US" sz="1800" b="0" i="0" u="none" strike="noStrike" baseline="0" dirty="0">
                <a:latin typeface="CMMI10"/>
              </a:rPr>
              <a:t>h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Times-Roman"/>
              </a:rPr>
              <a:t>be an </a:t>
            </a:r>
            <a:r>
              <a:rPr lang="en-US" sz="1800" b="1" i="0" u="none" strike="noStrike" baseline="0" dirty="0">
                <a:latin typeface="Times-Bold"/>
              </a:rPr>
              <a:t>admissible heuristic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An admissible heuristic is one that </a:t>
            </a:r>
            <a:r>
              <a:rPr lang="en-US" sz="1800" b="0" i="1" u="none" strike="noStrike" baseline="0" dirty="0">
                <a:latin typeface="Times-Italic"/>
              </a:rPr>
              <a:t>never overestimates </a:t>
            </a:r>
            <a:r>
              <a:rPr lang="en-US" sz="1800" b="0" i="0" u="none" strike="noStrike" baseline="0" dirty="0">
                <a:latin typeface="Times-Roman"/>
              </a:rPr>
              <a:t>the cost to reach the goal. Because </a:t>
            </a:r>
            <a:r>
              <a:rPr lang="en-US" sz="1800" b="0" i="0" u="none" strike="noStrike" baseline="0" dirty="0">
                <a:latin typeface="CMMI10"/>
              </a:rPr>
              <a:t>g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Times-Roman"/>
              </a:rPr>
              <a:t>is the actual cost to reach </a:t>
            </a:r>
            <a:r>
              <a:rPr lang="en-US" sz="1800" b="0" i="0" u="none" strike="noStrike" baseline="0" dirty="0">
                <a:latin typeface="CMMI10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along the current path, and </a:t>
            </a:r>
            <a:r>
              <a:rPr lang="en-US" sz="1800" b="0" i="0" u="none" strike="noStrike" baseline="0" dirty="0">
                <a:latin typeface="CMMI10"/>
              </a:rPr>
              <a:t>f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)=</a:t>
            </a:r>
            <a:r>
              <a:rPr lang="en-US" sz="1800" b="0" i="0" u="none" strike="noStrike" baseline="0" dirty="0">
                <a:latin typeface="CMMI10"/>
              </a:rPr>
              <a:t>g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+ </a:t>
            </a:r>
            <a:r>
              <a:rPr lang="en-US" sz="1800" b="0" i="0" u="none" strike="noStrike" baseline="0" dirty="0">
                <a:latin typeface="CMMI10"/>
              </a:rPr>
              <a:t>h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</a:t>
            </a:r>
            <a:r>
              <a:rPr lang="en-US" sz="1800" b="0" i="0" u="none" strike="noStrike" baseline="0" dirty="0">
                <a:latin typeface="Times-Roman"/>
              </a:rPr>
              <a:t>, we have as an immediate consequence that </a:t>
            </a:r>
            <a:r>
              <a:rPr lang="en-US" sz="1800" b="0" i="0" u="none" strike="noStrike" baseline="0" dirty="0">
                <a:latin typeface="CMMI10"/>
              </a:rPr>
              <a:t>f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Times-Roman"/>
              </a:rPr>
              <a:t>never overestimates the true cost of a solution along the </a:t>
            </a:r>
            <a:r>
              <a:rPr lang="en-IN" sz="1800" b="0" i="0" u="none" strike="noStrike" baseline="0" dirty="0">
                <a:latin typeface="Times-Roman"/>
              </a:rPr>
              <a:t>current path through </a:t>
            </a:r>
            <a:r>
              <a:rPr lang="en-IN" sz="1800" b="0" i="0" u="none" strike="noStrike" baseline="0" dirty="0">
                <a:latin typeface="CMMI10"/>
              </a:rPr>
              <a:t>n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Admissible heuristics are by nature optimistic because they think the cost of solving the problem is less than it actually is.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An obvious example of an admissible heuristic is the straight-line distance </a:t>
            </a:r>
            <a:r>
              <a:rPr lang="en-US" sz="1800" b="0" i="0" u="none" strike="noStrike" baseline="0" dirty="0" err="1">
                <a:latin typeface="CMMI10"/>
              </a:rPr>
              <a:t>h</a:t>
            </a:r>
            <a:r>
              <a:rPr lang="en-US" sz="1800" b="0" i="0" u="none" strike="noStrike" baseline="0" dirty="0" err="1">
                <a:latin typeface="CMTI8"/>
              </a:rPr>
              <a:t>SLD</a:t>
            </a:r>
            <a:r>
              <a:rPr lang="en-US" sz="1800" b="0" i="0" u="none" strike="noStrike" baseline="0" dirty="0">
                <a:latin typeface="CMTI8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that we used in getting to Bucharest. Straight-line distance is admissible because the shortest path between any two points is a straight line, so the straight line cannot be an overestimate.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second, slightly stronger condition called </a:t>
            </a:r>
            <a:r>
              <a:rPr lang="en-US" sz="1800" b="1" i="0" u="none" strike="noStrike" baseline="0" dirty="0">
                <a:latin typeface="Times-Bold"/>
              </a:rPr>
              <a:t>consistency </a:t>
            </a:r>
            <a:r>
              <a:rPr lang="en-US" sz="1800" b="0" i="0" u="none" strike="noStrike" baseline="0" dirty="0">
                <a:latin typeface="Times-Roman"/>
              </a:rPr>
              <a:t>(or sometimes </a:t>
            </a:r>
            <a:r>
              <a:rPr lang="en-US" sz="1800" b="1" i="0" u="none" strike="noStrike" baseline="0" dirty="0">
                <a:latin typeface="Times-Bold"/>
              </a:rPr>
              <a:t>monotonicity</a:t>
            </a:r>
            <a:r>
              <a:rPr lang="en-US" sz="1800" b="0" i="0" u="none" strike="noStrike" baseline="0" dirty="0">
                <a:latin typeface="Times-Roman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Helvetica-Narrow"/>
              </a:rPr>
              <a:t>R</a:t>
            </a:r>
            <a:r>
              <a:rPr lang="en-US" sz="1800" b="0" i="0" u="none" strike="noStrike" baseline="0" dirty="0">
                <a:latin typeface="Times-Roman"/>
              </a:rPr>
              <a:t>equired only for applications of A</a:t>
            </a:r>
            <a:r>
              <a:rPr lang="en-US" sz="1800" b="0" i="0" u="none" strike="noStrike" baseline="0" dirty="0">
                <a:latin typeface="CMSY8"/>
              </a:rPr>
              <a:t>∗ </a:t>
            </a:r>
            <a:r>
              <a:rPr lang="en-US" sz="1800" b="0" i="0" u="none" strike="noStrike" baseline="0" dirty="0">
                <a:latin typeface="Times-Roman"/>
              </a:rPr>
              <a:t>to graph search. A heuristic </a:t>
            </a:r>
            <a:r>
              <a:rPr lang="en-US" sz="1800" b="0" i="0" u="none" strike="noStrike" baseline="0" dirty="0">
                <a:latin typeface="CMMI10"/>
              </a:rPr>
              <a:t>h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Times-Roman"/>
              </a:rPr>
              <a:t>is consistent if, for every node </a:t>
            </a:r>
            <a:r>
              <a:rPr lang="en-US" sz="1800" b="0" i="0" u="none" strike="noStrike" baseline="0" dirty="0">
                <a:latin typeface="CMMI10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and every successor </a:t>
            </a:r>
            <a:r>
              <a:rPr lang="en-US" sz="1800" b="0" i="0" u="none" strike="noStrike" baseline="0" dirty="0">
                <a:latin typeface="CMMI10"/>
              </a:rPr>
              <a:t>n’ </a:t>
            </a:r>
            <a:r>
              <a:rPr lang="en-US" sz="1800" b="0" i="0" u="none" strike="noStrike" baseline="0" dirty="0">
                <a:latin typeface="Times-Roman"/>
              </a:rPr>
              <a:t>of </a:t>
            </a:r>
            <a:r>
              <a:rPr lang="en-US" sz="1800" b="0" i="0" u="none" strike="noStrike" baseline="0" dirty="0">
                <a:latin typeface="CMMI10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generated by any action </a:t>
            </a:r>
            <a:r>
              <a:rPr lang="en-US" sz="1800" b="0" i="0" u="none" strike="noStrike" baseline="0" dirty="0">
                <a:latin typeface="CMMI10"/>
              </a:rPr>
              <a:t>a</a:t>
            </a:r>
            <a:r>
              <a:rPr lang="en-US" sz="1800" b="0" i="0" u="none" strike="noStrike" baseline="0" dirty="0">
                <a:latin typeface="Times-Roman"/>
              </a:rPr>
              <a:t>, the estimated cost of reaching the goal from </a:t>
            </a:r>
            <a:r>
              <a:rPr lang="en-US" sz="1800" b="0" i="0" u="none" strike="noStrike" baseline="0" dirty="0">
                <a:latin typeface="CMMI10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is no greater than the step cost of getting to </a:t>
            </a:r>
            <a:r>
              <a:rPr lang="en-US" sz="1800" b="0" i="0" u="none" strike="noStrike" baseline="0" dirty="0">
                <a:latin typeface="CMMI10"/>
              </a:rPr>
              <a:t>n’</a:t>
            </a:r>
            <a:r>
              <a:rPr lang="en-IN" sz="1800" b="0" i="0" u="none" strike="noStrike" baseline="0" dirty="0">
                <a:latin typeface="CMSY8"/>
              </a:rPr>
              <a:t> </a:t>
            </a:r>
            <a:r>
              <a:rPr lang="en-IN" sz="1800" b="0" i="0" u="none" strike="noStrike" baseline="0" dirty="0">
                <a:latin typeface="Times-Roman"/>
              </a:rPr>
              <a:t>plus the estimated </a:t>
            </a:r>
            <a:r>
              <a:rPr lang="en-US" sz="1800" b="0" i="0" u="none" strike="noStrike" baseline="0" dirty="0">
                <a:latin typeface="Times-Roman"/>
              </a:rPr>
              <a:t>cost of reaching the goal from </a:t>
            </a:r>
            <a:r>
              <a:rPr lang="en-US" sz="1800" b="0" i="0" u="none" strike="noStrike" baseline="0" dirty="0">
                <a:latin typeface="CMMI10"/>
              </a:rPr>
              <a:t>n’</a:t>
            </a:r>
            <a:r>
              <a:rPr lang="en-IN" sz="1800" b="0" i="0" u="none" strike="noStrike" baseline="0" dirty="0">
                <a:latin typeface="Times-Roman"/>
              </a:rPr>
              <a:t>: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MI10"/>
              </a:rPr>
              <a:t>		h</a:t>
            </a:r>
            <a:r>
              <a:rPr lang="pt-BR" sz="1800" b="0" i="0" u="none" strike="noStrike" baseline="0" dirty="0">
                <a:latin typeface="CMR10"/>
              </a:rPr>
              <a:t>(</a:t>
            </a:r>
            <a:r>
              <a:rPr lang="pt-BR" sz="1800" b="0" i="0" u="none" strike="noStrike" baseline="0" dirty="0">
                <a:latin typeface="CMMI10"/>
              </a:rPr>
              <a:t>n</a:t>
            </a:r>
            <a:r>
              <a:rPr lang="pt-BR" sz="1800" b="0" i="0" u="none" strike="noStrike" baseline="0" dirty="0">
                <a:latin typeface="CMR10"/>
              </a:rPr>
              <a:t>) </a:t>
            </a:r>
            <a:r>
              <a:rPr lang="pt-BR" sz="1800" b="0" i="0" u="none" strike="noStrike" baseline="0" dirty="0">
                <a:latin typeface="CMSY10"/>
              </a:rPr>
              <a:t>≤ </a:t>
            </a:r>
            <a:r>
              <a:rPr lang="pt-BR" sz="1800" b="0" i="0" u="none" strike="noStrike" baseline="0" dirty="0">
                <a:latin typeface="CMMI10"/>
              </a:rPr>
              <a:t>c</a:t>
            </a:r>
            <a:r>
              <a:rPr lang="pt-BR" sz="1800" b="0" i="0" u="none" strike="noStrike" baseline="0" dirty="0">
                <a:latin typeface="CMR10"/>
              </a:rPr>
              <a:t>(</a:t>
            </a:r>
            <a:r>
              <a:rPr lang="pt-BR" sz="1800" b="0" i="0" u="none" strike="noStrike" baseline="0" dirty="0">
                <a:latin typeface="CMMI10"/>
              </a:rPr>
              <a:t>n, a, n’</a:t>
            </a:r>
            <a:r>
              <a:rPr lang="en-IN" sz="1800" b="0" i="0" u="none" strike="noStrike" baseline="0" dirty="0">
                <a:latin typeface="CMR10"/>
              </a:rPr>
              <a:t>) + </a:t>
            </a:r>
            <a:r>
              <a:rPr lang="en-IN" sz="1800" b="0" i="0" u="none" strike="noStrike" baseline="0" dirty="0">
                <a:latin typeface="CMMI10"/>
              </a:rPr>
              <a:t>h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n’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endParaRPr lang="en-IN" sz="1800" dirty="0">
              <a:latin typeface="CMMI1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latin typeface="Times-Roman"/>
              </a:rPr>
              <a:t>This is a form of the general </a:t>
            </a:r>
            <a:r>
              <a:rPr lang="en-US" sz="1800" b="1" i="0" u="none" strike="noStrike" baseline="0" dirty="0">
                <a:latin typeface="Times-Roman"/>
              </a:rPr>
              <a:t>triangle inequality</a:t>
            </a:r>
            <a:r>
              <a:rPr lang="en-US" sz="1800" b="0" i="0" u="none" strike="noStrike" baseline="0" dirty="0">
                <a:latin typeface="Times-Roman"/>
              </a:rPr>
              <a:t>, which stipulates that each side of a triangle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cannot be longer than the sum of the other two sides.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Here, the triangle is formed by n, n’ and the goal </a:t>
            </a:r>
            <a:r>
              <a:rPr lang="en-US" sz="1800" b="0" i="0" u="none" strike="noStrike" baseline="0" dirty="0" err="1">
                <a:latin typeface="Times-Roman"/>
              </a:rPr>
              <a:t>G</a:t>
            </a:r>
            <a:r>
              <a:rPr lang="en-US" sz="1800" b="0" i="0" u="none" strike="noStrike" baseline="-25000" dirty="0" err="1">
                <a:latin typeface="Times-Roman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 closest to n.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For an admissible heuristic, the inequality makes perfect sense: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if there were a route from n to </a:t>
            </a:r>
            <a:r>
              <a:rPr lang="en-US" sz="1800" b="0" i="0" u="none" strike="noStrike" baseline="0" dirty="0" err="1">
                <a:latin typeface="Times-Roman"/>
              </a:rPr>
              <a:t>G</a:t>
            </a:r>
            <a:r>
              <a:rPr lang="en-US" sz="1800" b="0" i="0" u="none" strike="noStrike" baseline="-25000" dirty="0" err="1">
                <a:latin typeface="Times-Roman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 via n’ that was cheaper than h(n), that would violate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property that h(n) is a lower bound on the cost to reach G</a:t>
            </a:r>
            <a:r>
              <a:rPr lang="en-US" sz="1800" b="0" i="0" u="none" strike="noStrike" baseline="-25000" dirty="0">
                <a:latin typeface="Times-Roman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</a:p>
          <a:p>
            <a:pPr algn="l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FB437-1FF0-430E-8ADD-0B098A8854E8}"/>
              </a:ext>
            </a:extLst>
          </p:cNvPr>
          <p:cNvSpPr txBox="1"/>
          <p:nvPr/>
        </p:nvSpPr>
        <p:spPr>
          <a:xfrm>
            <a:off x="8458201" y="572510"/>
            <a:ext cx="31639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consistent heuristic is also admissible.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Consistency is therefore a stricter requirement than admissibility, but one has to work quite hard to concoct heuristics that are admissible but not consistent.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Consider, for example, </a:t>
            </a:r>
            <a:r>
              <a:rPr lang="en-US" dirty="0" err="1"/>
              <a:t>hSLD</a:t>
            </a:r>
            <a:r>
              <a:rPr lang="en-US" dirty="0"/>
              <a:t>. We know that the general triangle inequality is satisfied when each side is measured by the straight-line distance and that the straight-line distance between n and n’  is no greater than c(n, a, n’).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Hence, </a:t>
            </a:r>
            <a:r>
              <a:rPr lang="en-US" dirty="0" err="1"/>
              <a:t>hSLD</a:t>
            </a:r>
            <a:r>
              <a:rPr lang="en-US" dirty="0"/>
              <a:t> is a consistent heuristic.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456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111</TotalTime>
  <Words>1873</Words>
  <Application>Microsoft Office PowerPoint</Application>
  <PresentationFormat>Widescreen</PresentationFormat>
  <Paragraphs>93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Calibri</vt:lpstr>
      <vt:lpstr>CMMI10</vt:lpstr>
      <vt:lpstr>CMR10</vt:lpstr>
      <vt:lpstr>CMSY10</vt:lpstr>
      <vt:lpstr>CMSY8</vt:lpstr>
      <vt:lpstr>CMTI8</vt:lpstr>
      <vt:lpstr>Courier New</vt:lpstr>
      <vt:lpstr>Garamond</vt:lpstr>
      <vt:lpstr>Helvetica-Narrow</vt:lpstr>
      <vt:lpstr>Times-Bold</vt:lpstr>
      <vt:lpstr>Times-Italic</vt:lpstr>
      <vt:lpstr>Times-Roman</vt:lpstr>
      <vt:lpstr>SavonVTI</vt:lpstr>
      <vt:lpstr>Informed (heuristic) Search strategies</vt:lpstr>
      <vt:lpstr>Lecture Outline</vt:lpstr>
      <vt:lpstr>Introduction</vt:lpstr>
      <vt:lpstr>Best-First Search</vt:lpstr>
      <vt:lpstr>Greedy Best-First Search</vt:lpstr>
      <vt:lpstr>PowerPoint Presentation</vt:lpstr>
      <vt:lpstr>A* search: Minimizing the total estimated solution cost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(heuristic) Search strategies</dc:title>
  <dc:creator>Suresh Kapare</dc:creator>
  <cp:lastModifiedBy>Suresh Kapare</cp:lastModifiedBy>
  <cp:revision>12</cp:revision>
  <dcterms:created xsi:type="dcterms:W3CDTF">2020-09-12T02:53:09Z</dcterms:created>
  <dcterms:modified xsi:type="dcterms:W3CDTF">2020-09-19T03:21:21Z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