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7"/>
  </p:notesMasterIdLst>
  <p:sldIdLst>
    <p:sldId id="256" r:id="rId2"/>
    <p:sldId id="260" r:id="rId3"/>
    <p:sldId id="262" r:id="rId4"/>
    <p:sldId id="261" r:id="rId5"/>
    <p:sldId id="263" r:id="rId6"/>
    <p:sldId id="264" r:id="rId7"/>
    <p:sldId id="265" r:id="rId8"/>
    <p:sldId id="266" r:id="rId9"/>
    <p:sldId id="257" r:id="rId10"/>
    <p:sldId id="258" r:id="rId11"/>
    <p:sldId id="259" r:id="rId12"/>
    <p:sldId id="267" r:id="rId13"/>
    <p:sldId id="268" r:id="rId14"/>
    <p:sldId id="271" r:id="rId15"/>
    <p:sldId id="270" r:id="rId16"/>
    <p:sldId id="272" r:id="rId17"/>
    <p:sldId id="273" r:id="rId18"/>
    <p:sldId id="274" r:id="rId19"/>
    <p:sldId id="275" r:id="rId20"/>
    <p:sldId id="277" r:id="rId21"/>
    <p:sldId id="278" r:id="rId22"/>
    <p:sldId id="279" r:id="rId23"/>
    <p:sldId id="280" r:id="rId24"/>
    <p:sldId id="281" r:id="rId25"/>
    <p:sldId id="282" r:id="rId26"/>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0"/>
    <a:srgbClr val="FFBF00"/>
    <a:srgbClr val="E3B525"/>
    <a:srgbClr val="009EF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35" d="100"/>
          <a:sy n="35" d="100"/>
        </p:scale>
        <p:origin x="504" y="78"/>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12.09.2020</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1E63-0E55-40A8-B6AA-F51C2F2C32F3}"/>
              </a:ext>
            </a:extLst>
          </p:cNvPr>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p>
        </p:txBody>
      </p:sp>
      <p:sp>
        <p:nvSpPr>
          <p:cNvPr id="3" name="Subtitle 2">
            <a:extLst>
              <a:ext uri="{FF2B5EF4-FFF2-40B4-BE49-F238E27FC236}">
                <a16:creationId xmlns:a16="http://schemas.microsoft.com/office/drawing/2014/main" id="{95A8ACC5-C499-4E6B-A5FC-8AE6F83FECA4}"/>
              </a:ext>
            </a:extLst>
          </p:cNvPr>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p>
        </p:txBody>
      </p:sp>
      <p:sp>
        <p:nvSpPr>
          <p:cNvPr id="4" name="Date Placeholder 3">
            <a:extLst>
              <a:ext uri="{FF2B5EF4-FFF2-40B4-BE49-F238E27FC236}">
                <a16:creationId xmlns:a16="http://schemas.microsoft.com/office/drawing/2014/main" id="{87A4F7B5-30C5-4C26-9DD9-737A5D853443}"/>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04F5F74A-55CF-4EBC-82ED-BFAB0F31EF56}"/>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FBA4E2AE-A792-4FB5-8E66-8DA91E256CFD}"/>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3403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49A-18BD-4C81-884F-E43931B6C5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EF589B-6F8B-4633-AD96-20C1EAFC7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DBE14-3AF3-437D-BF92-F5A765520693}"/>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8134546A-9631-422A-997E-2B6514E81D59}"/>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6FB6AF7D-6C33-4422-AD55-6303672AA20C}"/>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47638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98ECD-C32F-4410-841F-BABF2991D3D3}"/>
              </a:ext>
            </a:extLst>
          </p:cNvPr>
          <p:cNvSpPr>
            <a:spLocks noGrp="1"/>
          </p:cNvSpPr>
          <p:nvPr>
            <p:ph type="title" orient="vert"/>
          </p:nvPr>
        </p:nvSpPr>
        <p:spPr>
          <a:xfrm>
            <a:off x="13604255" y="569325"/>
            <a:ext cx="4099099" cy="90621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536A91-F383-46FF-81E6-FAC1464C4794}"/>
              </a:ext>
            </a:extLst>
          </p:cNvPr>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02C99-7408-4FB6-AAAF-7BAD2AF6D9C6}"/>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7A535DC9-1EB9-4CEB-BF3E-7FB4C61DB556}"/>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2D186D77-6F20-484C-A919-42619B198664}"/>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96001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11BE-F592-49F4-B83D-9D91FC1B8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B65F-3BD0-4E94-A71E-035FFB8DC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90317-C4AF-4C19-9088-201DD6355ECE}"/>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E1A44836-2A28-4758-BDF3-C3916ECC7303}"/>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2AB6165E-200D-47F9-85DE-0B263B0670F1}"/>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08889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C152-9ABB-465E-896B-39C6B85D551B}"/>
              </a:ext>
            </a:extLst>
          </p:cNvPr>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p>
        </p:txBody>
      </p:sp>
      <p:sp>
        <p:nvSpPr>
          <p:cNvPr id="3" name="Text Placeholder 2">
            <a:extLst>
              <a:ext uri="{FF2B5EF4-FFF2-40B4-BE49-F238E27FC236}">
                <a16:creationId xmlns:a16="http://schemas.microsoft.com/office/drawing/2014/main" id="{27B70F64-443C-453B-9121-8BEE707A9BC4}"/>
              </a:ext>
            </a:extLst>
          </p:cNvPr>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CC5F8-481E-47E0-81EC-07F82C6D26DB}"/>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AA7388E9-A1B3-44EE-BAB9-A8D487F7C202}"/>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63BB119A-A991-455B-BA6B-D1CF70599714}"/>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60379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3121-9406-4083-95B7-69A6DEC19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772D2-3543-4882-91E7-EE5BB8AC1C46}"/>
              </a:ext>
            </a:extLst>
          </p:cNvPr>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A849B-0FBD-4D99-B959-54A5DD453CE2}"/>
              </a:ext>
            </a:extLst>
          </p:cNvPr>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E6AA4-6B7D-4674-909F-537871FB0724}"/>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6" name="Footer Placeholder 5">
            <a:extLst>
              <a:ext uri="{FF2B5EF4-FFF2-40B4-BE49-F238E27FC236}">
                <a16:creationId xmlns:a16="http://schemas.microsoft.com/office/drawing/2014/main" id="{CF4ED4AB-6A51-4804-8373-57A200CD6E04}"/>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A5C38173-812C-4252-B566-BC128B8F6841}"/>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6996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E98F-D2A7-470E-9747-9FB497361455}"/>
              </a:ext>
            </a:extLst>
          </p:cNvPr>
          <p:cNvSpPr>
            <a:spLocks noGrp="1"/>
          </p:cNvSpPr>
          <p:nvPr>
            <p:ph type="title"/>
          </p:nvPr>
        </p:nvSpPr>
        <p:spPr>
          <a:xfrm>
            <a:off x="1309435" y="569326"/>
            <a:ext cx="16396395" cy="2066896"/>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3C004-7116-47AA-93E5-AD2F7C81C9AA}"/>
              </a:ext>
            </a:extLst>
          </p:cNvPr>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a:extLst>
              <a:ext uri="{FF2B5EF4-FFF2-40B4-BE49-F238E27FC236}">
                <a16:creationId xmlns:a16="http://schemas.microsoft.com/office/drawing/2014/main" id="{BF91895C-3950-4B48-A394-6100AE19CCC1}"/>
              </a:ext>
            </a:extLst>
          </p:cNvPr>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10179E-6537-4F21-99A2-E9986B88B266}"/>
              </a:ext>
            </a:extLst>
          </p:cNvPr>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a:extLst>
              <a:ext uri="{FF2B5EF4-FFF2-40B4-BE49-F238E27FC236}">
                <a16:creationId xmlns:a16="http://schemas.microsoft.com/office/drawing/2014/main" id="{FF67BF24-C785-49F8-98E7-DD6FA2C64EEA}"/>
              </a:ext>
            </a:extLst>
          </p:cNvPr>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5767B-661A-4D7A-BE56-28D2B2B857DB}"/>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8" name="Footer Placeholder 7">
            <a:extLst>
              <a:ext uri="{FF2B5EF4-FFF2-40B4-BE49-F238E27FC236}">
                <a16:creationId xmlns:a16="http://schemas.microsoft.com/office/drawing/2014/main" id="{DAB5916E-7105-4ECF-851E-939A8A4043A9}"/>
              </a:ext>
            </a:extLst>
          </p:cNvPr>
          <p:cNvSpPr>
            <a:spLocks noGrp="1"/>
          </p:cNvSpPr>
          <p:nvPr>
            <p:ph type="ftr" sz="quarter" idx="11"/>
          </p:nvPr>
        </p:nvSpPr>
        <p:spPr/>
        <p:txBody>
          <a:bodyPr/>
          <a:lstStyle/>
          <a:p>
            <a:endParaRPr lang="cs-CZ"/>
          </a:p>
        </p:txBody>
      </p:sp>
      <p:sp>
        <p:nvSpPr>
          <p:cNvPr id="9" name="Slide Number Placeholder 8">
            <a:extLst>
              <a:ext uri="{FF2B5EF4-FFF2-40B4-BE49-F238E27FC236}">
                <a16:creationId xmlns:a16="http://schemas.microsoft.com/office/drawing/2014/main" id="{F6D6C4AC-AF0B-462C-84A6-2A0205159966}"/>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85659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469-256D-4A12-AA97-591DE96E8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1315A-0FC6-40FB-808F-3B630DC1D3AE}"/>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4" name="Footer Placeholder 3">
            <a:extLst>
              <a:ext uri="{FF2B5EF4-FFF2-40B4-BE49-F238E27FC236}">
                <a16:creationId xmlns:a16="http://schemas.microsoft.com/office/drawing/2014/main" id="{1DF55E8C-13C3-4C5D-A2D4-41A7D22282A6}"/>
              </a:ext>
            </a:extLst>
          </p:cNvPr>
          <p:cNvSpPr>
            <a:spLocks noGrp="1"/>
          </p:cNvSpPr>
          <p:nvPr>
            <p:ph type="ftr" sz="quarter" idx="11"/>
          </p:nvPr>
        </p:nvSpPr>
        <p:spPr/>
        <p:txBody>
          <a:bodyPr/>
          <a:lstStyle/>
          <a:p>
            <a:endParaRPr lang="cs-CZ"/>
          </a:p>
        </p:txBody>
      </p:sp>
      <p:sp>
        <p:nvSpPr>
          <p:cNvPr id="5" name="Slide Number Placeholder 4">
            <a:extLst>
              <a:ext uri="{FF2B5EF4-FFF2-40B4-BE49-F238E27FC236}">
                <a16:creationId xmlns:a16="http://schemas.microsoft.com/office/drawing/2014/main" id="{970433AA-8AEB-42E5-B9B4-31A6B58EDDA8}"/>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444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FAB3A-1E66-4FB4-BA8B-FE6E5BA07E26}"/>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3" name="Footer Placeholder 2">
            <a:extLst>
              <a:ext uri="{FF2B5EF4-FFF2-40B4-BE49-F238E27FC236}">
                <a16:creationId xmlns:a16="http://schemas.microsoft.com/office/drawing/2014/main" id="{81DEFD6D-4A48-4A51-931C-8E630DAB6F38}"/>
              </a:ext>
            </a:extLst>
          </p:cNvPr>
          <p:cNvSpPr>
            <a:spLocks noGrp="1"/>
          </p:cNvSpPr>
          <p:nvPr>
            <p:ph type="ftr" sz="quarter" idx="11"/>
          </p:nvPr>
        </p:nvSpPr>
        <p:spPr/>
        <p:txBody>
          <a:bodyPr/>
          <a:lstStyle/>
          <a:p>
            <a:endParaRPr lang="cs-CZ"/>
          </a:p>
        </p:txBody>
      </p:sp>
      <p:sp>
        <p:nvSpPr>
          <p:cNvPr id="4" name="Slide Number Placeholder 3">
            <a:extLst>
              <a:ext uri="{FF2B5EF4-FFF2-40B4-BE49-F238E27FC236}">
                <a16:creationId xmlns:a16="http://schemas.microsoft.com/office/drawing/2014/main" id="{198DE15E-1688-4F6F-A7DA-D306FF1BEE80}"/>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54086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9CBB-D85D-448F-B8B1-693799A2F16C}"/>
              </a:ext>
            </a:extLst>
          </p:cNvPr>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Content Placeholder 2">
            <a:extLst>
              <a:ext uri="{FF2B5EF4-FFF2-40B4-BE49-F238E27FC236}">
                <a16:creationId xmlns:a16="http://schemas.microsoft.com/office/drawing/2014/main" id="{9FC29549-1535-4055-BE3A-3001E8FBC6DC}"/>
              </a:ext>
            </a:extLst>
          </p:cNvPr>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AED99C-87D6-41E3-B122-3BFE83E79FAF}"/>
              </a:ext>
            </a:extLst>
          </p:cNvPr>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a:extLst>
              <a:ext uri="{FF2B5EF4-FFF2-40B4-BE49-F238E27FC236}">
                <a16:creationId xmlns:a16="http://schemas.microsoft.com/office/drawing/2014/main" id="{1C40072E-4D4E-464D-ADA8-420FCD2CD9E0}"/>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6" name="Footer Placeholder 5">
            <a:extLst>
              <a:ext uri="{FF2B5EF4-FFF2-40B4-BE49-F238E27FC236}">
                <a16:creationId xmlns:a16="http://schemas.microsoft.com/office/drawing/2014/main" id="{59B45F87-25F8-417F-9582-188D23283B8B}"/>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F9B5D35D-8473-4354-9075-19A092F994DF}"/>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59081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AE86-7C6F-4553-9110-172B7D4BC211}"/>
              </a:ext>
            </a:extLst>
          </p:cNvPr>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Picture Placeholder 2">
            <a:extLst>
              <a:ext uri="{FF2B5EF4-FFF2-40B4-BE49-F238E27FC236}">
                <a16:creationId xmlns:a16="http://schemas.microsoft.com/office/drawing/2014/main" id="{8498A15D-9F17-4620-AC97-B61B5F2794B2}"/>
              </a:ext>
            </a:extLst>
          </p:cNvPr>
          <p:cNvSpPr>
            <a:spLocks noGrp="1"/>
          </p:cNvSpPr>
          <p:nvPr>
            <p:ph type="pic" idx="1"/>
          </p:nvPr>
        </p:nvSpPr>
        <p:spPr>
          <a:xfrm>
            <a:off x="8081859" y="1539652"/>
            <a:ext cx="9623971" cy="7599245"/>
          </a:xfrm>
        </p:spPr>
        <p:txBody>
          <a:bodyPr/>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endParaRPr lang="en-US"/>
          </a:p>
        </p:txBody>
      </p:sp>
      <p:sp>
        <p:nvSpPr>
          <p:cNvPr id="4" name="Text Placeholder 3">
            <a:extLst>
              <a:ext uri="{FF2B5EF4-FFF2-40B4-BE49-F238E27FC236}">
                <a16:creationId xmlns:a16="http://schemas.microsoft.com/office/drawing/2014/main" id="{BD8A1E10-DCC6-4A66-8E32-8B5E7D5B25F6}"/>
              </a:ext>
            </a:extLst>
          </p:cNvPr>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a:extLst>
              <a:ext uri="{FF2B5EF4-FFF2-40B4-BE49-F238E27FC236}">
                <a16:creationId xmlns:a16="http://schemas.microsoft.com/office/drawing/2014/main" id="{3CE0A5A2-DD3F-4FB7-B3B0-07D3BCAAEB8D}"/>
              </a:ext>
            </a:extLst>
          </p:cNvPr>
          <p:cNvSpPr>
            <a:spLocks noGrp="1"/>
          </p:cNvSpPr>
          <p:nvPr>
            <p:ph type="dt" sz="half" idx="10"/>
          </p:nvPr>
        </p:nvSpPr>
        <p:spPr/>
        <p:txBody>
          <a:bodyPr/>
          <a:lstStyle/>
          <a:p>
            <a:fld id="{1D8BD707-D9CF-40AE-B4C6-C98DA3205C09}" type="datetimeFigureOut">
              <a:rPr lang="en-US" smtClean="0"/>
              <a:t>9/12/2020</a:t>
            </a:fld>
            <a:endParaRPr lang="en-US" dirty="0"/>
          </a:p>
        </p:txBody>
      </p:sp>
      <p:sp>
        <p:nvSpPr>
          <p:cNvPr id="6" name="Footer Placeholder 5">
            <a:extLst>
              <a:ext uri="{FF2B5EF4-FFF2-40B4-BE49-F238E27FC236}">
                <a16:creationId xmlns:a16="http://schemas.microsoft.com/office/drawing/2014/main" id="{77391202-8E37-438F-BFF7-941FDDA218E7}"/>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6702F5AB-341F-49B9-BBB7-E16C18D4843B}"/>
              </a:ext>
            </a:extLst>
          </p:cNvPr>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1090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847A9-9A7D-4562-B807-F10557446822}"/>
              </a:ext>
            </a:extLst>
          </p:cNvPr>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A13FF4-A24D-4B2F-AC04-EBE4BA26AE88}"/>
              </a:ext>
            </a:extLst>
          </p:cNvPr>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1BF54-C4AC-4101-B82A-79DDF185C77A}"/>
              </a:ext>
            </a:extLst>
          </p:cNvPr>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9/12/2020</a:t>
            </a:fld>
            <a:endParaRPr lang="en-US" dirty="0"/>
          </a:p>
        </p:txBody>
      </p:sp>
      <p:sp>
        <p:nvSpPr>
          <p:cNvPr id="5" name="Footer Placeholder 4">
            <a:extLst>
              <a:ext uri="{FF2B5EF4-FFF2-40B4-BE49-F238E27FC236}">
                <a16:creationId xmlns:a16="http://schemas.microsoft.com/office/drawing/2014/main" id="{03FDB31F-2BF2-45EF-BEC5-6D259B4874EA}"/>
              </a:ext>
            </a:extLst>
          </p:cNvPr>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a:extLst>
              <a:ext uri="{FF2B5EF4-FFF2-40B4-BE49-F238E27FC236}">
                <a16:creationId xmlns:a16="http://schemas.microsoft.com/office/drawing/2014/main" id="{E385B63A-EA4E-4854-8AE2-A39CD7B9C57A}"/>
              </a:ext>
            </a:extLst>
          </p:cNvPr>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423693860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cs-CZ" sz="3200" spc="-10" dirty="0">
                <a:solidFill>
                  <a:srgbClr val="FFFFFF"/>
                </a:solidFill>
                <a:cs typeface="Source Sans Pro Light"/>
              </a:rPr>
              <a:t>60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5" name="object 5"/>
          <p:cNvSpPr txBox="1"/>
          <p:nvPr/>
        </p:nvSpPr>
        <p:spPr>
          <a:xfrm>
            <a:off x="5657558" y="241300"/>
            <a:ext cx="5600198" cy="580928"/>
          </a:xfrm>
          <a:prstGeom prst="rect">
            <a:avLst/>
          </a:prstGeom>
          <a:noFill/>
        </p:spPr>
        <p:txBody>
          <a:bodyPr vert="horz" wrap="square" lIns="0" tIns="87630" rIns="0" bIns="0" rtlCol="0">
            <a:spAutoFit/>
          </a:bodyPr>
          <a:lstStyle/>
          <a:p>
            <a:pPr marL="495300">
              <a:spcBef>
                <a:spcPts val="690"/>
              </a:spcBef>
            </a:pPr>
            <a:r>
              <a:rPr lang="en-US" sz="3200" spc="-10" dirty="0">
                <a:solidFill>
                  <a:srgbClr val="FFFFFF"/>
                </a:solidFill>
                <a:cs typeface="Source Sans Pro Light"/>
              </a:rPr>
              <a:t>CSE Department</a:t>
            </a:r>
            <a:endParaRPr sz="3200" dirty="0">
              <a:cs typeface="Source Sans Pro Light"/>
            </a:endParaRPr>
          </a:p>
        </p:txBody>
      </p:sp>
      <p:sp>
        <p:nvSpPr>
          <p:cNvPr id="6" name="object 6"/>
          <p:cNvSpPr txBox="1"/>
          <p:nvPr/>
        </p:nvSpPr>
        <p:spPr>
          <a:xfrm>
            <a:off x="10442024" y="215716"/>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cs typeface="Source Sans Pro Light"/>
              </a:rPr>
              <a:t>Artificial Intelligence</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solidFill>
                  <a:srgbClr val="FFFFFF"/>
                </a:solidFill>
                <a:cs typeface="Source Sans Pro Light"/>
              </a:rPr>
              <a:t>Unit II</a:t>
            </a:r>
            <a:endParaRPr sz="3200" dirty="0">
              <a:cs typeface="Source Sans Pro Light"/>
            </a:endParaRPr>
          </a:p>
        </p:txBody>
      </p:sp>
      <p:sp>
        <p:nvSpPr>
          <p:cNvPr id="8" name="object 8"/>
          <p:cNvSpPr/>
          <p:nvPr/>
        </p:nvSpPr>
        <p:spPr>
          <a:xfrm>
            <a:off x="0" y="389890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4666456" y="2146300"/>
            <a:ext cx="9677400" cy="2228815"/>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Problem Solving and Search</a:t>
            </a:r>
            <a:endParaRPr lang="cs-CZ" sz="7200" dirty="0">
              <a:cs typeface="Source Sans Pro"/>
            </a:endParaRPr>
          </a:p>
        </p:txBody>
      </p:sp>
      <p:sp>
        <p:nvSpPr>
          <p:cNvPr id="19" name="object 19"/>
          <p:cNvSpPr/>
          <p:nvPr/>
        </p:nvSpPr>
        <p:spPr>
          <a:xfrm flipV="1">
            <a:off x="56951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5560970" y="4489723"/>
            <a:ext cx="7888372" cy="751488"/>
          </a:xfrm>
          <a:prstGeom prst="rect">
            <a:avLst/>
          </a:prstGeom>
        </p:spPr>
        <p:txBody>
          <a:bodyPr vert="horz" wrap="square" lIns="0" tIns="12700" rIns="0" bIns="0" rtlCol="0">
            <a:spAutoFit/>
          </a:bodyPr>
          <a:lstStyle/>
          <a:p>
            <a:pPr marL="146050" marR="5080" indent="-133985" algn="ctr">
              <a:lnSpc>
                <a:spcPct val="100000"/>
              </a:lnSpc>
              <a:spcBef>
                <a:spcPts val="100"/>
              </a:spcBef>
            </a:pPr>
            <a:r>
              <a:rPr lang="en-US" sz="4800" spc="-5" dirty="0">
                <a:solidFill>
                  <a:srgbClr val="00A0EF"/>
                </a:solidFill>
                <a:cs typeface="Source Sans Pro Light"/>
              </a:rPr>
              <a:t>Prof. Suresh </a:t>
            </a:r>
            <a:r>
              <a:rPr lang="en-US" sz="4800" spc="-5" dirty="0" err="1">
                <a:solidFill>
                  <a:srgbClr val="00A0EF"/>
                </a:solidFill>
                <a:cs typeface="Source Sans Pro Light"/>
              </a:rPr>
              <a:t>Kapare</a:t>
            </a:r>
            <a:endParaRPr lang="en-US" sz="48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Breadth-First 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p:txBody>
          <a:bodyPr>
            <a:normAutofit fontScale="85000" lnSpcReduction="10000"/>
          </a:bodyPr>
          <a:lstStyle/>
          <a:p>
            <a:pPr algn="l"/>
            <a:r>
              <a:rPr lang="en-US" sz="4000" b="1" i="0" u="none" strike="noStrike" baseline="0" dirty="0">
                <a:latin typeface="Times-Bold"/>
              </a:rPr>
              <a:t>Breadth-first search </a:t>
            </a:r>
            <a:r>
              <a:rPr lang="en-US" sz="4000" b="0" i="0" u="none" strike="noStrike" baseline="0" dirty="0">
                <a:latin typeface="Times-Roman"/>
              </a:rPr>
              <a:t>is a simple strategy in which the root node is expanded first, then all the successors of the root node are expanded next, then </a:t>
            </a:r>
            <a:r>
              <a:rPr lang="en-US" sz="4000" b="0" i="1" u="none" strike="noStrike" baseline="0" dirty="0">
                <a:latin typeface="Times-Italic"/>
              </a:rPr>
              <a:t>their </a:t>
            </a:r>
            <a:r>
              <a:rPr lang="en-US" sz="4000" b="0" i="0" u="none" strike="noStrike" baseline="0" dirty="0">
                <a:latin typeface="Times-Roman"/>
              </a:rPr>
              <a:t>successors, and so on. </a:t>
            </a:r>
          </a:p>
          <a:p>
            <a:pPr algn="l"/>
            <a:r>
              <a:rPr lang="en-US" sz="4000" dirty="0">
                <a:latin typeface="Times-Roman"/>
              </a:rPr>
              <a:t>Level wise expansion.</a:t>
            </a:r>
          </a:p>
          <a:p>
            <a:pPr algn="l"/>
            <a:r>
              <a:rPr lang="en-US" sz="4000" b="0" i="0" u="none" strike="noStrike" baseline="0" dirty="0">
                <a:latin typeface="Times-Roman"/>
              </a:rPr>
              <a:t>Its an instance of the general graph-search algorithm in which the </a:t>
            </a:r>
            <a:r>
              <a:rPr lang="en-US" sz="4000" b="0" i="1" u="none" strike="noStrike" baseline="0" dirty="0">
                <a:latin typeface="Times-Italic"/>
              </a:rPr>
              <a:t>shallowest </a:t>
            </a:r>
            <a:r>
              <a:rPr lang="en-US" sz="4000" b="0" i="0" u="none" strike="noStrike" baseline="0" dirty="0">
                <a:latin typeface="Times-Roman"/>
              </a:rPr>
              <a:t>unexpanded node is chosen for expansion. </a:t>
            </a:r>
          </a:p>
          <a:p>
            <a:pPr algn="l"/>
            <a:r>
              <a:rPr lang="en-US" sz="4000" dirty="0">
                <a:latin typeface="Times-Roman"/>
              </a:rPr>
              <a:t>U</a:t>
            </a:r>
            <a:r>
              <a:rPr lang="en-US" sz="4000" b="0" i="0" u="none" strike="noStrike" baseline="0" dirty="0">
                <a:latin typeface="Times-Roman"/>
              </a:rPr>
              <a:t>sing a FIFO queue for the frontier.</a:t>
            </a:r>
          </a:p>
          <a:p>
            <a:pPr algn="l"/>
            <a:r>
              <a:rPr lang="en-US" sz="4000" b="0" i="0" u="none" strike="noStrike" baseline="0" dirty="0">
                <a:latin typeface="Times-Roman"/>
              </a:rPr>
              <a:t>New nodes at the end of queue, and old nodes get expanded first. </a:t>
            </a:r>
          </a:p>
          <a:p>
            <a:pPr algn="l"/>
            <a:r>
              <a:rPr lang="en-US" sz="4000" b="0" i="0" u="none" strike="noStrike" baseline="0" dirty="0">
                <a:latin typeface="Times-Roman"/>
              </a:rPr>
              <a:t>The goal test is applied to each node when it is </a:t>
            </a:r>
            <a:r>
              <a:rPr lang="en-US" sz="4000" b="0" i="1" u="none" strike="noStrike" baseline="0" dirty="0">
                <a:latin typeface="Times-Italic"/>
              </a:rPr>
              <a:t>generated </a:t>
            </a:r>
            <a:r>
              <a:rPr lang="en-US" sz="4000" b="0" i="0" u="none" strike="noStrike" baseline="0" dirty="0">
                <a:latin typeface="Times-Roman"/>
              </a:rPr>
              <a:t>rather than when it is selected for expansion. </a:t>
            </a:r>
          </a:p>
          <a:p>
            <a:pPr algn="l"/>
            <a:r>
              <a:rPr lang="en-US" sz="4000" b="0" i="0" u="none" strike="noStrike" baseline="0" dirty="0">
                <a:latin typeface="Times-Roman"/>
              </a:rPr>
              <a:t>The algorithm, discards any new path to a state already in the frontier or explored set; it is easy to see that any such path must be at least as deep as the one already found. Thus, breadth-first search always has the shallowest path to every node on the frontier.</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43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Breadth-First Search</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F337BA6E-F0D8-44F0-8391-44DB9E6A65B0}"/>
              </a:ext>
            </a:extLst>
          </p:cNvPr>
          <p:cNvPicPr>
            <a:picLocks noChangeAspect="1"/>
          </p:cNvPicPr>
          <p:nvPr/>
        </p:nvPicPr>
        <p:blipFill rotWithShape="1">
          <a:blip r:embed="rId2"/>
          <a:srcRect l="23645" t="23959" r="7247" b="9375"/>
          <a:stretch/>
        </p:blipFill>
        <p:spPr>
          <a:xfrm>
            <a:off x="1046956" y="2171700"/>
            <a:ext cx="10234801" cy="7682456"/>
          </a:xfrm>
          <a:prstGeom prst="rect">
            <a:avLst/>
          </a:prstGeom>
        </p:spPr>
      </p:pic>
      <p:sp>
        <p:nvSpPr>
          <p:cNvPr id="8" name="TextBox 7">
            <a:extLst>
              <a:ext uri="{FF2B5EF4-FFF2-40B4-BE49-F238E27FC236}">
                <a16:creationId xmlns:a16="http://schemas.microsoft.com/office/drawing/2014/main" id="{2CF62663-F7A6-4E02-9017-79BA08AE397E}"/>
              </a:ext>
            </a:extLst>
          </p:cNvPr>
          <p:cNvSpPr txBox="1"/>
          <p:nvPr/>
        </p:nvSpPr>
        <p:spPr>
          <a:xfrm>
            <a:off x="11281757" y="1897573"/>
            <a:ext cx="7239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For b successors in every state and for depth d</a:t>
            </a:r>
          </a:p>
          <a:p>
            <a:r>
              <a:rPr lang="en-US" sz="2800" dirty="0"/>
              <a:t>          b+b</a:t>
            </a:r>
            <a:r>
              <a:rPr lang="en-US" sz="2800" baseline="30000" dirty="0"/>
              <a:t>2</a:t>
            </a:r>
            <a:r>
              <a:rPr lang="en-US" sz="2800" dirty="0"/>
              <a:t>+b</a:t>
            </a:r>
            <a:r>
              <a:rPr lang="en-US" sz="2800" baseline="30000" dirty="0"/>
              <a:t>3</a:t>
            </a:r>
            <a:r>
              <a:rPr lang="en-US" sz="2800" dirty="0"/>
              <a:t>+b</a:t>
            </a:r>
            <a:r>
              <a:rPr lang="en-US" sz="2800" baseline="30000" dirty="0"/>
              <a:t>4</a:t>
            </a:r>
            <a:r>
              <a:rPr lang="en-US" sz="2800" dirty="0"/>
              <a:t>+……+b</a:t>
            </a:r>
            <a:r>
              <a:rPr lang="en-US" sz="2800" baseline="30000" dirty="0"/>
              <a:t>d</a:t>
            </a:r>
            <a:r>
              <a:rPr lang="en-US" sz="2800" dirty="0"/>
              <a:t>=O(b</a:t>
            </a:r>
            <a:r>
              <a:rPr lang="en-US" sz="2800" baseline="30000" dirty="0"/>
              <a:t>d</a:t>
            </a:r>
            <a:r>
              <a:rPr lang="en-US" sz="2800" dirty="0"/>
              <a:t>)</a:t>
            </a:r>
          </a:p>
          <a:p>
            <a:pPr marL="457200" indent="-457200">
              <a:buFont typeface="Arial" panose="020B0604020202020204" pitchFamily="34" charset="0"/>
              <a:buChar char="•"/>
            </a:pPr>
            <a:r>
              <a:rPr lang="en-US" sz="2800" dirty="0"/>
              <a:t>Time Complexity including goal test: </a:t>
            </a:r>
            <a:r>
              <a:rPr lang="en-US" sz="2800" b="1" dirty="0"/>
              <a:t>O(b</a:t>
            </a:r>
            <a:r>
              <a:rPr lang="en-US" sz="2800" b="1" baseline="30000" dirty="0"/>
              <a:t>d+1</a:t>
            </a:r>
            <a:r>
              <a:rPr lang="en-US" sz="2800" b="1" dirty="0"/>
              <a:t>) </a:t>
            </a:r>
          </a:p>
          <a:p>
            <a:pPr marL="457200" indent="-457200">
              <a:buFont typeface="Arial" panose="020B0604020202020204" pitchFamily="34" charset="0"/>
              <a:buChar char="•"/>
            </a:pPr>
            <a:r>
              <a:rPr lang="en-US" sz="2800" dirty="0"/>
              <a:t>Space complexity: stores every expanded</a:t>
            </a:r>
          </a:p>
          <a:p>
            <a:r>
              <a:rPr lang="en-US" sz="2800" dirty="0"/>
              <a:t>node in the explored set, the space complexity is always within a factor of b of the time complexity -&gt; </a:t>
            </a:r>
            <a:r>
              <a:rPr lang="en-US" sz="2800" b="1" dirty="0"/>
              <a:t>O(b</a:t>
            </a:r>
            <a:r>
              <a:rPr lang="en-US" sz="2800" b="1" baseline="30000" dirty="0"/>
              <a:t>d</a:t>
            </a:r>
            <a:r>
              <a:rPr lang="en-US" sz="2800" b="1" dirty="0"/>
              <a:t>)</a:t>
            </a:r>
            <a:r>
              <a:rPr lang="en-US" sz="2800" dirty="0"/>
              <a:t>.</a:t>
            </a:r>
            <a:endParaRPr lang="en-US" dirty="0"/>
          </a:p>
        </p:txBody>
      </p:sp>
      <p:sp>
        <p:nvSpPr>
          <p:cNvPr id="9" name="TextBox 8">
            <a:extLst>
              <a:ext uri="{FF2B5EF4-FFF2-40B4-BE49-F238E27FC236}">
                <a16:creationId xmlns:a16="http://schemas.microsoft.com/office/drawing/2014/main" id="{F7EACA7C-D7A7-4425-803E-2F3E96D11F7C}"/>
              </a:ext>
            </a:extLst>
          </p:cNvPr>
          <p:cNvSpPr txBox="1"/>
          <p:nvPr/>
        </p:nvSpPr>
        <p:spPr>
          <a:xfrm>
            <a:off x="11929204" y="5006116"/>
            <a:ext cx="6986399" cy="400110"/>
          </a:xfrm>
          <a:prstGeom prst="rect">
            <a:avLst/>
          </a:prstGeom>
          <a:noFill/>
        </p:spPr>
        <p:txBody>
          <a:bodyPr wrap="square" rtlCol="0">
            <a:spAutoFit/>
          </a:bodyPr>
          <a:lstStyle/>
          <a:p>
            <a:r>
              <a:rPr lang="en-US" sz="2000" b="1" dirty="0"/>
              <a:t>An exponential complexity bound such as O(b</a:t>
            </a:r>
            <a:r>
              <a:rPr lang="en-US" sz="2000" b="1" baseline="30000" dirty="0"/>
              <a:t>d</a:t>
            </a:r>
            <a:r>
              <a:rPr lang="en-US" sz="2000" b="1" dirty="0"/>
              <a:t>) is scary.</a:t>
            </a:r>
          </a:p>
        </p:txBody>
      </p:sp>
      <p:pic>
        <p:nvPicPr>
          <p:cNvPr id="10" name="Picture 9">
            <a:extLst>
              <a:ext uri="{FF2B5EF4-FFF2-40B4-BE49-F238E27FC236}">
                <a16:creationId xmlns:a16="http://schemas.microsoft.com/office/drawing/2014/main" id="{1D84DF72-D14A-4F4D-BE8F-44E46969FB54}"/>
              </a:ext>
            </a:extLst>
          </p:cNvPr>
          <p:cNvPicPr>
            <a:picLocks noChangeAspect="1"/>
          </p:cNvPicPr>
          <p:nvPr/>
        </p:nvPicPr>
        <p:blipFill rotWithShape="1">
          <a:blip r:embed="rId3"/>
          <a:srcRect l="23645" t="24199" r="7247" b="21875"/>
          <a:stretch/>
        </p:blipFill>
        <p:spPr>
          <a:xfrm>
            <a:off x="11243469" y="5346700"/>
            <a:ext cx="7667530" cy="4507456"/>
          </a:xfrm>
          <a:prstGeom prst="rect">
            <a:avLst/>
          </a:prstGeom>
        </p:spPr>
      </p:pic>
      <p:sp>
        <p:nvSpPr>
          <p:cNvPr id="11" name="TextBox 10">
            <a:extLst>
              <a:ext uri="{FF2B5EF4-FFF2-40B4-BE49-F238E27FC236}">
                <a16:creationId xmlns:a16="http://schemas.microsoft.com/office/drawing/2014/main" id="{01A26FB2-0537-4923-9D1B-D6B0F480D2A0}"/>
              </a:ext>
            </a:extLst>
          </p:cNvPr>
          <p:cNvSpPr txBox="1"/>
          <p:nvPr/>
        </p:nvSpPr>
        <p:spPr>
          <a:xfrm>
            <a:off x="3713956" y="9871574"/>
            <a:ext cx="13792200" cy="707886"/>
          </a:xfrm>
          <a:prstGeom prst="rect">
            <a:avLst/>
          </a:prstGeom>
          <a:noFill/>
        </p:spPr>
        <p:txBody>
          <a:bodyPr wrap="square" rtlCol="0">
            <a:spAutoFit/>
          </a:bodyPr>
          <a:lstStyle/>
          <a:p>
            <a:pPr marL="285750" indent="-285750" algn="l">
              <a:buFont typeface="Arial" panose="020B0604020202020204" pitchFamily="34" charset="0"/>
              <a:buChar char="•"/>
            </a:pPr>
            <a:r>
              <a:rPr lang="en-US" sz="2000" b="1" i="1" u="none" strike="noStrike" baseline="0" dirty="0">
                <a:latin typeface="Times-Italic"/>
              </a:rPr>
              <a:t>the memory requirements are a bigger problem for breadth-first search than is the execution time. </a:t>
            </a:r>
          </a:p>
          <a:p>
            <a:pPr marL="285750" indent="-285750" algn="l">
              <a:buFont typeface="Arial" panose="020B0604020202020204" pitchFamily="34" charset="0"/>
              <a:buChar char="•"/>
            </a:pPr>
            <a:r>
              <a:rPr lang="en-US" sz="2000" b="1" i="1" u="none" strike="noStrike" baseline="0" dirty="0">
                <a:latin typeface="Times-Italic"/>
              </a:rPr>
              <a:t>exponential-complexity search problems cannot be solved by uninformed methods for any but the smallest instances</a:t>
            </a:r>
            <a:endParaRPr lang="en-US" sz="2000" b="1" dirty="0"/>
          </a:p>
        </p:txBody>
      </p:sp>
    </p:spTree>
    <p:extLst>
      <p:ext uri="{BB962C8B-B14F-4D97-AF65-F5344CB8AC3E}">
        <p14:creationId xmlns:p14="http://schemas.microsoft.com/office/powerpoint/2010/main" val="424707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Uniform-cost 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306959" y="2846623"/>
            <a:ext cx="16961198" cy="6784864"/>
          </a:xfrm>
        </p:spPr>
        <p:txBody>
          <a:bodyPr>
            <a:normAutofit/>
          </a:bodyPr>
          <a:lstStyle/>
          <a:p>
            <a:pPr algn="l"/>
            <a:r>
              <a:rPr lang="en-US" sz="4000" b="0" i="0" u="none" strike="noStrike" baseline="0" dirty="0">
                <a:latin typeface="Times-Roman"/>
              </a:rPr>
              <a:t>All step costs are equal, breadth-first search is optimal.</a:t>
            </a:r>
          </a:p>
          <a:p>
            <a:pPr algn="l"/>
            <a:r>
              <a:rPr lang="en-US" sz="4000" dirty="0">
                <a:latin typeface="Times-Roman"/>
              </a:rPr>
              <a:t>A</a:t>
            </a:r>
            <a:r>
              <a:rPr lang="en-US" sz="4000" b="0" i="0" u="none" strike="noStrike" baseline="0" dirty="0">
                <a:latin typeface="Times-Roman"/>
              </a:rPr>
              <a:t>ny step-cost function……………..? </a:t>
            </a:r>
          </a:p>
          <a:p>
            <a:pPr algn="l"/>
            <a:r>
              <a:rPr lang="en-US" sz="4000" b="1" dirty="0">
                <a:latin typeface="Times-Roman"/>
              </a:rPr>
              <a:t>U</a:t>
            </a:r>
            <a:r>
              <a:rPr lang="en-US" sz="4000" b="1" i="0" u="none" strike="noStrike" baseline="0" dirty="0">
                <a:latin typeface="Times-Roman"/>
              </a:rPr>
              <a:t>niform-cost search</a:t>
            </a:r>
            <a:r>
              <a:rPr lang="en-US" sz="4000" b="0" i="0" u="none" strike="noStrike" baseline="0" dirty="0">
                <a:latin typeface="Times-Roman"/>
              </a:rPr>
              <a:t> expands the node n with the lowest path cost g(n). This is done by storing the frontier as a priority queue ordered by g.</a:t>
            </a:r>
          </a:p>
          <a:p>
            <a:pPr lvl="1"/>
            <a:r>
              <a:rPr lang="en-US" sz="3376" b="0" i="0" u="none" strike="noStrike" baseline="0" dirty="0">
                <a:latin typeface="Times-Roman"/>
              </a:rPr>
              <a:t>The goal test is applied to a node when it is selected for expansion.</a:t>
            </a:r>
          </a:p>
          <a:p>
            <a:pPr lvl="1"/>
            <a:r>
              <a:rPr lang="en-US" sz="3376" b="0" i="0" u="none" strike="noStrike" baseline="0" dirty="0">
                <a:latin typeface="Times-Roman"/>
              </a:rPr>
              <a:t>A Test is added in case a better path is found to a node currently on the frontier.</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Right 5">
            <a:extLst>
              <a:ext uri="{FF2B5EF4-FFF2-40B4-BE49-F238E27FC236}">
                <a16:creationId xmlns:a16="http://schemas.microsoft.com/office/drawing/2014/main" id="{878C91D3-04EC-4DE2-84AD-F39E8BE7B34E}"/>
              </a:ext>
            </a:extLst>
          </p:cNvPr>
          <p:cNvSpPr/>
          <p:nvPr/>
        </p:nvSpPr>
        <p:spPr>
          <a:xfrm>
            <a:off x="0" y="5346700"/>
            <a:ext cx="2037556"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Differs than BST</a:t>
            </a:r>
          </a:p>
        </p:txBody>
      </p:sp>
    </p:spTree>
    <p:extLst>
      <p:ext uri="{BB962C8B-B14F-4D97-AF65-F5344CB8AC3E}">
        <p14:creationId xmlns:p14="http://schemas.microsoft.com/office/powerpoint/2010/main" val="219483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Uniform-cost search</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C6D9F4D6-E4FC-4F92-A5A6-F43EA72BC2C4}"/>
              </a:ext>
            </a:extLst>
          </p:cNvPr>
          <p:cNvPicPr>
            <a:picLocks noChangeAspect="1"/>
          </p:cNvPicPr>
          <p:nvPr/>
        </p:nvPicPr>
        <p:blipFill rotWithShape="1">
          <a:blip r:embed="rId2"/>
          <a:srcRect l="35359" t="17708" r="10176" b="15625"/>
          <a:stretch/>
        </p:blipFill>
        <p:spPr>
          <a:xfrm>
            <a:off x="1286163" y="1828993"/>
            <a:ext cx="8212057" cy="5651308"/>
          </a:xfrm>
          <a:prstGeom prst="rect">
            <a:avLst/>
          </a:prstGeom>
        </p:spPr>
      </p:pic>
      <p:pic>
        <p:nvPicPr>
          <p:cNvPr id="10" name="Picture 9">
            <a:extLst>
              <a:ext uri="{FF2B5EF4-FFF2-40B4-BE49-F238E27FC236}">
                <a16:creationId xmlns:a16="http://schemas.microsoft.com/office/drawing/2014/main" id="{325B8E55-F141-4D9A-9D5C-CD905B3D2BC4}"/>
              </a:ext>
            </a:extLst>
          </p:cNvPr>
          <p:cNvPicPr>
            <a:picLocks noChangeAspect="1"/>
          </p:cNvPicPr>
          <p:nvPr/>
        </p:nvPicPr>
        <p:blipFill rotWithShape="1">
          <a:blip r:embed="rId3"/>
          <a:srcRect l="34187" t="28125" r="8419" b="30208"/>
          <a:stretch/>
        </p:blipFill>
        <p:spPr>
          <a:xfrm>
            <a:off x="1276478" y="7480301"/>
            <a:ext cx="8212057" cy="3258627"/>
          </a:xfrm>
          <a:prstGeom prst="rect">
            <a:avLst/>
          </a:prstGeom>
        </p:spPr>
      </p:pic>
      <p:sp>
        <p:nvSpPr>
          <p:cNvPr id="11" name="TextBox 10">
            <a:extLst>
              <a:ext uri="{FF2B5EF4-FFF2-40B4-BE49-F238E27FC236}">
                <a16:creationId xmlns:a16="http://schemas.microsoft.com/office/drawing/2014/main" id="{85E55CC2-5E23-49C6-93CF-02A4A4161A67}"/>
              </a:ext>
            </a:extLst>
          </p:cNvPr>
          <p:cNvSpPr txBox="1"/>
          <p:nvPr/>
        </p:nvSpPr>
        <p:spPr>
          <a:xfrm>
            <a:off x="9809956" y="2298700"/>
            <a:ext cx="876300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g-cost = 278</a:t>
            </a:r>
          </a:p>
          <a:p>
            <a:pPr marL="285750" indent="-285750">
              <a:buFont typeface="Arial" panose="020B0604020202020204" pitchFamily="34" charset="0"/>
              <a:buChar char="•"/>
            </a:pPr>
            <a:r>
              <a:rPr lang="en-US" sz="2400" dirty="0"/>
              <a:t>Uniform-cost search is optimal in general. </a:t>
            </a:r>
          </a:p>
          <a:p>
            <a:pPr marL="285750" indent="-285750">
              <a:buFont typeface="Arial" panose="020B0604020202020204" pitchFamily="34" charset="0"/>
              <a:buChar char="•"/>
            </a:pPr>
            <a:r>
              <a:rPr lang="en-US" sz="2400" dirty="0"/>
              <a:t>First, we observe that whenever uniform-cost search selects a node n for expansion, the optimal path to that node has been found. (Were this not the case, there would have to be another frontier node n on the optimal path from the start node to n, by the graph separation property of Figure 3.9;</a:t>
            </a:r>
          </a:p>
          <a:p>
            <a:r>
              <a:rPr lang="en-US" sz="2400" dirty="0"/>
              <a:t>by definition, n</a:t>
            </a:r>
          </a:p>
          <a:p>
            <a:r>
              <a:rPr lang="en-US" sz="2400" dirty="0"/>
              <a:t> would have lower g-cost than n and would have been selected first.) Then,</a:t>
            </a:r>
          </a:p>
          <a:p>
            <a:r>
              <a:rPr lang="en-US" sz="2400" dirty="0"/>
              <a:t>because step costs are nonnegative, paths never get shorter as nodes are added. These two</a:t>
            </a:r>
          </a:p>
          <a:p>
            <a:r>
              <a:rPr lang="en-US" sz="2400" dirty="0"/>
              <a:t>facts together imply that uniform-cost search expands nodes in order of their optimal path</a:t>
            </a:r>
          </a:p>
          <a:p>
            <a:r>
              <a:rPr lang="en-US" sz="2400" dirty="0"/>
              <a:t>cost. Hence, the first goal node selected for expansion must be the optimal solution.</a:t>
            </a:r>
          </a:p>
        </p:txBody>
      </p:sp>
    </p:spTree>
    <p:extLst>
      <p:ext uri="{BB962C8B-B14F-4D97-AF65-F5344CB8AC3E}">
        <p14:creationId xmlns:p14="http://schemas.microsoft.com/office/powerpoint/2010/main" val="324952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Depth-First 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p:txBody>
          <a:bodyPr>
            <a:normAutofit/>
          </a:bodyPr>
          <a:lstStyle/>
          <a:p>
            <a:pPr algn="l"/>
            <a:r>
              <a:rPr lang="en-US" sz="4000" b="0" i="0" u="none" strike="noStrike" baseline="0" dirty="0">
                <a:latin typeface="Times-Roman"/>
              </a:rPr>
              <a:t>Depth-first search always expands the deepest node in the current frontier of the search tree.</a:t>
            </a:r>
          </a:p>
          <a:p>
            <a:pPr algn="l"/>
            <a:r>
              <a:rPr lang="en-US" sz="4000" b="0" i="0" u="none" strike="noStrike" baseline="0" dirty="0">
                <a:latin typeface="Times-Roman"/>
              </a:rPr>
              <a:t>The search proceeds immediately to the deepest level of the search tree, where the nodes have no successors. </a:t>
            </a:r>
          </a:p>
          <a:p>
            <a:pPr algn="l"/>
            <a:r>
              <a:rPr lang="en-US" sz="4000" b="0" i="0" u="none" strike="noStrike" baseline="0" dirty="0">
                <a:latin typeface="Times-Roman"/>
              </a:rPr>
              <a:t>As those nodes are expanded, they are dropped from the frontier, so then the search “backs up” to the next deepest node that still has unexplored successors.</a:t>
            </a:r>
          </a:p>
          <a:p>
            <a:pPr algn="l"/>
            <a:r>
              <a:rPr lang="en-US" sz="4000" dirty="0">
                <a:latin typeface="Times-Roman"/>
              </a:rPr>
              <a:t>Uses LIFO (Stack)</a:t>
            </a:r>
            <a:endParaRPr lang="en-US" sz="4000" b="0" i="0" u="none" strike="noStrike" baseline="0" dirty="0">
              <a:latin typeface="Times-Roman"/>
            </a:endParaRPr>
          </a:p>
          <a:p>
            <a:pPr algn="l"/>
            <a:endParaRPr lang="en-US" sz="4000" b="0" i="0" u="none" strike="noStrike" baseline="0" dirty="0">
              <a:latin typeface="Times-Roman"/>
            </a:endParaRP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095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Depth-first search</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A337C494-F191-475E-A30F-435555143898}"/>
              </a:ext>
            </a:extLst>
          </p:cNvPr>
          <p:cNvPicPr>
            <a:picLocks noChangeAspect="1"/>
          </p:cNvPicPr>
          <p:nvPr/>
        </p:nvPicPr>
        <p:blipFill rotWithShape="1">
          <a:blip r:embed="rId2"/>
          <a:srcRect l="38872" t="18750" r="15447" b="4167"/>
          <a:stretch/>
        </p:blipFill>
        <p:spPr>
          <a:xfrm>
            <a:off x="2483674" y="1873740"/>
            <a:ext cx="15163800" cy="8819660"/>
          </a:xfrm>
          <a:prstGeom prst="rect">
            <a:avLst/>
          </a:prstGeom>
        </p:spPr>
      </p:pic>
    </p:spTree>
    <p:extLst>
      <p:ext uri="{BB962C8B-B14F-4D97-AF65-F5344CB8AC3E}">
        <p14:creationId xmlns:p14="http://schemas.microsoft.com/office/powerpoint/2010/main" val="275658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Depth-First 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8502997" cy="8388708"/>
          </a:xfrm>
        </p:spPr>
        <p:txBody>
          <a:bodyPr>
            <a:normAutofit/>
          </a:bodyPr>
          <a:lstStyle/>
          <a:p>
            <a:pPr algn="just"/>
            <a:r>
              <a:rPr lang="en-US" sz="4000" b="0" i="0" u="none" strike="noStrike" baseline="0" dirty="0">
                <a:latin typeface="Times-Roman"/>
              </a:rPr>
              <a:t>The properties of depth-first search depend strongly on whether the graph-search or tree-search version is used. </a:t>
            </a:r>
          </a:p>
          <a:p>
            <a:pPr algn="just"/>
            <a:r>
              <a:rPr lang="en-US" sz="4000" b="0" i="0" u="none" strike="noStrike" baseline="0" dirty="0">
                <a:latin typeface="Times-Roman"/>
              </a:rPr>
              <a:t>Depth-first tree search can be modified at no extra memory cost so that it checks new states against those on the path from the root to the current node; this avoids infinite loops in finite state spaces but does not avoid the proliferation of redundant paths. </a:t>
            </a:r>
          </a:p>
          <a:p>
            <a:pPr algn="just"/>
            <a:r>
              <a:rPr lang="en-US" sz="4000" b="0" i="0" u="none" strike="noStrike" baseline="0" dirty="0">
                <a:latin typeface="Times-Roman"/>
              </a:rPr>
              <a:t>In infinite state spaces, both versions fail if an infinite non-goal path is encountered.</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517754E-20B5-4B18-9ACF-5B67DF90AB29}"/>
              </a:ext>
            </a:extLst>
          </p:cNvPr>
          <p:cNvSpPr txBox="1"/>
          <p:nvPr/>
        </p:nvSpPr>
        <p:spPr>
          <a:xfrm>
            <a:off x="9637265" y="2115046"/>
            <a:ext cx="8819357" cy="821763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time complexity of depth-first graph search is bounded by the size of the state space</a:t>
            </a:r>
          </a:p>
          <a:p>
            <a:pPr algn="just"/>
            <a:r>
              <a:rPr lang="en-US" sz="2400" dirty="0"/>
              <a:t>(which may be infinite). </a:t>
            </a:r>
          </a:p>
          <a:p>
            <a:pPr marL="285750" indent="-285750" algn="just">
              <a:buFont typeface="Arial" panose="020B0604020202020204" pitchFamily="34" charset="0"/>
              <a:buChar char="•"/>
            </a:pPr>
            <a:r>
              <a:rPr lang="en-US" sz="2400" dirty="0"/>
              <a:t>It may generate all of the O(</a:t>
            </a:r>
            <a:r>
              <a:rPr lang="en-US" sz="2400" dirty="0" err="1"/>
              <a:t>b</a:t>
            </a:r>
            <a:r>
              <a:rPr lang="en-US" sz="2400" baseline="30000" dirty="0" err="1"/>
              <a:t>m</a:t>
            </a:r>
            <a:r>
              <a:rPr lang="en-US" sz="2400" dirty="0"/>
              <a:t>) nodes in the search tree, where m is the maximum depth of any node; </a:t>
            </a:r>
          </a:p>
          <a:p>
            <a:pPr marL="285750" indent="-285750" algn="just">
              <a:buFont typeface="Arial" panose="020B0604020202020204" pitchFamily="34" charset="0"/>
              <a:buChar char="•"/>
            </a:pPr>
            <a:r>
              <a:rPr lang="en-US" sz="2400" dirty="0"/>
              <a:t>This can be much greater than the size of the state space. Note that m itself can be much larger than d (the depth of the shallowest solution) and is infinite if the tree is unbounded.</a:t>
            </a:r>
          </a:p>
          <a:p>
            <a:pPr marL="285750" indent="-285750" algn="just">
              <a:buFont typeface="Arial" panose="020B0604020202020204" pitchFamily="34" charset="0"/>
              <a:buChar char="•"/>
            </a:pPr>
            <a:r>
              <a:rPr lang="en-US" sz="2400" dirty="0"/>
              <a:t>For a graph search, there is no advantage, but a depth-first tree search needs to store only a single path from the root to a leaf node, along with the remaining unexpanded sibling nodes for each node on the path. Once a node has been expanded, it can be removed from memory as soon as all its descendants have been fully explored. </a:t>
            </a:r>
          </a:p>
          <a:p>
            <a:pPr marL="285750" indent="-285750" algn="just">
              <a:buFont typeface="Arial" panose="020B0604020202020204" pitchFamily="34" charset="0"/>
              <a:buChar char="•"/>
            </a:pPr>
            <a:r>
              <a:rPr lang="en-US" sz="2400" dirty="0"/>
              <a:t>For a state space with branching factor b and maximum depth m, depth-first search requires storage of only O(</a:t>
            </a:r>
            <a:r>
              <a:rPr lang="en-US" sz="2400" dirty="0" err="1"/>
              <a:t>b</a:t>
            </a:r>
            <a:r>
              <a:rPr lang="en-US" sz="2400" baseline="30000" dirty="0" err="1"/>
              <a:t>m</a:t>
            </a:r>
            <a:r>
              <a:rPr lang="en-US" sz="2400" dirty="0"/>
              <a:t>) nodes.</a:t>
            </a:r>
          </a:p>
          <a:p>
            <a:pPr marL="285750" indent="-285750" algn="just">
              <a:buFont typeface="Arial" panose="020B0604020202020204" pitchFamily="34" charset="0"/>
              <a:buChar char="•"/>
            </a:pPr>
            <a:r>
              <a:rPr lang="en-US" sz="2400" dirty="0"/>
              <a:t>we find that depth-first search would require 156 kilobytes instead of 10 exabytes at depth d = 16, a factor of 7 trillion times less space. </a:t>
            </a:r>
          </a:p>
          <a:p>
            <a:pPr marL="285750" indent="-285750" algn="just">
              <a:buFont typeface="Arial" panose="020B0604020202020204" pitchFamily="34" charset="0"/>
              <a:buChar char="•"/>
            </a:pPr>
            <a:r>
              <a:rPr lang="en-US" sz="2400" dirty="0"/>
              <a:t>This has led to the adoption of depth-first tree search as the basic workhorse of many areas of AI, including constraint satisfaction, propositional satisfiability, and logic programming. </a:t>
            </a:r>
            <a:endParaRPr lang="en-IN" sz="2400" dirty="0"/>
          </a:p>
        </p:txBody>
      </p:sp>
    </p:spTree>
    <p:extLst>
      <p:ext uri="{BB962C8B-B14F-4D97-AF65-F5344CB8AC3E}">
        <p14:creationId xmlns:p14="http://schemas.microsoft.com/office/powerpoint/2010/main" val="110619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Depth-First 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16620838" cy="8388708"/>
          </a:xfrm>
        </p:spPr>
        <p:txBody>
          <a:bodyPr>
            <a:normAutofit fontScale="92500"/>
          </a:bodyPr>
          <a:lstStyle/>
          <a:p>
            <a:pPr algn="just"/>
            <a:r>
              <a:rPr lang="en-US" sz="4000" b="0" i="0" u="none" strike="noStrike" baseline="0" dirty="0">
                <a:latin typeface="Times-Roman"/>
              </a:rPr>
              <a:t>A variant of depth-first search called backtracking </a:t>
            </a:r>
            <a:r>
              <a:rPr lang="en-US" sz="4000" b="0" i="0" u="none" strike="noStrike" baseline="0" dirty="0" err="1">
                <a:latin typeface="Times-Roman"/>
              </a:rPr>
              <a:t>BACKTRACKING</a:t>
            </a:r>
            <a:r>
              <a:rPr lang="en-US" sz="4000" b="0" i="0" u="none" strike="noStrike" baseline="0" dirty="0">
                <a:latin typeface="Times-Roman"/>
              </a:rPr>
              <a:t> search uses still less memory.</a:t>
            </a:r>
          </a:p>
          <a:p>
            <a:pPr algn="just"/>
            <a:r>
              <a:rPr lang="en-US" sz="4000" b="0" i="0" u="none" strike="noStrike" baseline="0" dirty="0">
                <a:latin typeface="Times-Roman"/>
              </a:rPr>
              <a:t>In backtracking, only one successor is generated at a time rather than all successors; each partially expanded node remembers which successor to generate next. </a:t>
            </a:r>
          </a:p>
          <a:p>
            <a:pPr algn="just"/>
            <a:r>
              <a:rPr lang="en-US" sz="4000" b="0" i="0" u="none" strike="noStrike" baseline="0" dirty="0">
                <a:latin typeface="Times-Roman"/>
              </a:rPr>
              <a:t>In this way, only O(m) memory is needed rather than O(</a:t>
            </a:r>
            <a:r>
              <a:rPr lang="en-US" sz="4000" b="0" i="0" u="none" strike="noStrike" baseline="0" dirty="0" err="1">
                <a:latin typeface="Times-Roman"/>
              </a:rPr>
              <a:t>b</a:t>
            </a:r>
            <a:r>
              <a:rPr lang="en-US" sz="4000" b="0" i="0" u="none" strike="noStrike" baseline="30000" dirty="0" err="1">
                <a:latin typeface="Times-Roman"/>
              </a:rPr>
              <a:t>m</a:t>
            </a:r>
            <a:r>
              <a:rPr lang="en-US" sz="4000" b="0" i="0" u="none" strike="noStrike" baseline="0" dirty="0">
                <a:latin typeface="Times-Roman"/>
              </a:rPr>
              <a:t>). </a:t>
            </a:r>
          </a:p>
          <a:p>
            <a:pPr algn="just"/>
            <a:r>
              <a:rPr lang="en-US" sz="4000" b="0" i="0" u="none" strike="noStrike" baseline="0" dirty="0">
                <a:latin typeface="Times-Roman"/>
              </a:rPr>
              <a:t>Backtracking search facilitates yet another memory-saving (and time-saving) trick: the idea of generating a successor by modifying the current state description directly rather than copying it first. </a:t>
            </a:r>
          </a:p>
          <a:p>
            <a:pPr algn="just"/>
            <a:r>
              <a:rPr lang="en-US" sz="4000" b="0" i="0" u="none" strike="noStrike" baseline="0" dirty="0">
                <a:latin typeface="Times-Roman"/>
              </a:rPr>
              <a:t>This reduces the memory requirements to just one state description and O(m) actions. </a:t>
            </a:r>
          </a:p>
          <a:p>
            <a:pPr algn="just"/>
            <a:r>
              <a:rPr lang="en-US" sz="4000" b="0" i="0" u="none" strike="noStrike" baseline="0" dirty="0">
                <a:latin typeface="Times-Roman"/>
              </a:rPr>
              <a:t>For this to work, we must be able to undo each modification when we go back to generate the next successor.</a:t>
            </a:r>
          </a:p>
          <a:p>
            <a:pPr algn="just"/>
            <a:r>
              <a:rPr lang="en-US" sz="4000" b="0" i="0" u="none" strike="noStrike" baseline="0" dirty="0">
                <a:latin typeface="Times-Roman"/>
              </a:rPr>
              <a:t>For problems with large state descriptions, such as robotic assembly, these techniques are critical to success.</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07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pPr algn="ctr"/>
            <a:r>
              <a:rPr lang="en-IN" sz="5400" b="1" i="0" u="none" strike="noStrike" baseline="0" dirty="0"/>
              <a:t>Depth-limited search</a:t>
            </a:r>
            <a:endParaRPr lang="en-US" sz="32400" dirty="0"/>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16620838" cy="8464908"/>
          </a:xfrm>
        </p:spPr>
        <p:txBody>
          <a:bodyPr>
            <a:normAutofit fontScale="77500" lnSpcReduction="20000"/>
          </a:bodyPr>
          <a:lstStyle/>
          <a:p>
            <a:pPr algn="just"/>
            <a:r>
              <a:rPr lang="en-US" sz="4000" b="0" i="0" u="none" strike="noStrike" baseline="0" dirty="0">
                <a:latin typeface="Times-Roman"/>
              </a:rPr>
              <a:t>failure of depth-first search in infinite state spaces can be alleviated by supplying depth-first search with a predetermined depth limit </a:t>
            </a:r>
            <a:r>
              <a:rPr lang="en-US" sz="4000" b="0" i="1" u="none" strike="noStrike" baseline="0" dirty="0">
                <a:latin typeface="Times-Roman"/>
              </a:rPr>
              <a:t>l</a:t>
            </a:r>
            <a:r>
              <a:rPr lang="en-US" sz="4000" b="0" i="0" u="none" strike="noStrike" baseline="0" dirty="0">
                <a:latin typeface="Times-Roman"/>
              </a:rPr>
              <a:t>. That is, nodes at depth </a:t>
            </a:r>
            <a:r>
              <a:rPr lang="en-US" sz="4000" b="0" i="1" u="none" strike="noStrike" baseline="0" dirty="0">
                <a:latin typeface="Times-Roman"/>
              </a:rPr>
              <a:t>l </a:t>
            </a:r>
            <a:r>
              <a:rPr lang="en-US" sz="4000" b="0" i="0" u="none" strike="noStrike" baseline="0" dirty="0">
                <a:latin typeface="Times-Roman"/>
              </a:rPr>
              <a:t>are treated as if they have no successors. This approach is called </a:t>
            </a:r>
            <a:r>
              <a:rPr lang="en-US" sz="4000" b="1" i="0" u="none" strike="noStrike" baseline="0" dirty="0">
                <a:latin typeface="Times-Roman"/>
              </a:rPr>
              <a:t>depth-limited search</a:t>
            </a:r>
            <a:r>
              <a:rPr lang="en-US" sz="4000" b="0" i="0" u="none" strike="noStrike" baseline="0" dirty="0">
                <a:latin typeface="Times-Roman"/>
              </a:rPr>
              <a:t>.</a:t>
            </a:r>
          </a:p>
          <a:p>
            <a:pPr algn="just"/>
            <a:r>
              <a:rPr lang="en-US" sz="4000" b="0" i="0" u="none" strike="noStrike" baseline="0" dirty="0">
                <a:latin typeface="Times-Roman"/>
              </a:rPr>
              <a:t>Solves infinite loop problem.</a:t>
            </a:r>
          </a:p>
          <a:p>
            <a:pPr algn="just"/>
            <a:r>
              <a:rPr lang="en-US" sz="4000" b="1" i="0" u="none" strike="noStrike" baseline="0" dirty="0">
                <a:latin typeface="Times-Roman"/>
              </a:rPr>
              <a:t>Incompleteness</a:t>
            </a:r>
            <a:r>
              <a:rPr lang="en-US" sz="4000" b="0" i="0" u="none" strike="noStrike" baseline="0" dirty="0">
                <a:latin typeface="Times-Roman"/>
              </a:rPr>
              <a:t> if we choose </a:t>
            </a:r>
            <a:r>
              <a:rPr lang="en-US" sz="4000" b="0" i="1" u="none" strike="noStrike" baseline="0" dirty="0">
                <a:latin typeface="Times-Roman"/>
              </a:rPr>
              <a:t>l</a:t>
            </a:r>
            <a:r>
              <a:rPr lang="en-US" sz="4000" b="0" i="0" u="none" strike="noStrike" baseline="0" dirty="0">
                <a:latin typeface="Times-Roman"/>
              </a:rPr>
              <a:t>&lt; d, that is, the shallowest goal is beyond the depth limit. (This is likely when d is unknown.) Depth-limited search will also be nonoptimal if we choose </a:t>
            </a:r>
            <a:r>
              <a:rPr lang="en-US" sz="4000" b="0" i="1" u="none" strike="noStrike" baseline="0" dirty="0">
                <a:latin typeface="Times-Roman"/>
              </a:rPr>
              <a:t>l</a:t>
            </a:r>
            <a:r>
              <a:rPr lang="en-US" sz="4000" b="0" i="0" u="none" strike="noStrike" baseline="0" dirty="0">
                <a:latin typeface="Times-Roman"/>
              </a:rPr>
              <a:t>&gt; d. Its time complexity is O(b</a:t>
            </a:r>
            <a:r>
              <a:rPr lang="en-US" sz="4000" b="0" i="1" u="none" strike="noStrike" baseline="30000" dirty="0">
                <a:latin typeface="Times-Roman"/>
              </a:rPr>
              <a:t>l</a:t>
            </a:r>
            <a:r>
              <a:rPr lang="en-US" sz="4000" b="0" i="0" u="none" strike="noStrike" baseline="0" dirty="0">
                <a:latin typeface="Times-Roman"/>
              </a:rPr>
              <a:t>) and its space complexity is O(b</a:t>
            </a:r>
            <a:r>
              <a:rPr lang="en-US" sz="4000" b="0" i="1" u="none" strike="noStrike" baseline="0" dirty="0">
                <a:latin typeface="Times-Roman"/>
              </a:rPr>
              <a:t>l</a:t>
            </a:r>
            <a:r>
              <a:rPr lang="en-US" sz="4000" b="0" u="none" strike="noStrike" baseline="0" dirty="0">
                <a:latin typeface="Times-Roman"/>
              </a:rPr>
              <a:t>)</a:t>
            </a:r>
            <a:r>
              <a:rPr lang="en-US" sz="4000" b="0" i="0" u="none" strike="noStrike" baseline="0" dirty="0">
                <a:latin typeface="Times-Roman"/>
              </a:rPr>
              <a:t>. </a:t>
            </a:r>
          </a:p>
          <a:p>
            <a:pPr algn="just"/>
            <a:r>
              <a:rPr lang="en-US" sz="4000" b="0" i="0" u="none" strike="noStrike" baseline="0" dirty="0">
                <a:latin typeface="Times-Roman"/>
              </a:rPr>
              <a:t>Depth-first</a:t>
            </a:r>
            <a:r>
              <a:rPr lang="en-US" sz="4000" dirty="0">
                <a:latin typeface="Times-Roman"/>
              </a:rPr>
              <a:t> </a:t>
            </a:r>
            <a:r>
              <a:rPr lang="en-US" sz="4000" b="0" i="0" u="none" strike="noStrike" baseline="0" dirty="0">
                <a:latin typeface="Times-Roman"/>
              </a:rPr>
              <a:t>search can be viewed as a special case of depth-limited search with </a:t>
            </a:r>
            <a:r>
              <a:rPr lang="en-US" sz="4000" b="0" i="1" u="none" strike="noStrike" baseline="0" dirty="0">
                <a:latin typeface="Times-Roman"/>
              </a:rPr>
              <a:t>l</a:t>
            </a:r>
            <a:r>
              <a:rPr lang="en-US" sz="4000" b="0" i="0" u="none" strike="noStrike" baseline="0" dirty="0">
                <a:latin typeface="Times-Roman"/>
              </a:rPr>
              <a:t>=∞.</a:t>
            </a:r>
          </a:p>
          <a:p>
            <a:pPr algn="just"/>
            <a:r>
              <a:rPr lang="en-US" sz="4000" b="0" i="0" u="none" strike="noStrike" baseline="0" dirty="0">
                <a:latin typeface="Times-Roman"/>
              </a:rPr>
              <a:t>Any city of example can be reached from any other city in at most 9 steps. This number, known as the </a:t>
            </a:r>
            <a:r>
              <a:rPr lang="en-US" sz="4000" b="1" i="0" u="none" strike="noStrike" baseline="0" dirty="0">
                <a:latin typeface="Times-Roman"/>
              </a:rPr>
              <a:t>diameter </a:t>
            </a:r>
            <a:r>
              <a:rPr lang="en-US" sz="4000" b="0" i="0" u="none" strike="noStrike" baseline="0" dirty="0">
                <a:latin typeface="Times-Roman"/>
              </a:rPr>
              <a:t>of the state space, gives us a better depth limit, which leads to a more efficient depth-limited search. </a:t>
            </a:r>
          </a:p>
          <a:p>
            <a:pPr algn="just"/>
            <a:r>
              <a:rPr lang="en-US" sz="4000" b="0" i="0" u="none" strike="noStrike" baseline="0" dirty="0">
                <a:latin typeface="Times-Roman"/>
              </a:rPr>
              <a:t>For most problems, however, we will not know a good depth limit until we have solved the problem.</a:t>
            </a:r>
          </a:p>
          <a:p>
            <a:pPr algn="just"/>
            <a:r>
              <a:rPr lang="en-US" sz="4000" b="0" i="0" u="none" strike="noStrike" baseline="0" dirty="0">
                <a:latin typeface="Times-Roman"/>
              </a:rPr>
              <a:t>Depth-limited search can be implemented as a simple modification to the general tree or graph-search algorithm. </a:t>
            </a:r>
          </a:p>
          <a:p>
            <a:pPr algn="just"/>
            <a:r>
              <a:rPr lang="en-US" sz="4000" b="0" i="0" u="none" strike="noStrike" baseline="0" dirty="0">
                <a:latin typeface="Times-Roman"/>
              </a:rPr>
              <a:t>Alternatively, it can be implemented as a simple recursive algorithm as shown in next Figure. </a:t>
            </a:r>
          </a:p>
          <a:p>
            <a:pPr algn="just"/>
            <a:r>
              <a:rPr lang="en-US" sz="4000" b="1" i="0" u="none" strike="noStrike" baseline="0" dirty="0">
                <a:latin typeface="Times-Roman"/>
              </a:rPr>
              <a:t>Notice that depth-limited search can terminate with two kinds of failure: the standard failure value indicates no solution; the cutoff value indicates no solution within the depth limit.</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54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87B2-49ED-44BA-9727-F78972BF112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DB1730-7164-4349-8F8C-F4ADB005E40E}"/>
              </a:ext>
            </a:extLst>
          </p:cNvPr>
          <p:cNvPicPr>
            <a:picLocks noGrp="1" noChangeAspect="1"/>
          </p:cNvPicPr>
          <p:nvPr>
            <p:ph idx="1"/>
          </p:nvPr>
        </p:nvPicPr>
        <p:blipFill rotWithShape="1">
          <a:blip r:embed="rId2"/>
          <a:srcRect l="36109" t="28989" r="6433" b="15980"/>
          <a:stretch/>
        </p:blipFill>
        <p:spPr>
          <a:xfrm>
            <a:off x="361155" y="0"/>
            <a:ext cx="18278929" cy="10124074"/>
          </a:xfrm>
        </p:spPr>
      </p:pic>
    </p:spTree>
    <p:extLst>
      <p:ext uri="{BB962C8B-B14F-4D97-AF65-F5344CB8AC3E}">
        <p14:creationId xmlns:p14="http://schemas.microsoft.com/office/powerpoint/2010/main" val="165551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Searching for Solutions- </a:t>
            </a:r>
            <a:r>
              <a:rPr lang="en-US" sz="4000" dirty="0"/>
              <a:t>after formulation now need to solve problems</a:t>
            </a:r>
            <a:endParaRPr lang="en-US" dirty="0"/>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306959" y="2846622"/>
            <a:ext cx="9417397" cy="7605477"/>
          </a:xfrm>
        </p:spPr>
        <p:txBody>
          <a:bodyPr>
            <a:normAutofit fontScale="77500" lnSpcReduction="20000"/>
          </a:bodyPr>
          <a:lstStyle/>
          <a:p>
            <a:pPr algn="just"/>
            <a:r>
              <a:rPr lang="en-US" sz="4400" b="0" i="0" u="none" strike="noStrike" baseline="0" dirty="0">
                <a:latin typeface="Times-Roman"/>
              </a:rPr>
              <a:t>A solution is an action sequence, so search algorithms work by considering various possible action sequences.</a:t>
            </a:r>
          </a:p>
          <a:p>
            <a:pPr algn="just"/>
            <a:r>
              <a:rPr lang="en-US" dirty="0"/>
              <a:t>Starting at the initial state form a search tree with the initial state at the </a:t>
            </a:r>
            <a:r>
              <a:rPr lang="en-US" b="1" dirty="0"/>
              <a:t>root</a:t>
            </a:r>
            <a:r>
              <a:rPr lang="en-US" dirty="0"/>
              <a:t>; the </a:t>
            </a:r>
            <a:r>
              <a:rPr lang="en-US" u="sng" dirty="0"/>
              <a:t>branches are actions</a:t>
            </a:r>
            <a:r>
              <a:rPr lang="en-US" dirty="0"/>
              <a:t> and the nodes correspond to states in the state space of the problem.</a:t>
            </a:r>
          </a:p>
          <a:p>
            <a:pPr algn="just"/>
            <a:r>
              <a:rPr lang="en-US" dirty="0"/>
              <a:t>The set of all leaf nodes available for expansion at any given point is called the </a:t>
            </a:r>
            <a:r>
              <a:rPr lang="en-US" b="1" dirty="0"/>
              <a:t>frontier</a:t>
            </a:r>
            <a:r>
              <a:rPr lang="en-US" dirty="0"/>
              <a:t>.</a:t>
            </a:r>
          </a:p>
          <a:p>
            <a:pPr algn="just"/>
            <a:r>
              <a:rPr lang="en-US" dirty="0"/>
              <a:t>Process of expanding nodes on the frontier continues until either a solution is found or there are no more states to expand.</a:t>
            </a:r>
          </a:p>
          <a:p>
            <a:pPr algn="just"/>
            <a:r>
              <a:rPr lang="en-US" dirty="0"/>
              <a:t>Search algorithms all share this basic structure; they vary primarily according to how they choose which state to expand next—the so-called </a:t>
            </a:r>
            <a:r>
              <a:rPr lang="en-US" b="1" dirty="0"/>
              <a:t>search strategy.</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5B1DAF86-F211-42FE-9E8C-9AFD311F8C78}"/>
              </a:ext>
            </a:extLst>
          </p:cNvPr>
          <p:cNvPicPr>
            <a:picLocks noChangeAspect="1"/>
          </p:cNvPicPr>
          <p:nvPr/>
        </p:nvPicPr>
        <p:blipFill rotWithShape="1">
          <a:blip r:embed="rId2"/>
          <a:srcRect l="32431" t="18750" r="9590" b="7249"/>
          <a:stretch/>
        </p:blipFill>
        <p:spPr>
          <a:xfrm>
            <a:off x="10908159" y="2386513"/>
            <a:ext cx="7893398" cy="8455468"/>
          </a:xfrm>
          <a:prstGeom prst="rect">
            <a:avLst/>
          </a:prstGeom>
        </p:spPr>
      </p:pic>
    </p:spTree>
    <p:extLst>
      <p:ext uri="{BB962C8B-B14F-4D97-AF65-F5344CB8AC3E}">
        <p14:creationId xmlns:p14="http://schemas.microsoft.com/office/powerpoint/2010/main" val="4048689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pPr algn="ctr"/>
            <a:r>
              <a:rPr lang="en-IN" sz="5400" b="1" i="0" u="none" strike="noStrike" baseline="0" dirty="0"/>
              <a:t>Iterative deepening depth-first search</a:t>
            </a:r>
            <a:endParaRPr lang="en-US" sz="32400" dirty="0"/>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16620838" cy="8464908"/>
          </a:xfrm>
        </p:spPr>
        <p:txBody>
          <a:bodyPr>
            <a:normAutofit lnSpcReduction="10000"/>
          </a:bodyPr>
          <a:lstStyle/>
          <a:p>
            <a:pPr algn="just"/>
            <a:r>
              <a:rPr lang="en-US" sz="4000" b="0" i="0" u="none" strike="noStrike" baseline="0" dirty="0">
                <a:latin typeface="Times-Roman"/>
              </a:rPr>
              <a:t>Iterative deepening search (or iterative deepening depth-first search) is a general strategy, often used in combination with depth-first tree search, that finds the best depth limit. </a:t>
            </a:r>
          </a:p>
          <a:p>
            <a:pPr algn="just"/>
            <a:r>
              <a:rPr lang="en-US" sz="4000" b="0" i="0" u="none" strike="noStrike" baseline="0" dirty="0">
                <a:latin typeface="Times-Roman"/>
              </a:rPr>
              <a:t>It does this by gradually increasing the limit—first 0, then 1, then 2, and so on—until a goal is found.</a:t>
            </a:r>
          </a:p>
          <a:p>
            <a:pPr algn="just"/>
            <a:r>
              <a:rPr lang="en-US" sz="4000" b="0" i="0" u="none" strike="noStrike" baseline="0" dirty="0">
                <a:latin typeface="Times-Roman"/>
              </a:rPr>
              <a:t>This will occur when the depth limit reaches d, the depth of the shallowest goal node. </a:t>
            </a:r>
          </a:p>
          <a:p>
            <a:pPr algn="just"/>
            <a:r>
              <a:rPr lang="en-US" sz="4000" b="0" i="0" u="none" strike="noStrike" baseline="0" dirty="0">
                <a:latin typeface="Times-Roman"/>
              </a:rPr>
              <a:t>Iterative deepening combines the benefits of depth-first and breadth-first search. </a:t>
            </a:r>
          </a:p>
          <a:p>
            <a:pPr algn="just"/>
            <a:r>
              <a:rPr lang="en-US" sz="4000" b="0" i="0" u="none" strike="noStrike" baseline="0" dirty="0">
                <a:latin typeface="Times-Roman"/>
              </a:rPr>
              <a:t>Like depth-first search, its memory requirements are modest: O(bd) to be precise.</a:t>
            </a:r>
          </a:p>
          <a:p>
            <a:pPr algn="just"/>
            <a:r>
              <a:rPr lang="en-US" sz="4000" b="0" i="0" u="none" strike="noStrike" baseline="0" dirty="0">
                <a:latin typeface="Times-Roman"/>
              </a:rPr>
              <a:t>Like breadth-first search, it is complete when the branching factor is finite and</a:t>
            </a:r>
          </a:p>
          <a:p>
            <a:pPr algn="just"/>
            <a:r>
              <a:rPr lang="en-US" sz="4000" b="0" i="0" u="none" strike="noStrike" baseline="0" dirty="0">
                <a:latin typeface="Times-Roman"/>
              </a:rPr>
              <a:t>optimal when the path cost is a nondecreasing function of the depth of the node. </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82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E6C03C-62D9-45D5-B10B-AC0BC67F07F1}"/>
              </a:ext>
            </a:extLst>
          </p:cNvPr>
          <p:cNvPicPr>
            <a:picLocks noChangeAspect="1"/>
          </p:cNvPicPr>
          <p:nvPr/>
        </p:nvPicPr>
        <p:blipFill rotWithShape="1">
          <a:blip r:embed="rId2"/>
          <a:srcRect l="43558" t="21875" r="21888" b="15625"/>
          <a:stretch/>
        </p:blipFill>
        <p:spPr>
          <a:xfrm>
            <a:off x="7181511" y="241299"/>
            <a:ext cx="11430001" cy="10452101"/>
          </a:xfrm>
          <a:prstGeom prst="rect">
            <a:avLst/>
          </a:prstGeom>
        </p:spPr>
      </p:pic>
      <p:pic>
        <p:nvPicPr>
          <p:cNvPr id="7" name="Picture 6">
            <a:extLst>
              <a:ext uri="{FF2B5EF4-FFF2-40B4-BE49-F238E27FC236}">
                <a16:creationId xmlns:a16="http://schemas.microsoft.com/office/drawing/2014/main" id="{4FF69AF1-EAFE-47DE-864E-E75271FC5145}"/>
              </a:ext>
            </a:extLst>
          </p:cNvPr>
          <p:cNvPicPr>
            <a:picLocks noChangeAspect="1"/>
          </p:cNvPicPr>
          <p:nvPr/>
        </p:nvPicPr>
        <p:blipFill>
          <a:blip r:embed="rId3"/>
          <a:stretch>
            <a:fillRect/>
          </a:stretch>
        </p:blipFill>
        <p:spPr>
          <a:xfrm>
            <a:off x="208755" y="223519"/>
            <a:ext cx="6972755" cy="4589782"/>
          </a:xfrm>
          <a:prstGeom prst="rect">
            <a:avLst/>
          </a:prstGeom>
        </p:spPr>
      </p:pic>
    </p:spTree>
    <p:extLst>
      <p:ext uri="{BB962C8B-B14F-4D97-AF65-F5344CB8AC3E}">
        <p14:creationId xmlns:p14="http://schemas.microsoft.com/office/powerpoint/2010/main" val="427962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pPr algn="ctr"/>
            <a:r>
              <a:rPr lang="en-IN" sz="5400" b="1" i="0" u="none" strike="noStrike" baseline="0" dirty="0"/>
              <a:t>Iterative deepening depth-first search</a:t>
            </a:r>
            <a:endParaRPr lang="en-US" sz="32400" dirty="0"/>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16620838" cy="8464908"/>
          </a:xfrm>
        </p:spPr>
        <p:txBody>
          <a:bodyPr>
            <a:normAutofit fontScale="70000" lnSpcReduction="20000"/>
          </a:bodyPr>
          <a:lstStyle/>
          <a:p>
            <a:pPr algn="just"/>
            <a:r>
              <a:rPr lang="en-US" sz="4000" b="0" i="0" u="none" strike="noStrike" baseline="0" dirty="0">
                <a:latin typeface="Times-Roman"/>
              </a:rPr>
              <a:t>May seem wasteful because states are generated multiple times. </a:t>
            </a:r>
          </a:p>
          <a:p>
            <a:pPr algn="just"/>
            <a:r>
              <a:rPr lang="en-US" sz="4000" b="0" i="0" u="none" strike="noStrike" baseline="0" dirty="0">
                <a:latin typeface="Times-Roman"/>
              </a:rPr>
              <a:t>It turns out this is not too costly as search tree with the same (or nearly the same) branching factor at each level, most of the nodes are in the bottom level, so it does not matter much that the upper levels are generated multiple times.</a:t>
            </a:r>
          </a:p>
          <a:p>
            <a:pPr algn="just"/>
            <a:r>
              <a:rPr lang="en-US" sz="4000" b="0" i="0" u="none" strike="noStrike" baseline="0" dirty="0">
                <a:latin typeface="Times-Roman"/>
              </a:rPr>
              <a:t>The nodes on the bottom level (depth d) are generated once, those on the next-to-bottom level are generated twice, and so on, up to the children of the root, which are generated d times.</a:t>
            </a:r>
          </a:p>
          <a:p>
            <a:pPr marL="0" indent="0" algn="just">
              <a:buNone/>
            </a:pPr>
            <a:r>
              <a:rPr lang="en-US" sz="4000" b="0" i="0" u="none" strike="noStrike" baseline="0" dirty="0">
                <a:latin typeface="Times-Roman"/>
              </a:rPr>
              <a:t>		N(IDS) = (d)b + (d − 1)b</a:t>
            </a:r>
            <a:r>
              <a:rPr lang="en-US" sz="4000" b="0" i="0" u="none" strike="noStrike" baseline="30000" dirty="0">
                <a:latin typeface="Times-Roman"/>
              </a:rPr>
              <a:t>2</a:t>
            </a:r>
            <a:r>
              <a:rPr lang="en-US" sz="4000" b="0" i="0" u="none" strike="noStrike" baseline="0" dirty="0">
                <a:latin typeface="Times-Roman"/>
              </a:rPr>
              <a:t> + · · · + (1)b</a:t>
            </a:r>
            <a:r>
              <a:rPr lang="en-US" sz="4000" b="0" i="0" u="none" strike="noStrike" baseline="30000" dirty="0">
                <a:latin typeface="Times-Roman"/>
              </a:rPr>
              <a:t>d</a:t>
            </a:r>
          </a:p>
          <a:p>
            <a:pPr marL="0" indent="0" algn="just">
              <a:buNone/>
            </a:pPr>
            <a:r>
              <a:rPr lang="en-US" sz="4000" dirty="0">
                <a:latin typeface="Times-Roman"/>
              </a:rPr>
              <a:t>Gives time complexity O(b</a:t>
            </a:r>
            <a:r>
              <a:rPr lang="en-US" sz="4000" baseline="30000" dirty="0">
                <a:latin typeface="Times-Roman"/>
              </a:rPr>
              <a:t>d</a:t>
            </a:r>
            <a:r>
              <a:rPr lang="en-US" sz="4000" dirty="0">
                <a:latin typeface="Times-Roman"/>
              </a:rPr>
              <a:t>) like BFS.</a:t>
            </a:r>
          </a:p>
          <a:p>
            <a:pPr algn="just"/>
            <a:r>
              <a:rPr lang="en-US" sz="4000" b="0" i="0" u="none" strike="noStrike" dirty="0">
                <a:latin typeface="Times-Roman"/>
              </a:rPr>
              <a:t>Some extra cost for generating the upper levels multiple times, but it is not large.</a:t>
            </a:r>
          </a:p>
          <a:p>
            <a:pPr algn="just"/>
            <a:r>
              <a:rPr lang="en-US" sz="4000" b="1" i="0" u="none" strike="noStrike" dirty="0">
                <a:latin typeface="Times-Roman"/>
              </a:rPr>
              <a:t>About repeating the repetition</a:t>
            </a:r>
            <a:r>
              <a:rPr lang="en-US" sz="4000" b="0" i="0" u="none" strike="noStrike" dirty="0">
                <a:latin typeface="Times-Roman"/>
              </a:rPr>
              <a:t>, can use a hybrid approach that runs breadth-first search until almost all the available memory is consumed, and then runs iterative deepening from all the nodes in the frontier. </a:t>
            </a:r>
          </a:p>
          <a:p>
            <a:pPr algn="just"/>
            <a:r>
              <a:rPr lang="en-US" sz="4000" b="0" i="0" u="none" strike="noStrike" dirty="0">
                <a:solidFill>
                  <a:srgbClr val="FF0000"/>
                </a:solidFill>
                <a:latin typeface="Times-Roman"/>
              </a:rPr>
              <a:t>Iterative deepening is the preferred uninformed search method when the search space is large and the depth of the solution is not known.</a:t>
            </a:r>
          </a:p>
          <a:p>
            <a:pPr algn="just"/>
            <a:r>
              <a:rPr lang="en-US" sz="4000" b="0" i="0" u="none" strike="noStrike" dirty="0">
                <a:latin typeface="Times-Roman"/>
              </a:rPr>
              <a:t>Analogous to breadth-first search in that it explores a complete layer of new nodes at each iteration before going on to the next layer. </a:t>
            </a:r>
          </a:p>
          <a:p>
            <a:pPr algn="just"/>
            <a:r>
              <a:rPr lang="en-US" sz="4000" dirty="0">
                <a:latin typeface="Times-Roman"/>
              </a:rPr>
              <a:t>W</a:t>
            </a:r>
            <a:r>
              <a:rPr lang="en-US" sz="4000" b="0" i="0" u="none" strike="noStrike" dirty="0">
                <a:latin typeface="Times-Roman"/>
              </a:rPr>
              <a:t>orthwhile to develop an iterative analog to uniform-cost search, inheriting the latter algorithm’s optimality guarantees while avoiding its memory requirements. </a:t>
            </a:r>
          </a:p>
          <a:p>
            <a:pPr algn="just"/>
            <a:r>
              <a:rPr lang="en-US" sz="4000" b="0" i="0" u="none" strike="noStrike" dirty="0">
                <a:latin typeface="Times-Roman"/>
              </a:rPr>
              <a:t>Increasing path-cost limits instead of increasing depth limits, called </a:t>
            </a:r>
            <a:r>
              <a:rPr lang="en-US" sz="4000" b="1" i="0" u="none" strike="noStrike" dirty="0">
                <a:latin typeface="Times-Roman"/>
              </a:rPr>
              <a:t>iterative lengthening search.</a:t>
            </a:r>
          </a:p>
          <a:p>
            <a:pPr algn="just"/>
            <a:r>
              <a:rPr lang="en-US" sz="4000" b="0" i="0" u="none" strike="noStrike" dirty="0">
                <a:latin typeface="Times-Roman"/>
              </a:rPr>
              <a:t>It turns out, unfortunately, incurs substantial overhead compared to uniform-cost search.</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810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pPr algn="ctr"/>
            <a:r>
              <a:rPr lang="en-IN" sz="5400" b="1" dirty="0"/>
              <a:t>B</a:t>
            </a:r>
            <a:r>
              <a:rPr lang="en-IN" sz="5400" b="1" i="0" u="none" strike="noStrike" baseline="0" dirty="0"/>
              <a:t>idirectiona</a:t>
            </a:r>
            <a:r>
              <a:rPr lang="en-IN" sz="5400" b="1" dirty="0"/>
              <a:t>l Search</a:t>
            </a:r>
            <a:endParaRPr lang="en-US" sz="32400" dirty="0"/>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1103312" y="2063392"/>
            <a:ext cx="16620838" cy="8464908"/>
          </a:xfrm>
        </p:spPr>
        <p:txBody>
          <a:bodyPr>
            <a:normAutofit fontScale="85000" lnSpcReduction="20000"/>
          </a:bodyPr>
          <a:lstStyle/>
          <a:p>
            <a:pPr algn="just"/>
            <a:r>
              <a:rPr lang="en-US" sz="4000" b="0" i="0" u="none" strike="noStrike" dirty="0">
                <a:latin typeface="Times-Roman"/>
              </a:rPr>
              <a:t>Run two simultaneous searches—one forward from the initial state and the other backward from the goal—hoping that the two searches meet in the middle. </a:t>
            </a:r>
          </a:p>
          <a:p>
            <a:pPr algn="just"/>
            <a:r>
              <a:rPr lang="en-US" sz="4000" b="1" i="0" u="none" strike="noStrike" dirty="0">
                <a:latin typeface="Times-Roman"/>
              </a:rPr>
              <a:t>The motivation:</a:t>
            </a:r>
            <a:r>
              <a:rPr lang="en-US" sz="4000" b="0" i="0" u="none" strike="noStrike" dirty="0">
                <a:latin typeface="Times-Roman"/>
              </a:rPr>
              <a:t> b</a:t>
            </a:r>
            <a:r>
              <a:rPr lang="en-US" sz="4000" b="0" i="0" u="none" strike="noStrike" baseline="30000" dirty="0">
                <a:latin typeface="Times-Roman"/>
              </a:rPr>
              <a:t>d/2</a:t>
            </a:r>
            <a:r>
              <a:rPr lang="en-US" sz="4000" b="0" i="0" u="none" strike="noStrike" dirty="0">
                <a:latin typeface="Times-Roman"/>
              </a:rPr>
              <a:t> + b</a:t>
            </a:r>
            <a:r>
              <a:rPr lang="en-US" sz="4000" b="0" i="0" u="none" strike="noStrike" baseline="30000" dirty="0">
                <a:latin typeface="Times-Roman"/>
              </a:rPr>
              <a:t>d/2</a:t>
            </a:r>
            <a:r>
              <a:rPr lang="en-US" sz="4000" b="0" i="0" u="none" strike="noStrike" dirty="0">
                <a:latin typeface="Times-Roman"/>
              </a:rPr>
              <a:t> is much less than bd, or in the figure, the area of the two small circles is less than the area of one big circle centered on the start and reaching to the goal.</a:t>
            </a:r>
          </a:p>
          <a:p>
            <a:pPr algn="just"/>
            <a:r>
              <a:rPr lang="en-US" sz="4000" b="1" i="0" u="none" strike="noStrike" dirty="0">
                <a:latin typeface="Times-Roman"/>
              </a:rPr>
              <a:t>Solution Found:</a:t>
            </a:r>
            <a:r>
              <a:rPr lang="en-US" sz="4000" b="0" i="0" u="none" strike="noStrike" dirty="0">
                <a:latin typeface="Times-Roman"/>
              </a:rPr>
              <a:t> by replacing the goal test with a check to see whether the frontiers of the two searches intersect;</a:t>
            </a:r>
          </a:p>
          <a:p>
            <a:pPr algn="just"/>
            <a:r>
              <a:rPr lang="en-US" sz="4000" dirty="0">
                <a:latin typeface="Times-Roman"/>
              </a:rPr>
              <a:t>F</a:t>
            </a:r>
            <a:r>
              <a:rPr lang="en-US" sz="4000" b="0" i="0" u="none" strike="noStrike" dirty="0">
                <a:latin typeface="Times-Roman"/>
              </a:rPr>
              <a:t>irst solution found may not be optimal, additional search required to make sure no another short-cut across. Done when each node is generated or selected for expansion with a hash table, will take constant time. </a:t>
            </a:r>
          </a:p>
          <a:p>
            <a:pPr algn="just"/>
            <a:r>
              <a:rPr lang="en-US" sz="4000" dirty="0" err="1">
                <a:latin typeface="Times-Roman"/>
              </a:rPr>
              <a:t>E.g</a:t>
            </a:r>
            <a:r>
              <a:rPr lang="en-US" sz="4000" b="0" i="0" u="none" strike="noStrike" dirty="0">
                <a:latin typeface="Times-Roman"/>
              </a:rPr>
              <a:t>, if a problem has solution depth d=6, and each direction runs breadth-first search one node at a time, then in the worst case the two searches meet when they have generated all of the nodes at depth 3. For b=10, this means a total of 2,220 node generations, compared with 1,111,110 for a standard breadth-first search. Thus, the time complexity of bidirectional search using breadth-first searches in both directions is </a:t>
            </a:r>
            <a:r>
              <a:rPr lang="en-US" sz="4000" b="1" i="0" u="none" strike="noStrike" dirty="0">
                <a:latin typeface="Times-Roman"/>
              </a:rPr>
              <a:t>O(b</a:t>
            </a:r>
            <a:r>
              <a:rPr lang="en-US" sz="4000" b="1" i="0" u="none" strike="noStrike" baseline="30000" dirty="0">
                <a:latin typeface="Times-Roman"/>
              </a:rPr>
              <a:t>d/2</a:t>
            </a:r>
            <a:r>
              <a:rPr lang="en-US" sz="4000" b="1" i="0" u="none" strike="noStrike" dirty="0">
                <a:latin typeface="Times-Roman"/>
              </a:rPr>
              <a:t>)</a:t>
            </a:r>
            <a:r>
              <a:rPr lang="en-US" sz="4000" b="0" i="0" u="none" strike="noStrike" dirty="0">
                <a:latin typeface="Times-Roman"/>
              </a:rPr>
              <a:t>. The space complexity is also </a:t>
            </a:r>
            <a:r>
              <a:rPr lang="en-US" sz="4000" b="1" i="0" u="none" strike="noStrike" dirty="0">
                <a:latin typeface="Times-Roman"/>
              </a:rPr>
              <a:t>O(b</a:t>
            </a:r>
            <a:r>
              <a:rPr lang="en-US" sz="4000" b="1" i="0" u="none" strike="noStrike" baseline="30000" dirty="0">
                <a:latin typeface="Times-Roman"/>
              </a:rPr>
              <a:t>d/2</a:t>
            </a:r>
            <a:r>
              <a:rPr lang="en-US" sz="4000" b="1" i="0" u="none" strike="noStrike" dirty="0">
                <a:latin typeface="Times-Roman"/>
              </a:rPr>
              <a:t>).</a:t>
            </a:r>
          </a:p>
          <a:p>
            <a:pPr algn="just"/>
            <a:r>
              <a:rPr lang="en-US" sz="4000" b="1" dirty="0">
                <a:latin typeface="Times-Roman"/>
              </a:rPr>
              <a:t>S</a:t>
            </a:r>
            <a:r>
              <a:rPr lang="en-US" sz="4000" b="1" i="0" u="none" strike="noStrike" dirty="0">
                <a:latin typeface="Times-Roman"/>
              </a:rPr>
              <a:t>ignificant weakness:</a:t>
            </a:r>
            <a:r>
              <a:rPr lang="en-US" sz="4000" b="0" i="0" u="none" strike="noStrike" dirty="0">
                <a:latin typeface="Times-Roman"/>
              </a:rPr>
              <a:t> Can reduce complexity roughly by half if one of two searches done by iterative deepening, but at least one of the frontiers must be in </a:t>
            </a:r>
            <a:r>
              <a:rPr lang="en-US" sz="4000" b="1" i="0" u="none" strike="noStrike" dirty="0">
                <a:latin typeface="Times-Roman"/>
              </a:rPr>
              <a:t>memory</a:t>
            </a:r>
            <a:r>
              <a:rPr lang="en-US" sz="4000" b="0" i="0" u="none" strike="noStrike" dirty="0">
                <a:latin typeface="Times-Roman"/>
              </a:rPr>
              <a:t> so intersection check can be done. </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69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BCC69-E81E-4C04-B785-2B4B2E4222FE}"/>
              </a:ext>
            </a:extLst>
          </p:cNvPr>
          <p:cNvSpPr>
            <a:spLocks noGrp="1"/>
          </p:cNvSpPr>
          <p:nvPr>
            <p:ph idx="1"/>
          </p:nvPr>
        </p:nvSpPr>
        <p:spPr>
          <a:xfrm>
            <a:off x="208756" y="5081361"/>
            <a:ext cx="18211800" cy="5594261"/>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Attractive due to reduction in time complexity but how do we search backward? </a:t>
            </a:r>
          </a:p>
          <a:p>
            <a:pPr algn="just"/>
            <a:r>
              <a:rPr lang="en-US" dirty="0">
                <a:latin typeface="Times New Roman" panose="02020603050405020304" pitchFamily="18" charset="0"/>
                <a:cs typeface="Times New Roman" panose="02020603050405020304" pitchFamily="18" charset="0"/>
              </a:rPr>
              <a:t>Let the predecessors of a state x be all those states that have x as a successor. </a:t>
            </a:r>
          </a:p>
          <a:p>
            <a:pPr algn="just"/>
            <a:r>
              <a:rPr lang="en-US" dirty="0">
                <a:latin typeface="Times New Roman" panose="02020603050405020304" pitchFamily="18" charset="0"/>
                <a:cs typeface="Times New Roman" panose="02020603050405020304" pitchFamily="18" charset="0"/>
              </a:rPr>
              <a:t>Requires a method for computing predecessors. </a:t>
            </a:r>
          </a:p>
          <a:p>
            <a:pPr algn="just"/>
            <a:r>
              <a:rPr lang="en-US" dirty="0">
                <a:latin typeface="Times New Roman" panose="02020603050405020304" pitchFamily="18" charset="0"/>
                <a:cs typeface="Times New Roman" panose="02020603050405020304" pitchFamily="18" charset="0"/>
              </a:rPr>
              <a:t>When all the actions in the state space are reversible, the predecessors of x are just its successors. </a:t>
            </a:r>
          </a:p>
          <a:p>
            <a:pPr algn="just"/>
            <a:r>
              <a:rPr lang="en-US" dirty="0">
                <a:latin typeface="Times New Roman" panose="02020603050405020304" pitchFamily="18" charset="0"/>
                <a:cs typeface="Times New Roman" panose="02020603050405020304" pitchFamily="18" charset="0"/>
              </a:rPr>
              <a:t>Consider the question of what we mean by “the goal” in searching “backward from the goal.” </a:t>
            </a:r>
          </a:p>
          <a:p>
            <a:pPr algn="just"/>
            <a:r>
              <a:rPr lang="en-US" dirty="0">
                <a:latin typeface="Times New Roman" panose="02020603050405020304" pitchFamily="18" charset="0"/>
                <a:cs typeface="Times New Roman" panose="02020603050405020304" pitchFamily="18" charset="0"/>
              </a:rPr>
              <a:t>If one goal state like 80 puzzle and route finding, the backward search is very much like the forward search. </a:t>
            </a:r>
          </a:p>
          <a:p>
            <a:pPr algn="just"/>
            <a:r>
              <a:rPr lang="en-US" dirty="0">
                <a:latin typeface="Times New Roman" panose="02020603050405020304" pitchFamily="18" charset="0"/>
                <a:cs typeface="Times New Roman" panose="02020603050405020304" pitchFamily="18" charset="0"/>
              </a:rPr>
              <a:t>If several listed goal states like two dirt-free goal states in Vacuum world then we can construct a new dummy goal state whose immediate predecessors are all the actual goal states. </a:t>
            </a:r>
          </a:p>
          <a:p>
            <a:pPr algn="just"/>
            <a:r>
              <a:rPr lang="en-US" dirty="0">
                <a:latin typeface="Times New Roman" panose="02020603050405020304" pitchFamily="18" charset="0"/>
                <a:cs typeface="Times New Roman" panose="02020603050405020304" pitchFamily="18" charset="0"/>
              </a:rPr>
              <a:t>But if the goal is an abstract description, such as the goal that “no queen attacks another queen” in the n-queens problem, then bidirectional search is difficult to use.</a:t>
            </a:r>
          </a:p>
          <a:p>
            <a:pPr algn="just"/>
            <a:endParaRPr lang="en-IN" dirty="0"/>
          </a:p>
        </p:txBody>
      </p:sp>
      <p:pic>
        <p:nvPicPr>
          <p:cNvPr id="5" name="Picture 4">
            <a:extLst>
              <a:ext uri="{FF2B5EF4-FFF2-40B4-BE49-F238E27FC236}">
                <a16:creationId xmlns:a16="http://schemas.microsoft.com/office/drawing/2014/main" id="{19554460-1827-46F4-BE29-DF45FA7B08D2}"/>
              </a:ext>
            </a:extLst>
          </p:cNvPr>
          <p:cNvPicPr>
            <a:picLocks noChangeAspect="1"/>
          </p:cNvPicPr>
          <p:nvPr/>
        </p:nvPicPr>
        <p:blipFill>
          <a:blip r:embed="rId2"/>
          <a:stretch>
            <a:fillRect/>
          </a:stretch>
        </p:blipFill>
        <p:spPr>
          <a:xfrm>
            <a:off x="476" y="17778"/>
            <a:ext cx="10876280" cy="5063583"/>
          </a:xfrm>
          <a:prstGeom prst="rect">
            <a:avLst/>
          </a:prstGeom>
        </p:spPr>
      </p:pic>
      <p:sp>
        <p:nvSpPr>
          <p:cNvPr id="6" name="Rectangle 5">
            <a:extLst>
              <a:ext uri="{FF2B5EF4-FFF2-40B4-BE49-F238E27FC236}">
                <a16:creationId xmlns:a16="http://schemas.microsoft.com/office/drawing/2014/main" id="{0D7BF1CF-A3E9-4AB1-B218-77BA4C6E1169}"/>
              </a:ext>
            </a:extLst>
          </p:cNvPr>
          <p:cNvSpPr/>
          <p:nvPr/>
        </p:nvSpPr>
        <p:spPr>
          <a:xfrm>
            <a:off x="11943556" y="1384300"/>
            <a:ext cx="589943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Bidirectional Search</a:t>
            </a:r>
          </a:p>
        </p:txBody>
      </p:sp>
    </p:spTree>
    <p:extLst>
      <p:ext uri="{BB962C8B-B14F-4D97-AF65-F5344CB8AC3E}">
        <p14:creationId xmlns:p14="http://schemas.microsoft.com/office/powerpoint/2010/main" val="363495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pPr algn="ctr"/>
            <a:r>
              <a:rPr lang="en-IN" sz="5400" b="1" dirty="0"/>
              <a:t>Comparing Uninformed Search Strategies</a:t>
            </a:r>
            <a:endParaRPr lang="en-US" sz="32400" dirty="0"/>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D298C8E-4FE2-4D47-BEA2-3D8DBE204982}"/>
              </a:ext>
            </a:extLst>
          </p:cNvPr>
          <p:cNvPicPr>
            <a:picLocks noChangeAspect="1"/>
          </p:cNvPicPr>
          <p:nvPr/>
        </p:nvPicPr>
        <p:blipFill>
          <a:blip r:embed="rId2"/>
          <a:stretch>
            <a:fillRect/>
          </a:stretch>
        </p:blipFill>
        <p:spPr>
          <a:xfrm>
            <a:off x="1504155" y="2262053"/>
            <a:ext cx="15977471" cy="5827847"/>
          </a:xfrm>
          <a:prstGeom prst="rect">
            <a:avLst/>
          </a:prstGeom>
        </p:spPr>
      </p:pic>
    </p:spTree>
    <p:extLst>
      <p:ext uri="{BB962C8B-B14F-4D97-AF65-F5344CB8AC3E}">
        <p14:creationId xmlns:p14="http://schemas.microsoft.com/office/powerpoint/2010/main" val="30293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Search Tree </a:t>
            </a:r>
            <a:r>
              <a:rPr lang="en-US" sz="4900" dirty="0"/>
              <a:t>Example</a:t>
            </a:r>
            <a:endParaRPr lang="en-US" dirty="0"/>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BCCDC42-65BA-4A7B-A56C-21E86128FAF1}"/>
                  </a:ext>
                </a:extLst>
              </p:cNvPr>
              <p:cNvGraphicFramePr>
                <a:graphicFrameLocks noChangeAspect="1"/>
              </p:cNvGraphicFramePr>
              <p:nvPr>
                <p:extLst>
                  <p:ext uri="{D42A27DB-BD31-4B8C-83A1-F6EECF244321}">
                    <p14:modId xmlns:p14="http://schemas.microsoft.com/office/powerpoint/2010/main" val="1961103477"/>
                  </p:ext>
                </p:extLst>
              </p:nvPr>
            </p:nvGraphicFramePr>
            <p:xfrm>
              <a:off x="1504156" y="2386512"/>
              <a:ext cx="5668902" cy="3188787"/>
            </p:xfrm>
            <a:graphic>
              <a:graphicData uri="http://schemas.microsoft.com/office/powerpoint/2016/slidezoom">
                <pslz:sldZm>
                  <pslz:sldZmObj sldId="261" cId="1557299369">
                    <pslz:zmPr id="{71A013C9-E81A-4ECA-B520-BD0E6543201D}" returnToParent="0" transitionDur="1000">
                      <p166:blipFill xmlns:p166="http://schemas.microsoft.com/office/powerpoint/2016/6/main">
                        <a:blip r:embed="rId2"/>
                        <a:stretch>
                          <a:fillRect/>
                        </a:stretch>
                      </p166:blipFill>
                      <p166:spPr xmlns:p166="http://schemas.microsoft.com/office/powerpoint/2016/6/main">
                        <a:xfrm>
                          <a:off x="0" y="0"/>
                          <a:ext cx="5668902" cy="3188787"/>
                        </a:xfrm>
                        <a:prstGeom prst="rect">
                          <a:avLst/>
                        </a:prstGeom>
                        <a:ln w="3175">
                          <a:solidFill>
                            <a:prstClr val="ltGray"/>
                          </a:solidFill>
                        </a:ln>
                      </p166:spPr>
                    </pslz:zmPr>
                  </pslz:sldZmObj>
                </pslz:sldZm>
              </a:graphicData>
            </a:graphic>
          </p:graphicFrame>
        </mc:Choice>
        <mc:Fallback xmlns="">
          <p:pic>
            <p:nvPicPr>
              <p:cNvPr id="9" name="Slide Zoom 8">
                <a:hlinkClick r:id="rId3" action="ppaction://hlinksldjump"/>
                <a:extLst>
                  <a:ext uri="{FF2B5EF4-FFF2-40B4-BE49-F238E27FC236}">
                    <a16:creationId xmlns:a16="http://schemas.microsoft.com/office/drawing/2014/main" id="{FBCCDC42-65BA-4A7B-A56C-21E86128FAF1}"/>
                  </a:ext>
                </a:extLst>
              </p:cNvPr>
              <p:cNvPicPr>
                <a:picLocks noGrp="1" noRot="1" noChangeAspect="1" noMove="1" noResize="1" noEditPoints="1" noAdjustHandles="1" noChangeArrowheads="1" noChangeShapeType="1"/>
              </p:cNvPicPr>
              <p:nvPr/>
            </p:nvPicPr>
            <p:blipFill>
              <a:blip r:embed="rId4"/>
              <a:stretch>
                <a:fillRect/>
              </a:stretch>
            </p:blipFill>
            <p:spPr>
              <a:xfrm>
                <a:off x="1504156" y="2386512"/>
                <a:ext cx="5668902" cy="318878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20525DE9-305B-4400-944F-BE39E310D497}"/>
                  </a:ext>
                </a:extLst>
              </p:cNvPr>
              <p:cNvGraphicFramePr>
                <a:graphicFrameLocks noChangeAspect="1"/>
              </p:cNvGraphicFramePr>
              <p:nvPr>
                <p:extLst>
                  <p:ext uri="{D42A27DB-BD31-4B8C-83A1-F6EECF244321}">
                    <p14:modId xmlns:p14="http://schemas.microsoft.com/office/powerpoint/2010/main" val="2924682853"/>
                  </p:ext>
                </p:extLst>
              </p:nvPr>
            </p:nvGraphicFramePr>
            <p:xfrm>
              <a:off x="1530032" y="6064238"/>
              <a:ext cx="5643026" cy="2673350"/>
            </p:xfrm>
            <a:graphic>
              <a:graphicData uri="http://schemas.microsoft.com/office/powerpoint/2016/slidezoom">
                <pslz:sldZm>
                  <pslz:sldZmObj sldId="263" cId="3496804213">
                    <pslz:zmPr id="{1A1B22CE-8A86-44D4-A4FC-9E3953D9DDAC}" returnToParent="0" transitionDur="1000">
                      <p166:blipFill xmlns:p166="http://schemas.microsoft.com/office/powerpoint/2016/6/main">
                        <a:blip r:embed="rId5"/>
                        <a:stretch>
                          <a:fillRect/>
                        </a:stretch>
                      </p166:blipFill>
                      <p166:spPr xmlns:p166="http://schemas.microsoft.com/office/powerpoint/2016/6/main">
                        <a:xfrm>
                          <a:off x="0" y="0"/>
                          <a:ext cx="5643026" cy="2673350"/>
                        </a:xfrm>
                        <a:prstGeom prst="rect">
                          <a:avLst/>
                        </a:prstGeom>
                        <a:ln w="3175">
                          <a:solidFill>
                            <a:prstClr val="ltGray"/>
                          </a:solidFill>
                        </a:ln>
                      </p166:spPr>
                    </pslz:zmPr>
                  </pslz:sldZmObj>
                </pslz:sldZm>
              </a:graphicData>
            </a:graphic>
          </p:graphicFrame>
        </mc:Choice>
        <mc:Fallback xmlns="">
          <p:pic>
            <p:nvPicPr>
              <p:cNvPr id="11" name="Slide Zoom 10">
                <a:hlinkClick r:id="rId6" action="ppaction://hlinksldjump"/>
                <a:extLst>
                  <a:ext uri="{FF2B5EF4-FFF2-40B4-BE49-F238E27FC236}">
                    <a16:creationId xmlns:a16="http://schemas.microsoft.com/office/drawing/2014/main" id="{20525DE9-305B-4400-944F-BE39E310D497}"/>
                  </a:ext>
                </a:extLst>
              </p:cNvPr>
              <p:cNvPicPr>
                <a:picLocks noGrp="1" noRot="1" noChangeAspect="1" noMove="1" noResize="1" noEditPoints="1" noAdjustHandles="1" noChangeArrowheads="1" noChangeShapeType="1"/>
              </p:cNvPicPr>
              <p:nvPr/>
            </p:nvPicPr>
            <p:blipFill>
              <a:blip r:embed="rId7"/>
              <a:stretch>
                <a:fillRect/>
              </a:stretch>
            </p:blipFill>
            <p:spPr>
              <a:xfrm>
                <a:off x="1530032" y="6064238"/>
                <a:ext cx="5643026" cy="2673350"/>
              </a:xfrm>
              <a:prstGeom prst="rect">
                <a:avLst/>
              </a:prstGeom>
              <a:ln w="3175">
                <a:solidFill>
                  <a:prstClr val="ltGray"/>
                </a:solidFill>
              </a:ln>
            </p:spPr>
          </p:pic>
        </mc:Fallback>
      </mc:AlternateContent>
      <p:sp>
        <p:nvSpPr>
          <p:cNvPr id="12" name="TextBox 11">
            <a:extLst>
              <a:ext uri="{FF2B5EF4-FFF2-40B4-BE49-F238E27FC236}">
                <a16:creationId xmlns:a16="http://schemas.microsoft.com/office/drawing/2014/main" id="{073885E9-B7F6-468D-8E8F-3C808C40B865}"/>
              </a:ext>
            </a:extLst>
          </p:cNvPr>
          <p:cNvSpPr txBox="1"/>
          <p:nvPr/>
        </p:nvSpPr>
        <p:spPr>
          <a:xfrm>
            <a:off x="7173058" y="2365078"/>
            <a:ext cx="11476098" cy="7478970"/>
          </a:xfrm>
          <a:prstGeom prst="rect">
            <a:avLst/>
          </a:prstGeom>
          <a:noFill/>
        </p:spPr>
        <p:txBody>
          <a:bodyPr wrap="square" rtlCol="0">
            <a:spAutoFit/>
          </a:bodyPr>
          <a:lstStyle/>
          <a:p>
            <a:pPr marL="285750" indent="-285750">
              <a:buFont typeface="Arial" panose="020B0604020202020204" pitchFamily="34" charset="0"/>
              <a:buChar char="•"/>
            </a:pPr>
            <a:r>
              <a:rPr lang="en-US" sz="3200" b="1" dirty="0"/>
              <a:t>Simplified road map</a:t>
            </a:r>
          </a:p>
          <a:p>
            <a:pPr marL="285750" indent="-285750">
              <a:buFont typeface="Arial" panose="020B0604020202020204" pitchFamily="34" charset="0"/>
              <a:buChar char="•"/>
            </a:pPr>
            <a:r>
              <a:rPr lang="en-US" sz="3200" b="1" dirty="0"/>
              <a:t>Search Tree</a:t>
            </a:r>
          </a:p>
          <a:p>
            <a:pPr marL="285750" indent="-285750">
              <a:buFont typeface="Arial" panose="020B0604020202020204" pitchFamily="34" charset="0"/>
              <a:buChar char="•"/>
            </a:pPr>
            <a:r>
              <a:rPr lang="en-US" sz="3200" dirty="0"/>
              <a:t>In(Arad) is a repeated state in the search tree, generated in this case by a </a:t>
            </a:r>
            <a:r>
              <a:rPr lang="en-US" sz="3200" b="1" dirty="0"/>
              <a:t>loopy path</a:t>
            </a:r>
            <a:r>
              <a:rPr lang="en-US" sz="3200" dirty="0"/>
              <a:t>.</a:t>
            </a:r>
          </a:p>
          <a:p>
            <a:pPr marL="285750" indent="-285750">
              <a:buFont typeface="Arial" panose="020B0604020202020204" pitchFamily="34" charset="0"/>
              <a:buChar char="•"/>
            </a:pPr>
            <a:r>
              <a:rPr lang="en-US" sz="3200" dirty="0"/>
              <a:t>the complete search tree for Romania is </a:t>
            </a:r>
            <a:r>
              <a:rPr lang="en-US" sz="3200" i="1" dirty="0"/>
              <a:t>infinite</a:t>
            </a:r>
            <a:endParaRPr lang="en-US" sz="3200" b="1" i="1" dirty="0"/>
          </a:p>
          <a:p>
            <a:pPr marL="285750" indent="-285750">
              <a:buFont typeface="Arial" panose="020B0604020202020204" pitchFamily="34" charset="0"/>
              <a:buChar char="•"/>
            </a:pPr>
            <a:r>
              <a:rPr lang="en-US" sz="3200" dirty="0"/>
              <a:t>Loopy paths are a special case of the more general concept of </a:t>
            </a:r>
            <a:r>
              <a:rPr lang="en-US" sz="3200" b="1" dirty="0"/>
              <a:t>redundant paths</a:t>
            </a:r>
            <a:r>
              <a:rPr lang="en-US" sz="3200" dirty="0"/>
              <a:t>, which exist whenever there is more than one way to get from one state to another.</a:t>
            </a:r>
          </a:p>
          <a:p>
            <a:pPr marL="285750" indent="-285750">
              <a:buFont typeface="Arial" panose="020B0604020202020204" pitchFamily="34" charset="0"/>
              <a:buChar char="•"/>
            </a:pPr>
            <a:r>
              <a:rPr lang="en-US" sz="3200" dirty="0"/>
              <a:t>Define the problem itself to eliminate redundant paths. </a:t>
            </a:r>
          </a:p>
          <a:p>
            <a:endParaRPr lang="en-US" sz="3200" dirty="0"/>
          </a:p>
          <a:p>
            <a:pPr marL="285750" indent="-285750">
              <a:buFont typeface="Arial" panose="020B0604020202020204" pitchFamily="34" charset="0"/>
              <a:buChar char="•"/>
            </a:pPr>
            <a:r>
              <a:rPr lang="en-US" sz="3200" dirty="0"/>
              <a:t>For example, The 8-queens problem - a queen can be placed in any column, then each state with n queens can be reached by n! different paths;</a:t>
            </a:r>
          </a:p>
          <a:p>
            <a:pPr marL="285750" indent="-285750">
              <a:buFont typeface="Arial" panose="020B0604020202020204" pitchFamily="34" charset="0"/>
              <a:buChar char="•"/>
            </a:pPr>
            <a:r>
              <a:rPr lang="en-US" sz="3200" dirty="0"/>
              <a:t>Reformulation: each new queen is placed in the leftmost empty column, then each state can be reached only through one path.</a:t>
            </a:r>
          </a:p>
        </p:txBody>
      </p:sp>
    </p:spTree>
    <p:extLst>
      <p:ext uri="{BB962C8B-B14F-4D97-AF65-F5344CB8AC3E}">
        <p14:creationId xmlns:p14="http://schemas.microsoft.com/office/powerpoint/2010/main" val="25542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Uniformed search strategies</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BB6C5C4-3469-49DC-8973-B9CE8163842D}"/>
              </a:ext>
            </a:extLst>
          </p:cNvPr>
          <p:cNvPicPr>
            <a:picLocks noChangeAspect="1"/>
          </p:cNvPicPr>
          <p:nvPr/>
        </p:nvPicPr>
        <p:blipFill rotWithShape="1">
          <a:blip r:embed="rId2"/>
          <a:srcRect l="32431" t="20833" r="9590" b="9375"/>
          <a:stretch/>
        </p:blipFill>
        <p:spPr>
          <a:xfrm>
            <a:off x="1123156" y="927100"/>
            <a:ext cx="16600994" cy="9448800"/>
          </a:xfrm>
          <a:prstGeom prst="rect">
            <a:avLst/>
          </a:prstGeom>
        </p:spPr>
      </p:pic>
    </p:spTree>
    <p:extLst>
      <p:ext uri="{BB962C8B-B14F-4D97-AF65-F5344CB8AC3E}">
        <p14:creationId xmlns:p14="http://schemas.microsoft.com/office/powerpoint/2010/main" val="15572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2FE1B21-391D-443E-AA9F-54F2006E0535}"/>
              </a:ext>
            </a:extLst>
          </p:cNvPr>
          <p:cNvPicPr>
            <a:picLocks noChangeAspect="1"/>
          </p:cNvPicPr>
          <p:nvPr/>
        </p:nvPicPr>
        <p:blipFill rotWithShape="1">
          <a:blip r:embed="rId2"/>
          <a:srcRect l="38287" t="21875" r="14861" b="7292"/>
          <a:stretch/>
        </p:blipFill>
        <p:spPr>
          <a:xfrm>
            <a:off x="3561556" y="241300"/>
            <a:ext cx="12192000" cy="10363198"/>
          </a:xfrm>
          <a:prstGeom prst="rect">
            <a:avLst/>
          </a:prstGeom>
        </p:spPr>
      </p:pic>
    </p:spTree>
    <p:extLst>
      <p:ext uri="{BB962C8B-B14F-4D97-AF65-F5344CB8AC3E}">
        <p14:creationId xmlns:p14="http://schemas.microsoft.com/office/powerpoint/2010/main" val="349680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Search Tree</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p:txBody>
          <a:bodyPr>
            <a:normAutofit lnSpcReduction="10000"/>
          </a:bodyPr>
          <a:lstStyle/>
          <a:p>
            <a:pPr lvl="1"/>
            <a:r>
              <a:rPr lang="en-US" dirty="0"/>
              <a:t>Redundant paths are unavoidable for problems with reversible actions, such as route-finding problems and sliding-block puzzles.</a:t>
            </a:r>
          </a:p>
          <a:p>
            <a:pPr lvl="1"/>
            <a:endParaRPr lang="en-US" sz="4000" i="1" dirty="0">
              <a:latin typeface="Times-Italic"/>
            </a:endParaRPr>
          </a:p>
          <a:p>
            <a:pPr lvl="1"/>
            <a:r>
              <a:rPr lang="en-US" sz="4000" i="1" dirty="0">
                <a:latin typeface="Times-Italic"/>
              </a:rPr>
              <a:t>A</a:t>
            </a:r>
            <a:r>
              <a:rPr lang="en-US" sz="4000" b="0" i="1" u="none" strike="noStrike" baseline="0" dirty="0">
                <a:latin typeface="Times-Italic"/>
              </a:rPr>
              <a:t>lgorithms that forget their history are doomed to repeat it.</a:t>
            </a:r>
          </a:p>
          <a:p>
            <a:pPr lvl="1"/>
            <a:endParaRPr lang="en-US" sz="4000" i="1" dirty="0">
              <a:latin typeface="Times-Italic"/>
            </a:endParaRPr>
          </a:p>
          <a:p>
            <a:pPr lvl="1"/>
            <a:r>
              <a:rPr lang="en-US" dirty="0"/>
              <a:t>Way to avoid redundant paths is to remember where one has been. </a:t>
            </a:r>
          </a:p>
          <a:p>
            <a:pPr lvl="1"/>
            <a:r>
              <a:rPr lang="en-US" dirty="0"/>
              <a:t>To do this, Use TREE-SEARCH algorithm with a data structure called the </a:t>
            </a:r>
            <a:r>
              <a:rPr lang="en-US" b="1" dirty="0"/>
              <a:t>explored set/</a:t>
            </a:r>
            <a:r>
              <a:rPr lang="en-US" dirty="0"/>
              <a:t> </a:t>
            </a:r>
            <a:r>
              <a:rPr lang="en-US" b="1" dirty="0"/>
              <a:t>closed list</a:t>
            </a:r>
            <a:r>
              <a:rPr lang="en-US" dirty="0"/>
              <a:t>, which remembers every expanded node. </a:t>
            </a:r>
          </a:p>
          <a:p>
            <a:pPr lvl="1"/>
            <a:r>
              <a:rPr lang="en-US" dirty="0"/>
              <a:t>Newly generated nodes that match previously generated nodes can be discarded</a:t>
            </a:r>
          </a:p>
          <a:p>
            <a:pPr lvl="1"/>
            <a:r>
              <a:rPr lang="en-US" dirty="0"/>
              <a:t>Structure for </a:t>
            </a:r>
            <a:r>
              <a:rPr lang="en-US" i="1" dirty="0"/>
              <a:t>n</a:t>
            </a:r>
            <a:r>
              <a:rPr lang="en-US" dirty="0"/>
              <a:t> node -&gt; </a:t>
            </a:r>
            <a:r>
              <a:rPr lang="en-US" i="1" dirty="0" err="1"/>
              <a:t>n.state</a:t>
            </a:r>
            <a:r>
              <a:rPr lang="en-US" i="1" dirty="0"/>
              <a:t>, </a:t>
            </a:r>
            <a:r>
              <a:rPr lang="en-US" i="1" dirty="0" err="1"/>
              <a:t>n.parent</a:t>
            </a:r>
            <a:r>
              <a:rPr lang="en-US" i="1" dirty="0"/>
              <a:t>, </a:t>
            </a:r>
            <a:r>
              <a:rPr lang="en-US" i="1" dirty="0" err="1"/>
              <a:t>n.action</a:t>
            </a:r>
            <a:r>
              <a:rPr lang="en-US" i="1" dirty="0"/>
              <a:t>, </a:t>
            </a:r>
            <a:r>
              <a:rPr lang="en-US" i="1" dirty="0" err="1"/>
              <a:t>n.path</a:t>
            </a:r>
            <a:r>
              <a:rPr lang="en-US" i="1" dirty="0"/>
              <a:t>-cost, </a:t>
            </a:r>
            <a:r>
              <a:rPr lang="en-US" dirty="0"/>
              <a:t> </a:t>
            </a:r>
          </a:p>
          <a:p>
            <a:pPr lvl="1"/>
            <a:r>
              <a:rPr lang="en-US" dirty="0"/>
              <a:t>The new algorithm, called </a:t>
            </a:r>
            <a:r>
              <a:rPr lang="en-US" b="1" dirty="0"/>
              <a:t>GRAPH-SEARCH</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134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Graph-Search</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a:xfrm>
            <a:off x="589756" y="2386512"/>
            <a:ext cx="8198197" cy="7952819"/>
          </a:xfrm>
        </p:spPr>
        <p:txBody>
          <a:bodyPr>
            <a:normAutofit fontScale="85000" lnSpcReduction="10000"/>
          </a:bodyPr>
          <a:lstStyle/>
          <a:p>
            <a:pPr lvl="1" algn="just"/>
            <a:r>
              <a:rPr lang="en-US" dirty="0"/>
              <a:t>Contains at most one copy of each state, so we can think of it as growing a tree directly on the state-space graph.</a:t>
            </a:r>
          </a:p>
          <a:p>
            <a:pPr marL="712866" lvl="1" indent="0" algn="just">
              <a:buNone/>
            </a:pPr>
            <a:endParaRPr lang="en-US" dirty="0"/>
          </a:p>
          <a:p>
            <a:pPr lvl="1" algn="just"/>
            <a:r>
              <a:rPr lang="en-US" dirty="0"/>
              <a:t>The frontier separates the state-space graph into the </a:t>
            </a:r>
            <a:r>
              <a:rPr lang="en-US" b="1" dirty="0"/>
              <a:t>explored region</a:t>
            </a:r>
            <a:r>
              <a:rPr lang="en-US" dirty="0"/>
              <a:t> and the </a:t>
            </a:r>
            <a:r>
              <a:rPr lang="en-US" b="1" dirty="0"/>
              <a:t>unexplored region</a:t>
            </a:r>
            <a:r>
              <a:rPr lang="en-US" dirty="0"/>
              <a:t>, so that every path from the initial state to an unexplored state has to pass through a state in the frontier. </a:t>
            </a:r>
          </a:p>
          <a:p>
            <a:pPr marL="712866" lvl="1" indent="0" algn="just">
              <a:buNone/>
            </a:pPr>
            <a:endParaRPr lang="en-US" dirty="0"/>
          </a:p>
          <a:p>
            <a:pPr lvl="1" algn="just"/>
            <a:r>
              <a:rPr lang="en-US" dirty="0"/>
              <a:t>As every step moves a state from the frontier into the explored region while moving some states from the unexplored region into the frontier, we see that the algorithm is systematically examining the states in the state space, one by one, until it finds a solution.</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FCCA7A00-8E12-4200-A08D-0D227D0A66CB}"/>
              </a:ext>
            </a:extLst>
          </p:cNvPr>
          <p:cNvPicPr>
            <a:picLocks noChangeAspect="1"/>
          </p:cNvPicPr>
          <p:nvPr/>
        </p:nvPicPr>
        <p:blipFill rotWithShape="1">
          <a:blip r:embed="rId2"/>
          <a:srcRect l="23646" t="29168" r="6661" b="7249"/>
          <a:stretch/>
        </p:blipFill>
        <p:spPr>
          <a:xfrm>
            <a:off x="9200356" y="2262645"/>
            <a:ext cx="9785033" cy="7952819"/>
          </a:xfrm>
          <a:prstGeom prst="rect">
            <a:avLst/>
          </a:prstGeom>
        </p:spPr>
      </p:pic>
    </p:spTree>
    <p:extLst>
      <p:ext uri="{BB962C8B-B14F-4D97-AF65-F5344CB8AC3E}">
        <p14:creationId xmlns:p14="http://schemas.microsoft.com/office/powerpoint/2010/main" val="294675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Measuring Problem Solving Performance</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p:txBody>
          <a:bodyPr>
            <a:normAutofit lnSpcReduction="10000"/>
          </a:bodyPr>
          <a:lstStyle/>
          <a:p>
            <a:r>
              <a:rPr lang="en-US" b="1" dirty="0"/>
              <a:t>Completeness: </a:t>
            </a:r>
            <a:r>
              <a:rPr lang="en-US" dirty="0"/>
              <a:t>Is the algorithm guaranteed to find a solution when there is one?</a:t>
            </a:r>
          </a:p>
          <a:p>
            <a:r>
              <a:rPr lang="en-US" b="1" dirty="0"/>
              <a:t>Optimality: </a:t>
            </a:r>
            <a:r>
              <a:rPr lang="en-US" dirty="0"/>
              <a:t>Does the strategy find the optimal solution?</a:t>
            </a:r>
          </a:p>
          <a:p>
            <a:r>
              <a:rPr lang="en-US" b="1" dirty="0"/>
              <a:t>Time complexity: </a:t>
            </a:r>
            <a:r>
              <a:rPr lang="en-US" dirty="0"/>
              <a:t>How long does it take to find a solution?</a:t>
            </a:r>
          </a:p>
          <a:p>
            <a:r>
              <a:rPr lang="en-US" b="1" dirty="0"/>
              <a:t>Space complexity: </a:t>
            </a:r>
            <a:r>
              <a:rPr lang="en-US" dirty="0"/>
              <a:t>How much memory is needed to perform the search?</a:t>
            </a:r>
          </a:p>
          <a:p>
            <a:r>
              <a:rPr lang="en-US" dirty="0"/>
              <a:t>To assess the effectiveness of a search algorithm, we can consider just the search cost—which typically depends on the time complexity but can also include a term for memory usage—or we can use the </a:t>
            </a:r>
            <a:r>
              <a:rPr lang="en-US" b="1" dirty="0"/>
              <a:t>total cost</a:t>
            </a:r>
            <a:r>
              <a:rPr lang="en-US" dirty="0"/>
              <a:t>, which combines the search cost and the path cost of the solution found.</a:t>
            </a:r>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873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4B9F-AACF-45CD-9C6D-A3EAA08B4E35}"/>
              </a:ext>
            </a:extLst>
          </p:cNvPr>
          <p:cNvSpPr>
            <a:spLocks noGrp="1"/>
          </p:cNvSpPr>
          <p:nvPr>
            <p:ph type="title"/>
          </p:nvPr>
        </p:nvSpPr>
        <p:spPr>
          <a:xfrm>
            <a:off x="1327755" y="1082599"/>
            <a:ext cx="16396395" cy="814974"/>
          </a:xfrm>
          <a:solidFill>
            <a:srgbClr val="FFA100"/>
          </a:solidFill>
          <a:ln>
            <a:solidFill>
              <a:schemeClr val="bg1"/>
            </a:solidFill>
          </a:ln>
        </p:spPr>
        <p:txBody>
          <a:bodyPr>
            <a:normAutofit fontScale="90000"/>
          </a:bodyPr>
          <a:lstStyle/>
          <a:p>
            <a:r>
              <a:rPr lang="en-US" dirty="0"/>
              <a:t>Uninformed search strategies</a:t>
            </a:r>
          </a:p>
        </p:txBody>
      </p:sp>
      <p:sp>
        <p:nvSpPr>
          <p:cNvPr id="3" name="Content Placeholder 2">
            <a:extLst>
              <a:ext uri="{FF2B5EF4-FFF2-40B4-BE49-F238E27FC236}">
                <a16:creationId xmlns:a16="http://schemas.microsoft.com/office/drawing/2014/main" id="{43961452-AF89-40E7-A3CE-115B275F261D}"/>
              </a:ext>
            </a:extLst>
          </p:cNvPr>
          <p:cNvSpPr>
            <a:spLocks noGrp="1"/>
          </p:cNvSpPr>
          <p:nvPr>
            <p:ph idx="1"/>
          </p:nvPr>
        </p:nvSpPr>
        <p:spPr/>
        <p:txBody>
          <a:bodyPr>
            <a:normAutofit lnSpcReduction="10000"/>
          </a:bodyPr>
          <a:lstStyle/>
          <a:p>
            <a:r>
              <a:rPr lang="en-US" dirty="0"/>
              <a:t>This section covers five search strategies that come under the heading of </a:t>
            </a:r>
            <a:r>
              <a:rPr lang="en-US" b="1" dirty="0"/>
              <a:t>uninformed search </a:t>
            </a:r>
            <a:r>
              <a:rPr lang="en-US" dirty="0"/>
              <a:t>(also called blind search).</a:t>
            </a:r>
          </a:p>
          <a:p>
            <a:r>
              <a:rPr lang="en-US" dirty="0"/>
              <a:t>No additional information about states beyond that provided in the problem definition. </a:t>
            </a:r>
          </a:p>
          <a:p>
            <a:r>
              <a:rPr lang="en-US" dirty="0"/>
              <a:t>All they can do is generate successors and distinguish a goal state from a nongoal state. </a:t>
            </a:r>
          </a:p>
          <a:p>
            <a:r>
              <a:rPr lang="en-US" dirty="0"/>
              <a:t>Strategies that know whether one non goal state is "more promising" than another are called </a:t>
            </a:r>
            <a:r>
              <a:rPr lang="en-US" b="1" dirty="0"/>
              <a:t>informed search</a:t>
            </a:r>
            <a:r>
              <a:rPr lang="en-US" dirty="0"/>
              <a:t> or </a:t>
            </a:r>
            <a:r>
              <a:rPr lang="en-US" b="1" dirty="0"/>
              <a:t>heuristic search</a:t>
            </a:r>
            <a:r>
              <a:rPr lang="en-US" dirty="0"/>
              <a:t> strategies. </a:t>
            </a:r>
          </a:p>
          <a:p>
            <a:r>
              <a:rPr lang="en-US" dirty="0"/>
              <a:t>All search strategies are distinguished by the order in which nodes are expanded</a:t>
            </a:r>
          </a:p>
          <a:p>
            <a:pPr lvl="1"/>
            <a:endParaRPr lang="en-US" dirty="0"/>
          </a:p>
        </p:txBody>
      </p:sp>
      <p:sp>
        <p:nvSpPr>
          <p:cNvPr id="5" name="Half Frame 4">
            <a:extLst>
              <a:ext uri="{FF2B5EF4-FFF2-40B4-BE49-F238E27FC236}">
                <a16:creationId xmlns:a16="http://schemas.microsoft.com/office/drawing/2014/main" id="{C1F36966-0E5F-4E30-85C6-DA497FEAC665}"/>
              </a:ext>
            </a:extLst>
          </p:cNvPr>
          <p:cNvSpPr/>
          <p:nvPr/>
        </p:nvSpPr>
        <p:spPr>
          <a:xfrm>
            <a:off x="742156" y="569326"/>
            <a:ext cx="762000" cy="363437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725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2902</Words>
  <Application>Microsoft Office PowerPoint</Application>
  <PresentationFormat>Custom</PresentationFormat>
  <Paragraphs>159</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Times New Roman</vt:lpstr>
      <vt:lpstr>Times-Bold</vt:lpstr>
      <vt:lpstr>Times-Italic</vt:lpstr>
      <vt:lpstr>Times-Roman</vt:lpstr>
      <vt:lpstr>Office Theme</vt:lpstr>
      <vt:lpstr>PowerPoint Presentation</vt:lpstr>
      <vt:lpstr>Searching for Solutions- after formulation now need to solve problems</vt:lpstr>
      <vt:lpstr>Search Tree Example</vt:lpstr>
      <vt:lpstr>Uniformed search strategies</vt:lpstr>
      <vt:lpstr>PowerPoint Presentation</vt:lpstr>
      <vt:lpstr>Search Tree</vt:lpstr>
      <vt:lpstr>Graph-Search</vt:lpstr>
      <vt:lpstr>Measuring Problem Solving Performance</vt:lpstr>
      <vt:lpstr>Uninformed search strategies</vt:lpstr>
      <vt:lpstr>Breadth-First Search</vt:lpstr>
      <vt:lpstr>Breadth-First Search</vt:lpstr>
      <vt:lpstr>Uniform-cost search</vt:lpstr>
      <vt:lpstr>Uniform-cost search</vt:lpstr>
      <vt:lpstr>Depth-First Search</vt:lpstr>
      <vt:lpstr>Depth-first search</vt:lpstr>
      <vt:lpstr>Depth-First Search</vt:lpstr>
      <vt:lpstr>Depth-First Search</vt:lpstr>
      <vt:lpstr>Depth-limited search</vt:lpstr>
      <vt:lpstr>PowerPoint Presentation</vt:lpstr>
      <vt:lpstr>Iterative deepening depth-first search</vt:lpstr>
      <vt:lpstr>PowerPoint Presentation</vt:lpstr>
      <vt:lpstr>Iterative deepening depth-first search</vt:lpstr>
      <vt:lpstr>Bidirectional Search</vt:lpstr>
      <vt:lpstr>PowerPoint Presentation</vt:lpstr>
      <vt:lpstr>Comparing Uninformed Search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Suresh Kapare</cp:lastModifiedBy>
  <cp:revision>36</cp:revision>
  <dcterms:created xsi:type="dcterms:W3CDTF">2020-09-01T18:27:31Z</dcterms:created>
  <dcterms:modified xsi:type="dcterms:W3CDTF">2020-09-12T05:06:50Z</dcterms:modified>
</cp:coreProperties>
</file>