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32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884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1547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373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788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692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651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7494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48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900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11/30/2020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350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11/30/2020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286341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51BA-B613-4319-8A56-A07CD2BCF2BD}"/>
              </a:ext>
            </a:extLst>
          </p:cNvPr>
          <p:cNvSpPr>
            <a:spLocks noGrp="1"/>
          </p:cNvSpPr>
          <p:nvPr>
            <p:ph type="ctrTitle"/>
          </p:nvPr>
        </p:nvSpPr>
        <p:spPr/>
        <p:txBody>
          <a:bodyPr/>
          <a:lstStyle/>
          <a:p>
            <a:r>
              <a:rPr lang="en-US" dirty="0"/>
              <a:t>Planning</a:t>
            </a:r>
            <a:endParaRPr lang="en-IN" dirty="0"/>
          </a:p>
        </p:txBody>
      </p:sp>
      <p:sp>
        <p:nvSpPr>
          <p:cNvPr id="3" name="Subtitle 2">
            <a:extLst>
              <a:ext uri="{FF2B5EF4-FFF2-40B4-BE49-F238E27FC236}">
                <a16:creationId xmlns:a16="http://schemas.microsoft.com/office/drawing/2014/main" id="{34694887-6AF7-4DFE-91D2-158D238EA9AB}"/>
              </a:ext>
            </a:extLst>
          </p:cNvPr>
          <p:cNvSpPr>
            <a:spLocks noGrp="1"/>
          </p:cNvSpPr>
          <p:nvPr>
            <p:ph type="subTitle" idx="1"/>
          </p:nvPr>
        </p:nvSpPr>
        <p:spPr/>
        <p:txBody>
          <a:bodyPr/>
          <a:lstStyle/>
          <a:p>
            <a:r>
              <a:rPr lang="en-US" dirty="0"/>
              <a:t>III. Constraint Satisfaction Problems and Planning</a:t>
            </a:r>
            <a:endParaRPr lang="en-IN" dirty="0"/>
          </a:p>
        </p:txBody>
      </p:sp>
    </p:spTree>
    <p:extLst>
      <p:ext uri="{BB962C8B-B14F-4D97-AF65-F5344CB8AC3E}">
        <p14:creationId xmlns:p14="http://schemas.microsoft.com/office/powerpoint/2010/main" val="417695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CD9C-8A68-45EE-B1A9-8BEFF9F8233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B04B03F-F192-48D0-90D0-4E23CBA8973E}"/>
              </a:ext>
            </a:extLst>
          </p:cNvPr>
          <p:cNvPicPr>
            <a:picLocks noGrp="1" noChangeAspect="1"/>
          </p:cNvPicPr>
          <p:nvPr>
            <p:ph idx="1"/>
          </p:nvPr>
        </p:nvPicPr>
        <p:blipFill>
          <a:blip r:embed="rId2"/>
          <a:stretch>
            <a:fillRect/>
          </a:stretch>
        </p:blipFill>
        <p:spPr>
          <a:xfrm>
            <a:off x="6087006" y="410816"/>
            <a:ext cx="5634406" cy="3392558"/>
          </a:xfrm>
        </p:spPr>
      </p:pic>
      <p:pic>
        <p:nvPicPr>
          <p:cNvPr id="7" name="Picture 6">
            <a:extLst>
              <a:ext uri="{FF2B5EF4-FFF2-40B4-BE49-F238E27FC236}">
                <a16:creationId xmlns:a16="http://schemas.microsoft.com/office/drawing/2014/main" id="{E5671FB5-3E92-4BDE-ACEB-BB19B0BAF5DF}"/>
              </a:ext>
            </a:extLst>
          </p:cNvPr>
          <p:cNvPicPr>
            <a:picLocks noChangeAspect="1"/>
          </p:cNvPicPr>
          <p:nvPr/>
        </p:nvPicPr>
        <p:blipFill rotWithShape="1">
          <a:blip r:embed="rId3"/>
          <a:srcRect b="49879"/>
          <a:stretch/>
        </p:blipFill>
        <p:spPr>
          <a:xfrm>
            <a:off x="3512957" y="4306917"/>
            <a:ext cx="5422015" cy="2080672"/>
          </a:xfrm>
          <a:prstGeom prst="rect">
            <a:avLst/>
          </a:prstGeom>
        </p:spPr>
      </p:pic>
      <p:sp>
        <p:nvSpPr>
          <p:cNvPr id="8" name="TextBox 7">
            <a:extLst>
              <a:ext uri="{FF2B5EF4-FFF2-40B4-BE49-F238E27FC236}">
                <a16:creationId xmlns:a16="http://schemas.microsoft.com/office/drawing/2014/main" id="{1859B8E3-45E0-4022-8A07-7A06BC479D43}"/>
              </a:ext>
            </a:extLst>
          </p:cNvPr>
          <p:cNvSpPr txBox="1"/>
          <p:nvPr/>
        </p:nvSpPr>
        <p:spPr>
          <a:xfrm>
            <a:off x="3614716" y="1510747"/>
            <a:ext cx="2719823" cy="1754326"/>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A planning problem in the blocks world: building a three-block tower. One</a:t>
            </a:r>
          </a:p>
          <a:p>
            <a:pPr algn="l"/>
            <a:r>
              <a:rPr lang="en-US" sz="1800" b="0" i="0" u="none" strike="noStrike" baseline="0" dirty="0">
                <a:latin typeface="Times New Roman" panose="02020603050405020304" pitchFamily="18" charset="0"/>
              </a:rPr>
              <a:t>solution is the sequence</a:t>
            </a:r>
            <a:r>
              <a:rPr lang="en-US" sz="1800" b="0" i="1" u="none" strike="noStrike" baseline="0" dirty="0">
                <a:latin typeface="Times New Roman" panose="02020603050405020304" pitchFamily="18" charset="0"/>
              </a:rPr>
              <a:t> [Move(B, Table, C ) ,</a:t>
            </a:r>
          </a:p>
          <a:p>
            <a:pPr algn="l"/>
            <a:r>
              <a:rPr lang="en-US" sz="1800" b="0" i="1" u="none" strike="noStrike" baseline="0" dirty="0">
                <a:latin typeface="Times New Roman" panose="02020603050405020304" pitchFamily="18" charset="0"/>
              </a:rPr>
              <a:t>Move(A, Table, </a:t>
            </a:r>
            <a:r>
              <a:rPr lang="en-US" sz="1800" b="0" i="0" u="none" strike="noStrike" baseline="0" dirty="0">
                <a:latin typeface="Times New Roman" panose="02020603050405020304" pitchFamily="18" charset="0"/>
              </a:rPr>
              <a:t>B)]</a:t>
            </a:r>
            <a:endParaRPr lang="en-IN" dirty="0"/>
          </a:p>
        </p:txBody>
      </p:sp>
      <p:sp>
        <p:nvSpPr>
          <p:cNvPr id="9" name="TextBox 8">
            <a:extLst>
              <a:ext uri="{FF2B5EF4-FFF2-40B4-BE49-F238E27FC236}">
                <a16:creationId xmlns:a16="http://schemas.microsoft.com/office/drawing/2014/main" id="{EFF09A80-60E3-4E64-A75D-0B1063C4CCAB}"/>
              </a:ext>
            </a:extLst>
          </p:cNvPr>
          <p:cNvSpPr txBox="1"/>
          <p:nvPr/>
        </p:nvSpPr>
        <p:spPr>
          <a:xfrm>
            <a:off x="8991601" y="4306917"/>
            <a:ext cx="2729811" cy="1754326"/>
          </a:xfrm>
          <a:prstGeom prst="rect">
            <a:avLst/>
          </a:prstGeom>
          <a:noFill/>
        </p:spPr>
        <p:txBody>
          <a:bodyPr wrap="square" rtlCol="0">
            <a:spAutoFit/>
          </a:bodyPr>
          <a:lstStyle/>
          <a:p>
            <a:pPr algn="l"/>
            <a:r>
              <a:rPr lang="en-IN" sz="1800" b="0" i="0" u="none" strike="noStrike" baseline="0" dirty="0">
                <a:latin typeface="Times New Roman" panose="02020603050405020304" pitchFamily="18" charset="0"/>
              </a:rPr>
              <a:t>(a) Forward (progression) state-space </a:t>
            </a:r>
            <a:r>
              <a:rPr lang="en-US" sz="1800" b="0" i="0" u="none" strike="noStrike" baseline="0" dirty="0">
                <a:latin typeface="Times New Roman" panose="02020603050405020304" pitchFamily="18" charset="0"/>
              </a:rPr>
              <a:t>search, starting in the initial state and using the problem's actions to search forward for the</a:t>
            </a:r>
          </a:p>
          <a:p>
            <a:pPr algn="l"/>
            <a:r>
              <a:rPr lang="en-IN" sz="1800" b="0" i="0" u="none" strike="noStrike" baseline="0" dirty="0">
                <a:latin typeface="Times New Roman" panose="02020603050405020304" pitchFamily="18" charset="0"/>
              </a:rPr>
              <a:t>goal state.</a:t>
            </a:r>
            <a:endParaRPr lang="en-IN" dirty="0"/>
          </a:p>
        </p:txBody>
      </p:sp>
    </p:spTree>
    <p:extLst>
      <p:ext uri="{BB962C8B-B14F-4D97-AF65-F5344CB8AC3E}">
        <p14:creationId xmlns:p14="http://schemas.microsoft.com/office/powerpoint/2010/main" val="1023230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25C4-D5FA-46ED-945F-3BFCC61564B3}"/>
              </a:ext>
            </a:extLst>
          </p:cNvPr>
          <p:cNvSpPr>
            <a:spLocks noGrp="1"/>
          </p:cNvSpPr>
          <p:nvPr>
            <p:ph type="title"/>
          </p:nvPr>
        </p:nvSpPr>
        <p:spPr/>
        <p:txBody>
          <a:bodyPr/>
          <a:lstStyle/>
          <a:p>
            <a:r>
              <a:rPr lang="en-US" dirty="0"/>
              <a:t>Backward Space-Search </a:t>
            </a:r>
            <a:endParaRPr lang="en-IN" dirty="0"/>
          </a:p>
        </p:txBody>
      </p:sp>
      <p:sp>
        <p:nvSpPr>
          <p:cNvPr id="3" name="Content Placeholder 2">
            <a:extLst>
              <a:ext uri="{FF2B5EF4-FFF2-40B4-BE49-F238E27FC236}">
                <a16:creationId xmlns:a16="http://schemas.microsoft.com/office/drawing/2014/main" id="{0F887A21-4D8D-48C8-8534-89B4ABBBC6E8}"/>
              </a:ext>
            </a:extLst>
          </p:cNvPr>
          <p:cNvSpPr>
            <a:spLocks noGrp="1"/>
          </p:cNvSpPr>
          <p:nvPr>
            <p:ph idx="1"/>
          </p:nvPr>
        </p:nvSpPr>
        <p:spPr>
          <a:xfrm>
            <a:off x="3869268" y="864107"/>
            <a:ext cx="7315200" cy="5788483"/>
          </a:xfrm>
        </p:spPr>
        <p:txBody>
          <a:bodyPr>
            <a:normAutofit fontScale="85000" lnSpcReduction="10000"/>
          </a:bodyPr>
          <a:lstStyle/>
          <a:p>
            <a:pPr algn="l"/>
            <a:r>
              <a:rPr lang="en-US" sz="2000" b="0" i="0" u="none" strike="noStrike" baseline="0" dirty="0">
                <a:latin typeface="Times New Roman" panose="02020603050405020304" pitchFamily="18" charset="0"/>
              </a:rPr>
              <a:t>Note that backward search can be difficult to implement when the goal states are described by a set of constraints rather than being listed explicitly. </a:t>
            </a:r>
          </a:p>
          <a:p>
            <a:pPr algn="l"/>
            <a:r>
              <a:rPr lang="en-US" sz="2000" b="0" i="0" u="none" strike="noStrike" baseline="0" dirty="0">
                <a:latin typeface="Times New Roman" panose="02020603050405020304" pitchFamily="18" charset="0"/>
              </a:rPr>
              <a:t>It is not always obvious how to generate a description of the possible </a:t>
            </a:r>
            <a:r>
              <a:rPr lang="en-US" sz="2000" b="1" i="0" u="none" strike="noStrike" baseline="0" dirty="0">
                <a:latin typeface="Times New Roman" panose="02020603050405020304" pitchFamily="18" charset="0"/>
              </a:rPr>
              <a:t>predecessors </a:t>
            </a:r>
            <a:r>
              <a:rPr lang="en-US" sz="2000" b="0" i="0" u="none" strike="noStrike" baseline="0" dirty="0">
                <a:latin typeface="Times New Roman" panose="02020603050405020304" pitchFamily="18" charset="0"/>
              </a:rPr>
              <a:t>of the set of goal states. </a:t>
            </a:r>
          </a:p>
          <a:p>
            <a:pPr algn="l"/>
            <a:r>
              <a:rPr lang="en-US" sz="2000" b="0" i="0" u="none" strike="noStrike" baseline="0" dirty="0">
                <a:latin typeface="Times New Roman" panose="02020603050405020304" pitchFamily="18" charset="0"/>
              </a:rPr>
              <a:t>The S</a:t>
            </a:r>
            <a:r>
              <a:rPr lang="en-US" sz="1400" b="0" i="0" u="none" strike="noStrike" baseline="0" dirty="0">
                <a:latin typeface="Times New Roman" panose="02020603050405020304" pitchFamily="18" charset="0"/>
              </a:rPr>
              <a:t>TRIPS </a:t>
            </a:r>
            <a:r>
              <a:rPr lang="en-US" sz="2000" b="0" i="0" u="none" strike="noStrike" baseline="0" dirty="0">
                <a:latin typeface="Times New Roman" panose="02020603050405020304" pitchFamily="18" charset="0"/>
              </a:rPr>
              <a:t>representation makes this quite easy because sets of states can be described by the literals that must be true in those states.</a:t>
            </a:r>
          </a:p>
          <a:p>
            <a:pPr algn="l"/>
            <a:r>
              <a:rPr lang="en-US" sz="2000" b="0" i="0" u="none" strike="noStrike" baseline="0" dirty="0">
                <a:latin typeface="Times New Roman" panose="02020603050405020304" pitchFamily="18" charset="0"/>
              </a:rPr>
              <a:t>The main advantage is that it allows to consider only </a:t>
            </a:r>
            <a:r>
              <a:rPr lang="en-US" sz="2000" b="1" i="0" u="none" strike="noStrike" baseline="0" dirty="0">
                <a:latin typeface="Times New Roman" panose="02020603050405020304" pitchFamily="18" charset="0"/>
              </a:rPr>
              <a:t>relevant </a:t>
            </a:r>
            <a:r>
              <a:rPr lang="en-US" sz="2000" b="0" i="0" u="none" strike="noStrike" baseline="0" dirty="0">
                <a:latin typeface="Times New Roman" panose="02020603050405020304" pitchFamily="18" charset="0"/>
              </a:rPr>
              <a:t>actions. An action is relevant to a conjunctive goal if it achieves one of the conjuncts of the goal. </a:t>
            </a:r>
          </a:p>
          <a:p>
            <a:pPr algn="l"/>
            <a:r>
              <a:rPr lang="en-US" sz="2000" b="0" i="0" u="none" strike="noStrike" baseline="0" dirty="0">
                <a:latin typeface="Times New Roman" panose="02020603050405020304" pitchFamily="18" charset="0"/>
              </a:rPr>
              <a:t>For example, the goal in our 10-airport air cargo problem is to have 20 pieces of cargo at airport B, or more precisely</a:t>
            </a:r>
          </a:p>
          <a:p>
            <a:pPr algn="l"/>
            <a:r>
              <a:rPr lang="en-US" sz="2000" b="0" i="1" u="none" strike="noStrike" baseline="0" dirty="0">
                <a:latin typeface="Times New Roman" panose="02020603050405020304" pitchFamily="18" charset="0"/>
              </a:rPr>
              <a:t>At(C1,</a:t>
            </a:r>
            <a:r>
              <a:rPr lang="en-US" sz="1800" b="0" i="1" u="none" strike="noStrike" baseline="0" dirty="0">
                <a:latin typeface="Times New Roman" panose="02020603050405020304" pitchFamily="18" charset="0"/>
              </a:rPr>
              <a:t>B ) </a:t>
            </a:r>
            <a:r>
              <a:rPr lang="en-US" sz="1400" b="0" i="1" u="none" strike="noStrike" baseline="0" dirty="0">
                <a:latin typeface="Times New Roman" panose="02020603050405020304" pitchFamily="18" charset="0"/>
              </a:rPr>
              <a:t>A </a:t>
            </a:r>
            <a:r>
              <a:rPr lang="en-US" sz="2000" b="0" i="1" u="none" strike="noStrike" baseline="0" dirty="0">
                <a:latin typeface="Times New Roman" panose="02020603050405020304" pitchFamily="18" charset="0"/>
              </a:rPr>
              <a:t>At(C2,</a:t>
            </a:r>
            <a:r>
              <a:rPr lang="en-US" sz="2400" b="0" i="1" u="none" strike="noStrike" baseline="0" dirty="0">
                <a:latin typeface="Courier"/>
              </a:rPr>
              <a:t>B)</a:t>
            </a:r>
            <a:r>
              <a:rPr lang="en-US" sz="1400" b="0" i="1" u="none" strike="noStrike" baseline="0" dirty="0">
                <a:latin typeface="Times New Roman" panose="02020603050405020304" pitchFamily="18" charset="0"/>
              </a:rPr>
              <a:t>A </a:t>
            </a:r>
            <a:r>
              <a:rPr lang="en-US" sz="1800" b="0" i="0" u="none" strike="noStrike" baseline="0" dirty="0">
                <a:latin typeface="Arial" panose="020B0604020202020204" pitchFamily="34" charset="0"/>
              </a:rPr>
              <a:t>. . </a:t>
            </a:r>
            <a:r>
              <a:rPr lang="en-US" sz="1200" b="0" i="0" u="none" strike="noStrike" baseline="0" dirty="0">
                <a:latin typeface="Arial" panose="020B0604020202020204" pitchFamily="34" charset="0"/>
              </a:rPr>
              <a:t>. </a:t>
            </a:r>
            <a:r>
              <a:rPr lang="en-US" sz="1200" b="0" i="1" u="none" strike="noStrike" baseline="0" dirty="0">
                <a:latin typeface="Times New Roman" panose="02020603050405020304" pitchFamily="18" charset="0"/>
              </a:rPr>
              <a:t>A </a:t>
            </a:r>
            <a:r>
              <a:rPr lang="en-US" sz="2000" b="0" i="1" u="none" strike="noStrike" baseline="0" dirty="0">
                <a:latin typeface="Times New Roman" panose="02020603050405020304" pitchFamily="18" charset="0"/>
              </a:rPr>
              <a:t>At(C2o,</a:t>
            </a:r>
            <a:r>
              <a:rPr lang="en-US" sz="1800" b="0" i="1" u="none" strike="noStrike" baseline="0" dirty="0">
                <a:latin typeface="Times New Roman" panose="02020603050405020304" pitchFamily="18" charset="0"/>
              </a:rPr>
              <a:t>B )</a:t>
            </a:r>
          </a:p>
          <a:p>
            <a:pPr algn="l"/>
            <a:r>
              <a:rPr lang="en-US" dirty="0">
                <a:latin typeface="Times New Roman" panose="02020603050405020304" pitchFamily="18" charset="0"/>
              </a:rPr>
              <a:t>T</a:t>
            </a:r>
            <a:r>
              <a:rPr lang="en-US" sz="2000" b="0" i="0" u="none" strike="noStrike" baseline="0" dirty="0">
                <a:latin typeface="Times New Roman" panose="02020603050405020304" pitchFamily="18" charset="0"/>
              </a:rPr>
              <a:t>he conjunct </a:t>
            </a:r>
            <a:r>
              <a:rPr lang="en-US" sz="2400" b="0" i="1" u="none" strike="noStrike" baseline="0" dirty="0">
                <a:latin typeface="Times New Roman" panose="02020603050405020304" pitchFamily="18" charset="0"/>
              </a:rPr>
              <a:t>At (</a:t>
            </a:r>
            <a:r>
              <a:rPr lang="en-US" sz="2400" b="0" i="1" u="none" strike="noStrike" dirty="0">
                <a:latin typeface="Times New Roman" panose="02020603050405020304" pitchFamily="18" charset="0"/>
              </a:rPr>
              <a:t>C</a:t>
            </a:r>
            <a:r>
              <a:rPr lang="en-US" sz="2400" b="0" i="1" u="none" strike="noStrike" baseline="-25000" dirty="0">
                <a:latin typeface="Times New Roman" panose="02020603050405020304" pitchFamily="18" charset="0"/>
              </a:rPr>
              <a:t>1</a:t>
            </a:r>
            <a:r>
              <a:rPr lang="en-US" sz="2400" b="0" i="1" u="none" strike="noStrike" dirty="0">
                <a:latin typeface="Times New Roman" panose="02020603050405020304" pitchFamily="18" charset="0"/>
              </a:rPr>
              <a:t>,</a:t>
            </a:r>
            <a:r>
              <a:rPr lang="en-US" sz="2800" b="0" i="1" u="none" strike="noStrike" dirty="0">
                <a:latin typeface="Courier"/>
              </a:rPr>
              <a:t>B</a:t>
            </a:r>
            <a:r>
              <a:rPr lang="en-US" sz="2400" i="1" dirty="0">
                <a:latin typeface="Times New Roman" panose="02020603050405020304" pitchFamily="18" charset="0"/>
              </a:rPr>
              <a:t>)</a:t>
            </a:r>
            <a:r>
              <a:rPr lang="en-US" sz="2800" b="0" i="1" u="none" strike="noStrike" baseline="0" dirty="0">
                <a:latin typeface="Courier"/>
              </a:rPr>
              <a:t>.</a:t>
            </a:r>
            <a:r>
              <a:rPr lang="en-US" sz="2000" b="0" i="0" u="none" strike="noStrike" baseline="0" dirty="0">
                <a:latin typeface="Times New Roman" panose="02020603050405020304" pitchFamily="18" charset="0"/>
              </a:rPr>
              <a:t>Working backwards, There is only one: Unload </a:t>
            </a:r>
            <a:r>
              <a:rPr lang="en-US" sz="2400" i="1" dirty="0">
                <a:latin typeface="Times New Roman" panose="02020603050405020304" pitchFamily="18" charset="0"/>
              </a:rPr>
              <a:t>(C1,p,B) </a:t>
            </a:r>
            <a:r>
              <a:rPr lang="en-US" sz="2000" b="0" i="0" u="none" strike="noStrike" baseline="0" dirty="0">
                <a:latin typeface="Times New Roman" panose="02020603050405020304" pitchFamily="18" charset="0"/>
              </a:rPr>
              <a:t>where plane </a:t>
            </a:r>
            <a:r>
              <a:rPr lang="en-US" sz="2000" b="0" i="1" u="none" strike="noStrike" baseline="0" dirty="0">
                <a:latin typeface="Courier"/>
              </a:rPr>
              <a:t>p </a:t>
            </a:r>
            <a:r>
              <a:rPr lang="en-US" sz="2000" b="0" i="0" u="none" strike="noStrike" baseline="0" dirty="0">
                <a:latin typeface="Times New Roman" panose="02020603050405020304" pitchFamily="18" charset="0"/>
              </a:rPr>
              <a:t>is unspecified.</a:t>
            </a:r>
          </a:p>
          <a:p>
            <a:pPr algn="l"/>
            <a:r>
              <a:rPr lang="en-US" sz="1800" dirty="0">
                <a:latin typeface="Times New Roman" panose="02020603050405020304" pitchFamily="18" charset="0"/>
              </a:rPr>
              <a:t>T</a:t>
            </a:r>
            <a:r>
              <a:rPr lang="en-US" sz="1800" b="0" i="0" u="none" strike="noStrike" baseline="0" dirty="0">
                <a:latin typeface="Times New Roman" panose="02020603050405020304" pitchFamily="18" charset="0"/>
              </a:rPr>
              <a:t>here are many </a:t>
            </a:r>
            <a:r>
              <a:rPr lang="en-US" sz="1800" b="0" i="1" u="none" strike="noStrike" baseline="0" dirty="0">
                <a:latin typeface="Times New Roman" panose="02020603050405020304" pitchFamily="18" charset="0"/>
              </a:rPr>
              <a:t>irrelevant </a:t>
            </a:r>
            <a:r>
              <a:rPr lang="en-US" sz="1800" b="0" i="0" u="none" strike="noStrike" baseline="0" dirty="0">
                <a:latin typeface="Times New Roman" panose="02020603050405020304" pitchFamily="18" charset="0"/>
              </a:rPr>
              <a:t>actions that can also lead to a goal state- fly an empty plane from JFK to SFO</a:t>
            </a:r>
          </a:p>
          <a:p>
            <a:pPr algn="l"/>
            <a:r>
              <a:rPr lang="en-IN" sz="2000" b="0" i="0" u="none" strike="noStrike" baseline="0" dirty="0">
                <a:latin typeface="Times New Roman" panose="02020603050405020304" pitchFamily="18" charset="0"/>
              </a:rPr>
              <a:t>A </a:t>
            </a:r>
            <a:r>
              <a:rPr lang="en-US" sz="2000" b="0" i="0" u="none" strike="noStrike" baseline="0" dirty="0">
                <a:latin typeface="Times New Roman" panose="02020603050405020304" pitchFamily="18" charset="0"/>
              </a:rPr>
              <a:t>backward search that allows irrelevant actions will still be complete, but it will be much less </a:t>
            </a:r>
            <a:r>
              <a:rPr lang="en-IN" sz="2000" b="0" i="0" u="none" strike="noStrike" baseline="0" dirty="0">
                <a:latin typeface="Times New Roman" panose="02020603050405020304" pitchFamily="18" charset="0"/>
              </a:rPr>
              <a:t>efficient.</a:t>
            </a:r>
          </a:p>
          <a:p>
            <a:pPr algn="l"/>
            <a:r>
              <a:rPr lang="en-US" sz="2000" b="0" i="0" u="none" strike="noStrike" baseline="0" dirty="0">
                <a:latin typeface="Times New Roman" panose="02020603050405020304" pitchFamily="18" charset="0"/>
              </a:rPr>
              <a:t>The restriction to relevant actions means that backward search often has a much lower branching factor than forward search.</a:t>
            </a:r>
          </a:p>
          <a:p>
            <a:pPr algn="l"/>
            <a:endParaRPr lang="en-IN" dirty="0"/>
          </a:p>
        </p:txBody>
      </p:sp>
    </p:spTree>
    <p:extLst>
      <p:ext uri="{BB962C8B-B14F-4D97-AF65-F5344CB8AC3E}">
        <p14:creationId xmlns:p14="http://schemas.microsoft.com/office/powerpoint/2010/main" val="35181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E20F-7183-4527-B65C-275C7187BB0D}"/>
              </a:ext>
            </a:extLst>
          </p:cNvPr>
          <p:cNvSpPr>
            <a:spLocks noGrp="1"/>
          </p:cNvSpPr>
          <p:nvPr>
            <p:ph type="title"/>
          </p:nvPr>
        </p:nvSpPr>
        <p:spPr/>
        <p:txBody>
          <a:bodyPr/>
          <a:lstStyle/>
          <a:p>
            <a:r>
              <a:rPr lang="en-US" dirty="0"/>
              <a:t>Called also </a:t>
            </a:r>
            <a:r>
              <a:rPr lang="en-US" sz="3600" b="1" i="0" u="none" strike="noStrike" baseline="0" dirty="0">
                <a:latin typeface="Times New Roman" panose="02020603050405020304" pitchFamily="18" charset="0"/>
              </a:rPr>
              <a:t>regression </a:t>
            </a:r>
            <a:r>
              <a:rPr lang="en-US" sz="3600" b="0" i="0" u="none" strike="noStrike" baseline="0" dirty="0">
                <a:latin typeface="Times New Roman" panose="02020603050405020304" pitchFamily="18" charset="0"/>
              </a:rPr>
              <a:t>planning</a:t>
            </a:r>
            <a:endParaRPr lang="en-IN" dirty="0"/>
          </a:p>
        </p:txBody>
      </p:sp>
      <p:sp>
        <p:nvSpPr>
          <p:cNvPr id="3" name="Content Placeholder 2">
            <a:extLst>
              <a:ext uri="{FF2B5EF4-FFF2-40B4-BE49-F238E27FC236}">
                <a16:creationId xmlns:a16="http://schemas.microsoft.com/office/drawing/2014/main" id="{1CD2BFF3-C3FD-42B3-A43C-095ECA3CA78D}"/>
              </a:ext>
            </a:extLst>
          </p:cNvPr>
          <p:cNvSpPr>
            <a:spLocks noGrp="1"/>
          </p:cNvSpPr>
          <p:nvPr>
            <p:ph idx="1"/>
          </p:nvPr>
        </p:nvSpPr>
        <p:spPr/>
        <p:txBody>
          <a:bodyPr/>
          <a:lstStyle/>
          <a:p>
            <a:pPr algn="l"/>
            <a:r>
              <a:rPr lang="en-US" sz="2000" b="0" i="0" u="none" strike="noStrike" baseline="0" dirty="0">
                <a:latin typeface="Times New Roman" panose="02020603050405020304" pitchFamily="18" charset="0"/>
              </a:rPr>
              <a:t>What are the states from which applying a given action leads to the goal? Computing the description of these states is called </a:t>
            </a:r>
            <a:r>
              <a:rPr lang="en-US" sz="2000" b="1" i="0" u="none" strike="noStrike" baseline="0" dirty="0">
                <a:latin typeface="Times New Roman" panose="02020603050405020304" pitchFamily="18" charset="0"/>
              </a:rPr>
              <a:t>regressing </a:t>
            </a:r>
            <a:r>
              <a:rPr lang="en-US" sz="2000" b="0" i="0" u="none" strike="noStrike" baseline="0" dirty="0">
                <a:latin typeface="Times New Roman" panose="02020603050405020304" pitchFamily="18" charset="0"/>
              </a:rPr>
              <a:t>the goal through the action. </a:t>
            </a:r>
          </a:p>
          <a:p>
            <a:pPr algn="l"/>
            <a:r>
              <a:rPr lang="en-US" dirty="0">
                <a:latin typeface="Times New Roman" panose="02020603050405020304" pitchFamily="18" charset="0"/>
              </a:rPr>
              <a:t>At(C1,B) A At(C2,B) A ….. A At(C20,B) Here Irrelevant is </a:t>
            </a:r>
            <a:r>
              <a:rPr lang="en-IN" sz="1800" b="0" i="0" u="none" strike="noStrike" baseline="0" dirty="0">
                <a:latin typeface="Times New Roman" panose="02020603050405020304" pitchFamily="18" charset="0"/>
              </a:rPr>
              <a:t>relevant action </a:t>
            </a:r>
            <a:r>
              <a:rPr lang="en-IN" sz="1800" b="1" i="1" u="none" strike="noStrike" baseline="0" dirty="0">
                <a:latin typeface="Times New Roman" panose="02020603050405020304" pitchFamily="18" charset="0"/>
              </a:rPr>
              <a:t>Unload(C1,p,B)</a:t>
            </a:r>
            <a:endParaRPr lang="en-US" b="1" dirty="0">
              <a:latin typeface="Times New Roman" panose="02020603050405020304" pitchFamily="18" charset="0"/>
            </a:endParaRPr>
          </a:p>
          <a:p>
            <a:pPr algn="l"/>
            <a:r>
              <a:rPr lang="en-US" sz="2000" b="0" i="0" u="none" strike="noStrike" baseline="0" dirty="0">
                <a:latin typeface="Times New Roman" panose="02020603050405020304" pitchFamily="18" charset="0"/>
              </a:rPr>
              <a:t>Therefore, any predecessor state must include these preconditions: </a:t>
            </a:r>
            <a:r>
              <a:rPr lang="en-US" sz="2000" b="0" i="1" u="none" strike="noStrike" baseline="0" dirty="0">
                <a:latin typeface="Times New Roman" panose="02020603050405020304" pitchFamily="18" charset="0"/>
              </a:rPr>
              <a:t>In(C1,p </a:t>
            </a:r>
            <a:r>
              <a:rPr lang="en-US" sz="1600" b="0" i="1" u="none" strike="noStrike" baseline="0" dirty="0">
                <a:latin typeface="Times New Roman" panose="02020603050405020304" pitchFamily="18" charset="0"/>
              </a:rPr>
              <a:t>) </a:t>
            </a:r>
            <a:r>
              <a:rPr lang="en-US" sz="1600" b="0" i="0" u="none" strike="noStrike" baseline="0" dirty="0">
                <a:latin typeface="Times New Roman" panose="02020603050405020304" pitchFamily="18" charset="0"/>
              </a:rPr>
              <a:t>A  </a:t>
            </a:r>
            <a:r>
              <a:rPr lang="en-US" sz="2400" b="0" i="1" u="none" strike="noStrike" baseline="0" dirty="0">
                <a:latin typeface="Times New Roman" panose="02020603050405020304" pitchFamily="18" charset="0"/>
              </a:rPr>
              <a:t>At </a:t>
            </a:r>
            <a:r>
              <a:rPr lang="en-US" sz="2000" b="0" i="1" u="none" strike="noStrike" baseline="0" dirty="0">
                <a:latin typeface="Times New Roman" panose="02020603050405020304" pitchFamily="18" charset="0"/>
              </a:rPr>
              <a:t>(p, </a:t>
            </a:r>
            <a:r>
              <a:rPr lang="en-US" sz="2400" b="0" i="1" u="none" strike="noStrike" baseline="0" dirty="0">
                <a:latin typeface="Times New Roman" panose="02020603050405020304" pitchFamily="18" charset="0"/>
              </a:rPr>
              <a:t>B ). </a:t>
            </a:r>
            <a:r>
              <a:rPr lang="en-US" sz="2000" b="0" i="0" u="none" strike="noStrike" baseline="0" dirty="0">
                <a:latin typeface="Times New Roman" panose="02020603050405020304" pitchFamily="18" charset="0"/>
              </a:rPr>
              <a:t>Thus, the predecessor description is</a:t>
            </a:r>
          </a:p>
          <a:p>
            <a:pPr algn="l"/>
            <a:r>
              <a:rPr lang="en-US" sz="2000" b="0" i="1" u="none" strike="noStrike" baseline="0" dirty="0">
                <a:latin typeface="Times New Roman" panose="02020603050405020304" pitchFamily="18" charset="0"/>
              </a:rPr>
              <a:t>In(Cl, p) </a:t>
            </a:r>
            <a:r>
              <a:rPr lang="en-US" sz="2400" b="0" i="0" u="none" strike="noStrike" baseline="0" dirty="0">
                <a:latin typeface="Courier"/>
              </a:rPr>
              <a:t>A </a:t>
            </a:r>
            <a:r>
              <a:rPr lang="en-US" sz="2400" b="0" i="1" u="none" strike="noStrike" baseline="0" dirty="0">
                <a:latin typeface="Times New Roman" panose="02020603050405020304" pitchFamily="18" charset="0"/>
              </a:rPr>
              <a:t>At </a:t>
            </a:r>
            <a:r>
              <a:rPr lang="en-US" sz="2000" b="0" i="1" u="none" strike="noStrike" baseline="0" dirty="0">
                <a:latin typeface="Times New Roman" panose="02020603050405020304" pitchFamily="18" charset="0"/>
              </a:rPr>
              <a:t>(p, B) </a:t>
            </a:r>
            <a:r>
              <a:rPr lang="en-US" sz="2400" b="0" i="0" u="none" strike="noStrike" baseline="0" dirty="0">
                <a:latin typeface="Courier"/>
              </a:rPr>
              <a:t>A </a:t>
            </a:r>
            <a:r>
              <a:rPr lang="en-US" sz="2400" b="0" i="1" u="none" strike="noStrike" baseline="0" dirty="0">
                <a:latin typeface="Times New Roman" panose="02020603050405020304" pitchFamily="18" charset="0"/>
              </a:rPr>
              <a:t>At </a:t>
            </a:r>
            <a:r>
              <a:rPr lang="en-US" sz="2000" b="0" i="1" u="none" strike="noStrike" baseline="0" dirty="0">
                <a:latin typeface="Times New Roman" panose="02020603050405020304" pitchFamily="18" charset="0"/>
              </a:rPr>
              <a:t>(C2, B) </a:t>
            </a:r>
            <a:r>
              <a:rPr lang="en-US" sz="2400" b="0" i="0" u="none" strike="noStrike" baseline="0" dirty="0">
                <a:latin typeface="Courier"/>
              </a:rPr>
              <a:t>A </a:t>
            </a:r>
            <a:r>
              <a:rPr lang="en-US" sz="2400" b="0" i="0" u="none" strike="noStrike" baseline="0" dirty="0">
                <a:latin typeface="Arial" panose="020B0604020202020204" pitchFamily="34" charset="0"/>
              </a:rPr>
              <a:t>. . . </a:t>
            </a:r>
            <a:r>
              <a:rPr lang="en-US" sz="1600" b="0" i="1" u="none" strike="noStrike" baseline="0" dirty="0">
                <a:latin typeface="Times New Roman" panose="02020603050405020304" pitchFamily="18" charset="0"/>
              </a:rPr>
              <a:t>A </a:t>
            </a:r>
            <a:r>
              <a:rPr lang="en-US" sz="2400" b="0" i="1" u="none" strike="noStrike" baseline="0" dirty="0">
                <a:latin typeface="Times New Roman" panose="02020603050405020304" pitchFamily="18" charset="0"/>
              </a:rPr>
              <a:t>At </a:t>
            </a:r>
            <a:r>
              <a:rPr lang="en-US" sz="2000" b="0" i="1" u="none" strike="noStrike" baseline="0" dirty="0">
                <a:latin typeface="Times New Roman" panose="02020603050405020304" pitchFamily="18" charset="0"/>
              </a:rPr>
              <a:t>(C20, B) </a:t>
            </a:r>
            <a:r>
              <a:rPr lang="en-US" sz="2400" b="0" i="0" u="none" strike="noStrike" baseline="0" dirty="0">
                <a:latin typeface="Arial" panose="020B0604020202020204" pitchFamily="34" charset="0"/>
              </a:rPr>
              <a:t>.</a:t>
            </a:r>
            <a:endParaRPr lang="en-IN" dirty="0"/>
          </a:p>
        </p:txBody>
      </p:sp>
    </p:spTree>
    <p:extLst>
      <p:ext uri="{BB962C8B-B14F-4D97-AF65-F5344CB8AC3E}">
        <p14:creationId xmlns:p14="http://schemas.microsoft.com/office/powerpoint/2010/main" val="3995292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70B4-E0BA-4605-BB23-BD32225D8D5C}"/>
              </a:ext>
            </a:extLst>
          </p:cNvPr>
          <p:cNvSpPr>
            <a:spLocks noGrp="1"/>
          </p:cNvSpPr>
          <p:nvPr>
            <p:ph type="title"/>
          </p:nvPr>
        </p:nvSpPr>
        <p:spPr/>
        <p:txBody>
          <a:bodyPr/>
          <a:lstStyle/>
          <a:p>
            <a:r>
              <a:rPr lang="en-US" dirty="0"/>
              <a:t>Partial Order Planning</a:t>
            </a:r>
            <a:endParaRPr lang="en-IN" dirty="0"/>
          </a:p>
        </p:txBody>
      </p:sp>
      <p:sp>
        <p:nvSpPr>
          <p:cNvPr id="3" name="Content Placeholder 2">
            <a:extLst>
              <a:ext uri="{FF2B5EF4-FFF2-40B4-BE49-F238E27FC236}">
                <a16:creationId xmlns:a16="http://schemas.microsoft.com/office/drawing/2014/main" id="{96736D1B-194A-439E-A417-1F7352F0F3C2}"/>
              </a:ext>
            </a:extLst>
          </p:cNvPr>
          <p:cNvSpPr>
            <a:spLocks noGrp="1"/>
          </p:cNvSpPr>
          <p:nvPr>
            <p:ph idx="1"/>
          </p:nvPr>
        </p:nvSpPr>
        <p:spPr/>
        <p:txBody>
          <a:bodyPr>
            <a:normAutofit/>
          </a:bodyPr>
          <a:lstStyle/>
          <a:p>
            <a:pPr algn="l"/>
            <a:r>
              <a:rPr lang="en-US" sz="2000" b="0" i="0" u="none" strike="noStrike" baseline="0" dirty="0">
                <a:latin typeface="Times New Roman" panose="02020603050405020304" pitchFamily="18" charset="0"/>
              </a:rPr>
              <a:t>Forward and backward state-space search are particular forms of </a:t>
            </a:r>
            <a:r>
              <a:rPr lang="en-US" sz="2000" b="0" i="1" u="none" strike="noStrike" baseline="0" dirty="0">
                <a:latin typeface="Times New Roman" panose="02020603050405020304" pitchFamily="18" charset="0"/>
              </a:rPr>
              <a:t>totally ordered </a:t>
            </a:r>
            <a:r>
              <a:rPr lang="en-US" sz="2000" b="0" i="0" u="none" strike="noStrike" baseline="0" dirty="0">
                <a:latin typeface="Times New Roman" panose="02020603050405020304" pitchFamily="18" charset="0"/>
              </a:rPr>
              <a:t>plan search.</a:t>
            </a:r>
          </a:p>
          <a:p>
            <a:pPr algn="l"/>
            <a:r>
              <a:rPr lang="en-US" sz="2000" b="0" i="0" u="none" strike="noStrike" baseline="0" dirty="0">
                <a:latin typeface="Times New Roman" panose="02020603050405020304" pitchFamily="18" charset="0"/>
              </a:rPr>
              <a:t>They explore only strictly linear sequences of actions directly connected to the start or goal.</a:t>
            </a:r>
          </a:p>
          <a:p>
            <a:pPr algn="l"/>
            <a:r>
              <a:rPr lang="en-US" sz="2000" b="0" i="0" u="none" strike="noStrike" baseline="0" dirty="0">
                <a:latin typeface="Times New Roman" panose="02020603050405020304" pitchFamily="18" charset="0"/>
              </a:rPr>
              <a:t>An approach that works on several subgoals independently, solves them with several subplans, and then combines the subplans.</a:t>
            </a:r>
          </a:p>
          <a:p>
            <a:pPr algn="l"/>
            <a:r>
              <a:rPr lang="en-US" sz="2000" b="0" i="0" u="none" strike="noStrike" baseline="0" dirty="0">
                <a:latin typeface="Times New Roman" panose="02020603050405020304" pitchFamily="18" charset="0"/>
              </a:rPr>
              <a:t>Advantage of flexibility in the order in which it </a:t>
            </a:r>
            <a:r>
              <a:rPr lang="en-US" sz="2000" b="0" i="1" u="none" strike="noStrike" baseline="0" dirty="0">
                <a:latin typeface="Times New Roman" panose="02020603050405020304" pitchFamily="18" charset="0"/>
              </a:rPr>
              <a:t>construct </a:t>
            </a:r>
            <a:r>
              <a:rPr lang="en-US" sz="2000" b="0" i="0" u="none" strike="noStrike" baseline="0" dirty="0">
                <a:latin typeface="Times New Roman" panose="02020603050405020304" pitchFamily="18" charset="0"/>
              </a:rPr>
              <a:t>the plan. </a:t>
            </a:r>
          </a:p>
          <a:p>
            <a:pPr algn="l"/>
            <a:r>
              <a:rPr lang="en-US" sz="2000" b="0" i="0" u="none" strike="noStrike" baseline="0" dirty="0">
                <a:latin typeface="Times New Roman" panose="02020603050405020304" pitchFamily="18" charset="0"/>
              </a:rPr>
              <a:t>The general strategy of delaying a choice during search is called a </a:t>
            </a:r>
            <a:r>
              <a:rPr lang="en-US" sz="2000" b="1" i="0" u="none" strike="noStrike" baseline="0" dirty="0">
                <a:latin typeface="Times New Roman" panose="02020603050405020304" pitchFamily="18" charset="0"/>
              </a:rPr>
              <a:t>least commitment </a:t>
            </a:r>
            <a:r>
              <a:rPr lang="en-US" sz="2000" b="0" i="0" u="none" strike="noStrike" baseline="0" dirty="0">
                <a:latin typeface="Times New Roman" panose="02020603050405020304" pitchFamily="18" charset="0"/>
              </a:rPr>
              <a:t>strategy. </a:t>
            </a:r>
            <a:r>
              <a:rPr lang="en-US" dirty="0">
                <a:latin typeface="Times New Roman" panose="02020603050405020304" pitchFamily="18" charset="0"/>
              </a:rPr>
              <a:t>S</a:t>
            </a:r>
            <a:r>
              <a:rPr lang="en-US" sz="2000" b="0" i="0" u="none" strike="noStrike" baseline="0" dirty="0">
                <a:latin typeface="Times New Roman" panose="02020603050405020304" pitchFamily="18" charset="0"/>
              </a:rPr>
              <a:t>ome degree of commitment is necessary, lest the search would make no progress. </a:t>
            </a:r>
          </a:p>
          <a:p>
            <a:pPr algn="l"/>
            <a:r>
              <a:rPr lang="en-US" sz="2000" b="0" i="0" u="none" strike="noStrike" baseline="0" dirty="0">
                <a:latin typeface="Times New Roman" panose="02020603050405020304" pitchFamily="18" charset="0"/>
              </a:rPr>
              <a:t>Despite the informality, least commitment is a useful concept for analyzing when decisions should be made in any </a:t>
            </a:r>
            <a:r>
              <a:rPr lang="en-IN" sz="2000" b="0" i="0" u="none" strike="noStrike" baseline="0" dirty="0">
                <a:latin typeface="Times New Roman" panose="02020603050405020304" pitchFamily="18" charset="0"/>
              </a:rPr>
              <a:t>search problem.</a:t>
            </a:r>
            <a:endParaRPr lang="en-US" sz="20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23185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ED82-CD95-48EE-8955-D9AECA220F95}"/>
              </a:ext>
            </a:extLst>
          </p:cNvPr>
          <p:cNvSpPr>
            <a:spLocks noGrp="1"/>
          </p:cNvSpPr>
          <p:nvPr>
            <p:ph type="title"/>
          </p:nvPr>
        </p:nvSpPr>
        <p:spPr/>
        <p:txBody>
          <a:bodyPr/>
          <a:lstStyle/>
          <a:p>
            <a:r>
              <a:rPr lang="en-US" dirty="0"/>
              <a:t>Partial Order Planning</a:t>
            </a:r>
            <a:br>
              <a:rPr lang="en-US" dirty="0"/>
            </a:br>
            <a:br>
              <a:rPr lang="en-US" dirty="0"/>
            </a:br>
            <a:r>
              <a:rPr lang="en-US" dirty="0">
                <a:latin typeface="Times New Roman" panose="02020603050405020304" pitchFamily="18" charset="0"/>
              </a:rPr>
              <a:t>Example-p</a:t>
            </a:r>
            <a:r>
              <a:rPr lang="en-US" sz="3600" b="0" i="0" u="none" strike="noStrike" baseline="0" dirty="0">
                <a:latin typeface="Times New Roman" panose="02020603050405020304" pitchFamily="18" charset="0"/>
              </a:rPr>
              <a:t>roblem of putting on a pair of shoes</a:t>
            </a:r>
            <a:endParaRPr lang="en-IN" dirty="0"/>
          </a:p>
        </p:txBody>
      </p:sp>
      <p:sp>
        <p:nvSpPr>
          <p:cNvPr id="3" name="Content Placeholder 2">
            <a:extLst>
              <a:ext uri="{FF2B5EF4-FFF2-40B4-BE49-F238E27FC236}">
                <a16:creationId xmlns:a16="http://schemas.microsoft.com/office/drawing/2014/main" id="{25FEC170-626A-49D0-9682-D8EC1B2FE3E8}"/>
              </a:ext>
            </a:extLst>
          </p:cNvPr>
          <p:cNvSpPr>
            <a:spLocks noGrp="1"/>
          </p:cNvSpPr>
          <p:nvPr>
            <p:ph idx="1"/>
          </p:nvPr>
        </p:nvSpPr>
        <p:spPr>
          <a:xfrm>
            <a:off x="3909024" y="864108"/>
            <a:ext cx="7315200" cy="2170640"/>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Goal (</a:t>
            </a:r>
            <a:r>
              <a:rPr lang="en-IN" sz="1600" dirty="0" err="1">
                <a:latin typeface="Times New Roman" panose="02020603050405020304" pitchFamily="18" charset="0"/>
                <a:cs typeface="Times New Roman" panose="02020603050405020304" pitchFamily="18" charset="0"/>
              </a:rPr>
              <a:t>RightShoeOn</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LeftShoeOn</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Init ()</a:t>
            </a:r>
          </a:p>
          <a:p>
            <a:pPr marL="0" indent="0">
              <a:buNone/>
            </a:pPr>
            <a:r>
              <a:rPr lang="en-IN" sz="1600" dirty="0">
                <a:latin typeface="Times New Roman" panose="02020603050405020304" pitchFamily="18" charset="0"/>
                <a:cs typeface="Times New Roman" panose="02020603050405020304" pitchFamily="18" charset="0"/>
              </a:rPr>
              <a:t>Action(</a:t>
            </a:r>
            <a:r>
              <a:rPr lang="en-IN" sz="1600" dirty="0" err="1">
                <a:latin typeface="Times New Roman" panose="02020603050405020304" pitchFamily="18" charset="0"/>
                <a:cs typeface="Times New Roman" panose="02020603050405020304" pitchFamily="18" charset="0"/>
              </a:rPr>
              <a:t>RightShoe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PRECONDR:RightSockOn</a:t>
            </a:r>
            <a:r>
              <a:rPr lang="en-IN" sz="1600" dirty="0">
                <a:latin typeface="Times New Roman" panose="02020603050405020304" pitchFamily="18" charset="0"/>
                <a:cs typeface="Times New Roman" panose="02020603050405020304" pitchFamily="18" charset="0"/>
              </a:rPr>
              <a:t>, EFFECT: </a:t>
            </a:r>
            <a:r>
              <a:rPr lang="en-IN" sz="1600" dirty="0" err="1">
                <a:latin typeface="Times New Roman" panose="02020603050405020304" pitchFamily="18" charset="0"/>
                <a:cs typeface="Times New Roman" panose="02020603050405020304" pitchFamily="18" charset="0"/>
              </a:rPr>
              <a:t>RightShoeOn</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Action(</a:t>
            </a:r>
            <a:r>
              <a:rPr lang="en-IN" sz="1600" dirty="0" err="1">
                <a:latin typeface="Times New Roman" panose="02020603050405020304" pitchFamily="18" charset="0"/>
                <a:cs typeface="Times New Roman" panose="02020603050405020304" pitchFamily="18" charset="0"/>
              </a:rPr>
              <a:t>RightSock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EFFECT:RightSockOn</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Action(</a:t>
            </a:r>
            <a:r>
              <a:rPr lang="en-IN" sz="1600" dirty="0" err="1">
                <a:latin typeface="Times New Roman" panose="02020603050405020304" pitchFamily="18" charset="0"/>
                <a:cs typeface="Times New Roman" panose="02020603050405020304" pitchFamily="18" charset="0"/>
              </a:rPr>
              <a:t>LeftShoe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PRECOND:LeftSockOn</a:t>
            </a:r>
            <a:r>
              <a:rPr lang="en-IN" sz="1600" dirty="0">
                <a:latin typeface="Times New Roman" panose="02020603050405020304" pitchFamily="18" charset="0"/>
                <a:cs typeface="Times New Roman" panose="02020603050405020304" pitchFamily="18" charset="0"/>
              </a:rPr>
              <a:t>, EFFECCT: </a:t>
            </a:r>
            <a:r>
              <a:rPr lang="en-IN" sz="1600" dirty="0" err="1">
                <a:latin typeface="Times New Roman" panose="02020603050405020304" pitchFamily="18" charset="0"/>
                <a:cs typeface="Times New Roman" panose="02020603050405020304" pitchFamily="18" charset="0"/>
              </a:rPr>
              <a:t>LeftShoeOn</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Action (</a:t>
            </a:r>
            <a:r>
              <a:rPr lang="en-IN" sz="1600" dirty="0" err="1">
                <a:latin typeface="Times New Roman" panose="02020603050405020304" pitchFamily="18" charset="0"/>
                <a:cs typeface="Times New Roman" panose="02020603050405020304" pitchFamily="18" charset="0"/>
              </a:rPr>
              <a:t>LeftSock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EFFECT:LeftsocOn</a:t>
            </a:r>
            <a:r>
              <a:rPr lang="en-IN" sz="16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81D9BD2D-85D1-4449-90F4-7D3A8EF56DBF}"/>
              </a:ext>
            </a:extLst>
          </p:cNvPr>
          <p:cNvSpPr txBox="1"/>
          <p:nvPr/>
        </p:nvSpPr>
        <p:spPr>
          <a:xfrm>
            <a:off x="3690730" y="3084589"/>
            <a:ext cx="8050696"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A planner should be able to come up with the two-action sequence </a:t>
            </a:r>
            <a:r>
              <a:rPr lang="en-US" sz="1800" b="1" i="0" u="none" strike="noStrike" baseline="0" dirty="0" err="1">
                <a:latin typeface="Times New Roman" panose="02020603050405020304" pitchFamily="18" charset="0"/>
              </a:rPr>
              <a:t>Rightsock</a:t>
            </a:r>
            <a:r>
              <a:rPr lang="en-US" sz="1800" b="1" i="0"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followed by </a:t>
            </a:r>
            <a:r>
              <a:rPr lang="en-US" sz="1800" b="1" i="0" u="none" strike="noStrike" baseline="0" dirty="0" err="1">
                <a:latin typeface="Times New Roman" panose="02020603050405020304" pitchFamily="18" charset="0"/>
              </a:rPr>
              <a:t>Rightshoe</a:t>
            </a:r>
            <a:r>
              <a:rPr lang="en-US" sz="1800" b="0" i="0" u="none" strike="noStrike" baseline="0" dirty="0">
                <a:latin typeface="Times New Roman" panose="02020603050405020304" pitchFamily="18" charset="0"/>
              </a:rPr>
              <a:t> to achieve the first conjunct of the goal and the sequence </a:t>
            </a:r>
            <a:r>
              <a:rPr lang="en-US" sz="1800" b="1" i="0" u="none" strike="noStrike" baseline="0" dirty="0" err="1">
                <a:latin typeface="Times New Roman" panose="02020603050405020304" pitchFamily="18" charset="0"/>
              </a:rPr>
              <a:t>Leftsock</a:t>
            </a:r>
            <a:r>
              <a:rPr lang="en-US" sz="1800" b="0" i="0" u="none" strike="noStrike" baseline="0" dirty="0">
                <a:latin typeface="Times New Roman" panose="02020603050405020304" pitchFamily="18" charset="0"/>
              </a:rPr>
              <a:t> followed by </a:t>
            </a:r>
            <a:r>
              <a:rPr lang="en-US" sz="1800" b="1" i="0" u="none" strike="noStrike" baseline="0" dirty="0" err="1">
                <a:latin typeface="Times New Roman" panose="02020603050405020304" pitchFamily="18" charset="0"/>
              </a:rPr>
              <a:t>LeftShoe</a:t>
            </a:r>
            <a:r>
              <a:rPr lang="en-US" sz="1800" b="0" i="0" u="none" strike="noStrike" baseline="0" dirty="0">
                <a:latin typeface="Times New Roman" panose="02020603050405020304" pitchFamily="18" charset="0"/>
              </a:rPr>
              <a:t> for the second conjunct. Then the two sequences can be combined to yield the final </a:t>
            </a:r>
            <a:r>
              <a:rPr lang="en-IN" sz="1800" b="0" i="0" u="none" strike="noStrike" baseline="0" dirty="0">
                <a:latin typeface="Times New Roman" panose="02020603050405020304" pitchFamily="18" charset="0"/>
              </a:rPr>
              <a:t>plan.</a:t>
            </a:r>
          </a:p>
        </p:txBody>
      </p:sp>
      <p:sp>
        <p:nvSpPr>
          <p:cNvPr id="5" name="TextBox 4">
            <a:extLst>
              <a:ext uri="{FF2B5EF4-FFF2-40B4-BE49-F238E27FC236}">
                <a16:creationId xmlns:a16="http://schemas.microsoft.com/office/drawing/2014/main" id="{117B7CE7-B2D2-4BA9-BF87-13718008E488}"/>
              </a:ext>
            </a:extLst>
          </p:cNvPr>
          <p:cNvSpPr txBox="1"/>
          <p:nvPr/>
        </p:nvSpPr>
        <p:spPr>
          <a:xfrm>
            <a:off x="3690730" y="4465982"/>
            <a:ext cx="8050696" cy="646331"/>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Any planning algorithm that can place two actions into a plan without specifying which comes first is called a </a:t>
            </a:r>
            <a:r>
              <a:rPr lang="en-US" sz="1800" b="1" i="0" u="none" strike="noStrike" baseline="0" dirty="0">
                <a:latin typeface="Times New Roman" panose="02020603050405020304" pitchFamily="18" charset="0"/>
              </a:rPr>
              <a:t>partial-order planner.</a:t>
            </a:r>
            <a:endParaRPr lang="en-IN" dirty="0"/>
          </a:p>
        </p:txBody>
      </p:sp>
      <p:sp>
        <p:nvSpPr>
          <p:cNvPr id="6" name="TextBox 5">
            <a:extLst>
              <a:ext uri="{FF2B5EF4-FFF2-40B4-BE49-F238E27FC236}">
                <a16:creationId xmlns:a16="http://schemas.microsoft.com/office/drawing/2014/main" id="{87994EC4-5EA6-4E6D-B9C0-EB0B88CC51C9}"/>
              </a:ext>
            </a:extLst>
          </p:cNvPr>
          <p:cNvSpPr txBox="1"/>
          <p:nvPr/>
        </p:nvSpPr>
        <p:spPr>
          <a:xfrm>
            <a:off x="3690731" y="5293377"/>
            <a:ext cx="8050695" cy="646331"/>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The partial-order solution corresponds to six possible total-order plans; each of these is called a </a:t>
            </a:r>
            <a:r>
              <a:rPr lang="en-US" sz="1800" b="1" i="0" u="none" strike="noStrike" baseline="0" dirty="0">
                <a:latin typeface="Times New Roman" panose="02020603050405020304" pitchFamily="18" charset="0"/>
              </a:rPr>
              <a:t>linearization </a:t>
            </a:r>
            <a:r>
              <a:rPr lang="en-US" sz="1800" b="0" i="0" u="none" strike="noStrike" baseline="0" dirty="0">
                <a:latin typeface="Times New Roman" panose="02020603050405020304" pitchFamily="18" charset="0"/>
              </a:rPr>
              <a:t>of the partial-order plan.</a:t>
            </a:r>
            <a:endParaRPr lang="en-IN" dirty="0"/>
          </a:p>
        </p:txBody>
      </p:sp>
      <p:sp>
        <p:nvSpPr>
          <p:cNvPr id="7" name="TextBox 6">
            <a:extLst>
              <a:ext uri="{FF2B5EF4-FFF2-40B4-BE49-F238E27FC236}">
                <a16:creationId xmlns:a16="http://schemas.microsoft.com/office/drawing/2014/main" id="{DD5BCD6F-B808-4157-8D49-3075ADBDEE5A}"/>
              </a:ext>
            </a:extLst>
          </p:cNvPr>
          <p:cNvSpPr txBox="1"/>
          <p:nvPr/>
        </p:nvSpPr>
        <p:spPr>
          <a:xfrm>
            <a:off x="3690730" y="6120772"/>
            <a:ext cx="8050694" cy="646331"/>
          </a:xfrm>
          <a:prstGeom prst="rect">
            <a:avLst/>
          </a:prstGeom>
          <a:noFill/>
        </p:spPr>
        <p:txBody>
          <a:bodyPr wrap="square" rtlCol="0">
            <a:spAutoFit/>
          </a:bodyPr>
          <a:lstStyle/>
          <a:p>
            <a:pPr algn="l"/>
            <a:r>
              <a:rPr lang="en-IN" sz="1800" b="0" i="0" u="none" strike="noStrike" baseline="0" dirty="0">
                <a:latin typeface="Times New Roman" panose="02020603050405020304" pitchFamily="18" charset="0"/>
              </a:rPr>
              <a:t>formulate partial-order </a:t>
            </a:r>
            <a:r>
              <a:rPr lang="en-US" sz="1800" b="0" i="0" u="none" strike="noStrike" baseline="0" dirty="0">
                <a:latin typeface="Times New Roman" panose="02020603050405020304" pitchFamily="18" charset="0"/>
              </a:rPr>
              <a:t>planning as an instance of a search problem. </a:t>
            </a:r>
            <a:r>
              <a:rPr lang="en-US" dirty="0">
                <a:latin typeface="Times New Roman" panose="02020603050405020304" pitchFamily="18" charset="0"/>
              </a:rPr>
              <a:t>S</a:t>
            </a:r>
            <a:r>
              <a:rPr lang="en-US" sz="1800" b="0" i="0" u="none" strike="noStrike" baseline="0" dirty="0">
                <a:latin typeface="Times New Roman" panose="02020603050405020304" pitchFamily="18" charset="0"/>
              </a:rPr>
              <a:t>tates of search problem will be (mostly unfinished) plans.</a:t>
            </a:r>
            <a:endParaRPr lang="en-IN" dirty="0"/>
          </a:p>
        </p:txBody>
      </p:sp>
    </p:spTree>
    <p:extLst>
      <p:ext uri="{BB962C8B-B14F-4D97-AF65-F5344CB8AC3E}">
        <p14:creationId xmlns:p14="http://schemas.microsoft.com/office/powerpoint/2010/main" val="85158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67C8-4FBE-47B6-981C-82DBA2ED53F5}"/>
              </a:ext>
            </a:extLst>
          </p:cNvPr>
          <p:cNvSpPr>
            <a:spLocks noGrp="1"/>
          </p:cNvSpPr>
          <p:nvPr>
            <p:ph type="title"/>
          </p:nvPr>
        </p:nvSpPr>
        <p:spPr/>
        <p:txBody>
          <a:bodyPr/>
          <a:lstStyle/>
          <a:p>
            <a:r>
              <a:rPr lang="en-US" dirty="0"/>
              <a:t>Partial Order Planning</a:t>
            </a:r>
            <a:br>
              <a:rPr lang="en-US" dirty="0"/>
            </a:br>
            <a:br>
              <a:rPr lang="en-US" dirty="0"/>
            </a:br>
            <a:r>
              <a:rPr lang="en-US" dirty="0"/>
              <a:t>Components of the Plan</a:t>
            </a:r>
            <a:endParaRPr lang="en-IN" dirty="0"/>
          </a:p>
        </p:txBody>
      </p:sp>
      <p:sp>
        <p:nvSpPr>
          <p:cNvPr id="3" name="Content Placeholder 2">
            <a:extLst>
              <a:ext uri="{FF2B5EF4-FFF2-40B4-BE49-F238E27FC236}">
                <a16:creationId xmlns:a16="http://schemas.microsoft.com/office/drawing/2014/main" id="{D270E43B-0E4E-4DAC-BB87-8FB1D00DC39F}"/>
              </a:ext>
            </a:extLst>
          </p:cNvPr>
          <p:cNvSpPr>
            <a:spLocks noGrp="1"/>
          </p:cNvSpPr>
          <p:nvPr>
            <p:ph idx="1"/>
          </p:nvPr>
        </p:nvSpPr>
        <p:spPr>
          <a:xfrm>
            <a:off x="36444" y="4518991"/>
            <a:ext cx="3379304" cy="1603513"/>
          </a:xfrm>
        </p:spPr>
        <p:txBody>
          <a:bodyPr>
            <a:normAutofit fontScale="92500" lnSpcReduction="10000"/>
          </a:bodyPr>
          <a:lstStyle/>
          <a:p>
            <a:pPr marL="0" indent="0" algn="l">
              <a:buNone/>
            </a:pPr>
            <a:r>
              <a:rPr lang="en-IN" sz="2000" b="0" i="0" u="none" strike="noStrike" baseline="0" dirty="0">
                <a:latin typeface="Times New Roman" panose="02020603050405020304" pitchFamily="18" charset="0"/>
              </a:rPr>
              <a:t>Each </a:t>
            </a:r>
            <a:r>
              <a:rPr lang="en-US" sz="2000" b="0" i="0" u="none" strike="noStrike" baseline="0" dirty="0">
                <a:latin typeface="Times New Roman" panose="02020603050405020304" pitchFamily="18" charset="0"/>
              </a:rPr>
              <a:t>plan has the four components, first two define the steps of the plan and the last two serve a bookkeeping function to determine how plans can be extended:</a:t>
            </a:r>
          </a:p>
        </p:txBody>
      </p:sp>
      <p:sp>
        <p:nvSpPr>
          <p:cNvPr id="4" name="TextBox 3">
            <a:extLst>
              <a:ext uri="{FF2B5EF4-FFF2-40B4-BE49-F238E27FC236}">
                <a16:creationId xmlns:a16="http://schemas.microsoft.com/office/drawing/2014/main" id="{F1AE0E2F-F61E-4A87-9F7A-4A3B0182A82B}"/>
              </a:ext>
            </a:extLst>
          </p:cNvPr>
          <p:cNvSpPr txBox="1"/>
          <p:nvPr/>
        </p:nvSpPr>
        <p:spPr>
          <a:xfrm>
            <a:off x="7464470" y="222689"/>
            <a:ext cx="4137808" cy="2677656"/>
          </a:xfrm>
          <a:prstGeom prst="rect">
            <a:avLst/>
          </a:prstGeom>
          <a:solidFill>
            <a:schemeClr val="accent3">
              <a:lumMod val="20000"/>
              <a:lumOff val="80000"/>
            </a:schemeClr>
          </a:solidFill>
        </p:spPr>
        <p:txBody>
          <a:bodyPr wrap="square" rtlCol="0">
            <a:spAutoFit/>
          </a:bodyPr>
          <a:lstStyle/>
          <a:p>
            <a:pPr algn="just"/>
            <a:r>
              <a:rPr lang="en-US" sz="1800" b="0" i="0" u="none" strike="noStrike" baseline="0" dirty="0">
                <a:latin typeface="Times New Roman" panose="02020603050405020304" pitchFamily="18" charset="0"/>
              </a:rPr>
              <a:t>A set of </a:t>
            </a:r>
            <a:r>
              <a:rPr lang="en-US" sz="1800" b="1" i="0" u="none" strike="noStrike" baseline="0" dirty="0">
                <a:latin typeface="Times New Roman" panose="02020603050405020304" pitchFamily="18" charset="0"/>
              </a:rPr>
              <a:t>ordering constraints. </a:t>
            </a:r>
            <a:r>
              <a:rPr lang="en-US" sz="1800" b="0" i="0" u="none" strike="noStrike" baseline="0" dirty="0">
                <a:latin typeface="Times New Roman" panose="02020603050405020304" pitchFamily="18" charset="0"/>
              </a:rPr>
              <a:t>Each ordering constraint is of the form A</a:t>
            </a:r>
            <a:r>
              <a:rPr lang="el-GR" sz="1800" b="0" i="0" u="none" strike="noStrike" baseline="0" dirty="0">
                <a:latin typeface="Times New Roman" panose="02020603050405020304" pitchFamily="18" charset="0"/>
              </a:rPr>
              <a:t>α</a:t>
            </a:r>
            <a:r>
              <a:rPr lang="en-US" sz="1800" b="0" i="0" u="none" strike="noStrike" baseline="0" dirty="0">
                <a:latin typeface="Times New Roman" panose="02020603050405020304" pitchFamily="18" charset="0"/>
              </a:rPr>
              <a:t>B,  read as </a:t>
            </a:r>
            <a:r>
              <a:rPr lang="en-US" sz="2000" b="0" i="0" u="none" strike="noStrike" baseline="0" dirty="0">
                <a:latin typeface="Times New Roman" panose="02020603050405020304" pitchFamily="18" charset="0"/>
              </a:rPr>
              <a:t>"A </a:t>
            </a:r>
            <a:r>
              <a:rPr lang="en-US" sz="1800" b="0" i="0" u="none" strike="noStrike" baseline="0" dirty="0">
                <a:latin typeface="Times New Roman" panose="02020603050405020304" pitchFamily="18" charset="0"/>
              </a:rPr>
              <a:t>before B“ &amp; action </a:t>
            </a:r>
            <a:r>
              <a:rPr lang="en-US" sz="2000" b="0" i="0" u="none" strike="noStrike" baseline="0" dirty="0">
                <a:latin typeface="Times New Roman" panose="02020603050405020304" pitchFamily="18" charset="0"/>
              </a:rPr>
              <a:t>A </a:t>
            </a:r>
            <a:r>
              <a:rPr lang="en-US" dirty="0">
                <a:latin typeface="Times New Roman" panose="02020603050405020304" pitchFamily="18" charset="0"/>
              </a:rPr>
              <a:t>m</a:t>
            </a:r>
            <a:r>
              <a:rPr lang="en-US" sz="1800" b="0" i="0" u="none" strike="noStrike" baseline="0" dirty="0">
                <a:latin typeface="Times New Roman" panose="02020603050405020304" pitchFamily="18" charset="0"/>
              </a:rPr>
              <a:t>ust be executed sometime before action B. The ordering constraints must describe a proper partial order. Any cycle-such as </a:t>
            </a:r>
            <a:r>
              <a:rPr lang="en-US" sz="2000" b="0" i="0" u="none" strike="noStrike" baseline="0" dirty="0">
                <a:latin typeface="Times New Roman" panose="02020603050405020304" pitchFamily="18" charset="0"/>
              </a:rPr>
              <a:t>A </a:t>
            </a:r>
            <a:r>
              <a:rPr lang="el-GR" sz="2000" b="0" i="0" u="none" strike="noStrike" baseline="0" dirty="0">
                <a:latin typeface="Times New Roman" panose="02020603050405020304" pitchFamily="18" charset="0"/>
              </a:rPr>
              <a:t>α </a:t>
            </a:r>
            <a:r>
              <a:rPr lang="en-US" sz="2000" b="0" i="1" u="none" strike="noStrike" baseline="0" dirty="0">
                <a:latin typeface="Times New Roman" panose="02020603050405020304" pitchFamily="18" charset="0"/>
              </a:rPr>
              <a:t>B </a:t>
            </a:r>
            <a:r>
              <a:rPr lang="en-US" sz="1800" b="0" i="0" u="none" strike="noStrike" baseline="0" dirty="0">
                <a:latin typeface="Times New Roman" panose="02020603050405020304" pitchFamily="18" charset="0"/>
              </a:rPr>
              <a:t>and B</a:t>
            </a:r>
            <a:r>
              <a:rPr lang="el-GR" sz="1800" b="0" i="0" u="none" strike="noStrike" baseline="0" dirty="0">
                <a:latin typeface="Times New Roman" panose="02020603050405020304" pitchFamily="18" charset="0"/>
              </a:rPr>
              <a:t> α </a:t>
            </a:r>
            <a:r>
              <a:rPr lang="en-US" sz="1800" b="0" i="0" u="none" strike="noStrike" baseline="0" dirty="0">
                <a:latin typeface="Times New Roman" panose="02020603050405020304" pitchFamily="18" charset="0"/>
              </a:rPr>
              <a:t>A-represents a contradiction,</a:t>
            </a:r>
          </a:p>
          <a:p>
            <a:pPr algn="just"/>
            <a:r>
              <a:rPr lang="en-US" sz="1800" b="0" i="0" u="none" strike="noStrike" baseline="0" dirty="0">
                <a:latin typeface="Times New Roman" panose="02020603050405020304" pitchFamily="18" charset="0"/>
              </a:rPr>
              <a:t>so an ordering constraint cannot be added to the plan if it creates a cycle.</a:t>
            </a:r>
            <a:endParaRPr lang="en-IN" dirty="0"/>
          </a:p>
        </p:txBody>
      </p:sp>
      <p:sp>
        <p:nvSpPr>
          <p:cNvPr id="5" name="TextBox 4">
            <a:extLst>
              <a:ext uri="{FF2B5EF4-FFF2-40B4-BE49-F238E27FC236}">
                <a16:creationId xmlns:a16="http://schemas.microsoft.com/office/drawing/2014/main" id="{ACACF6EC-6F87-48D5-89E0-F5CA4A19C479}"/>
              </a:ext>
            </a:extLst>
          </p:cNvPr>
          <p:cNvSpPr txBox="1"/>
          <p:nvPr/>
        </p:nvSpPr>
        <p:spPr>
          <a:xfrm>
            <a:off x="3631094" y="222689"/>
            <a:ext cx="3757359" cy="2862322"/>
          </a:xfrm>
          <a:prstGeom prst="rect">
            <a:avLst/>
          </a:prstGeom>
          <a:solidFill>
            <a:schemeClr val="accent2">
              <a:lumMod val="20000"/>
              <a:lumOff val="80000"/>
            </a:schemeClr>
          </a:solidFill>
        </p:spPr>
        <p:txBody>
          <a:bodyPr wrap="square" rtlCol="0">
            <a:spAutoFit/>
          </a:bodyPr>
          <a:lstStyle/>
          <a:p>
            <a:pPr algn="just"/>
            <a:r>
              <a:rPr lang="en-US" sz="1800" b="0" i="0" u="none" strike="noStrike" baseline="0" dirty="0">
                <a:latin typeface="Times New Roman" panose="02020603050405020304" pitchFamily="18" charset="0"/>
              </a:rPr>
              <a:t>A set of </a:t>
            </a:r>
            <a:r>
              <a:rPr lang="en-US" sz="1800" b="1" i="0" u="none" strike="noStrike" baseline="0" dirty="0">
                <a:latin typeface="Times New Roman" panose="02020603050405020304" pitchFamily="18" charset="0"/>
              </a:rPr>
              <a:t>actions </a:t>
            </a:r>
            <a:r>
              <a:rPr lang="en-US" sz="1800" b="0" i="0" u="none" strike="noStrike" baseline="0" dirty="0">
                <a:latin typeface="Times New Roman" panose="02020603050405020304" pitchFamily="18" charset="0"/>
              </a:rPr>
              <a:t>that make up the steps of the plan. Taken from the set of actions in the planning problem. The "empty" plan contains just the Start and Finish actions. Start has no preconditions and has as its effect all the literals in the initial state of the planning problem. Finish has no effects and has as its preconditions the goal literals of the planning problem.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8D35D91-07A9-462D-B24C-57C8CE23B102}"/>
                  </a:ext>
                </a:extLst>
              </p:cNvPr>
              <p:cNvSpPr txBox="1"/>
              <p:nvPr/>
            </p:nvSpPr>
            <p:spPr>
              <a:xfrm>
                <a:off x="3597965" y="3177776"/>
                <a:ext cx="8004313" cy="2357184"/>
              </a:xfrm>
              <a:prstGeom prst="rect">
                <a:avLst/>
              </a:prstGeom>
              <a:solidFill>
                <a:schemeClr val="accent6">
                  <a:lumMod val="20000"/>
                  <a:lumOff val="80000"/>
                </a:schemeClr>
              </a:solidFill>
            </p:spPr>
            <p:txBody>
              <a:bodyPr wrap="square" rtlCol="0">
                <a:spAutoFit/>
              </a:bodyPr>
              <a:lstStyle/>
              <a:p>
                <a:r>
                  <a:rPr lang="en-US" sz="1800" b="0" i="0" u="none" strike="noStrike" baseline="0" dirty="0">
                    <a:latin typeface="Times New Roman" panose="02020603050405020304" pitchFamily="18" charset="0"/>
                  </a:rPr>
                  <a:t>A set of </a:t>
                </a:r>
                <a:r>
                  <a:rPr lang="en-US" sz="1800" b="1" i="0" u="none" strike="noStrike" baseline="0" dirty="0">
                    <a:latin typeface="Times New Roman" panose="02020603050405020304" pitchFamily="18" charset="0"/>
                  </a:rPr>
                  <a:t>causal links. </a:t>
                </a:r>
                <a:r>
                  <a:rPr lang="en-US" sz="1800" b="0" i="0" u="none" strike="noStrike" baseline="0" dirty="0">
                    <a:latin typeface="Times New Roman" panose="02020603050405020304" pitchFamily="18" charset="0"/>
                  </a:rPr>
                  <a:t>between two actions </a:t>
                </a:r>
                <a:r>
                  <a:rPr lang="en-US" sz="2000" b="0" i="0" u="none" strike="noStrike" baseline="0" dirty="0">
                    <a:latin typeface="Times New Roman" panose="02020603050405020304" pitchFamily="18" charset="0"/>
                  </a:rPr>
                  <a:t>A </a:t>
                </a:r>
                <a:r>
                  <a:rPr lang="en-US" sz="1800" b="0" i="0" u="none" strike="noStrike" baseline="0" dirty="0">
                    <a:latin typeface="Times New Roman" panose="02020603050405020304" pitchFamily="18" charset="0"/>
                  </a:rPr>
                  <a:t>and </a:t>
                </a:r>
                <a:r>
                  <a:rPr lang="en-US" sz="2000" b="0" i="0" u="none" strike="noStrike" baseline="0" dirty="0">
                    <a:latin typeface="Times New Roman" panose="02020603050405020304" pitchFamily="18" charset="0"/>
                  </a:rPr>
                  <a:t>B </a:t>
                </a:r>
                <a:r>
                  <a:rPr lang="en-US" sz="1800" b="0" i="0" u="none" strike="noStrike" baseline="0" dirty="0">
                    <a:latin typeface="Times New Roman" panose="02020603050405020304" pitchFamily="18" charset="0"/>
                  </a:rPr>
                  <a:t>in the plan is written as</a:t>
                </a:r>
                <a14:m>
                  <m:oMath xmlns:m="http://schemas.openxmlformats.org/officeDocument/2006/math">
                    <m:r>
                      <a:rPr lang="en-US" sz="1800" b="0" i="1" u="none" strike="noStrike" baseline="0" smtClean="0">
                        <a:latin typeface="Cambria Math" panose="02040503050406030204" pitchFamily="18" charset="0"/>
                      </a:rPr>
                      <m:t>𝐴</m:t>
                    </m:r>
                    <m:groupChr>
                      <m:groupChrPr>
                        <m:chr m:val="→"/>
                        <m:vertJc m:val="bot"/>
                        <m:ctrlPr>
                          <a:rPr lang="en-US" sz="1800" b="0" i="1" u="none" strike="noStrike" baseline="0" smtClean="0">
                            <a:latin typeface="Cambria Math" panose="02040503050406030204" pitchFamily="18" charset="0"/>
                          </a:rPr>
                        </m:ctrlPr>
                      </m:groupChrPr>
                      <m:e>
                        <m:r>
                          <m:rPr>
                            <m:brk m:alnAt="2"/>
                          </m:rPr>
                          <a:rPr lang="en-US" sz="1800" b="0" i="1" u="none" strike="noStrike" baseline="0" smtClean="0">
                            <a:latin typeface="Cambria Math" panose="02040503050406030204" pitchFamily="18" charset="0"/>
                          </a:rPr>
                          <m:t>𝑃</m:t>
                        </m:r>
                      </m:e>
                    </m:groupChr>
                    <m:r>
                      <a:rPr lang="en-US" sz="1800" b="0" i="1" u="none" strike="noStrike" baseline="0" smtClean="0">
                        <a:latin typeface="Cambria Math" panose="02040503050406030204" pitchFamily="18" charset="0"/>
                      </a:rPr>
                      <m:t>𝐵</m:t>
                    </m:r>
                  </m:oMath>
                </a14:m>
                <a:r>
                  <a:rPr lang="en-US" sz="1800" b="0" i="0" u="none" strike="noStrike" baseline="0" dirty="0">
                    <a:latin typeface="Times New Roman" panose="02020603050405020304" pitchFamily="18" charset="0"/>
                  </a:rPr>
                  <a:t>  and is read as </a:t>
                </a:r>
                <a:r>
                  <a:rPr lang="en-US" sz="2000" b="0" i="0" u="none" strike="noStrike" baseline="0" dirty="0">
                    <a:latin typeface="Times New Roman" panose="02020603050405020304" pitchFamily="18" charset="0"/>
                  </a:rPr>
                  <a:t>"A </a:t>
                </a:r>
                <a:r>
                  <a:rPr lang="en-US" sz="1800" b="1" i="0" u="none" strike="noStrike" baseline="0" dirty="0">
                    <a:latin typeface="Times New Roman" panose="02020603050405020304" pitchFamily="18" charset="0"/>
                  </a:rPr>
                  <a:t>achieves </a:t>
                </a:r>
                <a:r>
                  <a:rPr lang="en-US" sz="1800" b="0" i="1" u="none" strike="noStrike" baseline="0" dirty="0">
                    <a:latin typeface="Times New Roman" panose="02020603050405020304" pitchFamily="18" charset="0"/>
                  </a:rPr>
                  <a:t>p </a:t>
                </a:r>
                <a:r>
                  <a:rPr lang="en-US" sz="1800" b="0" i="0" u="none" strike="noStrike" baseline="0" dirty="0">
                    <a:latin typeface="Times New Roman" panose="02020603050405020304" pitchFamily="18" charset="0"/>
                  </a:rPr>
                  <a:t>for </a:t>
                </a:r>
                <a:r>
                  <a:rPr lang="en-US" sz="1800" b="1" i="0" u="none" strike="noStrike" baseline="0" dirty="0">
                    <a:latin typeface="Times New Roman" panose="02020603050405020304" pitchFamily="18" charset="0"/>
                  </a:rPr>
                  <a:t>B."     </a:t>
                </a:r>
                <a:r>
                  <a:rPr lang="en-US" sz="1800" i="1" u="none" strike="noStrike" baseline="0" dirty="0" err="1">
                    <a:latin typeface="Times New Roman" panose="02020603050405020304" pitchFamily="18" charset="0"/>
                  </a:rPr>
                  <a:t>RightSock</a:t>
                </a:r>
                <a14:m>
                  <m:oMath xmlns:m="http://schemas.openxmlformats.org/officeDocument/2006/math">
                    <m:groupChr>
                      <m:groupChrPr>
                        <m:chr m:val="→"/>
                        <m:vertJc m:val="bot"/>
                        <m:ctrlPr>
                          <a:rPr lang="en-US" i="1">
                            <a:solidFill>
                              <a:srgbClr val="000000"/>
                            </a:solidFill>
                            <a:latin typeface="Cambria Math" panose="02040503050406030204" pitchFamily="18" charset="0"/>
                          </a:rPr>
                        </m:ctrlPr>
                      </m:groupChrPr>
                      <m:e>
                        <m:r>
                          <m:rPr>
                            <m:brk m:alnAt="2"/>
                          </m:rPr>
                          <a:rPr lang="en-US" b="0" i="1" smtClean="0">
                            <a:solidFill>
                              <a:srgbClr val="000000"/>
                            </a:solidFill>
                            <a:latin typeface="Cambria Math" panose="02040503050406030204" pitchFamily="18" charset="0"/>
                          </a:rPr>
                          <m:t>𝑅𝑖𝑔h𝑡𝑆𝑜𝑐𝑘𝑂𝑛</m:t>
                        </m:r>
                      </m:e>
                    </m:groupChr>
                  </m:oMath>
                </a14:m>
                <a:r>
                  <a:rPr lang="en-IN" i="1" dirty="0">
                    <a:latin typeface="Times New Roman" panose="02020603050405020304" pitchFamily="18" charset="0"/>
                  </a:rPr>
                  <a:t>RightShoe</a:t>
                </a:r>
              </a:p>
              <a:p>
                <a:pPr algn="l"/>
                <a:r>
                  <a:rPr lang="en-US" sz="1800" b="0" i="1" u="none" strike="noStrike" baseline="0" dirty="0" err="1">
                    <a:latin typeface="Times New Roman" panose="02020603050405020304" pitchFamily="18" charset="0"/>
                  </a:rPr>
                  <a:t>RightSockOn</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is an effect of the </a:t>
                </a:r>
                <a:r>
                  <a:rPr lang="en-US" sz="1800" b="0" i="1" u="none" strike="noStrike" baseline="0" dirty="0" err="1">
                    <a:latin typeface="Times New Roman" panose="02020603050405020304" pitchFamily="18" charset="0"/>
                  </a:rPr>
                  <a:t>RightSock</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action and a precondition of </a:t>
                </a:r>
                <a:r>
                  <a:rPr lang="en-US" sz="1800" b="0" i="1" u="none" strike="noStrike" baseline="0" dirty="0" err="1">
                    <a:latin typeface="Times New Roman" panose="02020603050405020304" pitchFamily="18" charset="0"/>
                  </a:rPr>
                  <a:t>RightShoe</a:t>
                </a:r>
                <a:r>
                  <a:rPr lang="en-US" sz="1800" b="0" i="1" u="none" strike="noStrike" baseline="0" dirty="0">
                    <a:latin typeface="Times New Roman" panose="02020603050405020304" pitchFamily="18" charset="0"/>
                  </a:rPr>
                  <a:t>. </a:t>
                </a:r>
              </a:p>
              <a:p>
                <a:pPr algn="l"/>
                <a:r>
                  <a:rPr lang="en-US" sz="1800" b="0" i="1" u="none" strike="noStrike" baseline="0" dirty="0" err="1">
                    <a:latin typeface="Times New Roman" panose="02020603050405020304" pitchFamily="18" charset="0"/>
                  </a:rPr>
                  <a:t>RightSockOn</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must remain true from the time of action </a:t>
                </a:r>
                <a:r>
                  <a:rPr lang="en-US" sz="1800" b="0" i="1" u="none" strike="noStrike" baseline="0" dirty="0" err="1">
                    <a:latin typeface="Times New Roman" panose="02020603050405020304" pitchFamily="18" charset="0"/>
                  </a:rPr>
                  <a:t>RightSock</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to the time of action </a:t>
                </a:r>
                <a:r>
                  <a:rPr lang="en-US" sz="1800" b="0" i="1" u="none" strike="noStrike" baseline="0" dirty="0" err="1">
                    <a:latin typeface="Times New Roman" panose="02020603050405020304" pitchFamily="18" charset="0"/>
                  </a:rPr>
                  <a:t>RightShoe</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Plan may not be extended by adding a new action </a:t>
                </a:r>
                <a:r>
                  <a:rPr lang="en-US" sz="2000" b="0" i="1" u="none" strike="noStrike" baseline="0" dirty="0">
                    <a:latin typeface="Times New Roman" panose="02020603050405020304" pitchFamily="18" charset="0"/>
                  </a:rPr>
                  <a:t>C </a:t>
                </a:r>
                <a:r>
                  <a:rPr lang="en-US" sz="1800" b="0" i="0" u="none" strike="noStrike" baseline="0" dirty="0">
                    <a:latin typeface="Times New Roman" panose="02020603050405020304" pitchFamily="18" charset="0"/>
                  </a:rPr>
                  <a:t>that </a:t>
                </a:r>
                <a:r>
                  <a:rPr lang="en-US" sz="1800" b="1" i="0" u="none" strike="noStrike" baseline="0" dirty="0">
                    <a:latin typeface="Times New Roman" panose="02020603050405020304" pitchFamily="18" charset="0"/>
                  </a:rPr>
                  <a:t>conflicts </a:t>
                </a:r>
                <a:r>
                  <a:rPr lang="en-US" sz="1800" b="0" i="0" u="none" strike="noStrike" baseline="0" dirty="0">
                    <a:latin typeface="Times New Roman" panose="02020603050405020304" pitchFamily="18" charset="0"/>
                  </a:rPr>
                  <a:t>with the causal link. An action C conflicts with </a:t>
                </a:r>
                <a14:m>
                  <m:oMath xmlns:m="http://schemas.openxmlformats.org/officeDocument/2006/math">
                    <m:r>
                      <a:rPr lang="en-US" sz="1800" b="0" i="1" u="none" strike="noStrike" baseline="0" smtClean="0">
                        <a:latin typeface="Cambria Math" panose="02040503050406030204" pitchFamily="18" charset="0"/>
                      </a:rPr>
                      <m:t>𝐴</m:t>
                    </m:r>
                    <m:groupChr>
                      <m:groupChrPr>
                        <m:chr m:val="→"/>
                        <m:vertJc m:val="bot"/>
                        <m:ctrlPr>
                          <a:rPr lang="en-US" sz="1800" b="0" i="1" u="none" strike="noStrike" baseline="0" smtClean="0">
                            <a:latin typeface="Cambria Math" panose="02040503050406030204" pitchFamily="18" charset="0"/>
                          </a:rPr>
                        </m:ctrlPr>
                      </m:groupChrPr>
                      <m:e>
                        <m:r>
                          <m:rPr>
                            <m:brk m:alnAt="2"/>
                          </m:rPr>
                          <a:rPr lang="en-US" sz="1800" b="0" i="1" u="none" strike="noStrike" baseline="0" smtClean="0">
                            <a:latin typeface="Cambria Math" panose="02040503050406030204" pitchFamily="18" charset="0"/>
                          </a:rPr>
                          <m:t>𝑃</m:t>
                        </m:r>
                      </m:e>
                    </m:groupChr>
                    <m:r>
                      <a:rPr lang="en-US" sz="1800" b="0" i="1" u="none" strike="noStrike" baseline="0" smtClean="0">
                        <a:latin typeface="Cambria Math" panose="02040503050406030204" pitchFamily="18" charset="0"/>
                      </a:rPr>
                      <m:t>𝐵</m:t>
                    </m:r>
                    <m:r>
                      <a:rPr lang="en-US" sz="1800" b="0" i="1" u="none" strike="noStrike" baseline="0" smtClean="0">
                        <a:latin typeface="Cambria Math" panose="02040503050406030204" pitchFamily="18" charset="0"/>
                      </a:rPr>
                      <m:t> </m:t>
                    </m:r>
                  </m:oMath>
                </a14:m>
                <a:r>
                  <a:rPr lang="en-US" sz="1800" b="0" i="0" u="none" strike="noStrike" baseline="0" dirty="0">
                    <a:latin typeface="Times New Roman" panose="02020603050405020304" pitchFamily="18" charset="0"/>
                  </a:rPr>
                  <a:t>if </a:t>
                </a:r>
                <a:r>
                  <a:rPr lang="en-US" sz="2000" b="0" i="0" u="none" strike="noStrike" baseline="0" dirty="0">
                    <a:latin typeface="Times New Roman" panose="02020603050405020304" pitchFamily="18" charset="0"/>
                  </a:rPr>
                  <a:t>C </a:t>
                </a:r>
                <a:r>
                  <a:rPr lang="en-US" sz="1800" b="0" i="0" u="none" strike="noStrike" baseline="0" dirty="0">
                    <a:latin typeface="Times New Roman" panose="02020603050405020304" pitchFamily="18" charset="0"/>
                  </a:rPr>
                  <a:t>has the effect </a:t>
                </a:r>
                <a:r>
                  <a:rPr lang="en-US" i="1" dirty="0">
                    <a:latin typeface="Times New Roman" panose="02020603050405020304" pitchFamily="18" charset="0"/>
                  </a:rPr>
                  <a:t>~</a:t>
                </a:r>
                <a:r>
                  <a:rPr lang="en-US" sz="1800" b="0" i="1" u="none" strike="noStrike" baseline="0" dirty="0">
                    <a:latin typeface="Times New Roman" panose="02020603050405020304" pitchFamily="18" charset="0"/>
                  </a:rPr>
                  <a:t>p </a:t>
                </a:r>
                <a:r>
                  <a:rPr lang="en-US" sz="1800" b="0" i="0" u="none" strike="noStrike" baseline="0" dirty="0">
                    <a:latin typeface="Times New Roman" panose="02020603050405020304" pitchFamily="18" charset="0"/>
                  </a:rPr>
                  <a:t>and if </a:t>
                </a:r>
                <a:r>
                  <a:rPr lang="en-US" sz="1800" b="0" i="1" u="none" strike="noStrike" baseline="0" dirty="0">
                    <a:latin typeface="Times New Roman" panose="02020603050405020304" pitchFamily="18" charset="0"/>
                  </a:rPr>
                  <a:t>C </a:t>
                </a:r>
                <a:r>
                  <a:rPr lang="en-US" sz="1800" b="0" i="0" u="none" strike="noStrike" baseline="0" dirty="0">
                    <a:latin typeface="Times New Roman" panose="02020603050405020304" pitchFamily="18" charset="0"/>
                  </a:rPr>
                  <a:t>could come after A and before B. </a:t>
                </a:r>
                <a:endParaRPr lang="en-IN" dirty="0"/>
              </a:p>
            </p:txBody>
          </p:sp>
        </mc:Choice>
        <mc:Fallback>
          <p:sp>
            <p:nvSpPr>
              <p:cNvPr id="6" name="TextBox 5">
                <a:extLst>
                  <a:ext uri="{FF2B5EF4-FFF2-40B4-BE49-F238E27FC236}">
                    <a16:creationId xmlns:a16="http://schemas.microsoft.com/office/drawing/2014/main" id="{B8D35D91-07A9-462D-B24C-57C8CE23B102}"/>
                  </a:ext>
                </a:extLst>
              </p:cNvPr>
              <p:cNvSpPr txBox="1">
                <a:spLocks noRot="1" noChangeAspect="1" noMove="1" noResize="1" noEditPoints="1" noAdjustHandles="1" noChangeArrowheads="1" noChangeShapeType="1" noTextEdit="1"/>
              </p:cNvSpPr>
              <p:nvPr/>
            </p:nvSpPr>
            <p:spPr>
              <a:xfrm>
                <a:off x="3597965" y="3177776"/>
                <a:ext cx="8004313" cy="2357184"/>
              </a:xfrm>
              <a:prstGeom prst="rect">
                <a:avLst/>
              </a:prstGeom>
              <a:blipFill>
                <a:blip r:embed="rId2"/>
                <a:stretch>
                  <a:fillRect l="-609" r="-76" b="-2842"/>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F3ED5092-283B-4047-AB3A-F486324EE151}"/>
              </a:ext>
            </a:extLst>
          </p:cNvPr>
          <p:cNvSpPr txBox="1"/>
          <p:nvPr/>
        </p:nvSpPr>
        <p:spPr>
          <a:xfrm>
            <a:off x="3597962" y="5627725"/>
            <a:ext cx="8004313" cy="923330"/>
          </a:xfrm>
          <a:prstGeom prst="rect">
            <a:avLst/>
          </a:prstGeom>
          <a:solidFill>
            <a:schemeClr val="accent1">
              <a:lumMod val="40000"/>
              <a:lumOff val="60000"/>
            </a:schemeClr>
          </a:solidFill>
        </p:spPr>
        <p:txBody>
          <a:bodyPr wrap="square" rtlCol="0">
            <a:spAutoFit/>
          </a:bodyPr>
          <a:lstStyle/>
          <a:p>
            <a:pPr algn="l"/>
            <a:r>
              <a:rPr lang="en-US" sz="1800" b="0" i="0" u="none" strike="noStrike" baseline="0" dirty="0">
                <a:latin typeface="Times New Roman" panose="02020603050405020304" pitchFamily="18" charset="0"/>
              </a:rPr>
              <a:t>A set of </a:t>
            </a:r>
            <a:r>
              <a:rPr lang="en-US" sz="1800" b="1" i="0" u="none" strike="noStrike" baseline="0" dirty="0">
                <a:latin typeface="Times New Roman" panose="02020603050405020304" pitchFamily="18" charset="0"/>
              </a:rPr>
              <a:t>open preconditions. </a:t>
            </a:r>
            <a:r>
              <a:rPr lang="en-US" sz="1800" b="0" i="0" u="none" strike="noStrike" baseline="0" dirty="0">
                <a:latin typeface="Times New Roman" panose="02020603050405020304" pitchFamily="18" charset="0"/>
              </a:rPr>
              <a:t>A precondition is open if it is not achieved by some action in the plan. Planners will work to reduce the set of open preconditions to the empty set, </a:t>
            </a:r>
            <a:r>
              <a:rPr lang="en-IN" sz="1800" b="0" i="0" u="none" strike="noStrike" baseline="0" dirty="0">
                <a:latin typeface="Times New Roman" panose="02020603050405020304" pitchFamily="18" charset="0"/>
              </a:rPr>
              <a:t>without introducing a contradiction.</a:t>
            </a:r>
            <a:endParaRPr lang="en-IN" dirty="0"/>
          </a:p>
        </p:txBody>
      </p:sp>
    </p:spTree>
    <p:extLst>
      <p:ext uri="{BB962C8B-B14F-4D97-AF65-F5344CB8AC3E}">
        <p14:creationId xmlns:p14="http://schemas.microsoft.com/office/powerpoint/2010/main" val="283590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331C-9A3C-4F1D-ABC1-E3F228464A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CAD90A8-D9BF-4A97-8B72-79933348148F}"/>
              </a:ext>
            </a:extLst>
          </p:cNvPr>
          <p:cNvPicPr>
            <a:picLocks noGrp="1" noChangeAspect="1"/>
          </p:cNvPicPr>
          <p:nvPr>
            <p:ph idx="1"/>
          </p:nvPr>
        </p:nvPicPr>
        <p:blipFill>
          <a:blip r:embed="rId2"/>
          <a:stretch>
            <a:fillRect/>
          </a:stretch>
        </p:blipFill>
        <p:spPr>
          <a:xfrm>
            <a:off x="3458817" y="4848763"/>
            <a:ext cx="4625046" cy="1379759"/>
          </a:xfrm>
        </p:spPr>
      </p:pic>
      <p:pic>
        <p:nvPicPr>
          <p:cNvPr id="7" name="Picture 6">
            <a:extLst>
              <a:ext uri="{FF2B5EF4-FFF2-40B4-BE49-F238E27FC236}">
                <a16:creationId xmlns:a16="http://schemas.microsoft.com/office/drawing/2014/main" id="{DB5DBA2B-286A-4E9C-9F45-92151C640CC8}"/>
              </a:ext>
            </a:extLst>
          </p:cNvPr>
          <p:cNvPicPr>
            <a:picLocks noChangeAspect="1"/>
          </p:cNvPicPr>
          <p:nvPr/>
        </p:nvPicPr>
        <p:blipFill>
          <a:blip r:embed="rId3"/>
          <a:stretch>
            <a:fillRect/>
          </a:stretch>
        </p:blipFill>
        <p:spPr>
          <a:xfrm>
            <a:off x="3458817" y="22292"/>
            <a:ext cx="8379441" cy="4601183"/>
          </a:xfrm>
          <a:prstGeom prst="rect">
            <a:avLst/>
          </a:prstGeom>
        </p:spPr>
      </p:pic>
    </p:spTree>
    <p:extLst>
      <p:ext uri="{BB962C8B-B14F-4D97-AF65-F5344CB8AC3E}">
        <p14:creationId xmlns:p14="http://schemas.microsoft.com/office/powerpoint/2010/main" val="391048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92CB-9918-4928-96C5-7AF2BD0F0D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C840A7-3E8E-4390-BE67-685E6A6A6EDD}"/>
              </a:ext>
            </a:extLst>
          </p:cNvPr>
          <p:cNvSpPr>
            <a:spLocks noGrp="1"/>
          </p:cNvSpPr>
          <p:nvPr>
            <p:ph idx="1"/>
          </p:nvPr>
        </p:nvSpPr>
        <p:spPr/>
        <p:txBody>
          <a:bodyPr>
            <a:normAutofit/>
          </a:bodyPr>
          <a:lstStyle/>
          <a:p>
            <a:pPr algn="l"/>
            <a:r>
              <a:rPr lang="en-US" sz="2000" b="0" i="0" u="none" strike="noStrike" baseline="0" dirty="0">
                <a:latin typeface="Times New Roman" panose="02020603050405020304" pitchFamily="18" charset="0"/>
              </a:rPr>
              <a:t>A </a:t>
            </a:r>
            <a:r>
              <a:rPr lang="en-US" sz="2000" b="1" i="0" u="none" strike="noStrike" baseline="0" dirty="0">
                <a:latin typeface="Times New Roman" panose="02020603050405020304" pitchFamily="18" charset="0"/>
              </a:rPr>
              <a:t>consistent plan </a:t>
            </a:r>
            <a:r>
              <a:rPr lang="en-US" sz="2000" b="0" i="0" u="none" strike="noStrike" baseline="0" dirty="0">
                <a:latin typeface="Times New Roman" panose="02020603050405020304" pitchFamily="18" charset="0"/>
              </a:rPr>
              <a:t>as a plan in which there are no cycles in the ordering constraints and no conflicts with the causal links. </a:t>
            </a:r>
          </a:p>
          <a:p>
            <a:pPr algn="l"/>
            <a:r>
              <a:rPr lang="en-US" sz="2000" b="0" i="0" u="none" strike="noStrike" baseline="0" dirty="0">
                <a:latin typeface="Times New Roman" panose="02020603050405020304" pitchFamily="18" charset="0"/>
              </a:rPr>
              <a:t>A consistent plan with no open preconditions is a </a:t>
            </a:r>
            <a:r>
              <a:rPr lang="en-US" sz="2000" b="1" i="0" u="none" strike="noStrike" baseline="0" dirty="0">
                <a:latin typeface="Times New Roman" panose="02020603050405020304" pitchFamily="18" charset="0"/>
              </a:rPr>
              <a:t>solution. </a:t>
            </a:r>
          </a:p>
          <a:p>
            <a:pPr algn="l"/>
            <a:r>
              <a:rPr lang="en-US" sz="2000" b="0" i="1" u="none" strike="noStrike" baseline="0" dirty="0">
                <a:latin typeface="Times New Roman" panose="02020603050405020304" pitchFamily="18" charset="0"/>
              </a:rPr>
              <a:t>Every linearization of a partial-order solution is a total-order solution whose execution from the initial state will reach a goal state. </a:t>
            </a:r>
          </a:p>
          <a:p>
            <a:pPr algn="l"/>
            <a:r>
              <a:rPr lang="en-US" sz="2000" b="0" i="0" u="none" strike="noStrike" baseline="0" dirty="0">
                <a:latin typeface="Times New Roman" panose="02020603050405020304" pitchFamily="18" charset="0"/>
              </a:rPr>
              <a:t>Can extend the notion of "executing a plan" from total-order to partial-order plans. </a:t>
            </a:r>
          </a:p>
          <a:p>
            <a:pPr algn="l"/>
            <a:r>
              <a:rPr lang="en-US" sz="2000" b="0" i="0" u="none" strike="noStrike" baseline="0" dirty="0">
                <a:latin typeface="Times New Roman" panose="02020603050405020304" pitchFamily="18" charset="0"/>
              </a:rPr>
              <a:t>The flexibility available to the agent as it executes the plan can be very useful when the world fails to cooperate.</a:t>
            </a:r>
          </a:p>
          <a:p>
            <a:pPr algn="l"/>
            <a:r>
              <a:rPr lang="en-US" sz="2000" b="0" i="0" u="none" strike="noStrike" baseline="0" dirty="0">
                <a:latin typeface="Times New Roman" panose="02020603050405020304" pitchFamily="18" charset="0"/>
              </a:rPr>
              <a:t>The flexible ordering also makes it easier to combine smaller plans into larger ones, because each of the small plans can reorder its actions to avoid conflict with the other plans.</a:t>
            </a:r>
          </a:p>
        </p:txBody>
      </p:sp>
    </p:spTree>
    <p:extLst>
      <p:ext uri="{BB962C8B-B14F-4D97-AF65-F5344CB8AC3E}">
        <p14:creationId xmlns:p14="http://schemas.microsoft.com/office/powerpoint/2010/main" val="247009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19BA-2720-4A52-A6B6-EC637175EE74}"/>
              </a:ext>
            </a:extLst>
          </p:cNvPr>
          <p:cNvSpPr>
            <a:spLocks noGrp="1"/>
          </p:cNvSpPr>
          <p:nvPr>
            <p:ph type="title"/>
          </p:nvPr>
        </p:nvSpPr>
        <p:spPr/>
        <p:txBody>
          <a:bodyPr/>
          <a:lstStyle/>
          <a:p>
            <a:r>
              <a:rPr lang="en-US" dirty="0"/>
              <a:t>POP Algorithm</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50B8BB-F7B5-43AE-85D2-C64349E9591A}"/>
                  </a:ext>
                </a:extLst>
              </p:cNvPr>
              <p:cNvSpPr>
                <a:spLocks noGrp="1"/>
              </p:cNvSpPr>
              <p:nvPr>
                <p:ph idx="1"/>
              </p:nvPr>
            </p:nvSpPr>
            <p:spPr/>
            <p:txBody>
              <a:bodyPr>
                <a:normAutofit fontScale="85000" lnSpcReduction="20000"/>
              </a:bodyPr>
              <a:lstStyle/>
              <a:p>
                <a:pPr algn="l"/>
                <a:r>
                  <a:rPr lang="en-US" sz="2000" b="0" i="0" u="none" strike="noStrike" baseline="0" dirty="0">
                    <a:latin typeface="Times New Roman" panose="02020603050405020304" pitchFamily="18" charset="0"/>
                  </a:rPr>
                  <a:t>Begin with a formulation suitable for propositional planning problems, The definition includes the initial state, actions, and goal test.</a:t>
                </a:r>
              </a:p>
              <a:p>
                <a:pPr algn="l"/>
                <a:r>
                  <a:rPr lang="en-US" sz="2000" b="0" i="0" u="none" strike="noStrike" baseline="0" dirty="0">
                    <a:latin typeface="Times New Roman" panose="02020603050405020304" pitchFamily="18" charset="0"/>
                  </a:rPr>
                  <a:t>The initial plan contains Start and Finish, the ordering constraint </a:t>
                </a:r>
                <a:r>
                  <a:rPr lang="en-US" sz="2000" b="1" i="0" u="none" strike="noStrike" baseline="0" dirty="0">
                    <a:latin typeface="Times New Roman" panose="02020603050405020304" pitchFamily="18" charset="0"/>
                  </a:rPr>
                  <a:t>Start </a:t>
                </a:r>
                <a:r>
                  <a:rPr lang="el-GR" sz="2000" b="1" i="0" u="none" strike="noStrike" baseline="0" dirty="0">
                    <a:latin typeface="Times New Roman" panose="02020603050405020304" pitchFamily="18" charset="0"/>
                  </a:rPr>
                  <a:t>α</a:t>
                </a:r>
                <a:r>
                  <a:rPr lang="en-US" sz="2000" b="1" i="0" u="none" strike="noStrike" baseline="0" dirty="0">
                    <a:latin typeface="Times New Roman" panose="02020603050405020304" pitchFamily="18" charset="0"/>
                  </a:rPr>
                  <a:t> Finish</a:t>
                </a:r>
                <a:r>
                  <a:rPr lang="en-US" sz="2000" b="0" i="0" u="none" strike="noStrike" baseline="0" dirty="0">
                    <a:latin typeface="Times New Roman" panose="02020603050405020304" pitchFamily="18" charset="0"/>
                  </a:rPr>
                  <a:t>, and no causal links and has all the preconditions in Finish as open preconditions.</a:t>
                </a:r>
              </a:p>
              <a:p>
                <a:pPr algn="l"/>
                <a:r>
                  <a:rPr lang="en-US" sz="2000" b="0" i="0" u="none" strike="noStrike" baseline="0" dirty="0">
                    <a:latin typeface="Times New Roman" panose="02020603050405020304" pitchFamily="18" charset="0"/>
                  </a:rPr>
                  <a:t>The successor function arbitrarily picks one open precondition p on an action </a:t>
                </a:r>
                <a:r>
                  <a:rPr lang="en-US" sz="2400" b="0" i="0" u="none" strike="noStrike" baseline="0" dirty="0">
                    <a:latin typeface="Times New Roman" panose="02020603050405020304" pitchFamily="18" charset="0"/>
                  </a:rPr>
                  <a:t>B </a:t>
                </a:r>
                <a:r>
                  <a:rPr lang="en-US" sz="2000" b="0" i="0" u="none" strike="noStrike" baseline="0" dirty="0">
                    <a:latin typeface="Times New Roman" panose="02020603050405020304" pitchFamily="18" charset="0"/>
                  </a:rPr>
                  <a:t>and generates a successor plan for every possible consistent way of choosing an action </a:t>
                </a:r>
                <a:r>
                  <a:rPr lang="en-US" sz="2400" b="0" i="0" u="none" strike="noStrike" baseline="0" dirty="0">
                    <a:latin typeface="Times New Roman" panose="02020603050405020304" pitchFamily="18" charset="0"/>
                  </a:rPr>
                  <a:t>A </a:t>
                </a:r>
                <a:r>
                  <a:rPr lang="en-US" sz="2000" b="0" i="0" u="none" strike="noStrike" baseline="0" dirty="0">
                    <a:latin typeface="Times New Roman" panose="02020603050405020304" pitchFamily="18" charset="0"/>
                  </a:rPr>
                  <a:t>that achieves p. </a:t>
                </a:r>
              </a:p>
              <a:p>
                <a:pPr algn="l"/>
                <a:r>
                  <a:rPr lang="en-US" sz="2000" b="0" i="0" u="none" strike="noStrike" baseline="0" dirty="0">
                    <a:latin typeface="Times New Roman" panose="02020603050405020304" pitchFamily="18" charset="0"/>
                  </a:rPr>
                  <a:t>Consistency is enforced as follows:</a:t>
                </a:r>
              </a:p>
              <a:p>
                <a:pPr marL="0" indent="0">
                  <a:buNone/>
                </a:pPr>
                <a:r>
                  <a:rPr lang="en-US" sz="2000" b="0" i="0" u="none" strike="noStrike" baseline="0" dirty="0">
                    <a:latin typeface="Times New Roman" panose="02020603050405020304" pitchFamily="18" charset="0"/>
                  </a:rPr>
                  <a:t>1. The causal link </a:t>
                </a:r>
                <a14:m>
                  <m:oMath xmlns:m="http://schemas.openxmlformats.org/officeDocument/2006/math">
                    <m:r>
                      <a:rPr lang="en-US" sz="2000" b="0" i="1" u="none" strike="noStrike" baseline="0" smtClean="0">
                        <a:latin typeface="Cambria Math" panose="02040503050406030204" pitchFamily="18" charset="0"/>
                      </a:rPr>
                      <m:t>𝐴</m:t>
                    </m:r>
                    <m:groupChr>
                      <m:groupChrPr>
                        <m:chr m:val="→"/>
                        <m:vertJc m:val="bot"/>
                        <m:ctrlPr>
                          <a:rPr lang="en-US" sz="2000" b="0" i="1" u="none" strike="noStrike" baseline="0" smtClean="0">
                            <a:latin typeface="Cambria Math" panose="02040503050406030204" pitchFamily="18" charset="0"/>
                          </a:rPr>
                        </m:ctrlPr>
                      </m:groupChrPr>
                      <m:e>
                        <m:r>
                          <m:rPr>
                            <m:brk m:alnAt="2"/>
                          </m:rPr>
                          <a:rPr lang="en-US" sz="2000" b="0" i="1" u="none" strike="noStrike" baseline="0" smtClean="0">
                            <a:latin typeface="Cambria Math" panose="02040503050406030204" pitchFamily="18" charset="0"/>
                          </a:rPr>
                          <m:t>𝑃</m:t>
                        </m:r>
                      </m:e>
                    </m:groupChr>
                    <m:r>
                      <a:rPr lang="en-US" sz="2000" b="0" i="1" u="none" strike="noStrike" baseline="0" smtClean="0">
                        <a:latin typeface="Cambria Math" panose="02040503050406030204" pitchFamily="18" charset="0"/>
                      </a:rPr>
                      <m:t>𝐵</m:t>
                    </m:r>
                  </m:oMath>
                </a14:m>
                <a:r>
                  <a:rPr lang="en-US" sz="2000" b="0" i="0" u="none" strike="noStrike" baseline="0" dirty="0">
                    <a:latin typeface="Times New Roman" panose="02020603050405020304" pitchFamily="18" charset="0"/>
                  </a:rPr>
                  <a:t> and the ordering constraint </a:t>
                </a:r>
                <a:r>
                  <a:rPr lang="en-US" sz="2400" b="0" i="0" u="none" strike="noStrike" baseline="0" dirty="0">
                    <a:latin typeface="Times New Roman" panose="02020603050405020304" pitchFamily="18" charset="0"/>
                  </a:rPr>
                  <a:t>A</a:t>
                </a:r>
                <a:r>
                  <a:rPr lang="en-US" sz="2400" b="0" i="0" u="none" strike="noStrike" dirty="0">
                    <a:latin typeface="Times New Roman" panose="02020603050405020304" pitchFamily="18" charset="0"/>
                  </a:rPr>
                  <a:t> </a:t>
                </a:r>
                <a:r>
                  <a:rPr lang="el-GR" sz="1400" b="1" dirty="0">
                    <a:latin typeface="Times New Roman" panose="02020603050405020304" pitchFamily="18" charset="0"/>
                  </a:rPr>
                  <a:t>α</a:t>
                </a:r>
                <a:r>
                  <a:rPr lang="en-US" sz="14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B are added to the plan. Action </a:t>
                </a:r>
                <a:r>
                  <a:rPr lang="en-US" sz="2400" b="0" i="0" u="none" strike="noStrike" baseline="0" dirty="0">
                    <a:latin typeface="Times New Roman" panose="02020603050405020304" pitchFamily="18" charset="0"/>
                  </a:rPr>
                  <a:t>A </a:t>
                </a:r>
                <a:r>
                  <a:rPr lang="en-US" sz="2000" b="0" i="0" u="none" strike="noStrike" baseline="0" dirty="0">
                    <a:latin typeface="Times New Roman" panose="02020603050405020304" pitchFamily="18" charset="0"/>
                  </a:rPr>
                  <a:t>may be an existing action in the plan or a new one. If it is new, add it to the plan and also add Start </a:t>
                </a:r>
                <a:r>
                  <a:rPr lang="el-GR" sz="1400" b="1" dirty="0">
                    <a:latin typeface="Times New Roman" panose="02020603050405020304" pitchFamily="18" charset="0"/>
                  </a:rPr>
                  <a:t>α</a:t>
                </a:r>
                <a:r>
                  <a:rPr lang="en-US" sz="1400" b="0" i="1" u="none" strike="noStrike" baseline="0" dirty="0">
                    <a:latin typeface="Times New Roman" panose="02020603050405020304" pitchFamily="18" charset="0"/>
                  </a:rPr>
                  <a:t> </a:t>
                </a:r>
                <a:r>
                  <a:rPr lang="en-US" sz="2400" b="0" i="0" u="none" strike="noStrike" baseline="0" dirty="0">
                    <a:latin typeface="Times New Roman" panose="02020603050405020304" pitchFamily="18" charset="0"/>
                  </a:rPr>
                  <a:t>A </a:t>
                </a:r>
                <a:r>
                  <a:rPr lang="en-US" sz="2000" b="0" i="0" u="none" strike="noStrike" baseline="0" dirty="0">
                    <a:latin typeface="Times New Roman" panose="02020603050405020304" pitchFamily="18" charset="0"/>
                  </a:rPr>
                  <a:t>and </a:t>
                </a:r>
                <a:r>
                  <a:rPr lang="en-US" sz="2400" b="0" i="0" u="none" strike="noStrike" baseline="0" dirty="0">
                    <a:latin typeface="Times New Roman" panose="02020603050405020304" pitchFamily="18" charset="0"/>
                  </a:rPr>
                  <a:t>A </a:t>
                </a:r>
                <a:r>
                  <a:rPr lang="el-GR" b="1" dirty="0">
                    <a:latin typeface="Times New Roman" panose="02020603050405020304" pitchFamily="18" charset="0"/>
                  </a:rPr>
                  <a:t>α </a:t>
                </a:r>
                <a:r>
                  <a:rPr lang="en-US" sz="2000" b="0" i="0" u="none" strike="noStrike" baseline="0" dirty="0">
                    <a:latin typeface="Times New Roman" panose="02020603050405020304" pitchFamily="18" charset="0"/>
                  </a:rPr>
                  <a:t>Finish.</a:t>
                </a:r>
              </a:p>
              <a:p>
                <a:pPr marL="0" indent="0">
                  <a:buNone/>
                </a:pPr>
                <a:r>
                  <a:rPr lang="en-US" sz="2000" b="0" i="0" u="none" strike="noStrike" baseline="0" dirty="0">
                    <a:latin typeface="Times New Roman" panose="02020603050405020304" pitchFamily="18" charset="0"/>
                  </a:rPr>
                  <a:t>2. Resolve conflicts between the new causal link and all existing actions and between the action </a:t>
                </a:r>
                <a:r>
                  <a:rPr lang="en-US" sz="2400" b="0" i="0" u="none" strike="noStrike" baseline="0" dirty="0">
                    <a:latin typeface="Times New Roman" panose="02020603050405020304" pitchFamily="18" charset="0"/>
                  </a:rPr>
                  <a:t>A </a:t>
                </a:r>
                <a:r>
                  <a:rPr lang="en-US" sz="2000" b="0" i="0" u="none" strike="noStrike" baseline="0" dirty="0">
                    <a:latin typeface="Times New Roman" panose="02020603050405020304" pitchFamily="18" charset="0"/>
                  </a:rPr>
                  <a:t>(if it is new) and all existing causal links. A conflict between </a:t>
                </a:r>
                <a14:m>
                  <m:oMath xmlns:m="http://schemas.openxmlformats.org/officeDocument/2006/math">
                    <m:r>
                      <a:rPr lang="en-US" sz="2400" b="0" i="1" u="none" strike="noStrike" baseline="0" smtClean="0">
                        <a:latin typeface="Cambria Math" panose="02040503050406030204" pitchFamily="18" charset="0"/>
                      </a:rPr>
                      <m:t>𝐴</m:t>
                    </m:r>
                    <m:groupChr>
                      <m:groupChrPr>
                        <m:chr m:val="→"/>
                        <m:vertJc m:val="bot"/>
                        <m:ctrlPr>
                          <a:rPr lang="en-US" sz="2400" b="0" i="1" u="none" strike="noStrike" baseline="0" smtClean="0">
                            <a:latin typeface="Cambria Math" panose="02040503050406030204" pitchFamily="18" charset="0"/>
                          </a:rPr>
                        </m:ctrlPr>
                      </m:groupChrPr>
                      <m:e>
                        <m:r>
                          <m:rPr>
                            <m:brk m:alnAt="2"/>
                          </m:rPr>
                          <a:rPr lang="en-US" sz="2400" b="0" i="1" u="none" strike="noStrike" baseline="0" smtClean="0">
                            <a:latin typeface="Cambria Math" panose="02040503050406030204" pitchFamily="18" charset="0"/>
                          </a:rPr>
                          <m:t>𝑃</m:t>
                        </m:r>
                      </m:e>
                    </m:groupChr>
                    <m:r>
                      <a:rPr lang="en-US" sz="2400" b="0" i="1" u="none" strike="noStrike" baseline="0" smtClean="0">
                        <a:latin typeface="Cambria Math" panose="02040503050406030204" pitchFamily="18" charset="0"/>
                      </a:rPr>
                      <m:t>𝐵</m:t>
                    </m:r>
                  </m:oMath>
                </a14:m>
                <a:r>
                  <a:rPr lang="en-US" sz="2400" b="0" i="0"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and </a:t>
                </a:r>
                <a:r>
                  <a:rPr lang="en-US" sz="2000" b="0" i="1" u="none" strike="noStrike" baseline="0" dirty="0">
                    <a:latin typeface="Times New Roman" panose="02020603050405020304" pitchFamily="18" charset="0"/>
                  </a:rPr>
                  <a:t>C </a:t>
                </a:r>
                <a:r>
                  <a:rPr lang="en-US" sz="2000" b="0" i="0" u="none" strike="noStrike" baseline="0" dirty="0">
                    <a:latin typeface="Times New Roman" panose="02020603050405020304" pitchFamily="18" charset="0"/>
                  </a:rPr>
                  <a:t>is resolved by making </a:t>
                </a:r>
                <a:r>
                  <a:rPr lang="en-US" sz="2400" b="0" i="1" u="none" strike="noStrike" baseline="0" dirty="0">
                    <a:latin typeface="Times New Roman" panose="02020603050405020304" pitchFamily="18" charset="0"/>
                  </a:rPr>
                  <a:t>C </a:t>
                </a:r>
                <a:r>
                  <a:rPr lang="en-US" sz="2000" b="0" i="0" u="none" strike="noStrike" baseline="0" dirty="0">
                    <a:latin typeface="Times New Roman" panose="02020603050405020304" pitchFamily="18" charset="0"/>
                  </a:rPr>
                  <a:t>occur at some time outside the protection interval, either by adding B </a:t>
                </a:r>
                <a:r>
                  <a:rPr lang="el-GR" sz="1400" b="1" dirty="0">
                    <a:latin typeface="Times New Roman" panose="02020603050405020304" pitchFamily="18" charset="0"/>
                  </a:rPr>
                  <a:t>α</a:t>
                </a:r>
                <a:r>
                  <a:rPr lang="en-US" sz="1400" b="0" i="1" u="none" strike="noStrike" baseline="0" dirty="0">
                    <a:latin typeface="Times New Roman" panose="02020603050405020304" pitchFamily="18" charset="0"/>
                  </a:rPr>
                  <a:t> </a:t>
                </a:r>
                <a:r>
                  <a:rPr lang="en-US" sz="2400" b="0" i="0" u="none" strike="noStrike" baseline="0" dirty="0">
                    <a:latin typeface="Times New Roman" panose="02020603050405020304" pitchFamily="18" charset="0"/>
                  </a:rPr>
                  <a:t>C </a:t>
                </a:r>
                <a:r>
                  <a:rPr lang="en-US" sz="2000" b="0" i="0" u="none" strike="noStrike" baseline="0" dirty="0">
                    <a:latin typeface="Times New Roman" panose="02020603050405020304" pitchFamily="18" charset="0"/>
                  </a:rPr>
                  <a:t>or </a:t>
                </a:r>
                <a:r>
                  <a:rPr lang="en-US" sz="2000" b="0" i="1" u="none" strike="noStrike" baseline="0" dirty="0">
                    <a:latin typeface="Times New Roman" panose="02020603050405020304" pitchFamily="18" charset="0"/>
                  </a:rPr>
                  <a:t>C </a:t>
                </a:r>
                <a:r>
                  <a:rPr lang="el-GR" sz="1400" b="1" dirty="0">
                    <a:latin typeface="Times New Roman" panose="02020603050405020304" pitchFamily="18" charset="0"/>
                  </a:rPr>
                  <a:t>α</a:t>
                </a:r>
                <a:r>
                  <a:rPr lang="en-US" sz="1400" b="0" i="1" u="none" strike="noStrike" baseline="0" dirty="0">
                    <a:latin typeface="Times New Roman" panose="02020603050405020304" pitchFamily="18" charset="0"/>
                  </a:rPr>
                  <a:t> </a:t>
                </a:r>
                <a:r>
                  <a:rPr lang="en-US" sz="2400" b="0" i="0" u="none" strike="noStrike" baseline="0" dirty="0">
                    <a:latin typeface="Times New Roman" panose="02020603050405020304" pitchFamily="18" charset="0"/>
                  </a:rPr>
                  <a:t>A. </a:t>
                </a:r>
                <a:r>
                  <a:rPr lang="en-US" sz="2000" b="0" i="0" u="none" strike="noStrike" baseline="0" dirty="0">
                    <a:latin typeface="Times New Roman" panose="02020603050405020304" pitchFamily="18" charset="0"/>
                  </a:rPr>
                  <a:t>We add successor states for either or both if they result in consistent plans.</a:t>
                </a:r>
              </a:p>
              <a:p>
                <a:pPr algn="l"/>
                <a:r>
                  <a:rPr lang="en-US" sz="2000" b="0" i="0" u="none" strike="noStrike" baseline="0" dirty="0">
                    <a:latin typeface="Times New Roman" panose="02020603050405020304" pitchFamily="18" charset="0"/>
                  </a:rPr>
                  <a:t>The goal test checks whether a plan is a solution to the original planning problem. Because only consistent plans are generated, the goal test just needs to check that there </a:t>
                </a:r>
                <a:r>
                  <a:rPr lang="en-IN" sz="2000" b="0" i="0" u="none" strike="noStrike" baseline="0" dirty="0">
                    <a:latin typeface="Times New Roman" panose="02020603050405020304" pitchFamily="18" charset="0"/>
                  </a:rPr>
                  <a:t>are no open preconditions.</a:t>
                </a:r>
                <a:endParaRPr lang="en-IN" dirty="0"/>
              </a:p>
            </p:txBody>
          </p:sp>
        </mc:Choice>
        <mc:Fallback>
          <p:sp>
            <p:nvSpPr>
              <p:cNvPr id="3" name="Content Placeholder 2">
                <a:extLst>
                  <a:ext uri="{FF2B5EF4-FFF2-40B4-BE49-F238E27FC236}">
                    <a16:creationId xmlns:a16="http://schemas.microsoft.com/office/drawing/2014/main" id="{DD50B8BB-F7B5-43AE-85D2-C64349E9591A}"/>
                  </a:ext>
                </a:extLst>
              </p:cNvPr>
              <p:cNvSpPr>
                <a:spLocks noGrp="1" noRot="1" noChangeAspect="1" noMove="1" noResize="1" noEditPoints="1" noAdjustHandles="1" noChangeArrowheads="1" noChangeShapeType="1" noTextEdit="1"/>
              </p:cNvSpPr>
              <p:nvPr>
                <p:ph idx="1"/>
              </p:nvPr>
            </p:nvSpPr>
            <p:spPr>
              <a:blipFill>
                <a:blip r:embed="rId2"/>
                <a:stretch>
                  <a:fillRect l="-583" t="-595" r="-1167" b="-476"/>
                </a:stretch>
              </a:blipFill>
            </p:spPr>
            <p:txBody>
              <a:bodyPr/>
              <a:lstStyle/>
              <a:p>
                <a:r>
                  <a:rPr lang="en-IN">
                    <a:noFill/>
                  </a:rPr>
                  <a:t> </a:t>
                </a:r>
              </a:p>
            </p:txBody>
          </p:sp>
        </mc:Fallback>
      </mc:AlternateContent>
    </p:spTree>
    <p:extLst>
      <p:ext uri="{BB962C8B-B14F-4D97-AF65-F5344CB8AC3E}">
        <p14:creationId xmlns:p14="http://schemas.microsoft.com/office/powerpoint/2010/main" val="1540307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8C0E-E5E5-4394-86E8-89370CCCACDB}"/>
              </a:ext>
            </a:extLst>
          </p:cNvPr>
          <p:cNvSpPr>
            <a:spLocks noGrp="1"/>
          </p:cNvSpPr>
          <p:nvPr>
            <p:ph type="title"/>
          </p:nvPr>
        </p:nvSpPr>
        <p:spPr/>
        <p:txBody>
          <a:bodyPr>
            <a:normAutofit fontScale="90000"/>
          </a:bodyPr>
          <a:lstStyle/>
          <a:p>
            <a:pPr algn="l"/>
            <a:r>
              <a:rPr lang="en-US" dirty="0"/>
              <a:t>Example: </a:t>
            </a:r>
            <a:br>
              <a:rPr lang="en-US" dirty="0"/>
            </a:br>
            <a:r>
              <a:rPr lang="en-US" dirty="0"/>
              <a:t>T</a:t>
            </a:r>
            <a:r>
              <a:rPr lang="en-IN" sz="3600" b="0" i="0" u="none" strike="noStrike" baseline="0" dirty="0">
                <a:latin typeface="Times New Roman" panose="02020603050405020304" pitchFamily="18" charset="0"/>
              </a:rPr>
              <a:t>he spare tire problem </a:t>
            </a:r>
            <a:r>
              <a:rPr lang="en-US" sz="1800" b="0" i="0" u="none" strike="noStrike" baseline="0" dirty="0">
                <a:latin typeface="Times New Roman" panose="02020603050405020304" pitchFamily="18" charset="0"/>
              </a:rPr>
              <a:t>of changing a flat tire. More precisely, the goal is to have a good spare</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tire properly mounted onto the car's axle, where the initial state has a flat tire on the axle and</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a good spare tire In the trunk.</a:t>
            </a:r>
            <a:br>
              <a:rPr lang="en-US" sz="1800" b="0" i="0" u="none" strike="noStrike" baseline="0" dirty="0">
                <a:latin typeface="Times New Roman" panose="02020603050405020304" pitchFamily="18" charset="0"/>
              </a:rPr>
            </a:br>
            <a:br>
              <a:rPr lang="en-US" sz="1800" b="0" i="0" u="none" strike="noStrike" baseline="0" dirty="0">
                <a:latin typeface="Times New Roman" panose="02020603050405020304" pitchFamily="18" charset="0"/>
              </a:rPr>
            </a:br>
            <a:r>
              <a:rPr lang="en-US" sz="1800" b="1" i="0" u="none" strike="noStrike" baseline="0" dirty="0">
                <a:latin typeface="Times New Roman" panose="02020603050405020304" pitchFamily="18" charset="0"/>
              </a:rPr>
              <a:t>There are just four actions: * *</a:t>
            </a:r>
            <a:r>
              <a:rPr lang="en-US" sz="1800" b="0" i="0" u="none" strike="noStrike" baseline="0" dirty="0">
                <a:latin typeface="Times New Roman" panose="02020603050405020304" pitchFamily="18" charset="0"/>
              </a:rPr>
              <a:t>removing the spare from the trunk, *removing the flat tire from the axle, *putting the spare on the axle,</a:t>
            </a:r>
            <a:br>
              <a:rPr lang="en-US" sz="1800" b="0" i="0" u="none" strike="noStrike" baseline="0" dirty="0">
                <a:latin typeface="Times New Roman" panose="02020603050405020304" pitchFamily="18" charset="0"/>
              </a:rPr>
            </a:br>
            <a:r>
              <a:rPr lang="en-US" sz="1800" b="0" i="0" u="none" strike="noStrike" baseline="0" dirty="0">
                <a:latin typeface="Times New Roman" panose="02020603050405020304" pitchFamily="18" charset="0"/>
              </a:rPr>
              <a:t>*leaving the car unattended overnight.</a:t>
            </a:r>
            <a:endParaRPr lang="en-IN" dirty="0"/>
          </a:p>
        </p:txBody>
      </p:sp>
      <p:pic>
        <p:nvPicPr>
          <p:cNvPr id="5" name="Content Placeholder 4">
            <a:extLst>
              <a:ext uri="{FF2B5EF4-FFF2-40B4-BE49-F238E27FC236}">
                <a16:creationId xmlns:a16="http://schemas.microsoft.com/office/drawing/2014/main" id="{1F801774-CF4B-444D-90EB-E95294D27D18}"/>
              </a:ext>
            </a:extLst>
          </p:cNvPr>
          <p:cNvPicPr>
            <a:picLocks noGrp="1" noChangeAspect="1"/>
          </p:cNvPicPr>
          <p:nvPr>
            <p:ph idx="1"/>
          </p:nvPr>
        </p:nvPicPr>
        <p:blipFill>
          <a:blip r:embed="rId2"/>
          <a:stretch>
            <a:fillRect/>
          </a:stretch>
        </p:blipFill>
        <p:spPr>
          <a:xfrm>
            <a:off x="7632342" y="0"/>
            <a:ext cx="4559657" cy="2104758"/>
          </a:xfrm>
          <a:ln>
            <a:solidFill>
              <a:srgbClr val="7030A0"/>
            </a:solidFill>
          </a:ln>
        </p:spPr>
      </p:pic>
      <p:sp>
        <p:nvSpPr>
          <p:cNvPr id="6" name="TextBox 5">
            <a:extLst>
              <a:ext uri="{FF2B5EF4-FFF2-40B4-BE49-F238E27FC236}">
                <a16:creationId xmlns:a16="http://schemas.microsoft.com/office/drawing/2014/main" id="{27044FAE-68DA-4E32-83C6-4A9D08B06C95}"/>
              </a:ext>
            </a:extLst>
          </p:cNvPr>
          <p:cNvSpPr txBox="1"/>
          <p:nvPr/>
        </p:nvSpPr>
        <p:spPr>
          <a:xfrm>
            <a:off x="3451282" y="196336"/>
            <a:ext cx="4126198" cy="1815882"/>
          </a:xfrm>
          <a:prstGeom prst="rect">
            <a:avLst/>
          </a:prstGeom>
          <a:noFill/>
        </p:spPr>
        <p:txBody>
          <a:bodyPr wrap="square" rtlCol="0">
            <a:spAutoFit/>
          </a:bodyPr>
          <a:lstStyle/>
          <a:p>
            <a:pPr algn="just"/>
            <a:r>
              <a:rPr lang="en-US" sz="1600" b="0" i="0" u="none" strike="noStrike" baseline="0" dirty="0">
                <a:latin typeface="Times New Roman" panose="02020603050405020304" pitchFamily="18" charset="0"/>
              </a:rPr>
              <a:t>The sequence of events is as follows:</a:t>
            </a:r>
          </a:p>
          <a:p>
            <a:pPr algn="just"/>
            <a:r>
              <a:rPr lang="en-US" sz="1600" b="0" i="0" u="none" strike="noStrike" baseline="0" dirty="0">
                <a:latin typeface="Times New Roman" panose="02020603050405020304" pitchFamily="18" charset="0"/>
              </a:rPr>
              <a:t>1. Pick the only open precondition, </a:t>
            </a:r>
            <a:r>
              <a:rPr lang="en-US" sz="1600" b="0" i="1" u="none" strike="noStrike" baseline="0" dirty="0">
                <a:latin typeface="Times New Roman" panose="02020603050405020304" pitchFamily="18" charset="0"/>
              </a:rPr>
              <a:t>At(Spare, Axle) </a:t>
            </a:r>
            <a:r>
              <a:rPr lang="en-US" sz="1600" b="0" i="0" u="none" strike="noStrike" baseline="0" dirty="0">
                <a:latin typeface="Times New Roman" panose="02020603050405020304" pitchFamily="18" charset="0"/>
              </a:rPr>
              <a:t>of </a:t>
            </a:r>
            <a:r>
              <a:rPr lang="en-US" sz="1600" b="0" i="1" u="none" strike="noStrike" baseline="0" dirty="0">
                <a:latin typeface="Times New Roman" panose="02020603050405020304" pitchFamily="18" charset="0"/>
              </a:rPr>
              <a:t>Finish. </a:t>
            </a:r>
            <a:r>
              <a:rPr lang="en-US" sz="1600" b="0" i="0" u="none" strike="noStrike" baseline="0" dirty="0">
                <a:latin typeface="Times New Roman" panose="02020603050405020304" pitchFamily="18" charset="0"/>
              </a:rPr>
              <a:t>Choose the only applicable action, </a:t>
            </a:r>
            <a:r>
              <a:rPr lang="en-US" sz="1600" b="0" i="1" u="none" strike="noStrike" baseline="0" dirty="0">
                <a:latin typeface="Times New Roman" panose="02020603050405020304" pitchFamily="18" charset="0"/>
              </a:rPr>
              <a:t>Put On (Spare, Axle).</a:t>
            </a:r>
          </a:p>
          <a:p>
            <a:pPr algn="just"/>
            <a:r>
              <a:rPr lang="en-US" sz="1600" b="0" i="0" u="none" strike="noStrike" baseline="0" dirty="0">
                <a:latin typeface="Times New Roman" panose="02020603050405020304" pitchFamily="18" charset="0"/>
              </a:rPr>
              <a:t>2. Pick the </a:t>
            </a:r>
            <a:r>
              <a:rPr lang="en-US" sz="1600" b="0" i="1" u="none" strike="noStrike" baseline="0" dirty="0">
                <a:latin typeface="Times New Roman" panose="02020603050405020304" pitchFamily="18" charset="0"/>
              </a:rPr>
              <a:t>At (Spare, Ground) </a:t>
            </a:r>
            <a:r>
              <a:rPr lang="en-US" sz="1600" b="0" i="0" u="none" strike="noStrike" baseline="0" dirty="0">
                <a:latin typeface="Times New Roman" panose="02020603050405020304" pitchFamily="18" charset="0"/>
              </a:rPr>
              <a:t>precondition of </a:t>
            </a:r>
            <a:r>
              <a:rPr lang="en-US" sz="1600" b="0" i="1" u="none" strike="noStrike" baseline="0" dirty="0" err="1">
                <a:latin typeface="Times New Roman" panose="02020603050405020304" pitchFamily="18" charset="0"/>
              </a:rPr>
              <a:t>PutOn</a:t>
            </a:r>
            <a:r>
              <a:rPr lang="en-US" sz="1600" b="0" i="1" u="none" strike="noStrike" baseline="0" dirty="0">
                <a:latin typeface="Times New Roman" panose="02020603050405020304" pitchFamily="18" charset="0"/>
              </a:rPr>
              <a:t>(Spare, Axle). </a:t>
            </a:r>
            <a:r>
              <a:rPr lang="en-US" sz="1600" b="0" i="0" u="none" strike="noStrike" baseline="0" dirty="0">
                <a:latin typeface="Times New Roman" panose="02020603050405020304" pitchFamily="18" charset="0"/>
              </a:rPr>
              <a:t>Choose the only applicable action, </a:t>
            </a:r>
            <a:r>
              <a:rPr lang="en-US" sz="1600" b="0" i="1" u="none" strike="noStrike" baseline="0" dirty="0">
                <a:latin typeface="Times New Roman" panose="02020603050405020304" pitchFamily="18" charset="0"/>
              </a:rPr>
              <a:t>Remove(Spare, Trunk) </a:t>
            </a:r>
            <a:r>
              <a:rPr lang="en-US" sz="1600" b="0" i="0" u="none" strike="noStrike" baseline="0" dirty="0">
                <a:latin typeface="Times New Roman" panose="02020603050405020304" pitchFamily="18" charset="0"/>
              </a:rPr>
              <a:t>to achieve it. </a:t>
            </a:r>
            <a:endParaRPr lang="en-IN" sz="1600" dirty="0"/>
          </a:p>
        </p:txBody>
      </p:sp>
      <p:pic>
        <p:nvPicPr>
          <p:cNvPr id="8" name="Picture 7">
            <a:extLst>
              <a:ext uri="{FF2B5EF4-FFF2-40B4-BE49-F238E27FC236}">
                <a16:creationId xmlns:a16="http://schemas.microsoft.com/office/drawing/2014/main" id="{22DC0A26-3AF2-4CD0-AC7F-F32BCCA941B5}"/>
              </a:ext>
            </a:extLst>
          </p:cNvPr>
          <p:cNvPicPr>
            <a:picLocks noChangeAspect="1"/>
          </p:cNvPicPr>
          <p:nvPr/>
        </p:nvPicPr>
        <p:blipFill>
          <a:blip r:embed="rId3"/>
          <a:stretch>
            <a:fillRect/>
          </a:stretch>
        </p:blipFill>
        <p:spPr>
          <a:xfrm>
            <a:off x="3635288" y="2205840"/>
            <a:ext cx="8288291" cy="924341"/>
          </a:xfrm>
          <a:prstGeom prst="rect">
            <a:avLst/>
          </a:prstGeom>
          <a:ln>
            <a:solidFill>
              <a:schemeClr val="accent6"/>
            </a:solidFill>
          </a:ln>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A8D4665-6D49-45CC-AF88-6E530ECE8DA3}"/>
                  </a:ext>
                </a:extLst>
              </p:cNvPr>
              <p:cNvSpPr txBox="1"/>
              <p:nvPr/>
            </p:nvSpPr>
            <p:spPr>
              <a:xfrm>
                <a:off x="3402495" y="3323803"/>
                <a:ext cx="4376938" cy="2592120"/>
              </a:xfrm>
              <a:prstGeom prst="rect">
                <a:avLst/>
              </a:prstGeom>
              <a:noFill/>
            </p:spPr>
            <p:txBody>
              <a:bodyPr wrap="square" rtlCol="0">
                <a:spAutoFit/>
              </a:bodyPr>
              <a:lstStyle/>
              <a:p>
                <a:pPr algn="just"/>
                <a:r>
                  <a:rPr lang="en-US" sz="1600" b="0" i="0" u="none" strike="noStrike" baseline="0" dirty="0">
                    <a:latin typeface="Times New Roman" panose="02020603050405020304" pitchFamily="18" charset="0"/>
                  </a:rPr>
                  <a:t>3. Pick the ~</a:t>
                </a:r>
                <a:r>
                  <a:rPr lang="en-US" sz="1600" b="0" i="1" u="none" strike="noStrike" baseline="0" dirty="0">
                    <a:latin typeface="Times New Roman" panose="02020603050405020304" pitchFamily="18" charset="0"/>
                  </a:rPr>
                  <a:t>At(Flat, Axle) </a:t>
                </a:r>
                <a:r>
                  <a:rPr lang="en-US" sz="1600" b="0" i="0" u="none" strike="noStrike" baseline="0" dirty="0">
                    <a:latin typeface="Times New Roman" panose="02020603050405020304" pitchFamily="18" charset="0"/>
                  </a:rPr>
                  <a:t>precondition of </a:t>
                </a:r>
                <a:r>
                  <a:rPr lang="en-US" sz="1600" b="0" i="1" u="none" strike="noStrike" baseline="0" dirty="0" err="1">
                    <a:latin typeface="Times New Roman" panose="02020603050405020304" pitchFamily="18" charset="0"/>
                  </a:rPr>
                  <a:t>PutOn</a:t>
                </a:r>
                <a:r>
                  <a:rPr lang="en-US" sz="1600" b="0" i="1" u="none" strike="noStrike" baseline="0" dirty="0">
                    <a:latin typeface="Times New Roman" panose="02020603050405020304" pitchFamily="18" charset="0"/>
                  </a:rPr>
                  <a:t>(Spare, Axle). </a:t>
                </a:r>
              </a:p>
              <a:p>
                <a:pPr algn="just"/>
                <a:r>
                  <a:rPr lang="en-US" sz="1600" b="0" i="0" u="none" strike="noStrike" baseline="0" dirty="0">
                    <a:latin typeface="Times New Roman" panose="02020603050405020304" pitchFamily="18" charset="0"/>
                  </a:rPr>
                  <a:t>Just to be contrary, choose the </a:t>
                </a:r>
                <a:r>
                  <a:rPr lang="en-US" sz="1600" b="0" i="1" u="none" strike="noStrike" baseline="0" dirty="0" err="1">
                    <a:latin typeface="Times New Roman" panose="02020603050405020304" pitchFamily="18" charset="0"/>
                  </a:rPr>
                  <a:t>LeaveOvernight</a:t>
                </a:r>
                <a:r>
                  <a:rPr lang="en-US" sz="1600" b="0" i="1" u="none" strike="noStrike" baseline="0" dirty="0">
                    <a:latin typeface="Times New Roman" panose="02020603050405020304" pitchFamily="18" charset="0"/>
                  </a:rPr>
                  <a:t> </a:t>
                </a:r>
                <a:r>
                  <a:rPr lang="en-US" sz="1600" b="0" i="0" u="none" strike="noStrike" baseline="0" dirty="0">
                    <a:latin typeface="Times New Roman" panose="02020603050405020304" pitchFamily="18" charset="0"/>
                  </a:rPr>
                  <a:t>action. Notice that </a:t>
                </a:r>
                <a:r>
                  <a:rPr lang="en-US" sz="1600" b="0" i="1" u="none" strike="noStrike" baseline="0" dirty="0" err="1">
                    <a:latin typeface="Times New Roman" panose="02020603050405020304" pitchFamily="18" charset="0"/>
                  </a:rPr>
                  <a:t>LeaveOvernight</a:t>
                </a:r>
                <a:r>
                  <a:rPr lang="en-US" sz="1600" b="0" i="1" u="none" strike="noStrike" baseline="0" dirty="0">
                    <a:latin typeface="Times New Roman" panose="02020603050405020304" pitchFamily="18" charset="0"/>
                  </a:rPr>
                  <a:t> </a:t>
                </a:r>
                <a:r>
                  <a:rPr lang="en-US" sz="1600" b="0" i="0" u="none" strike="noStrike" baseline="0" dirty="0">
                    <a:latin typeface="Times New Roman" panose="02020603050405020304" pitchFamily="18" charset="0"/>
                  </a:rPr>
                  <a:t>also has the effect </a:t>
                </a:r>
                <a:r>
                  <a:rPr lang="en-US" sz="1600" i="1" dirty="0">
                    <a:latin typeface="Times New Roman" panose="02020603050405020304" pitchFamily="18" charset="0"/>
                  </a:rPr>
                  <a:t>~</a:t>
                </a:r>
                <a:r>
                  <a:rPr lang="en-US" sz="1600" b="0" i="1" u="none" strike="noStrike" baseline="0" dirty="0">
                    <a:latin typeface="Times New Roman" panose="02020603050405020304" pitchFamily="18" charset="0"/>
                  </a:rPr>
                  <a:t>At(Spare, Ground), </a:t>
                </a:r>
                <a:r>
                  <a:rPr lang="en-US" sz="1600" b="0" i="0" u="none" strike="noStrike" baseline="0" dirty="0">
                    <a:latin typeface="Times New Roman" panose="02020603050405020304" pitchFamily="18" charset="0"/>
                  </a:rPr>
                  <a:t>it conflicts </a:t>
                </a:r>
                <a:r>
                  <a:rPr lang="en-IN" sz="1600" b="0" i="0" u="none" strike="noStrike" baseline="0" dirty="0">
                    <a:latin typeface="Times New Roman" panose="02020603050405020304" pitchFamily="18" charset="0"/>
                  </a:rPr>
                  <a:t>with the causal link </a:t>
                </a:r>
              </a:p>
              <a:p>
                <a:r>
                  <a:rPr lang="da-DK" sz="1200" b="1" i="1" dirty="0">
                    <a:latin typeface="Times New Roman" panose="02020603050405020304" pitchFamily="18" charset="0"/>
                  </a:rPr>
                  <a:t>Remove(Spare, Trunk) </a:t>
                </a:r>
                <a14:m>
                  <m:oMath xmlns:m="http://schemas.openxmlformats.org/officeDocument/2006/math">
                    <m:groupChr>
                      <m:groupChrPr>
                        <m:chr m:val="→"/>
                        <m:vertJc m:val="bot"/>
                        <m:ctrlPr>
                          <a:rPr lang="en-US" sz="1200" b="1" i="1" u="none" strike="noStrike" baseline="0" smtClean="0">
                            <a:latin typeface="Cambria Math" panose="02040503050406030204" pitchFamily="18" charset="0"/>
                          </a:rPr>
                        </m:ctrlPr>
                      </m:groupChrPr>
                      <m:e>
                        <m:r>
                          <m:rPr>
                            <m:nor/>
                          </m:rPr>
                          <a:rPr lang="en-US" sz="1200" b="1" i="1" dirty="0">
                            <a:latin typeface="Times New Roman" panose="02020603050405020304" pitchFamily="18" charset="0"/>
                          </a:rPr>
                          <m:t>At</m:t>
                        </m:r>
                        <m:r>
                          <m:rPr>
                            <m:nor/>
                          </m:rPr>
                          <a:rPr lang="en-US" sz="1200" b="1" i="1" dirty="0">
                            <a:latin typeface="Times New Roman" panose="02020603050405020304" pitchFamily="18" charset="0"/>
                          </a:rPr>
                          <m:t>(</m:t>
                        </m:r>
                        <m:r>
                          <m:rPr>
                            <m:nor/>
                          </m:rPr>
                          <a:rPr lang="en-US" sz="1200" b="1" i="1" dirty="0">
                            <a:latin typeface="Times New Roman" panose="02020603050405020304" pitchFamily="18" charset="0"/>
                          </a:rPr>
                          <m:t>Spare</m:t>
                        </m:r>
                        <m:r>
                          <m:rPr>
                            <m:nor/>
                          </m:rPr>
                          <a:rPr lang="en-US" sz="1200" b="1" i="1" dirty="0">
                            <a:latin typeface="Times New Roman" panose="02020603050405020304" pitchFamily="18" charset="0"/>
                          </a:rPr>
                          <m:t>, </m:t>
                        </m:r>
                        <m:r>
                          <m:rPr>
                            <m:nor/>
                          </m:rPr>
                          <a:rPr lang="en-US" sz="1200" b="1" i="1" dirty="0">
                            <a:latin typeface="Times New Roman" panose="02020603050405020304" pitchFamily="18" charset="0"/>
                          </a:rPr>
                          <m:t>Ground</m:t>
                        </m:r>
                        <m:r>
                          <m:rPr>
                            <m:nor/>
                          </m:rPr>
                          <a:rPr lang="en-US" sz="1200" b="1" i="1" dirty="0">
                            <a:latin typeface="Times New Roman" panose="02020603050405020304" pitchFamily="18" charset="0"/>
                          </a:rPr>
                          <m:t>)</m:t>
                        </m:r>
                      </m:e>
                    </m:groupChr>
                    <m:r>
                      <m:rPr>
                        <m:nor/>
                      </m:rPr>
                      <a:rPr lang="da-DK" sz="1200" b="1" i="1" dirty="0">
                        <a:latin typeface="Times New Roman" panose="02020603050405020304" pitchFamily="18" charset="0"/>
                      </a:rPr>
                      <m:t>PutOn</m:t>
                    </m:r>
                    <m:r>
                      <m:rPr>
                        <m:nor/>
                      </m:rPr>
                      <a:rPr lang="da-DK" sz="1200" b="1" i="1" dirty="0">
                        <a:latin typeface="Times New Roman" panose="02020603050405020304" pitchFamily="18" charset="0"/>
                      </a:rPr>
                      <m:t>(</m:t>
                    </m:r>
                    <m:r>
                      <m:rPr>
                        <m:nor/>
                      </m:rPr>
                      <a:rPr lang="da-DK" sz="1200" b="1" i="1" dirty="0">
                        <a:latin typeface="Times New Roman" panose="02020603050405020304" pitchFamily="18" charset="0"/>
                      </a:rPr>
                      <m:t>Spare</m:t>
                    </m:r>
                    <m:r>
                      <m:rPr>
                        <m:nor/>
                      </m:rPr>
                      <a:rPr lang="da-DK" sz="1200" b="1" i="1" dirty="0">
                        <a:latin typeface="Times New Roman" panose="02020603050405020304" pitchFamily="18" charset="0"/>
                      </a:rPr>
                      <m:t>,</m:t>
                    </m:r>
                    <m:r>
                      <m:rPr>
                        <m:nor/>
                      </m:rPr>
                      <a:rPr lang="da-DK" sz="1200" b="1" i="1" dirty="0">
                        <a:latin typeface="Times New Roman" panose="02020603050405020304" pitchFamily="18" charset="0"/>
                      </a:rPr>
                      <m:t>Axle</m:t>
                    </m:r>
                    <m:r>
                      <m:rPr>
                        <m:nor/>
                      </m:rPr>
                      <a:rPr lang="da-DK" sz="1200" b="1" i="1" dirty="0">
                        <a:latin typeface="Times New Roman" panose="02020603050405020304" pitchFamily="18" charset="0"/>
                      </a:rPr>
                      <m:t>)</m:t>
                    </m:r>
                  </m:oMath>
                </a14:m>
                <a:endParaRPr lang="en-IN" sz="1200" b="1" dirty="0"/>
              </a:p>
              <a:p>
                <a:pPr algn="l"/>
                <a:r>
                  <a:rPr lang="en-US" sz="1600" b="0" i="0" u="none" strike="noStrike" baseline="0" dirty="0">
                    <a:latin typeface="Times New Roman" panose="02020603050405020304" pitchFamily="18" charset="0"/>
                  </a:rPr>
                  <a:t>To resolve the conflict, add an ordering constraint putting </a:t>
                </a:r>
                <a:r>
                  <a:rPr lang="en-US" sz="1600" b="0" i="1" u="none" strike="noStrike" baseline="0" dirty="0" err="1">
                    <a:latin typeface="Times New Roman" panose="02020603050405020304" pitchFamily="18" charset="0"/>
                  </a:rPr>
                  <a:t>LeaveOvernight</a:t>
                </a:r>
                <a:r>
                  <a:rPr lang="en-US" sz="1600" b="0" i="1" u="none" strike="noStrike" baseline="0" dirty="0">
                    <a:latin typeface="Times New Roman" panose="02020603050405020304" pitchFamily="18" charset="0"/>
                  </a:rPr>
                  <a:t> </a:t>
                </a:r>
                <a:r>
                  <a:rPr lang="en-US" sz="1600" b="0" i="0" u="none" strike="noStrike" baseline="0" dirty="0">
                    <a:latin typeface="Times New Roman" panose="02020603050405020304" pitchFamily="18" charset="0"/>
                  </a:rPr>
                  <a:t>before</a:t>
                </a:r>
              </a:p>
              <a:p>
                <a:pPr algn="l"/>
                <a:r>
                  <a:rPr lang="en-IN" sz="1600" b="0" i="1" u="none" strike="noStrike" baseline="0" dirty="0">
                    <a:latin typeface="Times New Roman" panose="02020603050405020304" pitchFamily="18" charset="0"/>
                  </a:rPr>
                  <a:t>Remove(Spare, Trunk)</a:t>
                </a:r>
                <a:endParaRPr lang="en-IN" sz="1600" dirty="0"/>
              </a:p>
            </p:txBody>
          </p:sp>
        </mc:Choice>
        <mc:Fallback>
          <p:sp>
            <p:nvSpPr>
              <p:cNvPr id="9" name="TextBox 8">
                <a:extLst>
                  <a:ext uri="{FF2B5EF4-FFF2-40B4-BE49-F238E27FC236}">
                    <a16:creationId xmlns:a16="http://schemas.microsoft.com/office/drawing/2014/main" id="{DA8D4665-6D49-45CC-AF88-6E530ECE8DA3}"/>
                  </a:ext>
                </a:extLst>
              </p:cNvPr>
              <p:cNvSpPr txBox="1">
                <a:spLocks noRot="1" noChangeAspect="1" noMove="1" noResize="1" noEditPoints="1" noAdjustHandles="1" noChangeArrowheads="1" noChangeShapeType="1" noTextEdit="1"/>
              </p:cNvSpPr>
              <p:nvPr/>
            </p:nvSpPr>
            <p:spPr>
              <a:xfrm>
                <a:off x="3402495" y="3323803"/>
                <a:ext cx="4376938" cy="2592120"/>
              </a:xfrm>
              <a:prstGeom prst="rect">
                <a:avLst/>
              </a:prstGeom>
              <a:blipFill>
                <a:blip r:embed="rId4"/>
                <a:stretch>
                  <a:fillRect l="-696" t="-706" r="-836" b="-1882"/>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FD67C385-AA80-4312-A1B4-3679ED914422}"/>
              </a:ext>
            </a:extLst>
          </p:cNvPr>
          <p:cNvPicPr>
            <a:picLocks noChangeAspect="1"/>
          </p:cNvPicPr>
          <p:nvPr/>
        </p:nvPicPr>
        <p:blipFill>
          <a:blip r:embed="rId5"/>
          <a:stretch>
            <a:fillRect/>
          </a:stretch>
        </p:blipFill>
        <p:spPr>
          <a:xfrm>
            <a:off x="7779434" y="3313716"/>
            <a:ext cx="4412566" cy="3166405"/>
          </a:xfrm>
          <a:prstGeom prst="rect">
            <a:avLst/>
          </a:prstGeom>
        </p:spPr>
      </p:pic>
    </p:spTree>
    <p:extLst>
      <p:ext uri="{BB962C8B-B14F-4D97-AF65-F5344CB8AC3E}">
        <p14:creationId xmlns:p14="http://schemas.microsoft.com/office/powerpoint/2010/main" val="216914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662C-B43F-4AFD-925A-745FE4C8F714}"/>
              </a:ext>
            </a:extLst>
          </p:cNvPr>
          <p:cNvSpPr>
            <a:spLocks noGrp="1"/>
          </p:cNvSpPr>
          <p:nvPr>
            <p:ph type="title"/>
          </p:nvPr>
        </p:nvSpPr>
        <p:spPr/>
        <p:txBody>
          <a:bodyPr/>
          <a:lstStyle/>
          <a:p>
            <a:r>
              <a:rPr lang="en-US" dirty="0"/>
              <a:t>Learnings</a:t>
            </a:r>
            <a:endParaRPr lang="en-IN" dirty="0"/>
          </a:p>
        </p:txBody>
      </p:sp>
      <p:sp>
        <p:nvSpPr>
          <p:cNvPr id="3" name="Content Placeholder 2">
            <a:extLst>
              <a:ext uri="{FF2B5EF4-FFF2-40B4-BE49-F238E27FC236}">
                <a16:creationId xmlns:a16="http://schemas.microsoft.com/office/drawing/2014/main" id="{E47BD015-CCEB-495E-AA78-4FAD49970410}"/>
              </a:ext>
            </a:extLst>
          </p:cNvPr>
          <p:cNvSpPr>
            <a:spLocks noGrp="1"/>
          </p:cNvSpPr>
          <p:nvPr>
            <p:ph idx="1"/>
          </p:nvPr>
        </p:nvSpPr>
        <p:spPr>
          <a:xfrm>
            <a:off x="3869268" y="864108"/>
            <a:ext cx="7315200" cy="3283822"/>
          </a:xfrm>
        </p:spPr>
        <p:txBody>
          <a:bodyPr/>
          <a:lstStyle/>
          <a:p>
            <a:r>
              <a:rPr lang="en-GB" sz="2000" dirty="0">
                <a:effectLst/>
                <a:latin typeface="Calibri" panose="020F0502020204030204" pitchFamily="34" charset="0"/>
                <a:ea typeface="Calibri" panose="020F0502020204030204" pitchFamily="34" charset="0"/>
              </a:rPr>
              <a:t>Planning components </a:t>
            </a:r>
          </a:p>
          <a:p>
            <a:r>
              <a:rPr lang="en-GB" sz="2000" dirty="0">
                <a:effectLst/>
                <a:latin typeface="Calibri" panose="020F0502020204030204" pitchFamily="34" charset="0"/>
                <a:ea typeface="Calibri" panose="020F0502020204030204" pitchFamily="34" charset="0"/>
              </a:rPr>
              <a:t>Blocks world</a:t>
            </a:r>
          </a:p>
          <a:p>
            <a:r>
              <a:rPr lang="en-GB" sz="2000" dirty="0">
                <a:effectLst/>
                <a:latin typeface="Calibri" panose="020F0502020204030204" pitchFamily="34" charset="0"/>
                <a:ea typeface="Calibri" panose="020F0502020204030204" pitchFamily="34" charset="0"/>
              </a:rPr>
              <a:t>Goal Stack Planning</a:t>
            </a:r>
          </a:p>
          <a:p>
            <a:r>
              <a:rPr lang="en-GB" sz="2000" dirty="0">
                <a:effectLst/>
                <a:latin typeface="Calibri" panose="020F0502020204030204" pitchFamily="34" charset="0"/>
                <a:ea typeface="Calibri" panose="020F0502020204030204" pitchFamily="34" charset="0"/>
              </a:rPr>
              <a:t>Planning as a state space search</a:t>
            </a:r>
          </a:p>
          <a:p>
            <a:r>
              <a:rPr lang="en-GB" sz="2000" dirty="0">
                <a:effectLst/>
                <a:latin typeface="Calibri" panose="020F0502020204030204" pitchFamily="34" charset="0"/>
                <a:ea typeface="Calibri" panose="020F0502020204030204" pitchFamily="34" charset="0"/>
              </a:rPr>
              <a:t>Partial Order Planning</a:t>
            </a:r>
          </a:p>
          <a:p>
            <a:r>
              <a:rPr lang="en-GB" sz="2000" dirty="0">
                <a:effectLst/>
                <a:latin typeface="Calibri" panose="020F0502020204030204" pitchFamily="34" charset="0"/>
                <a:ea typeface="Calibri" panose="020F0502020204030204" pitchFamily="34" charset="0"/>
              </a:rPr>
              <a:t>Multi-agent Planning</a:t>
            </a:r>
          </a:p>
          <a:p>
            <a:r>
              <a:rPr lang="en-GB" sz="2000" dirty="0">
                <a:effectLst/>
                <a:latin typeface="Calibri" panose="020F0502020204030204" pitchFamily="34" charset="0"/>
                <a:ea typeface="Calibri" panose="020F0502020204030204" pitchFamily="34" charset="0"/>
              </a:rPr>
              <a:t>Job shop scheduling problem </a:t>
            </a:r>
            <a:endParaRPr lang="en-IN" dirty="0"/>
          </a:p>
        </p:txBody>
      </p:sp>
      <p:sp>
        <p:nvSpPr>
          <p:cNvPr id="4" name="TextBox 3">
            <a:extLst>
              <a:ext uri="{FF2B5EF4-FFF2-40B4-BE49-F238E27FC236}">
                <a16:creationId xmlns:a16="http://schemas.microsoft.com/office/drawing/2014/main" id="{CD4123B6-81F4-406B-B377-517BF3DB7203}"/>
              </a:ext>
            </a:extLst>
          </p:cNvPr>
          <p:cNvSpPr txBox="1"/>
          <p:nvPr/>
        </p:nvSpPr>
        <p:spPr>
          <a:xfrm>
            <a:off x="3697357" y="4147930"/>
            <a:ext cx="7851177" cy="646331"/>
          </a:xfrm>
          <a:prstGeom prst="rect">
            <a:avLst/>
          </a:prstGeom>
          <a:solidFill>
            <a:schemeClr val="accent2">
              <a:lumMod val="40000"/>
              <a:lumOff val="60000"/>
            </a:schemeClr>
          </a:solidFill>
        </p:spPr>
        <p:txBody>
          <a:bodyPr wrap="square" rtlCol="0">
            <a:spAutoFit/>
          </a:bodyPr>
          <a:lstStyle/>
          <a:p>
            <a:pPr algn="ctr"/>
            <a:r>
              <a:rPr lang="en-US" sz="1800" b="0" i="1" u="none" strike="noStrike" baseline="0" dirty="0">
                <a:latin typeface="Times New Roman" panose="02020603050405020304" pitchFamily="18" charset="0"/>
              </a:rPr>
              <a:t>How an agent can take advantage of the structure of a problem to construct complex plans of action.</a:t>
            </a:r>
            <a:endParaRPr lang="en-IN" dirty="0"/>
          </a:p>
        </p:txBody>
      </p:sp>
      <p:sp>
        <p:nvSpPr>
          <p:cNvPr id="5" name="TextBox 4">
            <a:extLst>
              <a:ext uri="{FF2B5EF4-FFF2-40B4-BE49-F238E27FC236}">
                <a16:creationId xmlns:a16="http://schemas.microsoft.com/office/drawing/2014/main" id="{274A745F-932F-43E0-805A-689788FD1D2E}"/>
              </a:ext>
            </a:extLst>
          </p:cNvPr>
          <p:cNvSpPr txBox="1"/>
          <p:nvPr/>
        </p:nvSpPr>
        <p:spPr>
          <a:xfrm>
            <a:off x="3697356" y="4969566"/>
            <a:ext cx="7851177" cy="646331"/>
          </a:xfrm>
          <a:prstGeom prst="rect">
            <a:avLst/>
          </a:prstGeom>
          <a:solidFill>
            <a:schemeClr val="accent6">
              <a:lumMod val="20000"/>
              <a:lumOff val="80000"/>
            </a:schemeClr>
          </a:solidFill>
        </p:spPr>
        <p:txBody>
          <a:bodyPr wrap="square" rtlCol="0">
            <a:spAutoFit/>
          </a:bodyPr>
          <a:lstStyle/>
          <a:p>
            <a:pPr algn="ctr"/>
            <a:r>
              <a:rPr lang="en-US" sz="1800" b="0" i="0" u="none" strike="noStrike" baseline="0" dirty="0">
                <a:latin typeface="Times New Roman" panose="02020603050405020304" pitchFamily="18" charset="0"/>
              </a:rPr>
              <a:t>The task of coming up with a sequence of actions that will achieve a goal is called </a:t>
            </a:r>
            <a:r>
              <a:rPr lang="en-US" sz="1800" b="1" i="0" u="none" strike="noStrike" baseline="0" dirty="0">
                <a:latin typeface="Times New Roman" panose="02020603050405020304" pitchFamily="18" charset="0"/>
              </a:rPr>
              <a:t>planning.</a:t>
            </a:r>
            <a:endParaRPr lang="en-IN" dirty="0"/>
          </a:p>
        </p:txBody>
      </p:sp>
      <p:sp>
        <p:nvSpPr>
          <p:cNvPr id="6" name="TextBox 5">
            <a:extLst>
              <a:ext uri="{FF2B5EF4-FFF2-40B4-BE49-F238E27FC236}">
                <a16:creationId xmlns:a16="http://schemas.microsoft.com/office/drawing/2014/main" id="{90269490-BF98-431C-8E33-EC3337696B1F}"/>
              </a:ext>
            </a:extLst>
          </p:cNvPr>
          <p:cNvSpPr txBox="1"/>
          <p:nvPr/>
        </p:nvSpPr>
        <p:spPr>
          <a:xfrm>
            <a:off x="3697356" y="5751524"/>
            <a:ext cx="7851178" cy="646331"/>
          </a:xfrm>
          <a:prstGeom prst="rect">
            <a:avLst/>
          </a:prstGeom>
          <a:solidFill>
            <a:schemeClr val="accent5">
              <a:lumMod val="20000"/>
              <a:lumOff val="80000"/>
            </a:schemeClr>
          </a:solidFill>
        </p:spPr>
        <p:txBody>
          <a:bodyPr wrap="square" rtlCol="0">
            <a:spAutoFit/>
          </a:bodyPr>
          <a:lstStyle/>
          <a:p>
            <a:pPr algn="l"/>
            <a:r>
              <a:rPr lang="en-US" dirty="0">
                <a:latin typeface="Times New Roman" panose="02020603050405020304" pitchFamily="18" charset="0"/>
              </a:rPr>
              <a:t>E</a:t>
            </a:r>
            <a:r>
              <a:rPr lang="en-US" sz="1800" b="0" i="0" u="none" strike="noStrike" baseline="0" dirty="0">
                <a:latin typeface="Times New Roman" panose="02020603050405020304" pitchFamily="18" charset="0"/>
              </a:rPr>
              <a:t>nvironments that are fully observable, deterministic, finite, static, and discrete (in time, action, objects, and effects) are called </a:t>
            </a:r>
            <a:r>
              <a:rPr lang="en-US" sz="1800" b="1" i="0" u="none" strike="noStrike" baseline="0" dirty="0">
                <a:latin typeface="Times New Roman" panose="02020603050405020304" pitchFamily="18" charset="0"/>
              </a:rPr>
              <a:t>classical planning </a:t>
            </a:r>
            <a:r>
              <a:rPr lang="en-US" sz="1800" b="0" i="0" u="none" strike="noStrike" baseline="0" dirty="0">
                <a:latin typeface="Times New Roman" panose="02020603050405020304" pitchFamily="18" charset="0"/>
              </a:rPr>
              <a:t>environments</a:t>
            </a:r>
            <a:endParaRPr lang="en-IN" dirty="0"/>
          </a:p>
        </p:txBody>
      </p:sp>
    </p:spTree>
    <p:extLst>
      <p:ext uri="{BB962C8B-B14F-4D97-AF65-F5344CB8AC3E}">
        <p14:creationId xmlns:p14="http://schemas.microsoft.com/office/powerpoint/2010/main" val="2648610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EE62-4B10-4CC7-B9B6-D6EBE910CD8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170AB4C-74AD-4F03-BD36-2F10B929DB93}"/>
              </a:ext>
            </a:extLst>
          </p:cNvPr>
          <p:cNvSpPr>
            <a:spLocks noGrp="1"/>
          </p:cNvSpPr>
          <p:nvPr>
            <p:ph idx="1"/>
          </p:nvPr>
        </p:nvSpPr>
        <p:spPr>
          <a:xfrm>
            <a:off x="3418449" y="105508"/>
            <a:ext cx="8179711" cy="3833446"/>
          </a:xfrm>
        </p:spPr>
        <p:txBody>
          <a:bodyPr>
            <a:normAutofit fontScale="92500" lnSpcReduction="20000"/>
          </a:bodyPr>
          <a:lstStyle/>
          <a:p>
            <a:pPr algn="just"/>
            <a:r>
              <a:rPr lang="en-US" sz="2000" b="0" i="0" u="none" strike="noStrike" baseline="0" dirty="0">
                <a:latin typeface="Times New Roman" panose="02020603050405020304" pitchFamily="18" charset="0"/>
              </a:rPr>
              <a:t>4. The only remaining open precondition is  </a:t>
            </a:r>
            <a:r>
              <a:rPr lang="en-US" sz="2000" b="0" i="1" u="none" strike="noStrike" baseline="0" dirty="0">
                <a:latin typeface="Times New Roman" panose="02020603050405020304" pitchFamily="18" charset="0"/>
              </a:rPr>
              <a:t>At (Spare, Punk) </a:t>
            </a:r>
            <a:r>
              <a:rPr lang="en-US" sz="2000" b="0" i="0" u="none" strike="noStrike" baseline="0" dirty="0">
                <a:latin typeface="Times New Roman" panose="02020603050405020304" pitchFamily="18" charset="0"/>
              </a:rPr>
              <a:t>of action </a:t>
            </a:r>
            <a:r>
              <a:rPr lang="en-US" sz="2000" b="0" i="1" u="none" strike="noStrike" baseline="0" dirty="0">
                <a:latin typeface="Times New Roman" panose="02020603050405020304" pitchFamily="18" charset="0"/>
              </a:rPr>
              <a:t>Remove(Spare, Trunk). </a:t>
            </a:r>
            <a:r>
              <a:rPr lang="en-US" sz="2000" b="0" i="0" u="none" strike="noStrike" baseline="0" dirty="0">
                <a:latin typeface="Times New Roman" panose="02020603050405020304" pitchFamily="18" charset="0"/>
              </a:rPr>
              <a:t>The only action can achieve it is existing </a:t>
            </a:r>
            <a:r>
              <a:rPr lang="en-US" sz="2000" b="0" i="1" u="none" strike="noStrike" baseline="0" dirty="0">
                <a:latin typeface="Times New Roman" panose="02020603050405020304" pitchFamily="18" charset="0"/>
              </a:rPr>
              <a:t>Start </a:t>
            </a:r>
            <a:r>
              <a:rPr lang="en-US" sz="2000" b="0" i="0" u="none" strike="noStrike" baseline="0" dirty="0">
                <a:latin typeface="Times New Roman" panose="02020603050405020304" pitchFamily="18" charset="0"/>
              </a:rPr>
              <a:t>action, but the causal link from </a:t>
            </a:r>
            <a:r>
              <a:rPr lang="en-US" sz="2000" b="0" i="1" u="none" strike="noStrike" baseline="0" dirty="0">
                <a:latin typeface="Times New Roman" panose="02020603050405020304" pitchFamily="18" charset="0"/>
              </a:rPr>
              <a:t>Start </a:t>
            </a:r>
            <a:r>
              <a:rPr lang="en-US" sz="2000" b="0" i="0" u="none" strike="noStrike" baseline="0" dirty="0">
                <a:latin typeface="Times New Roman" panose="02020603050405020304" pitchFamily="18" charset="0"/>
              </a:rPr>
              <a:t>to </a:t>
            </a:r>
            <a:r>
              <a:rPr lang="en-US" sz="2000" b="0" i="1" u="none" strike="noStrike" baseline="0" dirty="0">
                <a:latin typeface="Times New Roman" panose="02020603050405020304" pitchFamily="18" charset="0"/>
              </a:rPr>
              <a:t>Remove(Spare, Trunk) </a:t>
            </a:r>
            <a:r>
              <a:rPr lang="en-US" sz="2000" b="0" i="0" u="none" strike="noStrike" baseline="0" dirty="0">
                <a:latin typeface="Times New Roman" panose="02020603050405020304" pitchFamily="18" charset="0"/>
              </a:rPr>
              <a:t>is in conflict with the </a:t>
            </a:r>
            <a:r>
              <a:rPr lang="en-US" sz="2000" b="0" i="1" u="none" strike="noStrike" baseline="0" dirty="0">
                <a:latin typeface="Times New Roman" panose="02020603050405020304" pitchFamily="18" charset="0"/>
              </a:rPr>
              <a:t>~At(</a:t>
            </a:r>
            <a:r>
              <a:rPr lang="en-US" sz="2000" b="0" i="1" u="none" strike="noStrike" baseline="0" dirty="0" err="1">
                <a:latin typeface="Times New Roman" panose="02020603050405020304" pitchFamily="18" charset="0"/>
              </a:rPr>
              <a:t>Spare,Trunk</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effect of </a:t>
            </a:r>
            <a:r>
              <a:rPr lang="en-US" sz="2000" b="0" i="1" u="none" strike="noStrike" baseline="0" dirty="0" err="1">
                <a:latin typeface="Times New Roman" panose="02020603050405020304" pitchFamily="18" charset="0"/>
              </a:rPr>
              <a:t>LeaveOvernight</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No way to resolve the conflict with </a:t>
            </a:r>
            <a:r>
              <a:rPr lang="en-US" sz="2000" b="0" i="1" u="none" strike="noStrike" baseline="0" dirty="0" err="1">
                <a:latin typeface="Times New Roman" panose="02020603050405020304" pitchFamily="18" charset="0"/>
              </a:rPr>
              <a:t>LeaveOvernight</a:t>
            </a:r>
            <a:r>
              <a:rPr lang="en-US" sz="2000" b="0" i="1" u="none" strike="noStrike" baseline="0" dirty="0">
                <a:latin typeface="Times New Roman" panose="02020603050405020304" pitchFamily="18" charset="0"/>
              </a:rPr>
              <a:t>: can’t</a:t>
            </a:r>
            <a:r>
              <a:rPr lang="en-US" sz="2000" b="0" i="0" u="none" strike="noStrike" baseline="0" dirty="0">
                <a:latin typeface="Times New Roman" panose="02020603050405020304" pitchFamily="18" charset="0"/>
              </a:rPr>
              <a:t> order it before </a:t>
            </a:r>
            <a:r>
              <a:rPr lang="en-US" sz="2000" b="0" i="1" u="none" strike="noStrike" baseline="0" dirty="0">
                <a:latin typeface="Times New Roman" panose="02020603050405020304" pitchFamily="18" charset="0"/>
              </a:rPr>
              <a:t>Start, </a:t>
            </a:r>
            <a:r>
              <a:rPr lang="en-US" sz="2000" b="0" i="0" u="none" strike="noStrike" baseline="0" dirty="0">
                <a:latin typeface="Times New Roman" panose="02020603050405020304" pitchFamily="18" charset="0"/>
              </a:rPr>
              <a:t>and cannot order it after </a:t>
            </a:r>
            <a:r>
              <a:rPr lang="en-US" sz="2000" b="0" i="1" u="none" strike="noStrike" baseline="0" dirty="0">
                <a:latin typeface="Times New Roman" panose="02020603050405020304" pitchFamily="18" charset="0"/>
              </a:rPr>
              <a:t>Remove(Spare, Trunk)</a:t>
            </a:r>
            <a:r>
              <a:rPr lang="en-US" sz="2000" b="0" i="0" u="none" strike="noStrike" baseline="0" dirty="0">
                <a:latin typeface="Times New Roman" panose="02020603050405020304" pitchFamily="18" charset="0"/>
              </a:rPr>
              <a:t>(because there </a:t>
            </a:r>
            <a:r>
              <a:rPr lang="en-US" sz="1600" b="0" i="0" u="none" strike="noStrike" baseline="0" dirty="0">
                <a:latin typeface="Times New Roman" panose="02020603050405020304" pitchFamily="18" charset="0"/>
              </a:rPr>
              <a:t>is </a:t>
            </a:r>
            <a:r>
              <a:rPr lang="en-US" sz="2000" b="0" i="0" u="none" strike="noStrike" baseline="0" dirty="0">
                <a:latin typeface="Times New Roman" panose="02020603050405020304" pitchFamily="18" charset="0"/>
              </a:rPr>
              <a:t>already a constraint ordering it before </a:t>
            </a:r>
            <a:r>
              <a:rPr lang="en-US" sz="2000" b="0" i="1" u="none" strike="noStrike" baseline="0" dirty="0">
                <a:latin typeface="Times New Roman" panose="02020603050405020304" pitchFamily="18" charset="0"/>
              </a:rPr>
              <a:t>Remove(Spare, Trunk)). </a:t>
            </a:r>
            <a:r>
              <a:rPr lang="en-US" sz="2000" b="0" i="0" u="none" strike="noStrike" baseline="0" dirty="0">
                <a:latin typeface="Times New Roman" panose="02020603050405020304" pitchFamily="18" charset="0"/>
              </a:rPr>
              <a:t>So forced to back up, remove the </a:t>
            </a:r>
            <a:r>
              <a:rPr lang="en-US" sz="2000" b="0" i="1" u="none" strike="noStrike" baseline="0" dirty="0" err="1">
                <a:latin typeface="Times New Roman" panose="02020603050405020304" pitchFamily="18" charset="0"/>
              </a:rPr>
              <a:t>LeaveOvernzght</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action and the last two causal links, and return to the state. In essence, the planner has proved that </a:t>
            </a:r>
            <a:r>
              <a:rPr lang="en-US" sz="2000" b="0" i="1" u="none" strike="noStrike" baseline="0" dirty="0" err="1">
                <a:latin typeface="Times New Roman" panose="02020603050405020304" pitchFamily="18" charset="0"/>
              </a:rPr>
              <a:t>LeaveOvernight</a:t>
            </a:r>
            <a:r>
              <a:rPr lang="en-US" sz="2000" b="0" i="1" u="none" strike="noStrike" baseline="0" dirty="0">
                <a:latin typeface="Times New Roman" panose="02020603050405020304" pitchFamily="18" charset="0"/>
              </a:rPr>
              <a:t> </a:t>
            </a:r>
            <a:r>
              <a:rPr lang="en-US" sz="2000" b="0" i="0" u="none" strike="noStrike" baseline="0" dirty="0">
                <a:latin typeface="Times New Roman" panose="02020603050405020304" pitchFamily="18" charset="0"/>
              </a:rPr>
              <a:t>doesn't work as </a:t>
            </a:r>
            <a:r>
              <a:rPr lang="en-US" sz="1600" b="0" i="0" u="none" strike="noStrike" baseline="0" dirty="0">
                <a:latin typeface="Times New Roman" panose="02020603050405020304" pitchFamily="18" charset="0"/>
              </a:rPr>
              <a:t>a </a:t>
            </a:r>
            <a:r>
              <a:rPr lang="en-US" sz="2000" b="0" i="0" u="none" strike="noStrike" baseline="0" dirty="0">
                <a:latin typeface="Times New Roman" panose="02020603050405020304" pitchFamily="18" charset="0"/>
              </a:rPr>
              <a:t>way to change a tire.</a:t>
            </a:r>
          </a:p>
          <a:p>
            <a:pPr algn="l"/>
            <a:r>
              <a:rPr lang="en-US" sz="2000" b="0" i="0" u="none" strike="noStrike" baseline="0" dirty="0">
                <a:latin typeface="Times New Roman" panose="02020603050405020304" pitchFamily="18" charset="0"/>
              </a:rPr>
              <a:t>5. Consider again the </a:t>
            </a:r>
            <a:r>
              <a:rPr lang="en-US" i="1" dirty="0">
                <a:latin typeface="Times New Roman" panose="02020603050405020304" pitchFamily="18" charset="0"/>
              </a:rPr>
              <a:t>~</a:t>
            </a:r>
            <a:r>
              <a:rPr lang="en-US" sz="2000" b="0" i="1" u="none" strike="noStrike" baseline="0" dirty="0">
                <a:latin typeface="Times New Roman" panose="02020603050405020304" pitchFamily="18" charset="0"/>
              </a:rPr>
              <a:t>At(Flat, Axle) </a:t>
            </a:r>
            <a:r>
              <a:rPr lang="en-US" sz="2000" b="0" i="0" u="none" strike="noStrike" baseline="0" dirty="0">
                <a:latin typeface="Times New Roman" panose="02020603050405020304" pitchFamily="18" charset="0"/>
              </a:rPr>
              <a:t>precondition of </a:t>
            </a:r>
            <a:r>
              <a:rPr lang="en-US" i="1" dirty="0" err="1">
                <a:latin typeface="Times New Roman" panose="02020603050405020304" pitchFamily="18" charset="0"/>
              </a:rPr>
              <a:t>P</a:t>
            </a:r>
            <a:r>
              <a:rPr lang="en-US" sz="2000" b="0" i="1" u="none" strike="noStrike" baseline="0" dirty="0" err="1">
                <a:latin typeface="Times New Roman" panose="02020603050405020304" pitchFamily="18" charset="0"/>
              </a:rPr>
              <a:t>utOn</a:t>
            </a:r>
            <a:r>
              <a:rPr lang="en-US" sz="2000" b="0" i="1" u="none" strike="noStrike" baseline="0" dirty="0">
                <a:latin typeface="Times New Roman" panose="02020603050405020304" pitchFamily="18" charset="0"/>
              </a:rPr>
              <a:t>(Spare, Axle). </a:t>
            </a:r>
            <a:r>
              <a:rPr lang="en-US" sz="2000" b="0" i="0" u="none" strike="noStrike" baseline="0" dirty="0">
                <a:latin typeface="Times New Roman" panose="02020603050405020304" pitchFamily="18" charset="0"/>
              </a:rPr>
              <a:t>This time, choose </a:t>
            </a:r>
            <a:r>
              <a:rPr lang="en-US" sz="2000" b="0" i="1" u="none" strike="noStrike" baseline="0" dirty="0">
                <a:latin typeface="Times New Roman" panose="02020603050405020304" pitchFamily="18" charset="0"/>
              </a:rPr>
              <a:t>Remove(Flat, Axle).</a:t>
            </a:r>
          </a:p>
          <a:p>
            <a:pPr algn="l"/>
            <a:r>
              <a:rPr lang="en-US" sz="2000" b="0" i="0" u="none" strike="noStrike" baseline="0" dirty="0">
                <a:latin typeface="Times New Roman" panose="02020603050405020304" pitchFamily="18" charset="0"/>
              </a:rPr>
              <a:t>6. Once again, pick the </a:t>
            </a:r>
            <a:r>
              <a:rPr lang="en-US" sz="2000" b="0" i="1" u="none" strike="noStrike" baseline="0" dirty="0">
                <a:latin typeface="Times New Roman" panose="02020603050405020304" pitchFamily="18" charset="0"/>
              </a:rPr>
              <a:t>At(Spare, Trunk) </a:t>
            </a:r>
            <a:r>
              <a:rPr lang="en-US" sz="2000" b="0" i="0" u="none" strike="noStrike" baseline="0" dirty="0">
                <a:latin typeface="Times New Roman" panose="02020603050405020304" pitchFamily="18" charset="0"/>
              </a:rPr>
              <a:t>precondition of </a:t>
            </a:r>
            <a:r>
              <a:rPr lang="en-US" sz="2000" b="0" i="1" u="none" strike="noStrike" baseline="0" dirty="0">
                <a:latin typeface="Times New Roman" panose="02020603050405020304" pitchFamily="18" charset="0"/>
              </a:rPr>
              <a:t>Remove(Spare, Trunk) </a:t>
            </a:r>
            <a:r>
              <a:rPr lang="en-US" sz="2000" b="0" i="0" u="none" strike="noStrike" baseline="0" dirty="0">
                <a:latin typeface="Times New Roman" panose="02020603050405020304" pitchFamily="18" charset="0"/>
              </a:rPr>
              <a:t>and choose </a:t>
            </a:r>
            <a:r>
              <a:rPr lang="en-US" sz="2000" b="0" i="1" u="none" strike="noStrike" baseline="0" dirty="0">
                <a:latin typeface="Times New Roman" panose="02020603050405020304" pitchFamily="18" charset="0"/>
              </a:rPr>
              <a:t>Start </a:t>
            </a:r>
            <a:r>
              <a:rPr lang="en-US" sz="2000" b="0" i="0" u="none" strike="noStrike" baseline="0" dirty="0">
                <a:latin typeface="Times New Roman" panose="02020603050405020304" pitchFamily="18" charset="0"/>
              </a:rPr>
              <a:t>to achieve it. This time there are no conflicts.</a:t>
            </a:r>
          </a:p>
          <a:p>
            <a:pPr algn="l"/>
            <a:r>
              <a:rPr lang="en-US" sz="2000" b="0" i="0" u="none" strike="noStrike" baseline="0" dirty="0">
                <a:latin typeface="Times New Roman" panose="02020603050405020304" pitchFamily="18" charset="0"/>
              </a:rPr>
              <a:t>7. Pick the </a:t>
            </a:r>
            <a:r>
              <a:rPr lang="en-US" sz="2000" b="0" i="1" u="none" strike="noStrike" baseline="0" dirty="0">
                <a:latin typeface="Times New Roman" panose="02020603050405020304" pitchFamily="18" charset="0"/>
              </a:rPr>
              <a:t>At(Flat, Axle) </a:t>
            </a:r>
            <a:r>
              <a:rPr lang="en-US" sz="2000" b="0" i="0" u="none" strike="noStrike" baseline="0" dirty="0">
                <a:latin typeface="Times New Roman" panose="02020603050405020304" pitchFamily="18" charset="0"/>
              </a:rPr>
              <a:t>precondition of </a:t>
            </a:r>
            <a:r>
              <a:rPr lang="en-US" sz="2000" b="0" i="1" u="none" strike="noStrike" baseline="0" dirty="0">
                <a:latin typeface="Times New Roman" panose="02020603050405020304" pitchFamily="18" charset="0"/>
              </a:rPr>
              <a:t>Remove(Flat, Axle), </a:t>
            </a:r>
            <a:r>
              <a:rPr lang="en-US" sz="2000" b="0" i="0" u="none" strike="noStrike" baseline="0" dirty="0">
                <a:latin typeface="Times New Roman" panose="02020603050405020304" pitchFamily="18" charset="0"/>
              </a:rPr>
              <a:t>and choose </a:t>
            </a:r>
            <a:r>
              <a:rPr lang="en-US" sz="2000" b="0" i="1" u="none" strike="noStrike" baseline="0" dirty="0">
                <a:latin typeface="Times New Roman" panose="02020603050405020304" pitchFamily="18" charset="0"/>
              </a:rPr>
              <a:t>Start </a:t>
            </a:r>
            <a:r>
              <a:rPr lang="en-US" sz="2000" b="0" i="0" u="none" strike="noStrike" baseline="0" dirty="0">
                <a:latin typeface="Times New Roman" panose="02020603050405020304" pitchFamily="18" charset="0"/>
              </a:rPr>
              <a:t>to achieve it. This gives us a complete, consistent plan i.e. Solution.</a:t>
            </a:r>
          </a:p>
        </p:txBody>
      </p:sp>
      <p:pic>
        <p:nvPicPr>
          <p:cNvPr id="6" name="Picture 5">
            <a:extLst>
              <a:ext uri="{FF2B5EF4-FFF2-40B4-BE49-F238E27FC236}">
                <a16:creationId xmlns:a16="http://schemas.microsoft.com/office/drawing/2014/main" id="{C1025283-B33A-4505-BF37-348C1009228F}"/>
              </a:ext>
            </a:extLst>
          </p:cNvPr>
          <p:cNvPicPr>
            <a:picLocks noChangeAspect="1"/>
          </p:cNvPicPr>
          <p:nvPr/>
        </p:nvPicPr>
        <p:blipFill>
          <a:blip r:embed="rId2"/>
          <a:stretch>
            <a:fillRect/>
          </a:stretch>
        </p:blipFill>
        <p:spPr>
          <a:xfrm>
            <a:off x="1273985" y="4070890"/>
            <a:ext cx="9276784" cy="2681602"/>
          </a:xfrm>
          <a:prstGeom prst="rect">
            <a:avLst/>
          </a:prstGeom>
          <a:ln>
            <a:solidFill>
              <a:schemeClr val="accent1"/>
            </a:solidFill>
          </a:ln>
        </p:spPr>
      </p:pic>
    </p:spTree>
    <p:extLst>
      <p:ext uri="{BB962C8B-B14F-4D97-AF65-F5344CB8AC3E}">
        <p14:creationId xmlns:p14="http://schemas.microsoft.com/office/powerpoint/2010/main" val="2335940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2EAD-BF72-4CBF-808C-957A99A85A68}"/>
              </a:ext>
            </a:extLst>
          </p:cNvPr>
          <p:cNvSpPr>
            <a:spLocks noGrp="1"/>
          </p:cNvSpPr>
          <p:nvPr>
            <p:ph type="title"/>
          </p:nvPr>
        </p:nvSpPr>
        <p:spPr/>
        <p:txBody>
          <a:bodyPr>
            <a:normAutofit fontScale="90000"/>
          </a:bodyPr>
          <a:lstStyle/>
          <a:p>
            <a:pPr marL="182880" marR="0" lvl="0" indent="-182880" defTabSz="914400" rtl="0" eaLnBrk="1" fontAlgn="auto" latinLnBrk="0" hangingPunct="1">
              <a:lnSpc>
                <a:spcPct val="90000"/>
              </a:lnSpc>
              <a:spcBef>
                <a:spcPts val="1200"/>
              </a:spcBef>
              <a:spcAft>
                <a:spcPts val="0"/>
              </a:spcAft>
              <a:buClr>
                <a:srgbClr val="40BAD2"/>
              </a:buClr>
              <a:buSzTx/>
              <a:buFont typeface="Wingdings 2" pitchFamily="18" charset="2"/>
              <a:buChar char=""/>
              <a:tabLst/>
              <a:defRPr/>
            </a:pPr>
            <a:r>
              <a:rPr lang="en-US" dirty="0"/>
              <a:t>Multi Agent Planning</a:t>
            </a:r>
            <a:br>
              <a:rPr lang="en-US" dirty="0"/>
            </a:br>
            <a:r>
              <a:rPr kumimoji="0" lang="en-US" sz="2000" b="0" i="0" u="none" strike="noStrike" kern="1200" cap="none" spc="0" normalizeH="0" baseline="0" noProof="0" dirty="0">
                <a:ln>
                  <a:noFill/>
                </a:ln>
                <a:solidFill>
                  <a:srgbClr val="000000">
                    <a:lumMod val="65000"/>
                    <a:lumOff val="35000"/>
                  </a:srgbClr>
                </a:solidFill>
                <a:effectLst/>
                <a:uLnTx/>
                <a:uFillTx/>
                <a:latin typeface="Times New Roman" panose="02020603050405020304" pitchFamily="18" charset="0"/>
                <a:ea typeface="+mn-ea"/>
                <a:cs typeface="+mn-cs"/>
              </a:rPr>
              <a:t>When there are other agents in the environment, our agent could simply include them in its model of the environment, without changing its basic algorithms. </a:t>
            </a:r>
            <a:br>
              <a:rPr kumimoji="0" lang="en-US" sz="2000" b="0" i="0" u="none" strike="noStrike" kern="1200" cap="none" spc="0" normalizeH="0" baseline="0" noProof="0" dirty="0">
                <a:ln>
                  <a:noFill/>
                </a:ln>
                <a:solidFill>
                  <a:srgbClr val="000000">
                    <a:lumMod val="65000"/>
                    <a:lumOff val="35000"/>
                  </a:srgbClr>
                </a:solidFill>
                <a:effectLst/>
                <a:uLnTx/>
                <a:uFillTx/>
                <a:latin typeface="Times New Roman" panose="02020603050405020304" pitchFamily="18" charset="0"/>
                <a:ea typeface="+mn-ea"/>
                <a:cs typeface="+mn-cs"/>
              </a:rPr>
            </a:br>
            <a:br>
              <a:rPr kumimoji="0" lang="en-US" sz="2000" b="0" i="0" u="none" strike="noStrike" kern="1200" cap="none" spc="0" normalizeH="0" baseline="0" noProof="0" dirty="0">
                <a:ln>
                  <a:noFill/>
                </a:ln>
                <a:solidFill>
                  <a:srgbClr val="000000">
                    <a:lumMod val="65000"/>
                    <a:lumOff val="35000"/>
                  </a:srgbClr>
                </a:solidFill>
                <a:effectLst/>
                <a:uLnTx/>
                <a:uFillTx/>
                <a:latin typeface="Times New Roman" panose="02020603050405020304" pitchFamily="18" charset="0"/>
                <a:ea typeface="+mn-ea"/>
                <a:cs typeface="+mn-cs"/>
              </a:rPr>
            </a:br>
            <a:r>
              <a:rPr kumimoji="0" lang="en-US" sz="2000" b="0" i="0" u="none" strike="noStrike" kern="1200" cap="none" spc="0" normalizeH="0" baseline="0" noProof="0" dirty="0">
                <a:ln>
                  <a:noFill/>
                </a:ln>
                <a:solidFill>
                  <a:srgbClr val="000000">
                    <a:lumMod val="65000"/>
                    <a:lumOff val="35000"/>
                  </a:srgbClr>
                </a:solidFill>
                <a:effectLst/>
                <a:uLnTx/>
                <a:uFillTx/>
                <a:latin typeface="Times New Roman" panose="02020603050405020304" pitchFamily="18" charset="0"/>
                <a:ea typeface="+mn-ea"/>
                <a:cs typeface="+mn-cs"/>
              </a:rPr>
              <a:t>In many cases, however, that would lead to poor performance because of  indifferent to the agent's intentions. </a:t>
            </a:r>
            <a:br>
              <a:rPr kumimoji="0" lang="en-IN" sz="2000" b="0" i="0" u="none" strike="noStrike" kern="1200" cap="none" spc="0" normalizeH="0" baseline="0" noProof="0" dirty="0">
                <a:ln>
                  <a:noFill/>
                </a:ln>
                <a:solidFill>
                  <a:srgbClr val="000000">
                    <a:lumMod val="65000"/>
                    <a:lumOff val="35000"/>
                  </a:srgbClr>
                </a:solidFill>
                <a:effectLst/>
                <a:uLnTx/>
                <a:uFillTx/>
                <a:latin typeface="Corbel" panose="020B0503020204020204"/>
                <a:ea typeface="+mn-ea"/>
                <a:cs typeface="+mn-cs"/>
              </a:rPr>
            </a:br>
            <a:endParaRPr lang="en-IN" dirty="0"/>
          </a:p>
        </p:txBody>
      </p:sp>
      <p:pic>
        <p:nvPicPr>
          <p:cNvPr id="5" name="Content Placeholder 4">
            <a:extLst>
              <a:ext uri="{FF2B5EF4-FFF2-40B4-BE49-F238E27FC236}">
                <a16:creationId xmlns:a16="http://schemas.microsoft.com/office/drawing/2014/main" id="{43D3A9F0-B782-47C1-A800-91EA5FC5107E}"/>
              </a:ext>
            </a:extLst>
          </p:cNvPr>
          <p:cNvPicPr>
            <a:picLocks noGrp="1" noChangeAspect="1"/>
          </p:cNvPicPr>
          <p:nvPr>
            <p:ph idx="1"/>
          </p:nvPr>
        </p:nvPicPr>
        <p:blipFill>
          <a:blip r:embed="rId2"/>
          <a:stretch>
            <a:fillRect/>
          </a:stretch>
        </p:blipFill>
        <p:spPr>
          <a:xfrm>
            <a:off x="3500046" y="154745"/>
            <a:ext cx="7360211" cy="2363372"/>
          </a:xfrm>
          <a:ln>
            <a:solidFill>
              <a:schemeClr val="accent1"/>
            </a:solidFill>
          </a:ln>
        </p:spPr>
      </p:pic>
      <p:sp>
        <p:nvSpPr>
          <p:cNvPr id="7" name="TextBox 6">
            <a:extLst>
              <a:ext uri="{FF2B5EF4-FFF2-40B4-BE49-F238E27FC236}">
                <a16:creationId xmlns:a16="http://schemas.microsoft.com/office/drawing/2014/main" id="{B4FE145C-08CA-4D9C-8001-1D10A1DFBCB2}"/>
              </a:ext>
            </a:extLst>
          </p:cNvPr>
          <p:cNvSpPr txBox="1"/>
          <p:nvPr/>
        </p:nvSpPr>
        <p:spPr>
          <a:xfrm>
            <a:off x="3438764" y="2518117"/>
            <a:ext cx="8378097" cy="830997"/>
          </a:xfrm>
          <a:prstGeom prst="rect">
            <a:avLst/>
          </a:prstGeom>
          <a:noFill/>
        </p:spPr>
        <p:txBody>
          <a:bodyPr wrap="square">
            <a:spAutoFit/>
          </a:bodyPr>
          <a:lstStyle/>
          <a:p>
            <a:r>
              <a:rPr lang="en-US" sz="1600" b="1" i="0" u="none" strike="noStrike" baseline="0" dirty="0">
                <a:solidFill>
                  <a:srgbClr val="FF0000"/>
                </a:solidFill>
                <a:latin typeface="Times New Roman" panose="02020603050405020304" pitchFamily="18" charset="0"/>
              </a:rPr>
              <a:t>Multiagent environments can be cooperative or competitive. </a:t>
            </a:r>
          </a:p>
          <a:p>
            <a:pPr algn="l"/>
            <a:r>
              <a:rPr lang="en-US" sz="1600" b="0" i="0" u="none" strike="noStrike" baseline="0" dirty="0">
                <a:solidFill>
                  <a:srgbClr val="FF0000"/>
                </a:solidFill>
                <a:latin typeface="Times New Roman" panose="02020603050405020304" pitchFamily="18" charset="0"/>
              </a:rPr>
              <a:t>Efficient plan construction is useful, but does not guarantee success; the agents have to agree to use the same plan! This requires some form of </a:t>
            </a:r>
            <a:r>
              <a:rPr lang="en-US" sz="1600" b="1" i="0" u="none" strike="noStrike" baseline="0" dirty="0">
                <a:solidFill>
                  <a:srgbClr val="FF0000"/>
                </a:solidFill>
                <a:latin typeface="Times New Roman" panose="02020603050405020304" pitchFamily="18" charset="0"/>
              </a:rPr>
              <a:t>coordination, </a:t>
            </a:r>
            <a:r>
              <a:rPr lang="en-US" sz="1600" b="0" i="0" u="none" strike="noStrike" baseline="0" dirty="0">
                <a:solidFill>
                  <a:srgbClr val="FF0000"/>
                </a:solidFill>
                <a:latin typeface="Times New Roman" panose="02020603050405020304" pitchFamily="18" charset="0"/>
              </a:rPr>
              <a:t>possibly achieved by </a:t>
            </a:r>
            <a:r>
              <a:rPr lang="en-US" sz="1600" b="1" i="0" u="none" strike="noStrike" baseline="0" dirty="0">
                <a:solidFill>
                  <a:srgbClr val="FF0000"/>
                </a:solidFill>
                <a:latin typeface="Times New Roman" panose="02020603050405020304" pitchFamily="18" charset="0"/>
              </a:rPr>
              <a:t>communication</a:t>
            </a:r>
            <a:endParaRPr lang="en-IN" sz="1600" b="1" dirty="0">
              <a:solidFill>
                <a:srgbClr val="FF0000"/>
              </a:solidFill>
            </a:endParaRPr>
          </a:p>
        </p:txBody>
      </p:sp>
      <p:sp>
        <p:nvSpPr>
          <p:cNvPr id="8" name="TextBox 7">
            <a:extLst>
              <a:ext uri="{FF2B5EF4-FFF2-40B4-BE49-F238E27FC236}">
                <a16:creationId xmlns:a16="http://schemas.microsoft.com/office/drawing/2014/main" id="{DD588A44-C5F6-4473-9966-6A827D4EC715}"/>
              </a:ext>
            </a:extLst>
          </p:cNvPr>
          <p:cNvSpPr txBox="1"/>
          <p:nvPr/>
        </p:nvSpPr>
        <p:spPr>
          <a:xfrm>
            <a:off x="3438764" y="3235569"/>
            <a:ext cx="8145193" cy="1754326"/>
          </a:xfrm>
          <a:prstGeom prst="rect">
            <a:avLst/>
          </a:prstGeom>
          <a:noFill/>
        </p:spPr>
        <p:txBody>
          <a:bodyPr wrap="square" rtlCol="0">
            <a:spAutoFit/>
          </a:bodyPr>
          <a:lstStyle/>
          <a:p>
            <a:r>
              <a:rPr lang="en-US" sz="1800" b="1" i="0" u="none" strike="noStrike" baseline="0" dirty="0">
                <a:latin typeface="Times New Roman" panose="02020603050405020304" pitchFamily="18" charset="0"/>
              </a:rPr>
              <a:t>Cooperation: Joint goals and plans</a:t>
            </a:r>
          </a:p>
          <a:p>
            <a:pPr algn="l"/>
            <a:r>
              <a:rPr lang="en-US" sz="1800" b="0" i="0" u="none" strike="noStrike" baseline="0" dirty="0">
                <a:latin typeface="Times New Roman" panose="02020603050405020304" pitchFamily="18" charset="0"/>
              </a:rPr>
              <a:t>Two agents playing on a doubles tennis team have the joint goal of winning the match, which gives rise to various subgoals. Let's suppose that at one point in the game, they have the joint goal of returning the ball that has been hit to them and ensuring that at least one of them </a:t>
            </a:r>
            <a:r>
              <a:rPr lang="en-US" sz="1800" b="0" i="0" u="none" strike="noStrike" baseline="0">
                <a:latin typeface="Times New Roman" panose="02020603050405020304" pitchFamily="18" charset="0"/>
              </a:rPr>
              <a:t>is covering </a:t>
            </a:r>
            <a:r>
              <a:rPr lang="en-US" sz="1800" b="0" i="0" u="none" strike="noStrike" baseline="0" dirty="0">
                <a:latin typeface="Times New Roman" panose="02020603050405020304" pitchFamily="18" charset="0"/>
              </a:rPr>
              <a:t>the net. We can represent this notion as a </a:t>
            </a:r>
            <a:r>
              <a:rPr lang="en-US" sz="1800" b="1" i="0" u="none" strike="noStrike" baseline="0" dirty="0">
                <a:latin typeface="Times New Roman" panose="02020603050405020304" pitchFamily="18" charset="0"/>
              </a:rPr>
              <a:t>multiagent planning </a:t>
            </a:r>
            <a:r>
              <a:rPr lang="en-US" sz="1800" b="0" i="0" u="none" strike="noStrike" baseline="0" dirty="0">
                <a:latin typeface="Times New Roman" panose="02020603050405020304" pitchFamily="18" charset="0"/>
              </a:rPr>
              <a:t>problem,</a:t>
            </a:r>
            <a:endParaRPr lang="en-IN" dirty="0"/>
          </a:p>
        </p:txBody>
      </p:sp>
    </p:spTree>
    <p:extLst>
      <p:ext uri="{BB962C8B-B14F-4D97-AF65-F5344CB8AC3E}">
        <p14:creationId xmlns:p14="http://schemas.microsoft.com/office/powerpoint/2010/main" val="102995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DC7C-3B83-4B1C-BA1D-821F09F62C9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79A6A77-6B7B-4B1F-805C-2464B3DD274E}"/>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If Problem Solving Agen</a:t>
            </a:r>
            <a:r>
              <a:rPr lang="en-US" sz="1800" dirty="0">
                <a:latin typeface="Times New Roman" panose="02020603050405020304" pitchFamily="18" charset="0"/>
              </a:rPr>
              <a:t>t trying to solve Irrelevant action then needs</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Knowledge and the goal, the planner can decide in a single unification step that is the right action. E.g</a:t>
            </a:r>
            <a:r>
              <a:rPr lang="en-US" sz="1800" dirty="0">
                <a:latin typeface="Times New Roman" panose="02020603050405020304" pitchFamily="18" charset="0"/>
              </a:rPr>
              <a:t>. Book selling online. Buy(ISBN) Have (ISBN)</a:t>
            </a:r>
          </a:p>
          <a:p>
            <a:pPr algn="l"/>
            <a:r>
              <a:rPr lang="en-IN" sz="1800" dirty="0">
                <a:latin typeface="Times New Roman" panose="02020603050405020304" pitchFamily="18" charset="0"/>
              </a:rPr>
              <a:t>T</a:t>
            </a:r>
            <a:r>
              <a:rPr lang="en-IN" sz="1800" b="0" i="0" u="none" strike="noStrike" baseline="0" dirty="0">
                <a:latin typeface="Times New Roman" panose="02020603050405020304" pitchFamily="18" charset="0"/>
              </a:rPr>
              <a:t>he problem solving </a:t>
            </a:r>
            <a:r>
              <a:rPr lang="en-US" sz="1800" b="0" i="0" u="none" strike="noStrike" baseline="0" dirty="0">
                <a:latin typeface="Times New Roman" panose="02020603050405020304" pitchFamily="18" charset="0"/>
              </a:rPr>
              <a:t>agent requires a human to supply a heuristic function for each new problem. </a:t>
            </a:r>
          </a:p>
          <a:p>
            <a:pPr algn="l"/>
            <a:r>
              <a:rPr lang="en-US" sz="1800" b="0" i="0" u="none" strike="noStrike" baseline="0" dirty="0">
                <a:latin typeface="Times New Roman" panose="02020603050405020304" pitchFamily="18" charset="0"/>
              </a:rPr>
              <a:t>On the other hand, if a planning agent has access to an explicit representation of the goal as a conjunction of subgoals, then it can use a single </a:t>
            </a:r>
            <a:r>
              <a:rPr lang="en-US" sz="1800" b="0" i="1" u="none" strike="noStrike" baseline="0" dirty="0">
                <a:latin typeface="Times New Roman" panose="02020603050405020304" pitchFamily="18" charset="0"/>
              </a:rPr>
              <a:t>domain-independent </a:t>
            </a:r>
            <a:r>
              <a:rPr lang="en-US" sz="1800" b="0" i="0" u="none" strike="noStrike" baseline="0" dirty="0">
                <a:latin typeface="Times New Roman" panose="02020603050405020304" pitchFamily="18" charset="0"/>
              </a:rPr>
              <a:t>heuristic: the </a:t>
            </a:r>
            <a:r>
              <a:rPr lang="en-IN" sz="1800" b="0" i="0" u="none" strike="noStrike" baseline="0" dirty="0">
                <a:latin typeface="Times New Roman" panose="02020603050405020304" pitchFamily="18" charset="0"/>
              </a:rPr>
              <a:t>number of unsatisfied conjuncts.</a:t>
            </a:r>
          </a:p>
          <a:p>
            <a:pPr algn="l"/>
            <a:r>
              <a:rPr lang="en-US" sz="1800" b="0" i="0" u="none" strike="noStrike" baseline="0" dirty="0">
                <a:latin typeface="Times New Roman" panose="02020603050405020304" pitchFamily="18" charset="0"/>
              </a:rPr>
              <a:t>The problem solver might be inefficient because it cannot take advantage of </a:t>
            </a:r>
            <a:r>
              <a:rPr lang="en-IN" sz="1800" b="1" i="0" u="none" strike="noStrike" baseline="0" dirty="0">
                <a:latin typeface="Times New Roman" panose="02020603050405020304" pitchFamily="18" charset="0"/>
              </a:rPr>
              <a:t>problem decomposition.</a:t>
            </a:r>
          </a:p>
          <a:p>
            <a:pPr algn="l"/>
            <a:r>
              <a:rPr lang="en-US" sz="1800" b="0" i="0" u="none" strike="noStrike" baseline="0" dirty="0">
                <a:latin typeface="Times New Roman" panose="02020603050405020304" pitchFamily="18" charset="0"/>
              </a:rPr>
              <a:t>The design of many planning systems-particularly the partial-order planners described is based on the assumption that most real-world problems are </a:t>
            </a:r>
            <a:r>
              <a:rPr lang="en-US" sz="1800" b="1" i="0" u="none" strike="noStrike" baseline="0" dirty="0">
                <a:latin typeface="Times New Roman" panose="02020603050405020304" pitchFamily="18" charset="0"/>
              </a:rPr>
              <a:t>nearly decom</a:t>
            </a:r>
            <a:r>
              <a:rPr lang="en-IN" sz="1800" b="1" i="0" u="none" strike="noStrike" baseline="0" dirty="0">
                <a:latin typeface="Times New Roman" panose="02020603050405020304" pitchFamily="18" charset="0"/>
              </a:rPr>
              <a:t>posable.</a:t>
            </a:r>
            <a:endParaRPr lang="en-US" sz="1800" dirty="0">
              <a:latin typeface="Times New Roman" panose="02020603050405020304" pitchFamily="18" charset="0"/>
            </a:endParaRPr>
          </a:p>
          <a:p>
            <a:pPr algn="l"/>
            <a:r>
              <a:rPr lang="en-US" sz="1800" b="0" i="0" u="none" strike="noStrike" baseline="0" dirty="0">
                <a:latin typeface="Times New Roman" panose="02020603050405020304" pitchFamily="18" charset="0"/>
              </a:rPr>
              <a:t>additional work to combine the resulting subplans</a:t>
            </a:r>
            <a:endParaRPr lang="en-IN" dirty="0"/>
          </a:p>
        </p:txBody>
      </p:sp>
    </p:spTree>
    <p:extLst>
      <p:ext uri="{BB962C8B-B14F-4D97-AF65-F5344CB8AC3E}">
        <p14:creationId xmlns:p14="http://schemas.microsoft.com/office/powerpoint/2010/main" val="205138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041B1-98DC-405E-AAF5-CDDBCB11FD15}"/>
              </a:ext>
            </a:extLst>
          </p:cNvPr>
          <p:cNvSpPr>
            <a:spLocks noGrp="1"/>
          </p:cNvSpPr>
          <p:nvPr>
            <p:ph type="title"/>
          </p:nvPr>
        </p:nvSpPr>
        <p:spPr/>
        <p:txBody>
          <a:bodyPr/>
          <a:lstStyle/>
          <a:p>
            <a:r>
              <a:rPr lang="en-US" dirty="0"/>
              <a:t>Language of Planning </a:t>
            </a:r>
            <a:r>
              <a:rPr lang="en-US"/>
              <a:t>Probelms</a:t>
            </a:r>
            <a:endParaRPr lang="en-IN"/>
          </a:p>
        </p:txBody>
      </p:sp>
    </p:spTree>
    <p:extLst>
      <p:ext uri="{BB962C8B-B14F-4D97-AF65-F5344CB8AC3E}">
        <p14:creationId xmlns:p14="http://schemas.microsoft.com/office/powerpoint/2010/main" val="324825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2E66-B375-4312-8061-271F5D56CC70}"/>
              </a:ext>
            </a:extLst>
          </p:cNvPr>
          <p:cNvSpPr>
            <a:spLocks noGrp="1"/>
          </p:cNvSpPr>
          <p:nvPr>
            <p:ph type="title"/>
          </p:nvPr>
        </p:nvSpPr>
        <p:spPr/>
        <p:txBody>
          <a:bodyPr/>
          <a:lstStyle/>
          <a:p>
            <a:r>
              <a:rPr lang="en-US" dirty="0"/>
              <a:t>Syntax of representation of planning problem</a:t>
            </a:r>
            <a:endParaRPr lang="en-IN" dirty="0"/>
          </a:p>
        </p:txBody>
      </p:sp>
      <p:sp>
        <p:nvSpPr>
          <p:cNvPr id="3" name="Content Placeholder 2">
            <a:extLst>
              <a:ext uri="{FF2B5EF4-FFF2-40B4-BE49-F238E27FC236}">
                <a16:creationId xmlns:a16="http://schemas.microsoft.com/office/drawing/2014/main" id="{97E1DDA4-1B64-400A-8EBB-480C2946DFC0}"/>
              </a:ext>
            </a:extLst>
          </p:cNvPr>
          <p:cNvSpPr>
            <a:spLocks noGrp="1"/>
          </p:cNvSpPr>
          <p:nvPr>
            <p:ph idx="1"/>
          </p:nvPr>
        </p:nvSpPr>
        <p:spPr>
          <a:xfrm>
            <a:off x="3578087" y="864109"/>
            <a:ext cx="8070573" cy="1693562"/>
          </a:xfrm>
          <a:ln>
            <a:solidFill>
              <a:srgbClr val="00B0F0"/>
            </a:solidFill>
          </a:ln>
        </p:spPr>
        <p:txBody>
          <a:bodyPr>
            <a:normAutofit/>
          </a:bodyPr>
          <a:lstStyle/>
          <a:p>
            <a:pPr algn="l"/>
            <a:r>
              <a:rPr lang="en-US" sz="1800" b="0" i="0" u="none" strike="noStrike" baseline="0" dirty="0">
                <a:latin typeface="Times New Roman" panose="02020603050405020304" pitchFamily="18" charset="0"/>
              </a:rPr>
              <a:t>Representation of planning problems-</a:t>
            </a:r>
            <a:r>
              <a:rPr lang="en-US" sz="1800" b="1" i="0" u="none" strike="noStrike" baseline="0" dirty="0">
                <a:latin typeface="Times New Roman" panose="02020603050405020304" pitchFamily="18" charset="0"/>
              </a:rPr>
              <a:t>states, actions, and goals</a:t>
            </a:r>
            <a:r>
              <a:rPr lang="en-US" sz="1800" b="0" i="0" u="none" strike="noStrike" baseline="0" dirty="0">
                <a:latin typeface="Times New Roman" panose="02020603050405020304" pitchFamily="18" charset="0"/>
              </a:rPr>
              <a:t>-should make it possible for planning algorithms to take advantage of the logical structure of the problem. </a:t>
            </a:r>
          </a:p>
          <a:p>
            <a:pPr algn="l"/>
            <a:r>
              <a:rPr lang="en-US" sz="1800" b="0" i="0" u="none" strike="noStrike" baseline="0" dirty="0">
                <a:latin typeface="Times New Roman" panose="02020603050405020304" pitchFamily="18" charset="0"/>
              </a:rPr>
              <a:t>The key is to find a language that is expressive enough to describe a wide variety of problems, but restrictive enough to allow efficient algorithms to operate over it. </a:t>
            </a:r>
          </a:p>
        </p:txBody>
      </p:sp>
      <p:sp>
        <p:nvSpPr>
          <p:cNvPr id="4" name="TextBox 3">
            <a:extLst>
              <a:ext uri="{FF2B5EF4-FFF2-40B4-BE49-F238E27FC236}">
                <a16:creationId xmlns:a16="http://schemas.microsoft.com/office/drawing/2014/main" id="{DB745925-6BFA-4075-A993-622524E21216}"/>
              </a:ext>
            </a:extLst>
          </p:cNvPr>
          <p:cNvSpPr txBox="1"/>
          <p:nvPr/>
        </p:nvSpPr>
        <p:spPr>
          <a:xfrm>
            <a:off x="3578087" y="2941983"/>
            <a:ext cx="8070574" cy="2585323"/>
          </a:xfrm>
          <a:prstGeom prst="rect">
            <a:avLst/>
          </a:prstGeom>
          <a:noFill/>
          <a:ln>
            <a:solidFill>
              <a:srgbClr val="00B0F0"/>
            </a:solidFill>
          </a:ln>
        </p:spPr>
        <p:txBody>
          <a:bodyPr wrap="square" rtlCol="0">
            <a:spAutoFit/>
          </a:bodyPr>
          <a:lstStyle/>
          <a:p>
            <a:pPr algn="l"/>
            <a:r>
              <a:rPr lang="en-US" sz="1800" b="1" i="0" u="none" strike="noStrike" baseline="0" dirty="0">
                <a:latin typeface="Times New Roman" panose="02020603050405020304" pitchFamily="18" charset="0"/>
              </a:rPr>
              <a:t>Representation of states. </a:t>
            </a:r>
          </a:p>
          <a:p>
            <a:pPr algn="l"/>
            <a:r>
              <a:rPr lang="en-US" sz="1800" b="0" i="0" u="none" strike="noStrike" baseline="0" dirty="0">
                <a:latin typeface="Times New Roman" panose="02020603050405020304" pitchFamily="18" charset="0"/>
              </a:rPr>
              <a:t>Planners decompose the world into logical conditions and represent a </a:t>
            </a:r>
            <a:r>
              <a:rPr lang="en-US" sz="1800" b="0" i="0" u="none" strike="noStrike" baseline="0" dirty="0">
                <a:solidFill>
                  <a:srgbClr val="FF0000"/>
                </a:solidFill>
                <a:latin typeface="Times New Roman" panose="02020603050405020304" pitchFamily="18" charset="0"/>
              </a:rPr>
              <a:t>state as a conjunction of positive literals</a:t>
            </a:r>
            <a:r>
              <a:rPr lang="en-US" sz="1800" b="0" i="0" u="none" strike="noStrike" baseline="0" dirty="0">
                <a:latin typeface="Times New Roman" panose="02020603050405020304" pitchFamily="18" charset="0"/>
              </a:rPr>
              <a:t>. </a:t>
            </a:r>
          </a:p>
          <a:p>
            <a:pPr algn="l"/>
            <a:r>
              <a:rPr lang="en-US" dirty="0">
                <a:latin typeface="Times New Roman" panose="02020603050405020304" pitchFamily="18" charset="0"/>
              </a:rPr>
              <a:t>C</a:t>
            </a:r>
            <a:r>
              <a:rPr lang="en-US" sz="1800" b="0" i="0" u="none" strike="noStrike" baseline="0" dirty="0">
                <a:latin typeface="Times New Roman" panose="02020603050405020304" pitchFamily="18" charset="0"/>
              </a:rPr>
              <a:t>onsider propositional literals; for example, Poor </a:t>
            </a:r>
            <a:r>
              <a:rPr lang="en-US" dirty="0">
                <a:latin typeface="Arial" panose="020B0604020202020204" pitchFamily="34" charset="0"/>
              </a:rPr>
              <a:t>ᴧ</a:t>
            </a:r>
            <a:r>
              <a:rPr lang="en-US" sz="1800" b="0" i="0" u="none" strike="noStrike" baseline="0" dirty="0">
                <a:latin typeface="Arial" panose="020B0604020202020204" pitchFamily="34" charset="0"/>
              </a:rPr>
              <a:t> (</a:t>
            </a:r>
            <a:r>
              <a:rPr lang="en-US" sz="1800" b="0" i="0" u="none" strike="noStrike" baseline="0" dirty="0">
                <a:latin typeface="Times New Roman" panose="02020603050405020304" pitchFamily="18" charset="0"/>
              </a:rPr>
              <a:t>the state of a hapless agent). </a:t>
            </a:r>
          </a:p>
          <a:p>
            <a:pPr algn="l"/>
            <a:r>
              <a:rPr lang="en-US" dirty="0">
                <a:latin typeface="Times New Roman" panose="02020603050405020304" pitchFamily="18" charset="0"/>
              </a:rPr>
              <a:t>U</a:t>
            </a:r>
            <a:r>
              <a:rPr lang="en-US" sz="1800" b="0" i="0" u="none" strike="noStrike" baseline="0" dirty="0">
                <a:latin typeface="Times New Roman" panose="02020603050405020304" pitchFamily="18" charset="0"/>
              </a:rPr>
              <a:t>se first-order literals; for example, At(Plane1, Melbourne) </a:t>
            </a:r>
            <a:r>
              <a:rPr lang="en-US" sz="1800" b="0" i="0" u="none" strike="noStrike" baseline="0" dirty="0">
                <a:latin typeface="Arial" panose="020B0604020202020204" pitchFamily="34" charset="0"/>
              </a:rPr>
              <a:t>A </a:t>
            </a:r>
            <a:r>
              <a:rPr lang="en-US" sz="1800" b="0" i="0" u="none" strike="noStrike" baseline="0" dirty="0">
                <a:latin typeface="Times New Roman" panose="02020603050405020304" pitchFamily="18" charset="0"/>
              </a:rPr>
              <a:t> At(Plane2, Sydney) might represent a state in the package delivery problem. </a:t>
            </a:r>
          </a:p>
          <a:p>
            <a:pPr algn="l"/>
            <a:r>
              <a:rPr lang="en-US" sz="1800" b="0" i="0" u="none" strike="noStrike" baseline="0" dirty="0">
                <a:latin typeface="Times New Roman" panose="02020603050405020304" pitchFamily="18" charset="0"/>
              </a:rPr>
              <a:t>Literals in first-order state descriptions must be </a:t>
            </a:r>
            <a:r>
              <a:rPr lang="en-US" sz="1800" b="1" i="0" u="none" strike="noStrike" baseline="0" dirty="0">
                <a:latin typeface="Times New Roman" panose="02020603050405020304" pitchFamily="18" charset="0"/>
              </a:rPr>
              <a:t>ground </a:t>
            </a:r>
            <a:r>
              <a:rPr lang="en-US" sz="1800" b="0" i="0" u="none" strike="noStrike" baseline="0" dirty="0">
                <a:latin typeface="Times New Roman" panose="02020603050405020304" pitchFamily="18" charset="0"/>
              </a:rPr>
              <a:t>and </a:t>
            </a:r>
            <a:r>
              <a:rPr lang="en-US" sz="1800" b="1" i="0" u="none" strike="noStrike" baseline="0" dirty="0">
                <a:latin typeface="Times New Roman" panose="02020603050405020304" pitchFamily="18" charset="0"/>
              </a:rPr>
              <a:t>function-free. </a:t>
            </a:r>
          </a:p>
          <a:p>
            <a:pPr algn="l"/>
            <a:r>
              <a:rPr lang="en-US" sz="1800" b="0" i="0" u="none" strike="noStrike" baseline="0" dirty="0">
                <a:latin typeface="Times New Roman" panose="02020603050405020304" pitchFamily="18" charset="0"/>
              </a:rPr>
              <a:t>The </a:t>
            </a:r>
            <a:r>
              <a:rPr lang="en-US" sz="1800" b="1" i="0" u="none" strike="noStrike" baseline="0" dirty="0">
                <a:latin typeface="Times New Roman" panose="02020603050405020304" pitchFamily="18" charset="0"/>
              </a:rPr>
              <a:t>closed-world assumption </a:t>
            </a:r>
            <a:r>
              <a:rPr lang="en-US" sz="1800" b="0" i="0" u="none" strike="noStrike" baseline="0" dirty="0">
                <a:latin typeface="Times New Roman" panose="02020603050405020304" pitchFamily="18" charset="0"/>
              </a:rPr>
              <a:t>is used, any conditions that are not mentioned in a state are assumed false.</a:t>
            </a:r>
            <a:endParaRPr lang="en-IN" dirty="0"/>
          </a:p>
        </p:txBody>
      </p:sp>
    </p:spTree>
    <p:extLst>
      <p:ext uri="{BB962C8B-B14F-4D97-AF65-F5344CB8AC3E}">
        <p14:creationId xmlns:p14="http://schemas.microsoft.com/office/powerpoint/2010/main" val="265295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7F71-2505-48FF-9A3D-AA3FA240499A}"/>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3C12B0A3-8398-43A6-8B65-2D869769FDB9}"/>
              </a:ext>
            </a:extLst>
          </p:cNvPr>
          <p:cNvSpPr>
            <a:spLocks noGrp="1"/>
          </p:cNvSpPr>
          <p:nvPr>
            <p:ph idx="1"/>
          </p:nvPr>
        </p:nvSpPr>
        <p:spPr>
          <a:xfrm>
            <a:off x="3869267" y="864108"/>
            <a:ext cx="7726383" cy="2263405"/>
          </a:xfrm>
          <a:ln>
            <a:solidFill>
              <a:srgbClr val="00B0F0"/>
            </a:solidFill>
          </a:ln>
        </p:spPr>
        <p:txBody>
          <a:bodyPr>
            <a:normAutofit lnSpcReduction="10000"/>
          </a:bodyPr>
          <a:lstStyle/>
          <a:p>
            <a:pPr algn="l"/>
            <a:r>
              <a:rPr lang="en-US" sz="1800" b="1" i="0" u="none" strike="noStrike" baseline="0" dirty="0">
                <a:latin typeface="Times New Roman" panose="02020603050405020304" pitchFamily="18" charset="0"/>
              </a:rPr>
              <a:t>Representation of goals. </a:t>
            </a:r>
          </a:p>
          <a:p>
            <a:pPr algn="l"/>
            <a:r>
              <a:rPr lang="en-US" sz="1800" i="0" u="none" strike="noStrike" baseline="0" dirty="0">
                <a:latin typeface="Times New Roman" panose="02020603050405020304" pitchFamily="18" charset="0"/>
              </a:rPr>
              <a:t>A</a:t>
            </a:r>
            <a:r>
              <a:rPr lang="en-US" sz="1800" b="1" i="0"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goal is a partially specified state, represented as a conjunction of positive ground literals, such as Rich A Famous or At(P2, Tahiti).</a:t>
            </a:r>
          </a:p>
          <a:p>
            <a:pPr algn="l"/>
            <a:r>
              <a:rPr lang="en-US" sz="1800" b="0" i="0" u="none" strike="noStrike" baseline="0" dirty="0">
                <a:latin typeface="Times New Roman" panose="02020603050405020304" pitchFamily="18" charset="0"/>
              </a:rPr>
              <a:t> A propositional state </a:t>
            </a:r>
            <a:r>
              <a:rPr lang="en-US" sz="1800" b="0" i="1" u="none" strike="noStrike" baseline="0" dirty="0">
                <a:latin typeface="Times New Roman" panose="02020603050405020304" pitchFamily="18" charset="0"/>
              </a:rPr>
              <a:t>s </a:t>
            </a:r>
            <a:r>
              <a:rPr lang="en-US" sz="1800" b="1" i="0" u="none" strike="noStrike" baseline="0" dirty="0">
                <a:latin typeface="Times New Roman" panose="02020603050405020304" pitchFamily="18" charset="0"/>
              </a:rPr>
              <a:t>satisfies </a:t>
            </a:r>
            <a:r>
              <a:rPr lang="en-US" sz="1800" b="0" i="0" u="none" strike="noStrike" baseline="0" dirty="0">
                <a:latin typeface="Times New Roman" panose="02020603050405020304" pitchFamily="18" charset="0"/>
              </a:rPr>
              <a:t>a goal </a:t>
            </a:r>
            <a:r>
              <a:rPr lang="en-US" sz="1800" b="1" i="0" u="none" strike="noStrike" baseline="0" dirty="0">
                <a:latin typeface="Times New Roman" panose="02020603050405020304" pitchFamily="18" charset="0"/>
              </a:rPr>
              <a:t>g </a:t>
            </a:r>
            <a:r>
              <a:rPr lang="en-US" sz="1800" b="0" i="0" u="none" strike="noStrike" baseline="0" dirty="0">
                <a:latin typeface="Times New Roman" panose="02020603050405020304" pitchFamily="18" charset="0"/>
              </a:rPr>
              <a:t>if </a:t>
            </a:r>
            <a:r>
              <a:rPr lang="en-US" sz="1800" b="0" i="1" u="none" strike="noStrike" baseline="0" dirty="0">
                <a:latin typeface="Times New Roman" panose="02020603050405020304" pitchFamily="18" charset="0"/>
              </a:rPr>
              <a:t>s </a:t>
            </a:r>
            <a:r>
              <a:rPr lang="en-US" sz="1800" b="0" i="0" u="none" strike="noStrike" baseline="0" dirty="0">
                <a:latin typeface="Times New Roman" panose="02020603050405020304" pitchFamily="18" charset="0"/>
              </a:rPr>
              <a:t>contains all the atoms in g (and possibly others). </a:t>
            </a:r>
          </a:p>
          <a:p>
            <a:pPr algn="l"/>
            <a:r>
              <a:rPr lang="en-US" sz="1800" b="0" i="0" u="none" strike="noStrike" baseline="0" dirty="0">
                <a:latin typeface="Times New Roman" panose="02020603050405020304" pitchFamily="18" charset="0"/>
              </a:rPr>
              <a:t>For example, the state Rich A Famous A Miserable satisfies the goal Rich </a:t>
            </a:r>
            <a:r>
              <a:rPr lang="en-US" sz="1800" b="0" i="0" u="none" strike="noStrike" baseline="0" dirty="0">
                <a:latin typeface="Arial" panose="020B0604020202020204" pitchFamily="34" charset="0"/>
              </a:rPr>
              <a:t>A </a:t>
            </a:r>
            <a:r>
              <a:rPr lang="en-US" sz="1800" b="0" i="0" u="none" strike="noStrike" baseline="0" dirty="0">
                <a:latin typeface="Times New Roman" panose="02020603050405020304" pitchFamily="18" charset="0"/>
              </a:rPr>
              <a:t>Famous</a:t>
            </a:r>
            <a:endParaRPr lang="en-IN" dirty="0"/>
          </a:p>
        </p:txBody>
      </p:sp>
      <p:sp>
        <p:nvSpPr>
          <p:cNvPr id="4" name="TextBox 3">
            <a:extLst>
              <a:ext uri="{FF2B5EF4-FFF2-40B4-BE49-F238E27FC236}">
                <a16:creationId xmlns:a16="http://schemas.microsoft.com/office/drawing/2014/main" id="{B9C6153F-C6A5-4E54-BE15-7604A50DAEA2}"/>
              </a:ext>
            </a:extLst>
          </p:cNvPr>
          <p:cNvSpPr txBox="1"/>
          <p:nvPr/>
        </p:nvSpPr>
        <p:spPr>
          <a:xfrm>
            <a:off x="3869268" y="3429000"/>
            <a:ext cx="7726384" cy="2862322"/>
          </a:xfrm>
          <a:prstGeom prst="rect">
            <a:avLst/>
          </a:prstGeom>
          <a:noFill/>
          <a:ln>
            <a:solidFill>
              <a:srgbClr val="FFC000"/>
            </a:solidFill>
          </a:ln>
        </p:spPr>
        <p:txBody>
          <a:bodyPr wrap="square" rtlCol="0">
            <a:spAutoFit/>
          </a:bodyPr>
          <a:lstStyle/>
          <a:p>
            <a:pPr algn="l"/>
            <a:r>
              <a:rPr lang="en-US" sz="1800" b="1" i="0" u="none" strike="noStrike" baseline="0" dirty="0">
                <a:latin typeface="Times New Roman" panose="02020603050405020304" pitchFamily="18" charset="0"/>
              </a:rPr>
              <a:t>Representation of actions. </a:t>
            </a:r>
          </a:p>
          <a:p>
            <a:pPr algn="l"/>
            <a:r>
              <a:rPr lang="en-US" sz="1800" b="0" i="0" u="none" strike="noStrike" baseline="0" dirty="0">
                <a:latin typeface="Times New Roman" panose="02020603050405020304" pitchFamily="18" charset="0"/>
              </a:rPr>
              <a:t>An action is specified in terms of the preconditions that must hold before it can be executed and the effects that ensue when it is executed. </a:t>
            </a:r>
          </a:p>
          <a:p>
            <a:pPr algn="l"/>
            <a:r>
              <a:rPr lang="en-US" sz="1800" b="0" i="0" u="none" strike="noStrike" baseline="0" dirty="0">
                <a:latin typeface="Times New Roman" panose="02020603050405020304" pitchFamily="18" charset="0"/>
              </a:rPr>
              <a:t>For</a:t>
            </a:r>
            <a:r>
              <a:rPr lang="en-US" dirty="0">
                <a:latin typeface="Times New Roman" panose="02020603050405020304" pitchFamily="18" charset="0"/>
              </a:rPr>
              <a:t> </a:t>
            </a:r>
            <a:r>
              <a:rPr lang="en-US" sz="1800" b="0" i="0" u="none" strike="noStrike" baseline="0" dirty="0">
                <a:latin typeface="Times New Roman" panose="02020603050405020304" pitchFamily="18" charset="0"/>
              </a:rPr>
              <a:t>example, an action for flying a plane from one location to another is:</a:t>
            </a:r>
          </a:p>
          <a:p>
            <a:pPr algn="l"/>
            <a:r>
              <a:rPr lang="en-US" sz="1800" b="0" i="0" u="none" strike="noStrike" baseline="0" dirty="0">
                <a:latin typeface="Times New Roman" panose="02020603050405020304" pitchFamily="18" charset="0"/>
              </a:rPr>
              <a:t>Action(Fly(</a:t>
            </a:r>
            <a:r>
              <a:rPr lang="en-US" sz="1800" b="0" i="1" u="none" strike="noStrike" baseline="0" dirty="0">
                <a:latin typeface="Times New Roman" panose="02020603050405020304" pitchFamily="18" charset="0"/>
              </a:rPr>
              <a:t>p</a:t>
            </a:r>
            <a:r>
              <a:rPr lang="en-US" sz="1800" b="0" i="0" u="none" strike="noStrike" baseline="0" dirty="0">
                <a:latin typeface="Times New Roman" panose="02020603050405020304" pitchFamily="18" charset="0"/>
              </a:rPr>
              <a:t>, from, to),</a:t>
            </a:r>
          </a:p>
          <a:p>
            <a:pPr algn="l"/>
            <a:r>
              <a:rPr lang="en-US" sz="1800" b="0" i="0" u="none" strike="noStrike" baseline="0" dirty="0">
                <a:latin typeface="Times New Roman" panose="02020603050405020304" pitchFamily="18" charset="0"/>
              </a:rPr>
              <a:t>         PRECOND: At(</a:t>
            </a:r>
            <a:r>
              <a:rPr lang="en-US" sz="1800" b="0" i="1" u="none" strike="noStrike" baseline="0" dirty="0">
                <a:latin typeface="Times New Roman" panose="02020603050405020304" pitchFamily="18" charset="0"/>
              </a:rPr>
              <a:t>p</a:t>
            </a:r>
            <a:r>
              <a:rPr lang="en-US" sz="1800" b="0" i="0" u="none" strike="noStrike" baseline="0" dirty="0">
                <a:latin typeface="Times New Roman" panose="02020603050405020304" pitchFamily="18" charset="0"/>
              </a:rPr>
              <a:t>, from) A Plane(</a:t>
            </a:r>
            <a:r>
              <a:rPr lang="en-US" sz="1800" b="0" i="1" u="none" strike="noStrike" baseline="0" dirty="0">
                <a:latin typeface="Times New Roman" panose="02020603050405020304" pitchFamily="18" charset="0"/>
              </a:rPr>
              <a:t>p</a:t>
            </a:r>
            <a:r>
              <a:rPr lang="en-US" sz="1800" b="0" i="0" u="none" strike="noStrike" baseline="0" dirty="0">
                <a:latin typeface="Times New Roman" panose="02020603050405020304" pitchFamily="18" charset="0"/>
              </a:rPr>
              <a:t>) A  Airport(from) </a:t>
            </a:r>
            <a:r>
              <a:rPr lang="en-US" sz="1800" b="0" i="0" u="none" strike="noStrike" baseline="0" dirty="0">
                <a:latin typeface="Arial" panose="020B0604020202020204" pitchFamily="34" charset="0"/>
              </a:rPr>
              <a:t>A  </a:t>
            </a:r>
            <a:r>
              <a:rPr lang="en-US" sz="1800" b="0" i="0" u="none" strike="noStrike" baseline="0" dirty="0">
                <a:latin typeface="Times New Roman" panose="02020603050405020304" pitchFamily="18" charset="0"/>
              </a:rPr>
              <a:t>Airport(to)</a:t>
            </a:r>
          </a:p>
          <a:p>
            <a:pPr algn="l"/>
            <a:r>
              <a:rPr lang="en-US" sz="1800" b="0" i="0" u="none" strike="noStrike" baseline="0" dirty="0">
                <a:latin typeface="Times New Roman" panose="02020603050405020304" pitchFamily="18" charset="0"/>
              </a:rPr>
              <a:t>         EFFECT: ~At(</a:t>
            </a:r>
            <a:r>
              <a:rPr lang="en-US" sz="1800" b="0" i="1" u="none" strike="noStrike" baseline="0" dirty="0">
                <a:latin typeface="Times New Roman" panose="02020603050405020304" pitchFamily="18" charset="0"/>
              </a:rPr>
              <a:t>p</a:t>
            </a:r>
            <a:r>
              <a:rPr lang="en-US" sz="1800" b="0" i="0" u="none" strike="noStrike" baseline="0" dirty="0">
                <a:latin typeface="Times New Roman" panose="02020603050405020304" pitchFamily="18" charset="0"/>
              </a:rPr>
              <a:t>, from) A  At (</a:t>
            </a:r>
            <a:r>
              <a:rPr lang="en-US" sz="1800" b="0" i="1" u="none" strike="noStrike" baseline="0" dirty="0">
                <a:latin typeface="Times New Roman" panose="02020603050405020304" pitchFamily="18" charset="0"/>
              </a:rPr>
              <a:t>p</a:t>
            </a:r>
            <a:r>
              <a:rPr lang="en-US" sz="1800" b="0" i="0" u="none" strike="noStrike" baseline="0" dirty="0">
                <a:latin typeface="Times New Roman" panose="02020603050405020304" pitchFamily="18" charset="0"/>
              </a:rPr>
              <a:t>, to)</a:t>
            </a:r>
          </a:p>
          <a:p>
            <a:pPr algn="l"/>
            <a:r>
              <a:rPr lang="en-US" sz="1800" b="0" i="0" u="none" strike="noStrike" baseline="0" dirty="0">
                <a:latin typeface="Times New Roman" panose="02020603050405020304" pitchFamily="18" charset="0"/>
              </a:rPr>
              <a:t>This is more properly </a:t>
            </a:r>
            <a:r>
              <a:rPr lang="en-US" sz="1800" b="0" i="0" u="none" strike="noStrike" baseline="0" dirty="0" err="1">
                <a:latin typeface="Times New Roman" panose="02020603050405020304" pitchFamily="18" charset="0"/>
              </a:rPr>
              <a:t>callled</a:t>
            </a:r>
            <a:r>
              <a:rPr lang="en-US" sz="1800" b="0" i="0" u="none" strike="noStrike" baseline="0" dirty="0">
                <a:latin typeface="Times New Roman" panose="02020603050405020304" pitchFamily="18" charset="0"/>
              </a:rPr>
              <a:t> an </a:t>
            </a:r>
            <a:r>
              <a:rPr lang="en-US" sz="1800" b="1" i="0" u="none" strike="noStrike" baseline="0" dirty="0">
                <a:latin typeface="Times New Roman" panose="02020603050405020304" pitchFamily="18" charset="0"/>
              </a:rPr>
              <a:t>action schema, </a:t>
            </a:r>
            <a:r>
              <a:rPr lang="en-US" sz="1800" b="0" i="0" u="none" strike="noStrike" baseline="0" dirty="0">
                <a:latin typeface="Times New Roman" panose="02020603050405020304" pitchFamily="18" charset="0"/>
              </a:rPr>
              <a:t>meaning that it: represents a number of different actions that can be derived by instantiating the variables p, from, and to </a:t>
            </a:r>
            <a:r>
              <a:rPr lang="en-US" sz="1800" b="0" i="0" u="none" strike="noStrike" baseline="0" dirty="0" err="1">
                <a:latin typeface="Times New Roman" panose="02020603050405020304" pitchFamily="18" charset="0"/>
              </a:rPr>
              <a:t>to</a:t>
            </a:r>
            <a:r>
              <a:rPr lang="en-US" sz="1800" b="0" i="0" u="none" strike="noStrike" baseline="0" dirty="0">
                <a:latin typeface="Times New Roman" panose="02020603050405020304" pitchFamily="18" charset="0"/>
              </a:rPr>
              <a:t> different </a:t>
            </a:r>
            <a:r>
              <a:rPr lang="en-IN" sz="1800" b="0" i="0" u="none" strike="noStrike" baseline="0" dirty="0">
                <a:latin typeface="Times New Roman" panose="02020603050405020304" pitchFamily="18" charset="0"/>
              </a:rPr>
              <a:t>constants.</a:t>
            </a:r>
            <a:endParaRPr lang="en-IN" dirty="0"/>
          </a:p>
        </p:txBody>
      </p:sp>
    </p:spTree>
    <p:extLst>
      <p:ext uri="{BB962C8B-B14F-4D97-AF65-F5344CB8AC3E}">
        <p14:creationId xmlns:p14="http://schemas.microsoft.com/office/powerpoint/2010/main" val="427320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C7B2-6A21-4AC3-8D35-1C7C0A15CCFD}"/>
              </a:ext>
            </a:extLst>
          </p:cNvPr>
          <p:cNvSpPr>
            <a:spLocks noGrp="1"/>
          </p:cNvSpPr>
          <p:nvPr>
            <p:ph type="title"/>
          </p:nvPr>
        </p:nvSpPr>
        <p:spPr/>
        <p:txBody>
          <a:bodyPr/>
          <a:lstStyle/>
          <a:p>
            <a:r>
              <a:rPr lang="en-US" dirty="0"/>
              <a:t>Action Schema</a:t>
            </a:r>
            <a:endParaRPr lang="en-IN" dirty="0"/>
          </a:p>
        </p:txBody>
      </p:sp>
      <p:sp>
        <p:nvSpPr>
          <p:cNvPr id="3" name="Content Placeholder 2">
            <a:extLst>
              <a:ext uri="{FF2B5EF4-FFF2-40B4-BE49-F238E27FC236}">
                <a16:creationId xmlns:a16="http://schemas.microsoft.com/office/drawing/2014/main" id="{569BDC7E-678B-4539-BD4E-2646D11780D7}"/>
              </a:ext>
            </a:extLst>
          </p:cNvPr>
          <p:cNvSpPr>
            <a:spLocks noGrp="1"/>
          </p:cNvSpPr>
          <p:nvPr>
            <p:ph idx="1"/>
          </p:nvPr>
        </p:nvSpPr>
        <p:spPr>
          <a:solidFill>
            <a:schemeClr val="accent2">
              <a:lumMod val="20000"/>
              <a:lumOff val="80000"/>
            </a:schemeClr>
          </a:solidFill>
        </p:spPr>
        <p:txBody>
          <a:bodyPr/>
          <a:lstStyle/>
          <a:p>
            <a:pPr algn="l"/>
            <a:r>
              <a:rPr lang="en-US" sz="1800" b="0" i="0" u="none" strike="noStrike" baseline="0" dirty="0">
                <a:latin typeface="Times New Roman" panose="02020603050405020304" pitchFamily="18" charset="0"/>
              </a:rPr>
              <a:t>The action name and parameter list-for example, Fly(p, from, to)-serves to identify </a:t>
            </a:r>
            <a:r>
              <a:rPr lang="en-IN" sz="1800" b="0" i="0" u="none" strike="noStrike" baseline="0" dirty="0">
                <a:latin typeface="Times New Roman" panose="02020603050405020304" pitchFamily="18" charset="0"/>
              </a:rPr>
              <a:t>the action. </a:t>
            </a:r>
          </a:p>
          <a:p>
            <a:pPr algn="l"/>
            <a:r>
              <a:rPr lang="en-US" sz="1800" b="0" i="0" u="none" strike="noStrike" baseline="0" dirty="0">
                <a:latin typeface="Times New Roman" panose="02020603050405020304" pitchFamily="18" charset="0"/>
              </a:rPr>
              <a:t>The </a:t>
            </a:r>
            <a:r>
              <a:rPr lang="en-US" sz="1800" b="1" i="0" u="none" strike="noStrike" baseline="0" dirty="0">
                <a:latin typeface="Times New Roman" panose="02020603050405020304" pitchFamily="18" charset="0"/>
              </a:rPr>
              <a:t>precondition </a:t>
            </a:r>
            <a:r>
              <a:rPr lang="en-US" sz="1800" b="0" i="0" u="none" strike="noStrike" baseline="0" dirty="0">
                <a:latin typeface="Times New Roman" panose="02020603050405020304" pitchFamily="18" charset="0"/>
              </a:rPr>
              <a:t>is a conjunction of function-free positive literals stating what must be true in a state before the action can be executed. Any variables in the precondition must also appear in the action's parameter list.</a:t>
            </a:r>
          </a:p>
          <a:p>
            <a:pPr algn="l"/>
            <a:r>
              <a:rPr lang="en-US" sz="1800" b="0" i="0" u="none" strike="noStrike" baseline="0" dirty="0">
                <a:latin typeface="Times New Roman" panose="02020603050405020304" pitchFamily="18" charset="0"/>
              </a:rPr>
              <a:t>The </a:t>
            </a:r>
            <a:r>
              <a:rPr lang="en-US" sz="1800" b="1" i="0" u="none" strike="noStrike" baseline="0" dirty="0">
                <a:latin typeface="Times New Roman" panose="02020603050405020304" pitchFamily="18" charset="0"/>
              </a:rPr>
              <a:t>effect </a:t>
            </a:r>
            <a:r>
              <a:rPr lang="en-US" sz="1800" b="0" i="0" u="none" strike="noStrike" baseline="0" dirty="0">
                <a:latin typeface="Times New Roman" panose="02020603050405020304" pitchFamily="18" charset="0"/>
              </a:rPr>
              <a:t>is a conjunction of function-free literals describing how the state changes when the action is executed. A positive literal P in the effect is asserted to be true in the state resulting from the action, whereas a negative literal </a:t>
            </a:r>
            <a:r>
              <a:rPr lang="en-US" sz="1800" i="1" dirty="0">
                <a:latin typeface="Times New Roman" panose="02020603050405020304" pitchFamily="18" charset="0"/>
              </a:rPr>
              <a:t>~</a:t>
            </a:r>
            <a:r>
              <a:rPr lang="en-US" sz="1800" b="0" i="1" u="none" strike="noStrike" baseline="0" dirty="0">
                <a:latin typeface="Times New Roman" panose="02020603050405020304" pitchFamily="18" charset="0"/>
              </a:rPr>
              <a:t>P </a:t>
            </a:r>
            <a:r>
              <a:rPr lang="en-US" sz="1800" b="0" i="0" u="none" strike="noStrike" baseline="0" dirty="0">
                <a:latin typeface="Times New Roman" panose="02020603050405020304" pitchFamily="18" charset="0"/>
              </a:rPr>
              <a:t>is asserted to be false. Variables in the effect must also appear in the action's parameter list.</a:t>
            </a:r>
          </a:p>
          <a:p>
            <a:pPr algn="l"/>
            <a:endParaRPr lang="en-US" sz="1800" dirty="0">
              <a:latin typeface="Times New Roman" panose="02020603050405020304" pitchFamily="18" charset="0"/>
            </a:endParaRPr>
          </a:p>
          <a:p>
            <a:pPr algn="l"/>
            <a:endParaRPr lang="en-US" sz="1800" dirty="0">
              <a:latin typeface="Times New Roman" panose="02020603050405020304" pitchFamily="18" charset="0"/>
            </a:endParaRPr>
          </a:p>
          <a:p>
            <a:pPr algn="l"/>
            <a:r>
              <a:rPr lang="en-US" sz="1800" b="1" i="1" u="none" strike="noStrike" baseline="0" dirty="0">
                <a:latin typeface="Times New Roman" panose="02020603050405020304" pitchFamily="18" charset="0"/>
              </a:rPr>
              <a:t>To improve readability, some planning systems divide the effect into the add list for positive</a:t>
            </a:r>
            <a:r>
              <a:rPr lang="en-IN" sz="1800" b="1" i="1" u="none" strike="noStrike" baseline="0" dirty="0">
                <a:latin typeface="Times New Roman" panose="02020603050405020304" pitchFamily="18" charset="0"/>
              </a:rPr>
              <a:t>literals and the delete list for negative literals.</a:t>
            </a:r>
            <a:endParaRPr lang="en-IN" b="1" i="1" dirty="0"/>
          </a:p>
        </p:txBody>
      </p:sp>
    </p:spTree>
    <p:extLst>
      <p:ext uri="{BB962C8B-B14F-4D97-AF65-F5344CB8AC3E}">
        <p14:creationId xmlns:p14="http://schemas.microsoft.com/office/powerpoint/2010/main" val="152100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D495-9EBF-4287-BF43-8874A3E80E85}"/>
              </a:ext>
            </a:extLst>
          </p:cNvPr>
          <p:cNvSpPr>
            <a:spLocks noGrp="1"/>
          </p:cNvSpPr>
          <p:nvPr>
            <p:ph type="title"/>
          </p:nvPr>
        </p:nvSpPr>
        <p:spPr/>
        <p:txBody>
          <a:bodyPr/>
          <a:lstStyle/>
          <a:p>
            <a:r>
              <a:rPr lang="en-US" dirty="0"/>
              <a:t>Planning With State Space Search</a:t>
            </a:r>
            <a:endParaRPr lang="en-IN" dirty="0"/>
          </a:p>
        </p:txBody>
      </p:sp>
      <p:sp>
        <p:nvSpPr>
          <p:cNvPr id="3" name="Content Placeholder 2">
            <a:extLst>
              <a:ext uri="{FF2B5EF4-FFF2-40B4-BE49-F238E27FC236}">
                <a16:creationId xmlns:a16="http://schemas.microsoft.com/office/drawing/2014/main" id="{7F1E6664-513E-4E2B-AD15-E88D662C47B4}"/>
              </a:ext>
            </a:extLst>
          </p:cNvPr>
          <p:cNvSpPr>
            <a:spLocks noGrp="1"/>
          </p:cNvSpPr>
          <p:nvPr>
            <p:ph idx="1"/>
          </p:nvPr>
        </p:nvSpPr>
        <p:spPr/>
        <p:txBody>
          <a:bodyPr/>
          <a:lstStyle/>
          <a:p>
            <a:pPr algn="l"/>
            <a:r>
              <a:rPr lang="en-US" dirty="0">
                <a:latin typeface="Times New Roman" panose="02020603050405020304" pitchFamily="18" charset="0"/>
              </a:rPr>
              <a:t>P</a:t>
            </a:r>
            <a:r>
              <a:rPr lang="en-US" sz="2000" b="0" i="0" u="none" strike="noStrike" baseline="0" dirty="0">
                <a:latin typeface="Times New Roman" panose="02020603050405020304" pitchFamily="18" charset="0"/>
              </a:rPr>
              <a:t>lanning algorithms: The most straightforward approach is to use state-space search. Because the descriptions of actions in a planning problem specify both preconditions and effects, it is possible to search in either direction: either forward from the initial state or backward from the goal.</a:t>
            </a:r>
            <a:endParaRPr lang="en-IN" dirty="0"/>
          </a:p>
        </p:txBody>
      </p:sp>
    </p:spTree>
    <p:extLst>
      <p:ext uri="{BB962C8B-B14F-4D97-AF65-F5344CB8AC3E}">
        <p14:creationId xmlns:p14="http://schemas.microsoft.com/office/powerpoint/2010/main" val="40055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C481-4D19-4015-97B9-55DD87CC4E1B}"/>
              </a:ext>
            </a:extLst>
          </p:cNvPr>
          <p:cNvSpPr>
            <a:spLocks noGrp="1"/>
          </p:cNvSpPr>
          <p:nvPr>
            <p:ph type="title"/>
          </p:nvPr>
        </p:nvSpPr>
        <p:spPr/>
        <p:txBody>
          <a:bodyPr/>
          <a:lstStyle/>
          <a:p>
            <a:r>
              <a:rPr lang="en-IN" sz="3600" b="1" i="0" u="none" strike="noStrike" baseline="0" dirty="0">
                <a:latin typeface="Times New Roman" panose="02020603050405020304" pitchFamily="18" charset="0"/>
              </a:rPr>
              <a:t>Forward state-space search</a:t>
            </a:r>
            <a:endParaRPr lang="en-IN" dirty="0"/>
          </a:p>
        </p:txBody>
      </p:sp>
      <p:sp>
        <p:nvSpPr>
          <p:cNvPr id="3" name="Content Placeholder 2">
            <a:extLst>
              <a:ext uri="{FF2B5EF4-FFF2-40B4-BE49-F238E27FC236}">
                <a16:creationId xmlns:a16="http://schemas.microsoft.com/office/drawing/2014/main" id="{04D9F2FC-9914-4565-8867-9B6B0A9D26BF}"/>
              </a:ext>
            </a:extLst>
          </p:cNvPr>
          <p:cNvSpPr>
            <a:spLocks noGrp="1"/>
          </p:cNvSpPr>
          <p:nvPr>
            <p:ph idx="1"/>
          </p:nvPr>
        </p:nvSpPr>
        <p:spPr>
          <a:xfrm>
            <a:off x="3525078" y="427481"/>
            <a:ext cx="8229600" cy="5993893"/>
          </a:xfrm>
        </p:spPr>
        <p:txBody>
          <a:bodyPr>
            <a:normAutofit/>
          </a:bodyPr>
          <a:lstStyle/>
          <a:p>
            <a:pPr algn="l"/>
            <a:r>
              <a:rPr lang="en-US" sz="2000" b="0" i="0" u="none" strike="noStrike" baseline="0" dirty="0">
                <a:latin typeface="Times New Roman" panose="02020603050405020304" pitchFamily="18" charset="0"/>
              </a:rPr>
              <a:t>It is sometimes called </a:t>
            </a:r>
            <a:r>
              <a:rPr lang="en-US" sz="2000" b="1" i="0" u="none" strike="noStrike" baseline="0" dirty="0">
                <a:latin typeface="Times New Roman" panose="02020603050405020304" pitchFamily="18" charset="0"/>
              </a:rPr>
              <a:t>progression </a:t>
            </a:r>
            <a:r>
              <a:rPr lang="en-US" sz="2000" b="0" i="0" u="none" strike="noStrike" baseline="0" dirty="0">
                <a:latin typeface="Times New Roman" panose="02020603050405020304" pitchFamily="18" charset="0"/>
              </a:rPr>
              <a:t>planning, because it moves in the forward direction.</a:t>
            </a:r>
          </a:p>
          <a:p>
            <a:pPr algn="l"/>
            <a:r>
              <a:rPr lang="en-US" sz="2000" b="0" i="0" u="none" strike="noStrike" baseline="0" dirty="0">
                <a:latin typeface="Times New Roman" panose="02020603050405020304" pitchFamily="18" charset="0"/>
              </a:rPr>
              <a:t>The formulation of planning problems as state-space search </a:t>
            </a:r>
            <a:r>
              <a:rPr lang="en-IN" sz="2000" b="0" i="0" u="none" strike="noStrike" baseline="0" dirty="0">
                <a:latin typeface="Times New Roman" panose="02020603050405020304" pitchFamily="18" charset="0"/>
              </a:rPr>
              <a:t>problems is as follows:</a:t>
            </a:r>
          </a:p>
          <a:p>
            <a:pPr algn="l"/>
            <a:r>
              <a:rPr lang="en-US" sz="2000" b="0" i="0" u="none" strike="noStrike" baseline="0" dirty="0">
                <a:latin typeface="Times New Roman" panose="02020603050405020304" pitchFamily="18" charset="0"/>
              </a:rPr>
              <a:t>The </a:t>
            </a:r>
            <a:r>
              <a:rPr lang="en-US" sz="2000" b="1" i="0" u="none" strike="noStrike" baseline="0" dirty="0">
                <a:latin typeface="Times New Roman" panose="02020603050405020304" pitchFamily="18" charset="0"/>
              </a:rPr>
              <a:t>initial state </a:t>
            </a:r>
            <a:r>
              <a:rPr lang="en-US" sz="2000" b="0" i="0" u="none" strike="noStrike" baseline="0" dirty="0">
                <a:latin typeface="Times New Roman" panose="02020603050405020304" pitchFamily="18" charset="0"/>
              </a:rPr>
              <a:t>of the search is the initial state from the planning problem. In general, each state will be a </a:t>
            </a:r>
            <a:r>
              <a:rPr lang="en-US" sz="1600" b="0" i="0" u="none" strike="noStrike" baseline="0" dirty="0">
                <a:latin typeface="Times New Roman" panose="02020603050405020304" pitchFamily="18" charset="0"/>
              </a:rPr>
              <a:t>set </a:t>
            </a:r>
            <a:r>
              <a:rPr lang="en-US" sz="2000" b="0" i="0" u="none" strike="noStrike" baseline="0" dirty="0">
                <a:latin typeface="Times New Roman" panose="02020603050405020304" pitchFamily="18" charset="0"/>
              </a:rPr>
              <a:t>of positive ground literals; literals not appearing are false.</a:t>
            </a:r>
          </a:p>
          <a:p>
            <a:pPr algn="l"/>
            <a:r>
              <a:rPr lang="en-US" sz="2000" b="0" i="0" u="none" strike="noStrike" baseline="0" dirty="0">
                <a:latin typeface="Times New Roman" panose="02020603050405020304" pitchFamily="18" charset="0"/>
              </a:rPr>
              <a:t>The </a:t>
            </a:r>
            <a:r>
              <a:rPr lang="en-US" sz="2000" b="1" i="0" u="none" strike="noStrike" baseline="0" dirty="0">
                <a:latin typeface="Times New Roman" panose="02020603050405020304" pitchFamily="18" charset="0"/>
              </a:rPr>
              <a:t>actions </a:t>
            </a:r>
            <a:r>
              <a:rPr lang="en-US" sz="2000" b="0" i="0" u="none" strike="noStrike" baseline="0" dirty="0">
                <a:latin typeface="Times New Roman" panose="02020603050405020304" pitchFamily="18" charset="0"/>
              </a:rPr>
              <a:t>that are applicable to a state are all those whose preconditions are satisfied. The successor state resulting from an action is generated by adding the positive effect literals and deleting the negative effect literals. Note that a single successor function works for all planning problems-a consequence of using an explicit action </a:t>
            </a:r>
            <a:r>
              <a:rPr lang="en-IN" sz="2000" b="0" i="0" u="none" strike="noStrike" baseline="0" dirty="0">
                <a:latin typeface="Times New Roman" panose="02020603050405020304" pitchFamily="18" charset="0"/>
              </a:rPr>
              <a:t>representation.</a:t>
            </a:r>
          </a:p>
          <a:p>
            <a:pPr algn="l"/>
            <a:r>
              <a:rPr lang="en-US" sz="2000" b="0" i="0" u="none" strike="noStrike" baseline="0" dirty="0">
                <a:latin typeface="Times New Roman" panose="02020603050405020304" pitchFamily="18" charset="0"/>
              </a:rPr>
              <a:t>The </a:t>
            </a:r>
            <a:r>
              <a:rPr lang="en-US" sz="2000" b="1" i="0" u="none" strike="noStrike" baseline="0" dirty="0">
                <a:latin typeface="Times New Roman" panose="02020603050405020304" pitchFamily="18" charset="0"/>
              </a:rPr>
              <a:t>goal test </a:t>
            </a:r>
            <a:r>
              <a:rPr lang="en-US" sz="2000" b="0" i="0" u="none" strike="noStrike" baseline="0" dirty="0">
                <a:latin typeface="Times New Roman" panose="02020603050405020304" pitchFamily="18" charset="0"/>
              </a:rPr>
              <a:t>checks whether the state satisfies the goal of the planning problem.</a:t>
            </a:r>
          </a:p>
          <a:p>
            <a:pPr algn="l"/>
            <a:r>
              <a:rPr lang="en-US" sz="2000" b="0" i="0" u="none" strike="noStrike" baseline="0" dirty="0">
                <a:latin typeface="Times New Roman" panose="02020603050405020304" pitchFamily="18" charset="0"/>
              </a:rPr>
              <a:t>The </a:t>
            </a:r>
            <a:r>
              <a:rPr lang="en-US" sz="2000" b="1" i="0" u="none" strike="noStrike" baseline="0" dirty="0">
                <a:latin typeface="Times New Roman" panose="02020603050405020304" pitchFamily="18" charset="0"/>
              </a:rPr>
              <a:t>step cost </a:t>
            </a:r>
            <a:r>
              <a:rPr lang="en-US" sz="2000" b="0" i="0" u="none" strike="noStrike" baseline="0" dirty="0">
                <a:latin typeface="Times New Roman" panose="02020603050405020304" pitchFamily="18" charset="0"/>
              </a:rPr>
              <a:t>of each action is typically 1. Although it would be easy to allow different costs for different actions, this is seldom done by S</a:t>
            </a:r>
            <a:r>
              <a:rPr lang="en-US" sz="1400" b="0" i="0" u="none" strike="noStrike" baseline="0" dirty="0">
                <a:latin typeface="Times New Roman" panose="02020603050405020304" pitchFamily="18" charset="0"/>
              </a:rPr>
              <a:t>TRIPS </a:t>
            </a:r>
            <a:r>
              <a:rPr lang="en-US" sz="2000" b="0" i="0" u="none" strike="noStrike" baseline="0" dirty="0">
                <a:latin typeface="Times New Roman" panose="02020603050405020304" pitchFamily="18" charset="0"/>
              </a:rPr>
              <a:t>planners.</a:t>
            </a:r>
            <a:endParaRPr lang="en-IN" dirty="0"/>
          </a:p>
        </p:txBody>
      </p:sp>
    </p:spTree>
    <p:extLst>
      <p:ext uri="{BB962C8B-B14F-4D97-AF65-F5344CB8AC3E}">
        <p14:creationId xmlns:p14="http://schemas.microsoft.com/office/powerpoint/2010/main" val="423981637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313</TotalTime>
  <Words>3141</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Corbel</vt:lpstr>
      <vt:lpstr>Courier</vt:lpstr>
      <vt:lpstr>Times New Roman</vt:lpstr>
      <vt:lpstr>Wingdings 2</vt:lpstr>
      <vt:lpstr>Frame</vt:lpstr>
      <vt:lpstr>Planning</vt:lpstr>
      <vt:lpstr>Learnings</vt:lpstr>
      <vt:lpstr>Introduction</vt:lpstr>
      <vt:lpstr>Language of Planning Probelms</vt:lpstr>
      <vt:lpstr>Syntax of representation of planning problem</vt:lpstr>
      <vt:lpstr>Components</vt:lpstr>
      <vt:lpstr>Action Schema</vt:lpstr>
      <vt:lpstr>Planning With State Space Search</vt:lpstr>
      <vt:lpstr>Forward state-space search</vt:lpstr>
      <vt:lpstr>PowerPoint Presentation</vt:lpstr>
      <vt:lpstr>Backward Space-Search </vt:lpstr>
      <vt:lpstr>Called also regression planning</vt:lpstr>
      <vt:lpstr>Partial Order Planning</vt:lpstr>
      <vt:lpstr>Partial Order Planning  Example-problem of putting on a pair of shoes</vt:lpstr>
      <vt:lpstr>Partial Order Planning  Components of the Plan</vt:lpstr>
      <vt:lpstr>PowerPoint Presentation</vt:lpstr>
      <vt:lpstr>PowerPoint Presentation</vt:lpstr>
      <vt:lpstr>POP Algorithm</vt:lpstr>
      <vt:lpstr>Example:  The spare tire problem of changing a flat tire. More precisely, the goal is to have a good spare tire properly mounted onto the car's axle, where the initial state has a flat tire on the axle and a good spare tire In the trunk.  There are just four actions: * *removing the spare from the trunk, *removing the flat tire from the axle, *putting the spare on the axle, *leaving the car unattended overnight.</vt:lpstr>
      <vt:lpstr>PowerPoint Presentation</vt:lpstr>
      <vt:lpstr>Multi Agent Planning When there are other agents in the environment, our agent could simply include them in its model of the environment, without changing its basic algorithms.   In many cases, however, that would lead to poor performance because of  indifferent to the agent's intentions.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dc:title>
  <dc:creator>Suresh Kapare</dc:creator>
  <cp:lastModifiedBy>Suresh Kapare</cp:lastModifiedBy>
  <cp:revision>24</cp:revision>
  <dcterms:created xsi:type="dcterms:W3CDTF">2020-11-28T01:09:45Z</dcterms:created>
  <dcterms:modified xsi:type="dcterms:W3CDTF">2020-11-30T04:44:12Z</dcterms:modified>
</cp:coreProperties>
</file>