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8" r:id="rId3"/>
    <p:sldId id="257" r:id="rId4"/>
    <p:sldId id="256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753AC-FE98-4129-9A5F-3D14A71E02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EAD274-9A89-475A-B4D3-A94B2D1A8D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86914-56B7-4282-B191-1BD20988F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708B-FFD6-48E3-BCE3-3F4A0B92780E}" type="datetimeFigureOut">
              <a:rPr lang="en-US" smtClean="0"/>
              <a:t>03/09/2020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B7A34-40C2-46FE-A868-7ABDFC787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F2881-9446-47AA-BFA6-34B684748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B71A-326C-4628-9C31-355A74D5D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117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948C7-7934-470E-A7B5-F1A04A235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519514-C204-4A13-A66D-2E5300A59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270A5-A540-4837-B27E-08660A3AB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708B-FFD6-48E3-BCE3-3F4A0B92780E}" type="datetimeFigureOut">
              <a:rPr lang="en-US" smtClean="0"/>
              <a:t>03/09/2020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3359E-595B-4955-80E4-205A760E0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80C23-8218-4ED1-9A50-EF14C14F5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B71A-326C-4628-9C31-355A74D5D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87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092657-9468-4E77-BD9A-34C1640C15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E5FA40-80CB-4A9B-B091-5B41E37E7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F4704-98D1-43D1-A036-CF3560F18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708B-FFD6-48E3-BCE3-3F4A0B92780E}" type="datetimeFigureOut">
              <a:rPr lang="en-US" smtClean="0"/>
              <a:t>03/09/2020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CF0A0-8FC2-497C-909C-738BD0195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A6BBD-3581-44CD-A949-4DEE8854A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B71A-326C-4628-9C31-355A74D5D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82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5B3BD-98CF-4DC4-8739-B1E1AC73E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C94B2-CC54-4BDB-8BF2-80DFB1A45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EFDCF-F39C-48FD-8361-00A1DF36A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708B-FFD6-48E3-BCE3-3F4A0B92780E}" type="datetimeFigureOut">
              <a:rPr lang="en-US" smtClean="0"/>
              <a:t>03/09/2020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5AF7E-D20C-4841-86B7-EF1C16AE7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4963A-9F76-48A8-96BB-2FD1B1394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B71A-326C-4628-9C31-355A74D5D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23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FC391-6BBC-47EC-8990-39B0B1D93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6979C-B04B-4E28-870A-71B8EEFED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6711F-1E53-4762-A690-0F3D8E9F2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708B-FFD6-48E3-BCE3-3F4A0B92780E}" type="datetimeFigureOut">
              <a:rPr lang="en-US" smtClean="0"/>
              <a:t>03/09/2020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C4254-5352-43FC-A56C-0C507C79C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15ECA-FB0B-443E-9888-C720F7BB7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B71A-326C-4628-9C31-355A74D5D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78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D5A2B-7F19-4251-9A42-8D7EDBA98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794C0-F0BC-41BB-85B3-E79FA88341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C3BD8-24BF-4BDF-965A-C965D3C47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8611E3-1ABB-4729-80D3-C8F0AE27C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708B-FFD6-48E3-BCE3-3F4A0B92780E}" type="datetimeFigureOut">
              <a:rPr lang="en-US" smtClean="0"/>
              <a:t>03/09/2020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BDC18-B01B-4B80-88DF-11A00CF96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0B441-B910-4AED-A0A7-ACF753CFD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B71A-326C-4628-9C31-355A74D5D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74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C618B-9DA4-4FA4-BEC3-8264B2DE9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68A49-3B43-44E2-863C-8A00D9173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696E7E-8382-4F93-A987-F9AF2DD66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95A9E4-B7AC-43C8-9AE7-9234CD0B14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4E2ACF-D2FC-4C62-AACF-1A3A8C509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0A45F3-5C4F-4A9F-BF06-8BB746049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708B-FFD6-48E3-BCE3-3F4A0B92780E}" type="datetimeFigureOut">
              <a:rPr lang="en-US" smtClean="0"/>
              <a:t>03/09/2020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882472-6675-456C-A760-61FF3FB25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AACB66-E7CD-4170-BBD3-4DBE63BB6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B71A-326C-4628-9C31-355A74D5D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51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1063C-14B9-4C75-B367-ED7A7BC4A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0A571-68D3-4829-A083-2C7733A6D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708B-FFD6-48E3-BCE3-3F4A0B92780E}" type="datetimeFigureOut">
              <a:rPr lang="en-US" smtClean="0"/>
              <a:t>03/09/2020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2D4268-7D8B-4E9B-8589-A1106F99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D9BC56-3315-4603-B177-99FC90156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B71A-326C-4628-9C31-355A74D5D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01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3A127D-2746-4AD6-A782-2CF6380A0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708B-FFD6-48E3-BCE3-3F4A0B92780E}" type="datetimeFigureOut">
              <a:rPr lang="en-US" smtClean="0"/>
              <a:t>03/09/2020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E29302-B800-44DC-8FAA-3899FA600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D48A8-5FD7-4FD2-A771-464CFB6BA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B71A-326C-4628-9C31-355A74D5D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57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4692D-8AE3-4077-B29A-61AD7DA5A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A9894-0C62-45E2-B288-C06B55712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EBE9E6-F7CB-4381-9E1E-85662A2D9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B671F-2435-44C7-9593-57738553A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708B-FFD6-48E3-BCE3-3F4A0B92780E}" type="datetimeFigureOut">
              <a:rPr lang="en-US" smtClean="0"/>
              <a:t>03/09/2020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98BE2-E6D9-4956-B0FD-81366F583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49D98-6A8C-458A-8409-B77439818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B71A-326C-4628-9C31-355A74D5D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65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7F04F-0B7D-45D6-8D54-0EC72CD61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D5C7F7-702D-4CEE-A2F3-5E9A1190C7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A922D1-5868-4825-AC74-69737E520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1269F-1A70-47C4-AF90-D0AB75092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708B-FFD6-48E3-BCE3-3F4A0B92780E}" type="datetimeFigureOut">
              <a:rPr lang="en-US" smtClean="0"/>
              <a:t>03/09/2020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2EE7E4-31AA-4154-9135-E682FEEE7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8D0B2B-E646-4900-9055-4D4FD967C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B71A-326C-4628-9C31-355A74D5D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42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AD7936-5484-4AFF-97E3-042E96FE7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75CD15-7C60-4DE5-B3EC-7C696E7AE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B3258-325F-4447-A98E-C5072DC9D5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7708B-FFD6-48E3-BCE3-3F4A0B92780E}" type="datetimeFigureOut">
              <a:rPr lang="en-US" smtClean="0"/>
              <a:t>03/09/2020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5DDA3-C05E-489E-A7BB-67F5E98E87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19FDF-97E1-47D3-9F0F-295715817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EB71A-326C-4628-9C31-355A74D5D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52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slide" Target="slide8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5" Type="http://schemas.openxmlformats.org/officeDocument/2006/relationships/slide" Target="slide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93898FF-D987-4B0E-BFB4-85F5EB356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B84055-029C-4E86-8844-D05D96C02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A2842C0-6210-4FDB-B1FF-C14C92737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99037F2-4CAF-446B-90DB-1480B247A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28589C-AF3D-49CF-BD92-C1D1D2F53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5844" y="1110000"/>
            <a:ext cx="10195740" cy="4629235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56E21A-92A0-442D-AECC-541D8AC6E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1485" y="1600200"/>
            <a:ext cx="8201552" cy="2295748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effectLst/>
                <a:latin typeface="Cambria" panose="02040503050406030204" pitchFamily="18" charset="0"/>
                <a:ea typeface="Calibri" panose="020F0502020204030204" pitchFamily="34" charset="0"/>
              </a:rPr>
              <a:t>Programming Laboratory – V (SPOS)</a:t>
            </a:r>
            <a:br>
              <a:rPr lang="en-US" sz="3700" b="1" dirty="0">
                <a:effectLst/>
                <a:latin typeface="Cambria" panose="02040503050406030204" pitchFamily="18" charset="0"/>
                <a:ea typeface="Calibri" panose="020F0502020204030204" pitchFamily="34" charset="0"/>
              </a:rPr>
            </a:br>
            <a:r>
              <a:rPr lang="en-US" sz="2400" dirty="0">
                <a:effectLst/>
                <a:latin typeface="Cambria" panose="02040503050406030204" pitchFamily="18" charset="0"/>
                <a:ea typeface="Calibri" panose="020F0502020204030204" pitchFamily="34" charset="0"/>
              </a:rPr>
              <a:t>18BTIS511</a:t>
            </a:r>
            <a:br>
              <a:rPr lang="en-US" sz="2400" dirty="0">
                <a:effectLst/>
                <a:latin typeface="Cambria" panose="02040503050406030204" pitchFamily="18" charset="0"/>
                <a:ea typeface="Calibri" panose="020F0502020204030204" pitchFamily="34" charset="0"/>
              </a:rPr>
            </a:br>
            <a:r>
              <a:rPr lang="en-US" sz="2400" u="sng" dirty="0">
                <a:effectLst/>
                <a:latin typeface="Cambria" panose="02040503050406030204" pitchFamily="18" charset="0"/>
                <a:ea typeface="Calibri" panose="020F0502020204030204" pitchFamily="34" charset="0"/>
              </a:rPr>
              <a:t>Assignment 1</a:t>
            </a:r>
            <a:endParaRPr lang="en-US" sz="3700" u="sng" dirty="0">
              <a:latin typeface="Cambria" panose="020405030504060302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FF7B21D-3B28-4FC5-8EAE-33EA9B0D25D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991485" y="4147173"/>
            <a:ext cx="8201552" cy="111876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99"/>
                </a:solidFill>
                <a:effectLst/>
                <a:latin typeface="Cambria" panose="02040503050406030204" pitchFamily="18" charset="0"/>
                <a:ea typeface="Bookman Old Style" panose="02050604050505020204" pitchFamily="18" charset="0"/>
                <a:cs typeface="Times New Roman" panose="02020603050405020304" pitchFamily="18" charset="0"/>
              </a:rPr>
              <a:t>Design suitable data structures and implement pass-I of a two-pass assembler. Implementation should consist of a few instructions from each category and few assembler directives.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99"/>
              </a:solidFill>
              <a:effectLst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484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E7282ED4-BE4C-481B-AC1B-F01F5504E627}"/>
              </a:ext>
            </a:extLst>
          </p:cNvPr>
          <p:cNvSpPr/>
          <p:nvPr/>
        </p:nvSpPr>
        <p:spPr>
          <a:xfrm>
            <a:off x="178293" y="6224794"/>
            <a:ext cx="1054160" cy="371061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 action="ppaction://hlinksldjump"/>
              </a:rPr>
              <a:t>Back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374FA2-BDE8-4703-B56B-6C098698C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0" y="-3810"/>
            <a:ext cx="5961035" cy="42445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8E6A67-057F-4E06-AB19-B43665FDE1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0937" y="3538538"/>
            <a:ext cx="6490632" cy="33194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42026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1E61F-6C85-4B33-A1B7-4D54EB334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30A927-151C-4983-8502-4DA2130D9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77925"/>
            <a:ext cx="3667125" cy="53149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4BB877-B941-41BD-9F91-C1C308328BA4}"/>
              </a:ext>
            </a:extLst>
          </p:cNvPr>
          <p:cNvSpPr txBox="1"/>
          <p:nvPr/>
        </p:nvSpPr>
        <p:spPr>
          <a:xfrm>
            <a:off x="5752615" y="1482725"/>
            <a:ext cx="609834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Symbol Table:</a:t>
            </a:r>
          </a:p>
          <a:p>
            <a:r>
              <a:rPr lang="en-US" sz="2400" dirty="0">
                <a:latin typeface="Cambria" panose="02040503050406030204" pitchFamily="18" charset="0"/>
              </a:rPr>
              <a:t>{'A': 1000, 'NEXT': 406, 'B': 1005, 'BACK': 406}</a:t>
            </a:r>
          </a:p>
          <a:p>
            <a:endParaRPr lang="en-US" sz="2400" dirty="0">
              <a:latin typeface="Cambria" panose="02040503050406030204" pitchFamily="18" charset="0"/>
            </a:endParaRPr>
          </a:p>
          <a:p>
            <a:r>
              <a:rPr lang="en-US" sz="2400" dirty="0">
                <a:latin typeface="Cambria" panose="02040503050406030204" pitchFamily="18" charset="0"/>
              </a:rPr>
              <a:t>Literal Table:</a:t>
            </a:r>
          </a:p>
          <a:p>
            <a:r>
              <a:rPr lang="en-US" sz="2400" dirty="0">
                <a:latin typeface="Cambria" panose="02040503050406030204" pitchFamily="18" charset="0"/>
              </a:rPr>
              <a:t>{"='5'": 404, "='1'": 405, "='3'": 1006}</a:t>
            </a:r>
          </a:p>
          <a:p>
            <a:endParaRPr lang="en-US" sz="2400" dirty="0">
              <a:latin typeface="Cambria" panose="02040503050406030204" pitchFamily="18" charset="0"/>
            </a:endParaRPr>
          </a:p>
          <a:p>
            <a:r>
              <a:rPr lang="en-US" sz="2400" dirty="0">
                <a:latin typeface="Cambria" panose="02040503050406030204" pitchFamily="18" charset="0"/>
              </a:rPr>
              <a:t>Pool Table:</a:t>
            </a:r>
          </a:p>
          <a:p>
            <a:r>
              <a:rPr lang="en-US" sz="2400" dirty="0">
                <a:latin typeface="Cambria" panose="02040503050406030204" pitchFamily="18" charset="0"/>
              </a:rPr>
              <a:t>[0, 2, 3]</a:t>
            </a:r>
          </a:p>
        </p:txBody>
      </p:sp>
    </p:spTree>
    <p:extLst>
      <p:ext uri="{BB962C8B-B14F-4D97-AF65-F5344CB8AC3E}">
        <p14:creationId xmlns:p14="http://schemas.microsoft.com/office/powerpoint/2010/main" val="2080787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9F6B35E-306C-44B1-9CF5-609CB4168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769" y="643467"/>
            <a:ext cx="3314700" cy="5248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DE9CEF-765C-460F-B731-B65734650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045" y="610129"/>
            <a:ext cx="3667125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534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47A834-FF65-4D75-9725-86E220F2A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554421"/>
            <a:ext cx="10905066" cy="417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687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7F571D-A236-4FC3-AC18-31B568FAD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7862" y="53008"/>
            <a:ext cx="6854214" cy="68049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B6123E-DACA-407B-A0E6-B2817C213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53" y="321157"/>
            <a:ext cx="5487029" cy="9643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FAD8DC-4ED4-43E6-82D3-53A903AEE3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304" y="5179004"/>
            <a:ext cx="1947662" cy="1491826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BE7BE2E2-686A-4422-BB31-AE22B2407526}"/>
              </a:ext>
            </a:extLst>
          </p:cNvPr>
          <p:cNvSpPr/>
          <p:nvPr/>
        </p:nvSpPr>
        <p:spPr>
          <a:xfrm>
            <a:off x="9250018" y="1285461"/>
            <a:ext cx="1930063" cy="41081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hlinkClick r:id="rId5" action="ppaction://hlinksldjump"/>
              </a:rPr>
              <a:t>Definition</a:t>
            </a:r>
            <a:r>
              <a:rPr lang="en-US" sz="1700" dirty="0">
                <a:solidFill>
                  <a:schemeClr val="tx1"/>
                </a:solidFill>
              </a:rPr>
              <a:t> – </a:t>
            </a:r>
            <a:r>
              <a:rPr lang="en-US" sz="1700" dirty="0">
                <a:solidFill>
                  <a:schemeClr val="tx1"/>
                </a:solidFill>
                <a:highlight>
                  <a:srgbClr val="FFFF00"/>
                </a:highlight>
              </a:rPr>
              <a:t>Tok1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233E6500-70D1-4F57-AB23-0947B4AE40F4}"/>
              </a:ext>
            </a:extLst>
          </p:cNvPr>
          <p:cNvSpPr/>
          <p:nvPr/>
        </p:nvSpPr>
        <p:spPr>
          <a:xfrm>
            <a:off x="9912626" y="3293164"/>
            <a:ext cx="1930063" cy="41081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hlinkClick r:id="rId6" action="ppaction://hlinksldjump"/>
              </a:rPr>
              <a:t>Definition</a:t>
            </a:r>
            <a:r>
              <a:rPr lang="en-US" sz="1700" dirty="0">
                <a:solidFill>
                  <a:schemeClr val="tx1"/>
                </a:solidFill>
              </a:rPr>
              <a:t> – </a:t>
            </a:r>
            <a:r>
              <a:rPr lang="en-US" sz="1700" dirty="0">
                <a:solidFill>
                  <a:schemeClr val="tx1"/>
                </a:solidFill>
                <a:highlight>
                  <a:srgbClr val="00FF00"/>
                </a:highlight>
              </a:rPr>
              <a:t>Tok3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3D99BB-6D58-4777-B6F7-D12645CAA54F}"/>
              </a:ext>
            </a:extLst>
          </p:cNvPr>
          <p:cNvSpPr/>
          <p:nvPr/>
        </p:nvSpPr>
        <p:spPr>
          <a:xfrm>
            <a:off x="8836509" y="1855303"/>
            <a:ext cx="3006180" cy="3480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F5BED73-75A4-438F-92BB-A94DE02AED09}"/>
              </a:ext>
            </a:extLst>
          </p:cNvPr>
          <p:cNvSpPr/>
          <p:nvPr/>
        </p:nvSpPr>
        <p:spPr>
          <a:xfrm>
            <a:off x="9250018" y="1858828"/>
            <a:ext cx="1930063" cy="41081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hlinkClick r:id="rId7" action="ppaction://hlinksldjump"/>
              </a:rPr>
              <a:t>Definition</a:t>
            </a:r>
            <a:r>
              <a:rPr lang="en-US" sz="1700" dirty="0">
                <a:solidFill>
                  <a:schemeClr val="tx1"/>
                </a:solidFill>
              </a:rPr>
              <a:t> – </a:t>
            </a:r>
            <a:r>
              <a:rPr lang="en-US" sz="1700" dirty="0">
                <a:solidFill>
                  <a:schemeClr val="tx1"/>
                </a:solidFill>
                <a:highlight>
                  <a:srgbClr val="00FFFF"/>
                </a:highlight>
              </a:rPr>
              <a:t>Tok2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708264-7C96-4198-A6B2-E728F08F330D}"/>
              </a:ext>
            </a:extLst>
          </p:cNvPr>
          <p:cNvSpPr/>
          <p:nvPr/>
        </p:nvSpPr>
        <p:spPr>
          <a:xfrm>
            <a:off x="6930887" y="3584715"/>
            <a:ext cx="1166191" cy="29817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C5FA42-227A-4FC2-8FC1-4AA7F4B2310B}"/>
              </a:ext>
            </a:extLst>
          </p:cNvPr>
          <p:cNvSpPr/>
          <p:nvPr/>
        </p:nvSpPr>
        <p:spPr>
          <a:xfrm>
            <a:off x="6443884" y="6049620"/>
            <a:ext cx="1166191" cy="29817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4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4" grpId="0" animBg="1"/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7B1B8CD-417D-4C1C-9918-85C9C40F0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50" y="283264"/>
            <a:ext cx="9582243" cy="35626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B8D585-9381-44B4-B446-6ED3512C4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9069" y="3172483"/>
            <a:ext cx="5141009" cy="356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4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bird&#10;&#10;Description automatically generated">
            <a:extLst>
              <a:ext uri="{FF2B5EF4-FFF2-40B4-BE49-F238E27FC236}">
                <a16:creationId xmlns:a16="http://schemas.microsoft.com/office/drawing/2014/main" id="{E15643BD-CC49-4445-A1D7-04A729721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489" y="891540"/>
            <a:ext cx="8869470" cy="507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40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7E76C4-9322-43C4-BD46-6A0F852F7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465" y="305841"/>
            <a:ext cx="6128535" cy="6354126"/>
          </a:xfrm>
          <a:prstGeom prst="rect">
            <a:avLst/>
          </a:prstGeom>
        </p:spPr>
      </p:pic>
      <p:sp>
        <p:nvSpPr>
          <p:cNvPr id="7" name="Arrow: Left 6">
            <a:extLst>
              <a:ext uri="{FF2B5EF4-FFF2-40B4-BE49-F238E27FC236}">
                <a16:creationId xmlns:a16="http://schemas.microsoft.com/office/drawing/2014/main" id="{D4341E4C-66F7-4E0E-8CA3-68380C441BC5}"/>
              </a:ext>
            </a:extLst>
          </p:cNvPr>
          <p:cNvSpPr/>
          <p:nvPr/>
        </p:nvSpPr>
        <p:spPr>
          <a:xfrm>
            <a:off x="530087" y="6042991"/>
            <a:ext cx="1020417" cy="371061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3" action="ppaction://hlinksldjump"/>
              </a:rPr>
              <a:t>Back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078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892ABF-D1FE-43FB-9473-4F016492A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356" y="176406"/>
            <a:ext cx="9129595" cy="6501378"/>
          </a:xfrm>
          <a:prstGeom prst="rect">
            <a:avLst/>
          </a:prstGeom>
        </p:spPr>
      </p:pic>
      <p:sp>
        <p:nvSpPr>
          <p:cNvPr id="4" name="Arrow: Left 3">
            <a:extLst>
              <a:ext uri="{FF2B5EF4-FFF2-40B4-BE49-F238E27FC236}">
                <a16:creationId xmlns:a16="http://schemas.microsoft.com/office/drawing/2014/main" id="{EDE28618-AF38-43D1-988B-120788AF6990}"/>
              </a:ext>
            </a:extLst>
          </p:cNvPr>
          <p:cNvSpPr/>
          <p:nvPr/>
        </p:nvSpPr>
        <p:spPr>
          <a:xfrm>
            <a:off x="178293" y="6224794"/>
            <a:ext cx="1054160" cy="371061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3" action="ppaction://hlinksldjump"/>
              </a:rPr>
              <a:t>Back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150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483D5C-4B12-4463-9EBE-CF717A153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942" y="105815"/>
            <a:ext cx="8916186" cy="6642559"/>
          </a:xfrm>
          <a:prstGeom prst="rect">
            <a:avLst/>
          </a:prstGeom>
        </p:spPr>
      </p:pic>
      <p:sp>
        <p:nvSpPr>
          <p:cNvPr id="4" name="Arrow: Left 3">
            <a:extLst>
              <a:ext uri="{FF2B5EF4-FFF2-40B4-BE49-F238E27FC236}">
                <a16:creationId xmlns:a16="http://schemas.microsoft.com/office/drawing/2014/main" id="{E7282ED4-BE4C-481B-AC1B-F01F5504E627}"/>
              </a:ext>
            </a:extLst>
          </p:cNvPr>
          <p:cNvSpPr/>
          <p:nvPr/>
        </p:nvSpPr>
        <p:spPr>
          <a:xfrm>
            <a:off x="178293" y="6224794"/>
            <a:ext cx="1054160" cy="371061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3" action="ppaction://hlinksldjump"/>
              </a:rPr>
              <a:t>Back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A31CAD-061A-4C72-8C84-A4C3A41299A9}"/>
              </a:ext>
            </a:extLst>
          </p:cNvPr>
          <p:cNvSpPr/>
          <p:nvPr/>
        </p:nvSpPr>
        <p:spPr>
          <a:xfrm>
            <a:off x="9753600" y="6224794"/>
            <a:ext cx="2260107" cy="3710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4" action="ppaction://hlinksldjump"/>
              </a:rPr>
              <a:t>Process DL and EQU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363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105</Words>
  <Application>Microsoft Office PowerPoint</Application>
  <PresentationFormat>Widescreen</PresentationFormat>
  <Paragraphs>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</vt:lpstr>
      <vt:lpstr>Office Theme</vt:lpstr>
      <vt:lpstr>Programming Laboratory – V (SPOS) 18BTIS511 Assignment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Laboratory – V (SPOS) 18BTIS511 Assignment 1</dc:title>
  <dc:creator>Jyoti Malhotra</dc:creator>
  <cp:lastModifiedBy>Jyoti Malhotra</cp:lastModifiedBy>
  <cp:revision>4</cp:revision>
  <dcterms:created xsi:type="dcterms:W3CDTF">2020-09-01T19:56:16Z</dcterms:created>
  <dcterms:modified xsi:type="dcterms:W3CDTF">2020-09-03T10:55:03Z</dcterms:modified>
</cp:coreProperties>
</file>