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5" r:id="rId3"/>
    <p:sldId id="258" r:id="rId4"/>
    <p:sldId id="744" r:id="rId5"/>
    <p:sldId id="773" r:id="rId6"/>
    <p:sldId id="815" r:id="rId7"/>
    <p:sldId id="774" r:id="rId8"/>
    <p:sldId id="817" r:id="rId9"/>
    <p:sldId id="816" r:id="rId10"/>
    <p:sldId id="818" r:id="rId11"/>
    <p:sldId id="819" r:id="rId12"/>
    <p:sldId id="820" r:id="rId13"/>
    <p:sldId id="8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DD09C4"/>
    <a:srgbClr val="37DC0A"/>
    <a:srgbClr val="14E9F4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51306-0980-46FF-B9D5-35F9751BA342}" type="datetimeFigureOut">
              <a:rPr lang="en-US" smtClean="0"/>
              <a:t>13/09/2020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804F0-F37F-404A-A2EB-65787199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9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69DDF-9AEA-4AC1-8F50-E6FAE348A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43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5B31-3517-49A3-A798-6E790002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AFCCC-C3DB-4EB2-8994-8A37DDE0E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3B7D-6644-4B5E-8945-0EC259D3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EC26-E5A1-40AD-B44C-53AE04A23E20}" type="datetime1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0D43-330F-4BFC-AA53-244B4216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3BCB6-425C-45B2-B762-53C94EFE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7614-0028-46A6-B5CC-F726AE90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88BD8-CE9D-4007-B3C9-D2DFDD663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85C2-6E59-48F8-8B1D-F2F26F63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BC8D-A3DC-496B-8ACD-C6F66B73ECC4}" type="datetime1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ECA8E-FAF4-41C4-B905-2540B95F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85D80-564B-4163-A4CA-B5C9D103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0D635-72DC-45F1-9AF7-A8244BDE5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15ABD-7CA7-4724-BB5B-E1E766D66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2352B-8711-4A20-AD37-71FE394F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0F8D-E37E-4B02-A422-24616C9C5B33}" type="datetime1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545FB-430F-4F83-AB8E-13327832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0AB1-A102-41A3-9677-030C84DC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3FED-A5C1-4A70-A495-760C2A43B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2086B-BD09-44E1-A473-43355018F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3234-9184-4CC7-99F5-AD109EB6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4A94-AF3D-4575-89C0-34E7239CFA00}" type="datetime1">
              <a:rPr lang="en-US" smtClean="0"/>
              <a:t>13/09/2020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28AE2-B450-41D6-A238-AC59309E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FF40-0231-4D97-A62A-BD7C0645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48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D85D-A0FD-46FB-9319-5CE2D901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6213-7B05-49E2-9887-81F6EAFB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40FA-EF5B-4445-B53F-23057358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3723-7D01-418A-AEFB-9E77B3B09768}" type="datetime1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D472-5AB4-4205-9AC6-48ADA739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EF91-CE08-43AA-B74B-B6656941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0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768E-C0F2-4D2A-801C-08F9D09B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1EC41-86C2-424F-8B7A-4B638C5C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9812D-17C7-436B-AA96-024B35E9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5CD6-CAEE-44D9-A53F-DEE5561AD129}" type="datetime1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DDD6-D85E-4F41-9E1F-82F978E4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20E7-0CE2-4767-8536-9F0AF3DE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29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0492-196D-4EF5-8C36-72F2EA2C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7BE9-2D8A-47F6-B8F6-32B9B263E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6B623-7270-49E0-ABB9-4B822378B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9CD03-8062-4EEB-9A30-99ED9046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82B5-E32F-4071-9CA6-68CE6188ABA3}" type="datetime1">
              <a:rPr lang="en-US" smtClean="0"/>
              <a:t>13/09/2020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416DE-016F-4A12-A720-14EB05CE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A2A1D-7ADF-4B66-8BF9-D3025853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83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C7D7-9C1D-4169-8E6A-BAB352D7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424A4-AD67-4BDF-9543-16DF85F4E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34905-D2C9-44BD-B78E-F16D8927E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9F2A2-60B0-433B-BA35-F8B566DBE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5779A-32D5-430E-8E6E-6C38907C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2B142-CECF-4F70-B813-61B11CE2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E69D-B923-4C05-AAE0-A5740CFCC0A5}" type="datetime1">
              <a:rPr lang="en-US" smtClean="0"/>
              <a:t>13/09/2020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AA853-A79F-4856-89B9-20A979F2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46F3A-4367-4819-B0F3-7F72D017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3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8365-FDB7-43D5-95F7-4D7ADEC4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97C19-F18A-4303-8CD1-651006F7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0073-2EE8-4D8C-B4E5-0B2D8FF10D02}" type="datetime1">
              <a:rPr lang="en-US" smtClean="0"/>
              <a:t>13/09/2020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1D445-30EF-4AC4-AA5A-F0F15C6B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7DCE8-A95C-4731-A7F0-01878041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4751A-C1EB-4815-9151-AF2BC2A4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BE7F-8889-4FBE-B851-4F5AE41916C6}" type="datetime1">
              <a:rPr lang="en-US" smtClean="0"/>
              <a:t>13/09/2020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32B44-29A5-4CAE-909C-28A7D9AD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3342F-4D58-46ED-BD0F-E551C1AD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4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2B5F-7741-445D-99E0-1197F304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148F-67D4-4B1B-AF63-AAF06ADF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C3E8F-4E2F-498E-8685-EC79419C9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20E7D-081A-45F6-929C-1D39C30B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A80D-4216-4D4A-A4D4-1FFEB22015BA}" type="datetime1">
              <a:rPr lang="en-US" smtClean="0"/>
              <a:t>13/09/2020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8A09E-FEDD-4972-BF36-13AE12A2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5B99-3A03-42C6-8F96-58C5084F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3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DDA3-5841-44E7-9F64-452B91A5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06BC-291F-4400-9B2E-0405A7AC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9D90-66A1-4A80-816D-A11E902A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3E4-3618-4A0C-83B1-4DDD759B8729}" type="datetime1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0886-CE49-438C-9216-5EF2057F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B0E5-7941-4347-AFD0-8861AB20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942-8BFC-4286-A917-AC3CD2D8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00CC9-EDB0-473D-970F-BA8917CC7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BFB11-C7B3-49D4-9F44-19E952CFB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F2A1D-7BA0-4269-98E7-1E6004F7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67-9DDE-4368-AE0C-71A2EB7C0FC4}" type="datetime1">
              <a:rPr lang="en-US" smtClean="0"/>
              <a:t>13/09/2020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975BA-B31C-4E66-AE4B-3E43BDCA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1B9C-DDEA-4213-B193-F138927D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66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EEA1-450D-4F7D-99BB-C2DA5F01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7367D-BD51-49EC-92E7-D7559184E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4DCA8-4900-45A5-9FB3-7402F986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66BB-0340-4FC8-B4B6-901B2B63D5B4}" type="datetime1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4E93E-7871-4A8A-893F-CACB0FB2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C27F-6E13-4960-8E37-14364B44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78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F13DE-955F-4E30-A055-AB2FED47B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1F7CB-26C5-419E-8582-32D93F52E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9FD2-41D5-4572-AAD5-6F66BDB7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7BDC-A3BF-451B-93C0-6FE5D3C23FD0}" type="datetime1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00D2-E108-48BA-B0A8-AEEB6BA8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06CC-B4C6-46A9-A2A9-EF792CB4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6757-3C04-4E99-97EC-44EB6C80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FB16A-D1C0-4A68-9E4B-F04263F4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C74E0-890F-4C86-9437-55948801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839E-BF90-4FAA-A504-F8B3074C7258}" type="datetime1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335E-D200-4B08-BE87-AF1457B6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DFBE-0430-4792-BAF3-50A88D4A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3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3F32-5601-40A8-9CDA-ECE56264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8E22-BD74-4FE4-B694-64418FC19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5D4F0-D42D-45D5-BEC5-806C60223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F1887-F051-49FE-BFC3-974C0D23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8E3F-95F5-49CA-9047-669840E32E9E}" type="datetime1">
              <a:rPr lang="en-US" smtClean="0"/>
              <a:t>13/09/2020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8728F-35E3-4F22-9370-315D9B1E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7730D-ABE6-4BBA-88AF-1D243F08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4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0219-929E-4164-99E9-F63A6586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60DD6-85EB-40C4-B3F2-8D4DB69DB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81B9-115B-42FF-8D60-46BDBA4E3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E26C9-70ED-426A-8891-E83F7BC83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981D7-B085-4DEC-92E6-922EBD1A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AB93F-EF23-49EF-8C6D-4A38BFA9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0876-4757-490F-88D2-99A80FA2E12D}" type="datetime1">
              <a:rPr lang="en-US" smtClean="0"/>
              <a:t>13/09/2020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8D36F-91A5-4ED7-94F6-D9753CD1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965F7-5114-4DB9-9113-DE2CBA04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9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6779-CD19-4C0E-87FA-CA9F45A8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C765E-73B1-425D-B761-778E9C07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392A-9284-4D52-958A-EEBE35A3C684}" type="datetime1">
              <a:rPr lang="en-US" smtClean="0"/>
              <a:t>13/09/2020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BBDB6-5E87-4AE1-9465-D25EC540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8335A-3582-48D3-A641-FE25328D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4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71FF9-0484-4C28-B257-AAAF5D2B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4C93-E0FF-4F01-818A-498714EED269}" type="datetime1">
              <a:rPr lang="en-US" smtClean="0"/>
              <a:t>13/09/2020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23DFF-C986-478D-8CC5-869090F0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21E2-0A6B-4BAE-97F2-1A95E2BB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1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8A46-E1BF-463B-8C18-A01ED0B8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6B94-5097-4B7A-9977-C219314EE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2BDF1-1F29-416C-B477-0ABA95BA9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A7E2B-22D8-4C88-B96E-465532C6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33F0-C6A7-40A6-B476-C0F36F7462A3}" type="datetime1">
              <a:rPr lang="en-US" smtClean="0"/>
              <a:t>13/09/2020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481B4-4F0E-4E49-B133-838EABE2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D1D5C-6B91-48D1-B5D0-42CC54B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BE02-3222-4630-922E-5705B956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4E1E2-0D21-434F-8A46-3AFB11B17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33D96-1166-4170-AA80-1F8FBE62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30CA5-FD16-41BD-8CB2-C113B8E2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F897-F854-4AA8-97DF-B968673BD978}" type="datetime1">
              <a:rPr lang="en-US" smtClean="0"/>
              <a:t>13/09/2020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6E0C2-C9F4-42D8-9B8E-346E67C1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Lab 5 (SPOS)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E1E81-E5DA-4227-A978-DAA710F9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D6D69-A88D-49C4-8E2D-2B9DEF6F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B4177-CC53-4686-A20F-CBF501B5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601AD-5AD4-496E-BF52-E0F73B01E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4A08-AD79-420C-92BB-F686DA0E26A2}" type="datetime1">
              <a:rPr lang="en-US" smtClean="0"/>
              <a:t>13/09/2020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7E98-9C1E-4225-AE7E-672C0F95D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Programming Lab 5 (SPOS)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CCA2-78AD-408D-8184-23CFC6AF1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6FA-F822-475C-8F8A-7CE2F28D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07F36-5DC8-444A-9F02-877A6463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2420C-674F-4A7B-9635-A37D81B5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A3887-14B9-4729-907E-577C15620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1C36-17AA-4019-B73A-2647187FE790}" type="datetime1">
              <a:rPr lang="en-US" smtClean="0"/>
              <a:t>13/09/2020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6D91-A801-4817-BF79-9564D3D11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Programming Lab 5 (SPOS)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C444-1157-4B5A-9ADC-9A963CBD7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84055-029C-4E86-8844-D05D96C02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8589C-AF3D-49CF-BD92-C1D1D2F5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6E21A-92A0-442D-AECC-541D8AC6E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485" y="1600200"/>
            <a:ext cx="8201552" cy="229574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Programming Laboratory – V (SPOS)</a:t>
            </a:r>
            <a:br>
              <a:rPr lang="en-US" sz="37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18BTIS511</a:t>
            </a:r>
            <a:b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</a:br>
            <a:r>
              <a:rPr lang="en-US" sz="2400" u="sng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Assignment 2</a:t>
            </a:r>
            <a:endParaRPr lang="en-US" sz="3700" u="sng" dirty="0">
              <a:latin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F7B21D-3B28-4FC5-8EAE-33EA9B0D25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91485" y="4147173"/>
            <a:ext cx="8201552" cy="11187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rgbClr val="00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Implement pass-II of a two-pass assembler. The output of assignment-1 (intermediate file, symbol and literal table) should be input for this assignment.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8CA00-AB65-4A71-A34E-456DD088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7084E-A90A-43C1-A14E-03B32BA7EBD2}"/>
              </a:ext>
            </a:extLst>
          </p:cNvPr>
          <p:cNvSpPr txBox="1"/>
          <p:nvPr/>
        </p:nvSpPr>
        <p:spPr>
          <a:xfrm>
            <a:off x="7103165" y="5102087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Prepared By – Dr. Jyoti Malhotra</a:t>
            </a:r>
          </a:p>
          <a:p>
            <a:pPr algn="r"/>
            <a:r>
              <a:rPr lang="en-US" sz="1400" i="1" dirty="0"/>
              <a:t>Prof. Pranav More</a:t>
            </a:r>
          </a:p>
        </p:txBody>
      </p:sp>
    </p:spTree>
    <p:extLst>
      <p:ext uri="{BB962C8B-B14F-4D97-AF65-F5344CB8AC3E}">
        <p14:creationId xmlns:p14="http://schemas.microsoft.com/office/powerpoint/2010/main" val="126848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Left 3">
            <a:hlinkClick r:id="rId2" action="ppaction://hlinksldjump"/>
            <a:extLst>
              <a:ext uri="{FF2B5EF4-FFF2-40B4-BE49-F238E27FC236}">
                <a16:creationId xmlns:a16="http://schemas.microsoft.com/office/drawing/2014/main" id="{F7DEE4E4-F448-4551-B7F9-36C17DE0E13E}"/>
              </a:ext>
            </a:extLst>
          </p:cNvPr>
          <p:cNvSpPr/>
          <p:nvPr/>
        </p:nvSpPr>
        <p:spPr>
          <a:xfrm>
            <a:off x="199818" y="253021"/>
            <a:ext cx="543132" cy="2880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BF6C3-74F7-405C-8324-99CDFF679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4" y="971549"/>
            <a:ext cx="11067239" cy="5058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7D4F66-A2D9-4AC4-9204-31C7FA9B2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582" y="253021"/>
            <a:ext cx="1371600" cy="1190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1485D0-81DB-4C28-B99B-0A6AE83C6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802" y="221766"/>
            <a:ext cx="2238375" cy="212407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52027A-F915-41FB-A9A7-92191DDAD9B5}"/>
              </a:ext>
            </a:extLst>
          </p:cNvPr>
          <p:cNvCxnSpPr>
            <a:cxnSpLocks/>
          </p:cNvCxnSpPr>
          <p:nvPr/>
        </p:nvCxnSpPr>
        <p:spPr>
          <a:xfrm flipV="1">
            <a:off x="3154017" y="702365"/>
            <a:ext cx="4588565" cy="581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2C559C-F535-4347-A7B1-D0DD65EF1F50}"/>
              </a:ext>
            </a:extLst>
          </p:cNvPr>
          <p:cNvSpPr txBox="1"/>
          <p:nvPr/>
        </p:nvSpPr>
        <p:spPr>
          <a:xfrm>
            <a:off x="2278536" y="73886"/>
            <a:ext cx="512859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the given example; there are 3 pools, and third pool is empty.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CB8A3D-0E3D-4DAE-8588-DEDB4437ED98}"/>
              </a:ext>
            </a:extLst>
          </p:cNvPr>
          <p:cNvGrpSpPr/>
          <p:nvPr/>
        </p:nvGrpSpPr>
        <p:grpSpPr>
          <a:xfrm>
            <a:off x="8242852" y="675759"/>
            <a:ext cx="3847245" cy="4698175"/>
            <a:chOff x="8242852" y="675759"/>
            <a:chExt cx="3847245" cy="46981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253706-BBFC-4CF6-A4A8-1B289B2A304D}"/>
                </a:ext>
              </a:extLst>
            </p:cNvPr>
            <p:cNvSpPr txBox="1"/>
            <p:nvPr/>
          </p:nvSpPr>
          <p:spPr>
            <a:xfrm>
              <a:off x="8693426" y="4512160"/>
              <a:ext cx="3396671" cy="861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/>
                <a:t>i</a:t>
              </a:r>
              <a:r>
                <a:rPr lang="en-US" dirty="0"/>
                <a:t> in range(0,2) for first pool</a:t>
              </a:r>
            </a:p>
            <a:p>
              <a:r>
                <a:rPr lang="en-US" dirty="0"/>
                <a:t>for </a:t>
              </a:r>
              <a:r>
                <a:rPr lang="en-US" dirty="0" err="1"/>
                <a:t>i</a:t>
              </a:r>
              <a:r>
                <a:rPr lang="en-US" dirty="0"/>
                <a:t> in range(2,5) for second pool</a:t>
              </a:r>
            </a:p>
            <a:p>
              <a:r>
                <a:rPr lang="en-US" sz="1400" b="1" i="1" dirty="0"/>
                <a:t>(REFER </a:t>
              </a:r>
              <a:r>
                <a:rPr lang="en-US" sz="1400" b="1" i="1" dirty="0" err="1"/>
                <a:t>PoolTable</a:t>
              </a:r>
              <a:r>
                <a:rPr lang="en-US" sz="1400" b="1" i="1" dirty="0"/>
                <a:t>)</a:t>
              </a:r>
              <a:endParaRPr lang="en-US" b="1" i="1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8CA3B3-16FE-4E4C-B23C-A8A1D49603E0}"/>
                </a:ext>
              </a:extLst>
            </p:cNvPr>
            <p:cNvCxnSpPr/>
            <p:nvPr/>
          </p:nvCxnSpPr>
          <p:spPr>
            <a:xfrm>
              <a:off x="10640253" y="3737113"/>
              <a:ext cx="0" cy="77504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DDAAA7-260D-4DE1-BABF-B0CCE5BB9F92}"/>
                </a:ext>
              </a:extLst>
            </p:cNvPr>
            <p:cNvSpPr/>
            <p:nvPr/>
          </p:nvSpPr>
          <p:spPr>
            <a:xfrm>
              <a:off x="8576457" y="675759"/>
              <a:ext cx="149577" cy="322397"/>
            </a:xfrm>
            <a:custGeom>
              <a:avLst/>
              <a:gdLst>
                <a:gd name="connsiteX0" fmla="*/ 0 w 149577"/>
                <a:gd name="connsiteY0" fmla="*/ 0 h 322397"/>
                <a:gd name="connsiteX1" fmla="*/ 66261 w 149577"/>
                <a:gd name="connsiteY1" fmla="*/ 13252 h 322397"/>
                <a:gd name="connsiteX2" fmla="*/ 119270 w 149577"/>
                <a:gd name="connsiteY2" fmla="*/ 66261 h 322397"/>
                <a:gd name="connsiteX3" fmla="*/ 132522 w 149577"/>
                <a:gd name="connsiteY3" fmla="*/ 278296 h 322397"/>
                <a:gd name="connsiteX4" fmla="*/ 106018 w 149577"/>
                <a:gd name="connsiteY4" fmla="*/ 318052 h 322397"/>
                <a:gd name="connsiteX5" fmla="*/ 13253 w 149577"/>
                <a:gd name="connsiteY5" fmla="*/ 318052 h 32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577" h="322397">
                  <a:moveTo>
                    <a:pt x="0" y="0"/>
                  </a:moveTo>
                  <a:cubicBezTo>
                    <a:pt x="22087" y="4417"/>
                    <a:pt x="46571" y="2313"/>
                    <a:pt x="66261" y="13252"/>
                  </a:cubicBezTo>
                  <a:cubicBezTo>
                    <a:pt x="88105" y="25388"/>
                    <a:pt x="119270" y="66261"/>
                    <a:pt x="119270" y="66261"/>
                  </a:cubicBezTo>
                  <a:cubicBezTo>
                    <a:pt x="152016" y="164501"/>
                    <a:pt x="160942" y="155140"/>
                    <a:pt x="132522" y="278296"/>
                  </a:cubicBezTo>
                  <a:cubicBezTo>
                    <a:pt x="128941" y="293815"/>
                    <a:pt x="121128" y="313016"/>
                    <a:pt x="106018" y="318052"/>
                  </a:cubicBezTo>
                  <a:cubicBezTo>
                    <a:pt x="76683" y="327830"/>
                    <a:pt x="44175" y="318052"/>
                    <a:pt x="13253" y="318052"/>
                  </a:cubicBezTo>
                </a:path>
              </a:pathLst>
            </a:custGeom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E9818C-D677-424E-9C15-B70CE42779DE}"/>
                </a:ext>
              </a:extLst>
            </p:cNvPr>
            <p:cNvSpPr/>
            <p:nvPr/>
          </p:nvSpPr>
          <p:spPr>
            <a:xfrm>
              <a:off x="8242852" y="967409"/>
              <a:ext cx="119270" cy="304800"/>
            </a:xfrm>
            <a:custGeom>
              <a:avLst/>
              <a:gdLst>
                <a:gd name="connsiteX0" fmla="*/ 79513 w 119270"/>
                <a:gd name="connsiteY0" fmla="*/ 0 h 304800"/>
                <a:gd name="connsiteX1" fmla="*/ 39757 w 119270"/>
                <a:gd name="connsiteY1" fmla="*/ 66261 h 304800"/>
                <a:gd name="connsiteX2" fmla="*/ 0 w 119270"/>
                <a:gd name="connsiteY2" fmla="*/ 132521 h 304800"/>
                <a:gd name="connsiteX3" fmla="*/ 13252 w 119270"/>
                <a:gd name="connsiteY3" fmla="*/ 265043 h 304800"/>
                <a:gd name="connsiteX4" fmla="*/ 53009 w 119270"/>
                <a:gd name="connsiteY4" fmla="*/ 278295 h 304800"/>
                <a:gd name="connsiteX5" fmla="*/ 119270 w 119270"/>
                <a:gd name="connsiteY5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270" h="304800">
                  <a:moveTo>
                    <a:pt x="79513" y="0"/>
                  </a:moveTo>
                  <a:cubicBezTo>
                    <a:pt x="66261" y="22087"/>
                    <a:pt x="54728" y="45301"/>
                    <a:pt x="39757" y="66261"/>
                  </a:cubicBezTo>
                  <a:cubicBezTo>
                    <a:pt x="-5722" y="129931"/>
                    <a:pt x="27373" y="50402"/>
                    <a:pt x="0" y="132521"/>
                  </a:cubicBezTo>
                  <a:cubicBezTo>
                    <a:pt x="4417" y="176695"/>
                    <a:pt x="-1920" y="223322"/>
                    <a:pt x="13252" y="265043"/>
                  </a:cubicBezTo>
                  <a:cubicBezTo>
                    <a:pt x="18026" y="278171"/>
                    <a:pt x="39577" y="274457"/>
                    <a:pt x="53009" y="278295"/>
                  </a:cubicBezTo>
                  <a:cubicBezTo>
                    <a:pt x="115031" y="296016"/>
                    <a:pt x="92126" y="277656"/>
                    <a:pt x="119270" y="304800"/>
                  </a:cubicBezTo>
                </a:path>
              </a:pathLst>
            </a:custGeom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15B9232-5321-483C-ABC8-4F2B85F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16122F-429C-4579-9F2F-AC1BDB84B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26" y="546134"/>
            <a:ext cx="11509747" cy="5765732"/>
          </a:xfrm>
          <a:prstGeom prst="rect">
            <a:avLst/>
          </a:prstGeom>
        </p:spPr>
      </p:pic>
      <p:sp>
        <p:nvSpPr>
          <p:cNvPr id="7" name="Arrow: Left 6">
            <a:hlinkClick r:id="rId3" action="ppaction://hlinksldjump"/>
            <a:extLst>
              <a:ext uri="{FF2B5EF4-FFF2-40B4-BE49-F238E27FC236}">
                <a16:creationId xmlns:a16="http://schemas.microsoft.com/office/drawing/2014/main" id="{2FAD8B37-6E87-44BA-A97E-C1B2E1E44995}"/>
              </a:ext>
            </a:extLst>
          </p:cNvPr>
          <p:cNvSpPr/>
          <p:nvPr/>
        </p:nvSpPr>
        <p:spPr>
          <a:xfrm>
            <a:off x="213070" y="107247"/>
            <a:ext cx="543132" cy="2880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D63CD1-10B0-43D2-AEEC-B0AADABF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7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Left 6">
            <a:hlinkClick r:id="rId2" action="ppaction://hlinksldjump"/>
            <a:extLst>
              <a:ext uri="{FF2B5EF4-FFF2-40B4-BE49-F238E27FC236}">
                <a16:creationId xmlns:a16="http://schemas.microsoft.com/office/drawing/2014/main" id="{2FAD8B37-6E87-44BA-A97E-C1B2E1E44995}"/>
              </a:ext>
            </a:extLst>
          </p:cNvPr>
          <p:cNvSpPr/>
          <p:nvPr/>
        </p:nvSpPr>
        <p:spPr>
          <a:xfrm>
            <a:off x="213070" y="107247"/>
            <a:ext cx="543132" cy="2880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4A08FC-39EA-494B-BB0D-EEDE87EF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00" y="1592745"/>
            <a:ext cx="11706799" cy="3672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C59941-1A83-418E-93A3-651046DC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5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42B1491-29CF-4378-93E6-89082D8E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08" y="642990"/>
            <a:ext cx="2584308" cy="557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6F79C-4BC7-4A5B-9DD1-9F3E8CAF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55" y="661919"/>
            <a:ext cx="2179061" cy="55530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E843DB8-CBA3-4D08-BC7F-101E91B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99" y="3047412"/>
            <a:ext cx="1123923" cy="544513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INPUT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E07217-C196-4843-AEAB-EF0CB575F226}"/>
              </a:ext>
            </a:extLst>
          </p:cNvPr>
          <p:cNvSpPr txBox="1">
            <a:spLocks/>
          </p:cNvSpPr>
          <p:nvPr/>
        </p:nvSpPr>
        <p:spPr>
          <a:xfrm>
            <a:off x="8963850" y="3166207"/>
            <a:ext cx="1123923" cy="544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b="1" dirty="0">
                <a:latin typeface="Cambria" panose="02040503050406030204" pitchFamily="18" charset="0"/>
              </a:rPr>
              <a:t>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8F293-FB9E-4520-A59B-885009BE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740940" y="0"/>
            <a:ext cx="3200400" cy="67818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TARGET CODE 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1000)  09  0  1013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1001)  04  1  1010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1002)  05  1  1034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1003)  03  1  1034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1004)  04  2  1034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1005)  01  2  1010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1006)  05  2  1034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1007)  06  2  1013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1008)  07  1  1003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1009)  05  1  1014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1010)  00  0  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1011)  10  0  1014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1012)  00  0  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1014)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1034)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1035)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8914" name="Slide Number Placeholder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210800" y="6433280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92B4F-44AA-446D-83AB-6974526852C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915" name="Rectangle 35"/>
          <p:cNvSpPr>
            <a:spLocks noChangeArrowheads="1"/>
          </p:cNvSpPr>
          <p:nvPr/>
        </p:nvSpPr>
        <p:spPr bwMode="auto">
          <a:xfrm>
            <a:off x="1997740" y="0"/>
            <a:ext cx="2514600" cy="67818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(AD, 00) (C, 1000)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(IS, 09)  </a:t>
            </a: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(S, 00)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(IS, 04) (1) (L, 00)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(IS, 05) (1) (S, 01)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(IS, 03) (1) (S, 01)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(IS, 04) (2) (S, 01)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(IS, 01) (2) (L, 00)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(IS, 05) (2) (S, 01)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(IS, 06) (2) (S, 00)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(IS, 07) (1) (S, 02)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(IS, 05) (1) (S, 03)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(AD, 04)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(IS, 10) (S, 03)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(IS, 00)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(DL, 01) (C,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(DL, 01) (C, 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(DL, 01) (C,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(AD, 01)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7540" y="2286001"/>
            <a:ext cx="2895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941" y="5334000"/>
            <a:ext cx="26654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7"/>
          <p:cNvSpPr/>
          <p:nvPr/>
        </p:nvSpPr>
        <p:spPr bwMode="auto">
          <a:xfrm>
            <a:off x="2697828" y="373063"/>
            <a:ext cx="2957512" cy="69850"/>
          </a:xfrm>
          <a:custGeom>
            <a:avLst/>
            <a:gdLst>
              <a:gd name="connsiteX0" fmla="*/ 0 w 2327563"/>
              <a:gd name="connsiteY0" fmla="*/ 69272 h 69272"/>
              <a:gd name="connsiteX1" fmla="*/ 124690 w 2327563"/>
              <a:gd name="connsiteY1" fmla="*/ 0 h 69272"/>
              <a:gd name="connsiteX2" fmla="*/ 2272145 w 2327563"/>
              <a:gd name="connsiteY2" fmla="*/ 13854 h 69272"/>
              <a:gd name="connsiteX3" fmla="*/ 2313709 w 2327563"/>
              <a:gd name="connsiteY3" fmla="*/ 27709 h 69272"/>
              <a:gd name="connsiteX4" fmla="*/ 2327563 w 2327563"/>
              <a:gd name="connsiteY4" fmla="*/ 69272 h 6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7563" h="69272">
                <a:moveTo>
                  <a:pt x="0" y="69272"/>
                </a:moveTo>
                <a:cubicBezTo>
                  <a:pt x="30724" y="46229"/>
                  <a:pt x="82003" y="267"/>
                  <a:pt x="124690" y="0"/>
                </a:cubicBezTo>
                <a:lnTo>
                  <a:pt x="2272145" y="13854"/>
                </a:lnTo>
                <a:cubicBezTo>
                  <a:pt x="2286000" y="18472"/>
                  <a:pt x="2303382" y="17382"/>
                  <a:pt x="2313709" y="27709"/>
                </a:cubicBezTo>
                <a:cubicBezTo>
                  <a:pt x="2324035" y="38035"/>
                  <a:pt x="2327563" y="69272"/>
                  <a:pt x="2327563" y="69272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036340" y="76200"/>
            <a:ext cx="4114800" cy="685800"/>
            <a:chOff x="4114800" y="76200"/>
            <a:chExt cx="4114800" cy="685800"/>
          </a:xfrm>
        </p:grpSpPr>
        <p:sp>
          <p:nvSpPr>
            <p:cNvPr id="11" name="Freeform 10"/>
            <p:cNvSpPr/>
            <p:nvPr/>
          </p:nvSpPr>
          <p:spPr bwMode="auto">
            <a:xfrm>
              <a:off x="4114800" y="327025"/>
              <a:ext cx="2327275" cy="69850"/>
            </a:xfrm>
            <a:custGeom>
              <a:avLst/>
              <a:gdLst>
                <a:gd name="connsiteX0" fmla="*/ 0 w 2327563"/>
                <a:gd name="connsiteY0" fmla="*/ 69272 h 69272"/>
                <a:gd name="connsiteX1" fmla="*/ 124690 w 2327563"/>
                <a:gd name="connsiteY1" fmla="*/ 0 h 69272"/>
                <a:gd name="connsiteX2" fmla="*/ 2272145 w 2327563"/>
                <a:gd name="connsiteY2" fmla="*/ 13854 h 69272"/>
                <a:gd name="connsiteX3" fmla="*/ 2313709 w 2327563"/>
                <a:gd name="connsiteY3" fmla="*/ 27709 h 69272"/>
                <a:gd name="connsiteX4" fmla="*/ 2327563 w 2327563"/>
                <a:gd name="connsiteY4" fmla="*/ 69272 h 6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7563" h="69272">
                  <a:moveTo>
                    <a:pt x="0" y="69272"/>
                  </a:moveTo>
                  <a:cubicBezTo>
                    <a:pt x="30724" y="46229"/>
                    <a:pt x="82003" y="267"/>
                    <a:pt x="124690" y="0"/>
                  </a:cubicBezTo>
                  <a:lnTo>
                    <a:pt x="2272145" y="13854"/>
                  </a:lnTo>
                  <a:cubicBezTo>
                    <a:pt x="2286000" y="18472"/>
                    <a:pt x="2303382" y="17382"/>
                    <a:pt x="2313709" y="27709"/>
                  </a:cubicBezTo>
                  <a:cubicBezTo>
                    <a:pt x="2324035" y="38035"/>
                    <a:pt x="2327563" y="69272"/>
                    <a:pt x="2327563" y="69272"/>
                  </a:cubicBezTo>
                </a:path>
              </a:pathLst>
            </a:cu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</a:scheme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715000" y="76200"/>
              <a:ext cx="2514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No register operand present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493540" y="647700"/>
            <a:ext cx="4419600" cy="2171700"/>
            <a:chOff x="4114800" y="533400"/>
            <a:chExt cx="4876801" cy="2286000"/>
          </a:xfrm>
        </p:grpSpPr>
        <p:cxnSp>
          <p:nvCxnSpPr>
            <p:cNvPr id="38925" name="Straight Arrow Connector 14"/>
            <p:cNvCxnSpPr>
              <a:cxnSpLocks noChangeShapeType="1"/>
            </p:cNvCxnSpPr>
            <p:nvPr/>
          </p:nvCxnSpPr>
          <p:spPr bwMode="auto">
            <a:xfrm>
              <a:off x="4114800" y="533400"/>
              <a:ext cx="2895600" cy="6096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7" name="Rectangle 16"/>
            <p:cNvSpPr/>
            <p:nvPr/>
          </p:nvSpPr>
          <p:spPr bwMode="auto">
            <a:xfrm>
              <a:off x="5964621" y="1218532"/>
              <a:ext cx="3026980" cy="68680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From </a:t>
              </a: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(S, 00) </a:t>
              </a:r>
              <a:r>
                <a:rPr kumimoji="1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I.e.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S[0].Address </a:t>
              </a:r>
              <a:r>
                <a:rPr kumimoji="1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i.e. 1013</a:t>
              </a:r>
            </a:p>
          </p:txBody>
        </p:sp>
        <p:cxnSp>
          <p:nvCxnSpPr>
            <p:cNvPr id="38927" name="Straight Arrow Connector 18"/>
            <p:cNvCxnSpPr>
              <a:cxnSpLocks noChangeShapeType="1"/>
            </p:cNvCxnSpPr>
            <p:nvPr/>
          </p:nvCxnSpPr>
          <p:spPr bwMode="auto">
            <a:xfrm flipH="1">
              <a:off x="8305800" y="1752600"/>
              <a:ext cx="228600" cy="10668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798340" y="4267200"/>
            <a:ext cx="4038600" cy="914400"/>
            <a:chOff x="4876800" y="4267200"/>
            <a:chExt cx="4038600" cy="914400"/>
          </a:xfrm>
        </p:grpSpPr>
        <p:cxnSp>
          <p:nvCxnSpPr>
            <p:cNvPr id="38923" name="Straight Arrow Connector 22"/>
            <p:cNvCxnSpPr>
              <a:cxnSpLocks noChangeShapeType="1"/>
            </p:cNvCxnSpPr>
            <p:nvPr/>
          </p:nvCxnSpPr>
          <p:spPr bwMode="auto">
            <a:xfrm>
              <a:off x="4876800" y="4267200"/>
              <a:ext cx="18288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Rectangle 23"/>
            <p:cNvSpPr/>
            <p:nvPr/>
          </p:nvSpPr>
          <p:spPr bwMode="auto">
            <a:xfrm>
              <a:off x="6172200" y="4343400"/>
              <a:ext cx="2743200" cy="838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Internal representation of =‘1’ (no </a:t>
              </a:r>
              <a:r>
                <a:rPr kumimoji="1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opcode</a:t>
              </a:r>
              <a:r>
                <a:rPr kumimoji="1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 and register code)</a:t>
              </a:r>
            </a:p>
          </p:txBody>
        </p:sp>
      </p:grpSp>
      <p:sp>
        <p:nvSpPr>
          <p:cNvPr id="18" name="Freeform 17"/>
          <p:cNvSpPr/>
          <p:nvPr/>
        </p:nvSpPr>
        <p:spPr bwMode="auto">
          <a:xfrm>
            <a:off x="3080306" y="714702"/>
            <a:ext cx="2957512" cy="69850"/>
          </a:xfrm>
          <a:custGeom>
            <a:avLst/>
            <a:gdLst>
              <a:gd name="connsiteX0" fmla="*/ 0 w 2327563"/>
              <a:gd name="connsiteY0" fmla="*/ 69272 h 69272"/>
              <a:gd name="connsiteX1" fmla="*/ 124690 w 2327563"/>
              <a:gd name="connsiteY1" fmla="*/ 0 h 69272"/>
              <a:gd name="connsiteX2" fmla="*/ 2272145 w 2327563"/>
              <a:gd name="connsiteY2" fmla="*/ 13854 h 69272"/>
              <a:gd name="connsiteX3" fmla="*/ 2313709 w 2327563"/>
              <a:gd name="connsiteY3" fmla="*/ 27709 h 69272"/>
              <a:gd name="connsiteX4" fmla="*/ 2327563 w 2327563"/>
              <a:gd name="connsiteY4" fmla="*/ 69272 h 6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7563" h="69272">
                <a:moveTo>
                  <a:pt x="0" y="69272"/>
                </a:moveTo>
                <a:cubicBezTo>
                  <a:pt x="30724" y="46229"/>
                  <a:pt x="82003" y="267"/>
                  <a:pt x="124690" y="0"/>
                </a:cubicBezTo>
                <a:lnTo>
                  <a:pt x="2272145" y="13854"/>
                </a:lnTo>
                <a:cubicBezTo>
                  <a:pt x="2286000" y="18472"/>
                  <a:pt x="2303382" y="17382"/>
                  <a:pt x="2313709" y="27709"/>
                </a:cubicBezTo>
                <a:cubicBezTo>
                  <a:pt x="2324035" y="38035"/>
                  <a:pt x="2327563" y="69272"/>
                  <a:pt x="2327563" y="69272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627989-5664-4416-9A1A-C30301EFFA70}"/>
              </a:ext>
            </a:extLst>
          </p:cNvPr>
          <p:cNvGrpSpPr/>
          <p:nvPr/>
        </p:nvGrpSpPr>
        <p:grpSpPr>
          <a:xfrm>
            <a:off x="2044462" y="396875"/>
            <a:ext cx="2514600" cy="6319472"/>
            <a:chOff x="35213" y="396875"/>
            <a:chExt cx="5345485" cy="631947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1DAE7EF-0669-44FE-A6DE-4905A5678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36" y="396875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8A66593-17F4-4F2E-9233-243C9AC50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52" y="718091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65FB40-2983-48C1-9D10-8CA197377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7" y="1125713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A48CE5-EFEB-4378-8270-2256C6BE8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13" y="1489133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11CC7A0-88E9-4EFF-A15C-3131E32C3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65" y="1900076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2694F5A-F9C4-487F-B510-03D2B008D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1" y="2221292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E6CBFB6-CD6E-400A-9870-CEF33A9509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36" y="2583000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934A47D-0294-4374-8780-38D6DEF44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52" y="2904216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A9A5FA6-45DE-455F-8905-45A7C2D15A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7" y="3311838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7BEA8FF-D1F7-4938-B277-A36592756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13" y="3675258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46D055-7828-413A-82EF-AAE087D07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65" y="4086201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6EDA8-4F81-4C64-AA74-01BFE4077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1" y="4407417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BF3CCE-04BE-48F4-9E76-5BEB47AF8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50" y="4881183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02A127E-AA91-4E0F-B3AC-CEC575FE4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02" y="5202399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03AE7A-A39D-44FA-B120-C0D2D0277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7" y="5610021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85E7DB0-06EA-483E-A459-F2B4C407C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63" y="5973441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8DCF675-F482-4699-A225-A44C0A7F8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15" y="6384384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D8B435D-6714-45F8-9400-D3A127AF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1" y="6705600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 bldLvl="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935599" y="6315039"/>
            <a:ext cx="190500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3363C-32E6-4944-9FB4-C7AC474189DD}" type="slidenum"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211016" y="106978"/>
            <a:ext cx="9340948" cy="6771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Times New Roman" pitchFamily="18" charset="0"/>
              </a:rPr>
              <a:t>Write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Times New Roman" pitchFamily="18" charset="0"/>
              </a:rPr>
              <a:t>Target code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Times New Roman" pitchFamily="18" charset="0"/>
              </a:rPr>
              <a:t>for following IC of TWO Pass assembler with hypothetical Instruction set. (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Times New Roman" pitchFamily="18" charset="0"/>
              </a:rPr>
              <a:t>Assume symbols, literal, symbol table and literal table)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008998" y="862929"/>
            <a:ext cx="290873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(AD, 00)  (C, 200)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09)  (S,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09)  (S,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(0)  (L,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(0)  (S,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01)  (0)  (S,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02)  (0)  (L,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05)  (0)  (S, 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10)  (S, 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(AD, 04)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(0)  (L, 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(0)  (S,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01)  (0)  (S,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02)  (0)  (L, 03)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08)  (0)  (L, 04)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05)  (0)  (S, 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(AD, 01)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8443" y="990600"/>
            <a:ext cx="7047914" cy="1330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Assumption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– 3 symbols are A,B, C and 5 literals are 1,2,3,4,5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Based on this assumption; following are the required data structures: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E85834-4F94-42B8-BC7E-EE468B49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74" y="175419"/>
            <a:ext cx="2334651" cy="544513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sz="2100" b="1" dirty="0"/>
              <a:t>2-pass assembler practice example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CA664A-BA5C-4B49-A99A-BE20CA61B365}"/>
              </a:ext>
            </a:extLst>
          </p:cNvPr>
          <p:cNvSpPr/>
          <p:nvPr/>
        </p:nvSpPr>
        <p:spPr>
          <a:xfrm>
            <a:off x="4292856" y="2841962"/>
            <a:ext cx="7047914" cy="1949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(AD, 04) signifies IC for LTORG i.e. End of the previous pool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(AD, 01) signifies IC for END i.e. end of the program and existing pool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Tasks: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Create constant representation for literals of previous pool by incrementing LC value.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F4EFA1-AA8A-470A-8051-4343E826EF4D}"/>
              </a:ext>
            </a:extLst>
          </p:cNvPr>
          <p:cNvGrpSpPr/>
          <p:nvPr/>
        </p:nvGrpSpPr>
        <p:grpSpPr>
          <a:xfrm>
            <a:off x="1913021" y="1467853"/>
            <a:ext cx="4923877" cy="3845169"/>
            <a:chOff x="1913021" y="1467853"/>
            <a:chExt cx="4923877" cy="38451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EEF5BE-978C-4401-96E7-22EBCC517E5E}"/>
                </a:ext>
              </a:extLst>
            </p:cNvPr>
            <p:cNvGrpSpPr/>
            <p:nvPr/>
          </p:nvGrpSpPr>
          <p:grpSpPr>
            <a:xfrm>
              <a:off x="1913021" y="1467853"/>
              <a:ext cx="1090863" cy="3845169"/>
              <a:chOff x="1913021" y="1467853"/>
              <a:chExt cx="1090863" cy="384516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A8D88F9-3A27-4B86-B7A4-2F42C28E33D0}"/>
                  </a:ext>
                </a:extLst>
              </p:cNvPr>
              <p:cNvCxnSpPr/>
              <p:nvPr/>
            </p:nvCxnSpPr>
            <p:spPr>
              <a:xfrm>
                <a:off x="1913021" y="1467853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276674B-DB46-4417-A78E-394EFCB56B0C}"/>
                  </a:ext>
                </a:extLst>
              </p:cNvPr>
              <p:cNvCxnSpPr/>
              <p:nvPr/>
            </p:nvCxnSpPr>
            <p:spPr>
              <a:xfrm>
                <a:off x="1913021" y="1776663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EC4227-AFF7-4B54-AAB1-EAD886E22AB0}"/>
                  </a:ext>
                </a:extLst>
              </p:cNvPr>
              <p:cNvCxnSpPr/>
              <p:nvPr/>
            </p:nvCxnSpPr>
            <p:spPr>
              <a:xfrm>
                <a:off x="2342147" y="2321169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0927E0D-6264-447A-BE98-15AC692B6D55}"/>
                  </a:ext>
                </a:extLst>
              </p:cNvPr>
              <p:cNvCxnSpPr/>
              <p:nvPr/>
            </p:nvCxnSpPr>
            <p:spPr>
              <a:xfrm>
                <a:off x="2342147" y="2581853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17470A-520F-4733-8E31-6281637D4BB7}"/>
                  </a:ext>
                </a:extLst>
              </p:cNvPr>
              <p:cNvCxnSpPr/>
              <p:nvPr/>
            </p:nvCxnSpPr>
            <p:spPr>
              <a:xfrm>
                <a:off x="2342147" y="3155359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5369D1B-2D99-4648-97B7-0E7205B2EAEE}"/>
                  </a:ext>
                </a:extLst>
              </p:cNvPr>
              <p:cNvCxnSpPr/>
              <p:nvPr/>
            </p:nvCxnSpPr>
            <p:spPr>
              <a:xfrm>
                <a:off x="1913021" y="3452138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7A1E7C9-08EF-4C6C-BDE6-B073AF3C72BD}"/>
                  </a:ext>
                </a:extLst>
              </p:cNvPr>
              <p:cNvCxnSpPr/>
              <p:nvPr/>
            </p:nvCxnSpPr>
            <p:spPr>
              <a:xfrm>
                <a:off x="2342147" y="4218149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A54C55B-A528-47CF-9DD0-F72895DBA543}"/>
                  </a:ext>
                </a:extLst>
              </p:cNvPr>
              <p:cNvCxnSpPr/>
              <p:nvPr/>
            </p:nvCxnSpPr>
            <p:spPr>
              <a:xfrm>
                <a:off x="2342147" y="4506906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B196623-F69F-4D93-861F-C9BFA82DC83F}"/>
                  </a:ext>
                </a:extLst>
              </p:cNvPr>
              <p:cNvCxnSpPr/>
              <p:nvPr/>
            </p:nvCxnSpPr>
            <p:spPr>
              <a:xfrm>
                <a:off x="2342147" y="5313022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436779-1F59-447A-8406-33B1AEB37229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31" y="1549913"/>
              <a:ext cx="107176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E28E710-9CCA-4C02-9499-C8D9E15D4DB9}"/>
              </a:ext>
            </a:extLst>
          </p:cNvPr>
          <p:cNvGrpSpPr/>
          <p:nvPr/>
        </p:nvGrpSpPr>
        <p:grpSpPr>
          <a:xfrm>
            <a:off x="2297970" y="1549913"/>
            <a:ext cx="6775692" cy="3535064"/>
            <a:chOff x="2297970" y="1549913"/>
            <a:chExt cx="6775692" cy="353506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50D2B2F-8BE5-4A5A-8103-29C7100EDD15}"/>
                </a:ext>
              </a:extLst>
            </p:cNvPr>
            <p:cNvGrpSpPr/>
            <p:nvPr/>
          </p:nvGrpSpPr>
          <p:grpSpPr>
            <a:xfrm>
              <a:off x="2297970" y="2041667"/>
              <a:ext cx="705914" cy="3043310"/>
              <a:chOff x="2297970" y="2041667"/>
              <a:chExt cx="705914" cy="30433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1957F55-6624-4E93-91A9-DF034329B225}"/>
                  </a:ext>
                </a:extLst>
              </p:cNvPr>
              <p:cNvCxnSpPr/>
              <p:nvPr/>
            </p:nvCxnSpPr>
            <p:spPr>
              <a:xfrm>
                <a:off x="2342147" y="2041667"/>
                <a:ext cx="661737" cy="0"/>
              </a:xfrm>
              <a:prstGeom prst="line">
                <a:avLst/>
              </a:prstGeom>
              <a:ln w="25400">
                <a:solidFill>
                  <a:srgbClr val="2B0AB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9829778-BAA1-43AF-93BC-8DC9996A75EA}"/>
                  </a:ext>
                </a:extLst>
              </p:cNvPr>
              <p:cNvCxnSpPr/>
              <p:nvPr/>
            </p:nvCxnSpPr>
            <p:spPr>
              <a:xfrm>
                <a:off x="2342147" y="2883384"/>
                <a:ext cx="661737" cy="0"/>
              </a:xfrm>
              <a:prstGeom prst="line">
                <a:avLst/>
              </a:prstGeom>
              <a:ln w="25400">
                <a:solidFill>
                  <a:srgbClr val="2B0AB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EC7C9BF-16EE-4361-A0F6-32790E210DA8}"/>
                  </a:ext>
                </a:extLst>
              </p:cNvPr>
              <p:cNvCxnSpPr/>
              <p:nvPr/>
            </p:nvCxnSpPr>
            <p:spPr>
              <a:xfrm>
                <a:off x="2297970" y="3978319"/>
                <a:ext cx="661737" cy="0"/>
              </a:xfrm>
              <a:prstGeom prst="line">
                <a:avLst/>
              </a:prstGeom>
              <a:ln w="25400">
                <a:solidFill>
                  <a:srgbClr val="2B0AB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38E529C-5BCE-4682-8C0F-DDE80C240A1F}"/>
                  </a:ext>
                </a:extLst>
              </p:cNvPr>
              <p:cNvCxnSpPr/>
              <p:nvPr/>
            </p:nvCxnSpPr>
            <p:spPr>
              <a:xfrm>
                <a:off x="2342147" y="4791900"/>
                <a:ext cx="661737" cy="0"/>
              </a:xfrm>
              <a:prstGeom prst="line">
                <a:avLst/>
              </a:prstGeom>
              <a:ln w="25400">
                <a:solidFill>
                  <a:srgbClr val="2B0AB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FF755BE-94EE-453D-85BD-CDA08A5DEDED}"/>
                  </a:ext>
                </a:extLst>
              </p:cNvPr>
              <p:cNvCxnSpPr/>
              <p:nvPr/>
            </p:nvCxnSpPr>
            <p:spPr>
              <a:xfrm>
                <a:off x="2342147" y="5084977"/>
                <a:ext cx="661737" cy="0"/>
              </a:xfrm>
              <a:prstGeom prst="line">
                <a:avLst/>
              </a:prstGeom>
              <a:ln w="25400">
                <a:solidFill>
                  <a:srgbClr val="2B0AB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0EAF8CA-548C-4AFD-B9CE-86DAA190CF42}"/>
                </a:ext>
              </a:extLst>
            </p:cNvPr>
            <p:cNvCxnSpPr>
              <a:cxnSpLocks/>
            </p:cNvCxnSpPr>
            <p:nvPr/>
          </p:nvCxnSpPr>
          <p:spPr>
            <a:xfrm>
              <a:off x="8248233" y="1549913"/>
              <a:ext cx="825429" cy="0"/>
            </a:xfrm>
            <a:prstGeom prst="line">
              <a:avLst/>
            </a:prstGeom>
            <a:ln w="25400">
              <a:solidFill>
                <a:srgbClr val="2B0AB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BB09B85-C33E-4D9F-8643-B9348F095D6D}"/>
              </a:ext>
            </a:extLst>
          </p:cNvPr>
          <p:cNvSpPr/>
          <p:nvPr/>
        </p:nvSpPr>
        <p:spPr>
          <a:xfrm>
            <a:off x="4292856" y="5084977"/>
            <a:ext cx="7047914" cy="824092"/>
          </a:xfrm>
          <a:prstGeom prst="rect">
            <a:avLst/>
          </a:prstGeom>
          <a:solidFill>
            <a:srgbClr val="F9C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(S, 00) and (L,00) meaning S[0].address and L[0].address-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Create suitable data structures and write target code.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935599" y="6315039"/>
            <a:ext cx="190500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3363C-32E6-4944-9FB4-C7AC474189DD}" type="slidenum"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211016" y="106978"/>
            <a:ext cx="9340948" cy="6771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Times New Roman" pitchFamily="18" charset="0"/>
              </a:rPr>
              <a:t>Write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Times New Roman" pitchFamily="18" charset="0"/>
              </a:rPr>
              <a:t>Target code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Times New Roman" pitchFamily="18" charset="0"/>
              </a:rPr>
              <a:t>for following IC of TWO Pass assembler with hypothetical Instruction set. (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Times New Roman" pitchFamily="18" charset="0"/>
              </a:rPr>
              <a:t>Assume symbols, literal, symbol table and literal table)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008998" y="862929"/>
            <a:ext cx="290873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(AD, 00)  (C, 200)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09)  (S,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09)  (S,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(0)  (L,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(0)  (S,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01)  (0)  (S,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02)  (0)  (L,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05)  (0)  (S, 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10)  (S, 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(AD, 04)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(0)  (L, 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(0)  (S,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01)  (0)  (S,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02)  (0)  (L, 03)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08)  (0)  (L, 04)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05)  (0)  (S, 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(AD, 01)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8443" y="990600"/>
            <a:ext cx="7047914" cy="1330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Assumption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– 3 symbols are A,B, C and 5 literals are 1,2,3,4,5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Based on this assumption; following are the required data structures:</a:t>
            </a:r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9465" y="2643586"/>
            <a:ext cx="2743200" cy="169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532613"/>
            <a:ext cx="257593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5080602"/>
            <a:ext cx="1600200" cy="107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DE85834-4F94-42B8-BC7E-EE468B49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74" y="175419"/>
            <a:ext cx="2334651" cy="544513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sz="2100" b="1" dirty="0"/>
              <a:t>2-pass assembler practice example 4</a:t>
            </a:r>
          </a:p>
        </p:txBody>
      </p:sp>
    </p:spTree>
    <p:extLst>
      <p:ext uri="{BB962C8B-B14F-4D97-AF65-F5344CB8AC3E}">
        <p14:creationId xmlns:p14="http://schemas.microsoft.com/office/powerpoint/2010/main" val="338535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982200" y="6295652"/>
            <a:ext cx="190500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3363C-32E6-4944-9FB4-C7AC474189DD}" type="slidenum"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628918" y="105148"/>
            <a:ext cx="2908736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(AD, 00)  (C, 200)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(IS, 09)  (S,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(IS, 09)  (S,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(IS, 04)  (0)  (L,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(IS, 04)  (0)  (S,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(IS, 01)  (0)  (S,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(IS, 02)  (0)  (L,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(IS, 05)  (0)  (S, 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(IS, 10)  (S, 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(AD, 04)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(IS, 04)  (0)  (L, 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(IS, 04)  (0)  (S,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(IS, 01)  (0)  (S,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(IS, 02)  (0)  (L, 03)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(IS, 08)  (0)  (L, 04)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(IS, 05)  (0)  (S, 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(IS,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(AD, 01)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D8DBCD-3B66-43CC-9C8B-74FB75BAB2D5}"/>
              </a:ext>
            </a:extLst>
          </p:cNvPr>
          <p:cNvGrpSpPr/>
          <p:nvPr/>
        </p:nvGrpSpPr>
        <p:grpSpPr>
          <a:xfrm>
            <a:off x="4724400" y="105148"/>
            <a:ext cx="4900605" cy="6740307"/>
            <a:chOff x="4724400" y="105148"/>
            <a:chExt cx="4900605" cy="6740307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6868669" y="105148"/>
              <a:ext cx="2756336" cy="6740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----------------------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200 – 09 0 216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201 – 09 0 217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202 – 04 0 208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203 – 04 0 216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204 – 01 0 217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205 – 02 0 209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206 – 05 0 218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207 – 10 0 218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208 – 00 0 001</a:t>
              </a:r>
            </a:p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209 – 00 0 002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210 – 04 0 220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211 – 04 0 216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212 – 01 0 207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213 – 02 0 221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214 – 08 0 222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215 – 05 0 218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216 –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217 –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218 -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219 – 00 0 000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220 – 00 0 003</a:t>
              </a:r>
            </a:p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221 – 00 0 004</a:t>
              </a:r>
            </a:p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247775" algn="ctr"/>
                </a:tabLst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erdana" pitchFamily="34" charset="0"/>
                  <a:ea typeface="Verdana" pitchFamily="34" charset="0"/>
                  <a:cs typeface="Verdana" pitchFamily="34" charset="0"/>
                </a:rPr>
                <a:t>222 – 00 0 005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724400" y="2895600"/>
              <a:ext cx="1976438" cy="1066800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487FC50B-4B10-4AEA-B59F-15FD5BB3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23343"/>
            <a:ext cx="1628918" cy="544513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Input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47E4DF-8A5A-41AE-A685-75A77A3EE725}"/>
              </a:ext>
            </a:extLst>
          </p:cNvPr>
          <p:cNvGrpSpPr/>
          <p:nvPr/>
        </p:nvGrpSpPr>
        <p:grpSpPr>
          <a:xfrm>
            <a:off x="9690279" y="722909"/>
            <a:ext cx="2282070" cy="4669360"/>
            <a:chOff x="9690279" y="722909"/>
            <a:chExt cx="2282070" cy="4669360"/>
          </a:xfrm>
        </p:grpSpPr>
        <p:pic>
          <p:nvPicPr>
            <p:cNvPr id="2" name="Picture 3">
              <a:extLst>
                <a:ext uri="{FF2B5EF4-FFF2-40B4-BE49-F238E27FC236}">
                  <a16:creationId xmlns:a16="http://schemas.microsoft.com/office/drawing/2014/main" id="{8D5F3EDE-F3E3-4193-A319-7A9868D8B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90279" y="722909"/>
              <a:ext cx="2196921" cy="135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B864FFEB-8817-4E9A-85E0-6D563BB9C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94034" y="2329377"/>
              <a:ext cx="2178315" cy="1933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5">
              <a:extLst>
                <a:ext uri="{FF2B5EF4-FFF2-40B4-BE49-F238E27FC236}">
                  <a16:creationId xmlns:a16="http://schemas.microsoft.com/office/drawing/2014/main" id="{827D9129-CC06-4F3D-A306-B8A2A2537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204998" y="4416909"/>
              <a:ext cx="1448835" cy="975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B1491-29CF-4378-93E6-89082D8E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45" y="183566"/>
            <a:ext cx="3161600" cy="681671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E843DB8-CBA3-4D08-BC7F-101E91BB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99" y="3047412"/>
            <a:ext cx="1123923" cy="544513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INPUT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FE36D-1D82-4D9C-B1BD-49F9135D5D15}"/>
              </a:ext>
            </a:extLst>
          </p:cNvPr>
          <p:cNvSpPr txBox="1"/>
          <p:nvPr/>
        </p:nvSpPr>
        <p:spPr>
          <a:xfrm>
            <a:off x="4721609" y="49035"/>
            <a:ext cx="2509598" cy="7078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Tokens Possibilities : </a:t>
            </a:r>
          </a:p>
          <a:p>
            <a:r>
              <a:rPr lang="en-US" sz="2000" dirty="0">
                <a:latin typeface="Cambria" panose="02040503050406030204" pitchFamily="18" charset="0"/>
              </a:rPr>
              <a:t>Tokens : 2, 4 and 5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1FCC98-5176-409E-86D0-FC64B08B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5914" y="135279"/>
            <a:ext cx="3161600" cy="707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ighlight>
                  <a:srgbClr val="FF00FF"/>
                </a:highlight>
              </a:rPr>
              <a:t>(AD, </a:t>
            </a:r>
            <a:r>
              <a:rPr lang="en-US" sz="2200" dirty="0">
                <a:highlight>
                  <a:srgbClr val="00FF00"/>
                </a:highlight>
              </a:rPr>
              <a:t>00)</a:t>
            </a:r>
            <a:r>
              <a:rPr lang="en-US" sz="2200" dirty="0"/>
              <a:t> </a:t>
            </a:r>
            <a:r>
              <a:rPr lang="en-US" sz="2200" dirty="0">
                <a:highlight>
                  <a:srgbClr val="FFFF00"/>
                </a:highlight>
              </a:rPr>
              <a:t>(C,</a:t>
            </a:r>
            <a:r>
              <a:rPr lang="en-US" sz="2200" dirty="0"/>
              <a:t> </a:t>
            </a:r>
            <a:r>
              <a:rPr lang="en-US" sz="2200" dirty="0">
                <a:highlight>
                  <a:srgbClr val="0000FF"/>
                </a:highlight>
              </a:rPr>
              <a:t>200)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5C8F5A-BCFD-4FBF-B7A9-FD9972CA923B}"/>
              </a:ext>
            </a:extLst>
          </p:cNvPr>
          <p:cNvSpPr txBox="1"/>
          <p:nvPr/>
        </p:nvSpPr>
        <p:spPr>
          <a:xfrm>
            <a:off x="5870713" y="3340005"/>
            <a:ext cx="5221356" cy="25160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4 Tokens:</a:t>
            </a:r>
          </a:p>
          <a:p>
            <a:endParaRPr lang="en-US" sz="105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(AD, 00) (C,200)  - START / ORIGIN</a:t>
            </a:r>
          </a:p>
          <a:p>
            <a:endParaRPr lang="en-US" sz="11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(IS, 09)   (S, 01)  - IMPERATIVE STATMENT</a:t>
            </a:r>
          </a:p>
          <a:p>
            <a:r>
              <a:rPr lang="en-US" sz="2000" dirty="0">
                <a:latin typeface="Cambria" panose="02040503050406030204" pitchFamily="18" charset="0"/>
              </a:rPr>
              <a:t>(IS, 10)   (S, 01)</a:t>
            </a:r>
          </a:p>
          <a:p>
            <a:endParaRPr lang="en-US" sz="11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(DL, 00)  (C, 04) – DECLARATIVE STATEMENT</a:t>
            </a:r>
          </a:p>
          <a:p>
            <a:r>
              <a:rPr lang="en-US" sz="2000" dirty="0">
                <a:latin typeface="Cambria" panose="02040503050406030204" pitchFamily="18" charset="0"/>
              </a:rPr>
              <a:t>(DC, 01)  (C, 01)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62D5D-F48B-43B1-B709-91145D91B465}"/>
              </a:ext>
            </a:extLst>
          </p:cNvPr>
          <p:cNvSpPr txBox="1"/>
          <p:nvPr/>
        </p:nvSpPr>
        <p:spPr>
          <a:xfrm>
            <a:off x="6556036" y="5952261"/>
            <a:ext cx="522135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5 Tokens:</a:t>
            </a:r>
          </a:p>
          <a:p>
            <a:r>
              <a:rPr lang="en-US" sz="2000" dirty="0">
                <a:latin typeface="Cambria" panose="02040503050406030204" pitchFamily="18" charset="0"/>
              </a:rPr>
              <a:t>(IS, 06) (2)  (S, 01)  - IMPERATIVE STATMENT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38E9F-F96A-4F0F-B151-ADE445F4FE01}"/>
              </a:ext>
            </a:extLst>
          </p:cNvPr>
          <p:cNvSpPr txBox="1"/>
          <p:nvPr/>
        </p:nvSpPr>
        <p:spPr>
          <a:xfrm>
            <a:off x="5195499" y="843165"/>
            <a:ext cx="5221356" cy="2400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2 Tokens:</a:t>
            </a:r>
          </a:p>
          <a:p>
            <a:endParaRPr lang="en-US" sz="1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(AD, 00) </a:t>
            </a:r>
          </a:p>
          <a:p>
            <a:r>
              <a:rPr lang="en-US" sz="2000" dirty="0">
                <a:latin typeface="Cambria" panose="02040503050406030204" pitchFamily="18" charset="0"/>
              </a:rPr>
              <a:t>(AD, 01)</a:t>
            </a:r>
          </a:p>
          <a:p>
            <a:r>
              <a:rPr lang="en-US" sz="2000" dirty="0">
                <a:latin typeface="Cambria" panose="02040503050406030204" pitchFamily="18" charset="0"/>
              </a:rPr>
              <a:t>(AD, 02)</a:t>
            </a:r>
          </a:p>
          <a:p>
            <a:r>
              <a:rPr lang="en-US" sz="2000" dirty="0">
                <a:latin typeface="Cambria" panose="02040503050406030204" pitchFamily="18" charset="0"/>
              </a:rPr>
              <a:t>(AD, 03)</a:t>
            </a:r>
          </a:p>
          <a:p>
            <a:r>
              <a:rPr lang="en-US" sz="2000" dirty="0">
                <a:latin typeface="Cambria" panose="02040503050406030204" pitchFamily="18" charset="0"/>
              </a:rPr>
              <a:t>(AD, 04) - START to LTORG</a:t>
            </a:r>
          </a:p>
          <a:p>
            <a:endParaRPr lang="en-US" sz="9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(IS, 00)  - IMPERATIVE STATMENT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E2EE-35D2-4474-B01C-A9D8D60B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F21D6B1-1288-41BF-9F49-9E8F90E3F347}"/>
              </a:ext>
            </a:extLst>
          </p:cNvPr>
          <p:cNvSpPr txBox="1">
            <a:spLocks/>
          </p:cNvSpPr>
          <p:nvPr/>
        </p:nvSpPr>
        <p:spPr>
          <a:xfrm>
            <a:off x="10561983" y="49035"/>
            <a:ext cx="1053115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ighlight>
                  <a:srgbClr val="FF00FF"/>
                </a:highlight>
              </a:rPr>
              <a:t>Tok1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ighlight>
                  <a:srgbClr val="00FF00"/>
                </a:highlight>
              </a:rPr>
              <a:t>Tok2</a:t>
            </a:r>
            <a:r>
              <a:rPr lang="en-US" sz="20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ighlight>
                  <a:srgbClr val="FFFF00"/>
                </a:highlight>
              </a:rPr>
              <a:t>Tok3</a:t>
            </a:r>
            <a:r>
              <a:rPr lang="en-US" sz="20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ighlight>
                  <a:srgbClr val="0000FF"/>
                </a:highlight>
              </a:rPr>
              <a:t>Tok4</a:t>
            </a:r>
          </a:p>
        </p:txBody>
      </p:sp>
    </p:spTree>
    <p:extLst>
      <p:ext uri="{BB962C8B-B14F-4D97-AF65-F5344CB8AC3E}">
        <p14:creationId xmlns:p14="http://schemas.microsoft.com/office/powerpoint/2010/main" val="383956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build="p"/>
      <p:bldP spid="16" grpId="0" animBg="1"/>
      <p:bldP spid="17" grpId="0" animBg="1"/>
      <p:bldP spid="18" grpId="0" animBg="1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D846-B3CD-4EBB-AAAF-D04F2E6C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" y="298864"/>
            <a:ext cx="2474843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500" dirty="0">
                <a:latin typeface="Book Antiqua" panose="02040602050305030304" pitchFamily="18" charset="0"/>
              </a:rPr>
              <a:t>Program template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BD77C8-E8E4-401A-9682-39AA847BD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013" y="167377"/>
            <a:ext cx="7170874" cy="652324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</a:rPr>
              <a:t>########## Main program starts here #######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err="1">
                <a:highlight>
                  <a:srgbClr val="00FFFF"/>
                </a:highlight>
                <a:latin typeface="Cambria" panose="02040503050406030204" pitchFamily="18" charset="0"/>
              </a:rPr>
              <a:t>generateDatastructures</a:t>
            </a:r>
            <a:r>
              <a:rPr lang="en-US" sz="1900" dirty="0">
                <a:highlight>
                  <a:srgbClr val="00FFFF"/>
                </a:highlight>
                <a:latin typeface="Cambria" panose="02040503050406030204" pitchFamily="18" charset="0"/>
              </a:rPr>
              <a:t>() </a:t>
            </a:r>
            <a:r>
              <a:rPr lang="en-US" sz="1900" dirty="0">
                <a:latin typeface="Cambria" panose="02040503050406030204" pitchFamily="18" charset="0"/>
              </a:rPr>
              <a:t>#Generate Symbol, Literal, and Pool table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</a:rPr>
              <a:t>fp1 = open("</a:t>
            </a:r>
            <a:r>
              <a:rPr lang="en-US" sz="1900" dirty="0" err="1">
                <a:latin typeface="Cambria" panose="02040503050406030204" pitchFamily="18" charset="0"/>
              </a:rPr>
              <a:t>IC.txt","r</a:t>
            </a:r>
            <a:r>
              <a:rPr lang="en-US" sz="1900" dirty="0">
                <a:latin typeface="Cambria" panose="02040503050406030204" pitchFamily="18" charset="0"/>
              </a:rPr>
              <a:t>") # Intermediate code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</a:rPr>
              <a:t>fp2 = open("</a:t>
            </a:r>
            <a:r>
              <a:rPr lang="en-US" sz="1900" dirty="0" err="1">
                <a:latin typeface="Cambria" panose="02040503050406030204" pitchFamily="18" charset="0"/>
              </a:rPr>
              <a:t>output.txt","w</a:t>
            </a:r>
            <a:r>
              <a:rPr lang="en-US" sz="1900" dirty="0">
                <a:latin typeface="Cambria" panose="02040503050406030204" pitchFamily="18" charset="0"/>
              </a:rPr>
              <a:t>")    # Output target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00CC"/>
                </a:solidFill>
                <a:latin typeface="Cambria" panose="02040503050406030204" pitchFamily="18" charset="0"/>
              </a:rPr>
              <a:t>for line in fp1: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</a:rPr>
              <a:t>    tokens = </a:t>
            </a:r>
            <a:r>
              <a:rPr lang="en-US" sz="1900" dirty="0" err="1">
                <a:latin typeface="Cambria" panose="02040503050406030204" pitchFamily="18" charset="0"/>
              </a:rPr>
              <a:t>line.split</a:t>
            </a:r>
            <a:r>
              <a:rPr lang="en-US" sz="1900" dirty="0">
                <a:latin typeface="Cambria" panose="02040503050406030204" pitchFamily="18" charset="0"/>
              </a:rPr>
              <a:t>(" ") #Tokenize the instruction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</a:rPr>
              <a:t>    </a:t>
            </a:r>
            <a:r>
              <a:rPr lang="en-US" sz="1900" dirty="0" err="1">
                <a:latin typeface="Cambria" panose="02040503050406030204" pitchFamily="18" charset="0"/>
              </a:rPr>
              <a:t>tokCnt</a:t>
            </a:r>
            <a:r>
              <a:rPr lang="en-US" sz="1900" dirty="0">
                <a:latin typeface="Cambria" panose="02040503050406030204" pitchFamily="18" charset="0"/>
              </a:rPr>
              <a:t> = </a:t>
            </a:r>
            <a:r>
              <a:rPr lang="en-US" sz="1900" dirty="0" err="1">
                <a:latin typeface="Cambria" panose="02040503050406030204" pitchFamily="18" charset="0"/>
              </a:rPr>
              <a:t>len</a:t>
            </a:r>
            <a:r>
              <a:rPr lang="en-US" sz="1900" dirty="0">
                <a:latin typeface="Cambria" panose="02040503050406030204" pitchFamily="18" charset="0"/>
              </a:rPr>
              <a:t>(tokens)    #Gives token length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</a:rPr>
              <a:t>    if </a:t>
            </a:r>
            <a:r>
              <a:rPr lang="en-US" sz="1900" dirty="0" err="1">
                <a:latin typeface="Cambria" panose="02040503050406030204" pitchFamily="18" charset="0"/>
              </a:rPr>
              <a:t>tokCnt</a:t>
            </a:r>
            <a:r>
              <a:rPr lang="en-US" sz="1900" dirty="0">
                <a:latin typeface="Cambria" panose="02040503050406030204" pitchFamily="18" charset="0"/>
              </a:rPr>
              <a:t> ==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</a:rPr>
              <a:t>        </a:t>
            </a:r>
            <a:r>
              <a:rPr lang="en-US" sz="1900" dirty="0">
                <a:highlight>
                  <a:srgbClr val="00FF00"/>
                </a:highlight>
                <a:latin typeface="Cambria" panose="02040503050406030204" pitchFamily="18" charset="0"/>
              </a:rPr>
              <a:t>processTok2(tokens)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</a:rPr>
              <a:t>    </a:t>
            </a:r>
            <a:r>
              <a:rPr lang="en-US" sz="1900" dirty="0" err="1">
                <a:latin typeface="Cambria" panose="02040503050406030204" pitchFamily="18" charset="0"/>
              </a:rPr>
              <a:t>elif</a:t>
            </a:r>
            <a:r>
              <a:rPr lang="en-US" sz="1900" dirty="0">
                <a:latin typeface="Cambria" panose="02040503050406030204" pitchFamily="18" charset="0"/>
              </a:rPr>
              <a:t> </a:t>
            </a:r>
            <a:r>
              <a:rPr lang="en-US" sz="1900" dirty="0" err="1">
                <a:latin typeface="Cambria" panose="02040503050406030204" pitchFamily="18" charset="0"/>
              </a:rPr>
              <a:t>tokCnt</a:t>
            </a:r>
            <a:r>
              <a:rPr lang="en-US" sz="1900" dirty="0">
                <a:latin typeface="Cambria" panose="02040503050406030204" pitchFamily="18" charset="0"/>
              </a:rPr>
              <a:t> == 4: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</a:rPr>
              <a:t>        </a:t>
            </a:r>
            <a:r>
              <a:rPr lang="en-US" sz="1900" dirty="0">
                <a:highlight>
                  <a:srgbClr val="FFFF00"/>
                </a:highlight>
                <a:latin typeface="Cambria" panose="02040503050406030204" pitchFamily="18" charset="0"/>
              </a:rPr>
              <a:t>processTok4(tokens)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</a:rPr>
              <a:t>    </a:t>
            </a:r>
            <a:r>
              <a:rPr lang="en-US" sz="1900" dirty="0" err="1">
                <a:latin typeface="Cambria" panose="02040503050406030204" pitchFamily="18" charset="0"/>
              </a:rPr>
              <a:t>elif</a:t>
            </a:r>
            <a:r>
              <a:rPr lang="en-US" sz="1900" dirty="0">
                <a:latin typeface="Cambria" panose="02040503050406030204" pitchFamily="18" charset="0"/>
              </a:rPr>
              <a:t> </a:t>
            </a:r>
            <a:r>
              <a:rPr lang="en-US" sz="1900" dirty="0" err="1">
                <a:latin typeface="Cambria" panose="02040503050406030204" pitchFamily="18" charset="0"/>
              </a:rPr>
              <a:t>tokCnt</a:t>
            </a:r>
            <a:r>
              <a:rPr lang="en-US" sz="1900" dirty="0">
                <a:latin typeface="Cambria" panose="02040503050406030204" pitchFamily="18" charset="0"/>
              </a:rPr>
              <a:t> ==5:  #ADD-DIV, DS/DC, EQU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</a:rPr>
              <a:t>        </a:t>
            </a:r>
            <a:r>
              <a:rPr lang="en-US" sz="1900" dirty="0">
                <a:highlight>
                  <a:srgbClr val="FF00FF"/>
                </a:highlight>
                <a:latin typeface="Cambria" panose="02040503050406030204" pitchFamily="18" charset="0"/>
              </a:rPr>
              <a:t>processTok5(tokens)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</a:rPr>
              <a:t>    LC=LC+1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</a:rPr>
              <a:t>######End for ####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</a:rPr>
              <a:t>fp1.close()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</a:rPr>
              <a:t>fp2.close()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2EF66A-B56A-42A1-9A2D-C9D5F0A2A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2" y="3050691"/>
            <a:ext cx="3533775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04FFF8-B40D-49FB-B96F-399611112FC4}"/>
              </a:ext>
            </a:extLst>
          </p:cNvPr>
          <p:cNvSpPr txBox="1"/>
          <p:nvPr/>
        </p:nvSpPr>
        <p:spPr>
          <a:xfrm>
            <a:off x="480392" y="2488960"/>
            <a:ext cx="2991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Initialization</a:t>
            </a:r>
          </a:p>
        </p:txBody>
      </p:sp>
      <p:sp>
        <p:nvSpPr>
          <p:cNvPr id="10" name="Arrow: Right 9">
            <a:hlinkClick r:id="rId3" action="ppaction://hlinksldjump"/>
            <a:extLst>
              <a:ext uri="{FF2B5EF4-FFF2-40B4-BE49-F238E27FC236}">
                <a16:creationId xmlns:a16="http://schemas.microsoft.com/office/drawing/2014/main" id="{557D46A5-D545-48A0-A587-762E027BAF7E}"/>
              </a:ext>
            </a:extLst>
          </p:cNvPr>
          <p:cNvSpPr/>
          <p:nvPr/>
        </p:nvSpPr>
        <p:spPr>
          <a:xfrm>
            <a:off x="4114179" y="556592"/>
            <a:ext cx="578335" cy="212034"/>
          </a:xfrm>
          <a:prstGeom prst="rightArrow">
            <a:avLst/>
          </a:prstGeom>
          <a:solidFill>
            <a:srgbClr val="14E9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hlinkClick r:id="rId4" action="ppaction://hlinksldjump"/>
            <a:extLst>
              <a:ext uri="{FF2B5EF4-FFF2-40B4-BE49-F238E27FC236}">
                <a16:creationId xmlns:a16="http://schemas.microsoft.com/office/drawing/2014/main" id="{DB2C701C-A4AE-4BCC-9AA9-A9FA7661D619}"/>
              </a:ext>
            </a:extLst>
          </p:cNvPr>
          <p:cNvSpPr/>
          <p:nvPr/>
        </p:nvSpPr>
        <p:spPr>
          <a:xfrm>
            <a:off x="4114178" y="3428999"/>
            <a:ext cx="578335" cy="212034"/>
          </a:xfrm>
          <a:prstGeom prst="rightArrow">
            <a:avLst/>
          </a:prstGeom>
          <a:solidFill>
            <a:srgbClr val="37DC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hlinkClick r:id="rId5" action="ppaction://hlinksldjump"/>
            <a:extLst>
              <a:ext uri="{FF2B5EF4-FFF2-40B4-BE49-F238E27FC236}">
                <a16:creationId xmlns:a16="http://schemas.microsoft.com/office/drawing/2014/main" id="{EC9A70BB-D591-4B69-820B-CC8B9A193C35}"/>
              </a:ext>
            </a:extLst>
          </p:cNvPr>
          <p:cNvSpPr/>
          <p:nvPr/>
        </p:nvSpPr>
        <p:spPr>
          <a:xfrm>
            <a:off x="4102170" y="4065103"/>
            <a:ext cx="578335" cy="21203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hlinkClick r:id="rId6" action="ppaction://hlinksldjump"/>
            <a:extLst>
              <a:ext uri="{FF2B5EF4-FFF2-40B4-BE49-F238E27FC236}">
                <a16:creationId xmlns:a16="http://schemas.microsoft.com/office/drawing/2014/main" id="{DB330706-806B-4565-9D14-67B5F0A654E2}"/>
              </a:ext>
            </a:extLst>
          </p:cNvPr>
          <p:cNvSpPr/>
          <p:nvPr/>
        </p:nvSpPr>
        <p:spPr>
          <a:xfrm>
            <a:off x="4114177" y="4644883"/>
            <a:ext cx="578335" cy="212034"/>
          </a:xfrm>
          <a:prstGeom prst="rightArrow">
            <a:avLst/>
          </a:prstGeom>
          <a:solidFill>
            <a:srgbClr val="DD09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D52E-76EA-4645-B643-875E00AE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5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5E81B2-F084-4B19-A3A8-448FCDEC8ACB}"/>
              </a:ext>
            </a:extLst>
          </p:cNvPr>
          <p:cNvSpPr txBox="1"/>
          <p:nvPr/>
        </p:nvSpPr>
        <p:spPr>
          <a:xfrm>
            <a:off x="199819" y="678587"/>
            <a:ext cx="51915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Generate Data structures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D2EFD8-BE1B-413B-B0AD-4BD8C082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12" y="253021"/>
            <a:ext cx="4238625" cy="20383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7F8DDC-B355-4991-8749-E9D6C2FAF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9" y="2465543"/>
            <a:ext cx="11925462" cy="126342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FC9ED8-4D39-429B-ACB2-9D296ABFC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19" y="3865036"/>
            <a:ext cx="11925462" cy="130703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98372-FBFE-4AEE-AC2D-4FEF4A9EF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18" y="5309578"/>
            <a:ext cx="11925461" cy="1458843"/>
          </a:xfrm>
          <a:prstGeom prst="rect">
            <a:avLst/>
          </a:prstGeom>
          <a:ln>
            <a:solidFill>
              <a:srgbClr val="000099"/>
            </a:solidFill>
          </a:ln>
        </p:spPr>
      </p:pic>
      <p:sp>
        <p:nvSpPr>
          <p:cNvPr id="19" name="Arrow: Left 18">
            <a:hlinkClick r:id="rId6" action="ppaction://hlinksldjump"/>
            <a:extLst>
              <a:ext uri="{FF2B5EF4-FFF2-40B4-BE49-F238E27FC236}">
                <a16:creationId xmlns:a16="http://schemas.microsoft.com/office/drawing/2014/main" id="{0E0E05D4-A2BF-419B-A72B-BA458144635C}"/>
              </a:ext>
            </a:extLst>
          </p:cNvPr>
          <p:cNvSpPr/>
          <p:nvPr/>
        </p:nvSpPr>
        <p:spPr>
          <a:xfrm>
            <a:off x="199818" y="253021"/>
            <a:ext cx="543132" cy="2880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DA1D4-2F03-4076-82AF-CB111C10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56FA-F822-475C-8F8A-7CE2F28D91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5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1693</Words>
  <Application>Microsoft Office PowerPoint</Application>
  <PresentationFormat>Widescreen</PresentationFormat>
  <Paragraphs>227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Book Antiqua</vt:lpstr>
      <vt:lpstr>Calibri</vt:lpstr>
      <vt:lpstr>Calibri Light</vt:lpstr>
      <vt:lpstr>Cambria</vt:lpstr>
      <vt:lpstr>Times New Roman</vt:lpstr>
      <vt:lpstr>Verdana</vt:lpstr>
      <vt:lpstr>Office Theme</vt:lpstr>
      <vt:lpstr>1_Office Theme</vt:lpstr>
      <vt:lpstr>Programming Laboratory – V (SPOS) 18BTIS511 Assignment 2</vt:lpstr>
      <vt:lpstr>INPUT</vt:lpstr>
      <vt:lpstr>PowerPoint Presentation</vt:lpstr>
      <vt:lpstr>2-pass assembler practice example 4</vt:lpstr>
      <vt:lpstr>2-pass assembler practice example 4</vt:lpstr>
      <vt:lpstr>Input</vt:lpstr>
      <vt:lpstr>INPUT</vt:lpstr>
      <vt:lpstr>Program 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Laboratory – V (SPOS) 18BTIS511 Assignment 2</dc:title>
  <dc:creator>Jyoti Malhotra</dc:creator>
  <cp:lastModifiedBy>Jyoti Malhotra</cp:lastModifiedBy>
  <cp:revision>9</cp:revision>
  <dcterms:created xsi:type="dcterms:W3CDTF">2020-09-09T04:02:35Z</dcterms:created>
  <dcterms:modified xsi:type="dcterms:W3CDTF">2020-09-13T18:25:32Z</dcterms:modified>
</cp:coreProperties>
</file>