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820" r:id="rId2"/>
    <p:sldMasterId id="2147483867" r:id="rId3"/>
  </p:sldMasterIdLst>
  <p:notesMasterIdLst>
    <p:notesMasterId r:id="rId17"/>
  </p:notesMasterIdLst>
  <p:handoutMasterIdLst>
    <p:handoutMasterId r:id="rId18"/>
  </p:handoutMasterIdLst>
  <p:sldIdLst>
    <p:sldId id="986" r:id="rId4"/>
    <p:sldId id="920" r:id="rId5"/>
    <p:sldId id="921" r:id="rId6"/>
    <p:sldId id="984" r:id="rId7"/>
    <p:sldId id="922" r:id="rId8"/>
    <p:sldId id="923" r:id="rId9"/>
    <p:sldId id="952" r:id="rId10"/>
    <p:sldId id="985" r:id="rId11"/>
    <p:sldId id="953" r:id="rId12"/>
    <p:sldId id="954" r:id="rId13"/>
    <p:sldId id="955" r:id="rId14"/>
    <p:sldId id="931" r:id="rId15"/>
    <p:sldId id="934" r:id="rId16"/>
  </p:sldIdLst>
  <p:sldSz cx="9144000" cy="6858000" type="screen4x3"/>
  <p:notesSz cx="71882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7C120"/>
    <a:srgbClr val="BBC737"/>
    <a:srgbClr val="FEE2FC"/>
    <a:srgbClr val="800040"/>
    <a:srgbClr val="FED6FB"/>
    <a:srgbClr val="0000FF"/>
    <a:srgbClr val="006600"/>
    <a:srgbClr val="8BFF8B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86655" autoAdjust="0"/>
  </p:normalViewPr>
  <p:slideViewPr>
    <p:cSldViewPr>
      <p:cViewPr varScale="1">
        <p:scale>
          <a:sx n="62" d="100"/>
          <a:sy n="62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46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4" tIns="47507" rIns="95014" bIns="47507" numCol="1" anchor="t" anchorCtr="0" compatLnSpc="1">
            <a:prstTxWarp prst="textNoShape">
              <a:avLst/>
            </a:prstTxWarp>
          </a:bodyPr>
          <a:lstStyle>
            <a:lvl1pPr defTabSz="949325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1938" y="0"/>
            <a:ext cx="31146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4" tIns="47507" rIns="95014" bIns="47507" numCol="1" anchor="t" anchorCtr="0" compatLnSpc="1">
            <a:prstTxWarp prst="textNoShape">
              <a:avLst/>
            </a:prstTxWarp>
          </a:bodyPr>
          <a:lstStyle>
            <a:lvl1pPr algn="r" defTabSz="949325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146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4" tIns="47507" rIns="95014" bIns="47507" numCol="1" anchor="b" anchorCtr="0" compatLnSpc="1">
            <a:prstTxWarp prst="textNoShape">
              <a:avLst/>
            </a:prstTxWarp>
          </a:bodyPr>
          <a:lstStyle>
            <a:lvl1pPr defTabSz="949325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1938" y="8975725"/>
            <a:ext cx="31146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4" tIns="47507" rIns="95014" bIns="47507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>
                <a:cs typeface="+mn-cs"/>
              </a:defRPr>
            </a:lvl1pPr>
          </a:lstStyle>
          <a:p>
            <a:pPr>
              <a:defRPr/>
            </a:pPr>
            <a:fld id="{79363BDA-90B0-4BE2-8AE4-178FB97C9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9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46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4" tIns="47507" rIns="95014" bIns="47507" numCol="1" anchor="t" anchorCtr="0" compatLnSpc="1">
            <a:prstTxWarp prst="textNoShape">
              <a:avLst/>
            </a:prstTxWarp>
          </a:bodyPr>
          <a:lstStyle>
            <a:lvl1pPr defTabSz="949325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71938" y="0"/>
            <a:ext cx="31146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4" tIns="47507" rIns="95014" bIns="47507" numCol="1" anchor="t" anchorCtr="0" compatLnSpc="1">
            <a:prstTxWarp prst="textNoShape">
              <a:avLst/>
            </a:prstTxWarp>
          </a:bodyPr>
          <a:lstStyle>
            <a:lvl1pPr algn="r" defTabSz="949325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3488" y="709613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9138" y="4487863"/>
            <a:ext cx="5749925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4" tIns="47507" rIns="95014" bIns="47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146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4" tIns="47507" rIns="95014" bIns="47507" numCol="1" anchor="b" anchorCtr="0" compatLnSpc="1">
            <a:prstTxWarp prst="textNoShape">
              <a:avLst/>
            </a:prstTxWarp>
          </a:bodyPr>
          <a:lstStyle>
            <a:lvl1pPr defTabSz="949325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71938" y="8975725"/>
            <a:ext cx="31146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4" tIns="47507" rIns="95014" bIns="47507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>
                <a:cs typeface="+mn-cs"/>
              </a:defRPr>
            </a:lvl1pPr>
          </a:lstStyle>
          <a:p>
            <a:pPr>
              <a:defRPr/>
            </a:pPr>
            <a:fld id="{8DF33077-7649-4A6C-92B6-F9CC00280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20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http://www.it.uu.se/education/course/homepage/os/vt18/module-2/process-management/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F33077-7649-4A6C-92B6-F9CC00280D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8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Getpid</a:t>
            </a:r>
            <a:r>
              <a:rPr lang="en-US" dirty="0"/>
              <a:t> – get process id</a:t>
            </a:r>
          </a:p>
          <a:p>
            <a:r>
              <a:rPr lang="en-US" dirty="0" err="1"/>
              <a:t>Getppid</a:t>
            </a:r>
            <a:r>
              <a:rPr lang="en-US" dirty="0"/>
              <a:t> – get parent process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F33077-7649-4A6C-92B6-F9CC00280D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2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ourier New" panose="02070309020205020404" pitchFamily="49" charset="0"/>
                <a:cs typeface="Mangal" panose="02040503050203030202" pitchFamily="18" charset="0"/>
              </a:rPr>
              <a:t>Parent process - sorts array elements in ascending order 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ourier New" panose="02070309020205020404" pitchFamily="49" charset="0"/>
                <a:cs typeface="Mangal" panose="02040503050203030202" pitchFamily="18" charset="0"/>
              </a:rPr>
              <a:t>		 - Count number of vowels in the given sentence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Mangal" panose="02040503050203030202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ourier New" panose="02070309020205020404" pitchFamily="49" charset="0"/>
                <a:cs typeface="Mangal" panose="02040503050203030202" pitchFamily="18" charset="0"/>
              </a:rPr>
              <a:t>Child process - sorts array elements in descending order 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ourier New" panose="02070309020205020404" pitchFamily="49" charset="0"/>
                <a:cs typeface="Mangal" panose="02040503050203030202" pitchFamily="18" charset="0"/>
              </a:rPr>
              <a:t>		 - Count number of words in the given sentence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F33077-7649-4A6C-92B6-F9CC00280D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6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8580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38888"/>
            <a:ext cx="15208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1B139-6833-4A2C-BE95-D8CC464F4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340475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DD997-310D-4B16-91B4-FC425027E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340475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1C6D1-A85A-466B-B6E8-AAE9B56CF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22"/>
          <p:cNvSpPr txBox="1">
            <a:spLocks/>
          </p:cNvSpPr>
          <p:nvPr userDrawn="1"/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92B4F-44AA-446D-83AB-6974526852C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5044" y="0"/>
            <a:ext cx="1198956" cy="5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5044" y="0"/>
            <a:ext cx="1198956" cy="5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22"/>
          <p:cNvSpPr txBox="1">
            <a:spLocks/>
          </p:cNvSpPr>
          <p:nvPr userDrawn="1"/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92B4F-44AA-446D-83AB-6974526852C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5044" y="0"/>
            <a:ext cx="1198956" cy="5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5B31-3517-49A3-A798-6E790002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AFCCC-C3DB-4EB2-8994-8A37DDE0E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3B7D-6644-4B5E-8945-0EC259D3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EC26-E5A1-40AD-B44C-53AE04A23E20}" type="datetime1">
              <a:rPr lang="en-US" smtClean="0"/>
              <a:t>13/10/2020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70D43-330F-4BFC-AA53-244B4216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3BCB6-425C-45B2-B762-53C94EFE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1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DDA3-5841-44E7-9F64-452B91A5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06BC-291F-4400-9B2E-0405A7AC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9D90-66A1-4A80-816D-A11E902A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3E4-3618-4A0C-83B1-4DDD759B8729}" type="datetime1">
              <a:rPr lang="en-US" smtClean="0"/>
              <a:t>13/10/2020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0886-CE49-438C-9216-5EF2057F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B0E5-7941-4347-AFD0-8861AB20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16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6757-3C04-4E99-97EC-44EB6C80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FB16A-D1C0-4A68-9E4B-F04263F44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C74E0-890F-4C86-9437-55948801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839E-BF90-4FAA-A504-F8B3074C7258}" type="datetime1">
              <a:rPr lang="en-US" smtClean="0"/>
              <a:t>13/10/2020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335E-D200-4B08-BE87-AF1457B6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DFBE-0430-4792-BAF3-50A88D4A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3F32-5601-40A8-9CDA-ECE56264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8E22-BD74-4FE4-B694-64418FC19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5D4F0-D42D-45D5-BEC5-806C60223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F1887-F051-49FE-BFC3-974C0D23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8E3F-95F5-49CA-9047-669840E32E9E}" type="datetime1">
              <a:rPr lang="en-US" smtClean="0"/>
              <a:t>13/10/2020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8728F-35E3-4F22-9370-315D9B1E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7730D-ABE6-4BBA-88AF-1D243F08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442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0219-929E-4164-99E9-F63A6586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60DD6-85EB-40C4-B3F2-8D4DB69DB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81B9-115B-42FF-8D60-46BDBA4E3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E26C9-70ED-426A-8891-E83F7BC83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981D7-B085-4DEC-92E6-922EBD1A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AB93F-EF23-49EF-8C6D-4A38BFA9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0876-4757-490F-88D2-99A80FA2E12D}" type="datetime1">
              <a:rPr lang="en-US" smtClean="0"/>
              <a:t>13/10/2020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8D36F-91A5-4ED7-94F6-D9753CD1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965F7-5114-4DB9-9113-DE2CBA04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76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6779-CD19-4C0E-87FA-CA9F45A8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C765E-73B1-425D-B761-778E9C07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392A-9284-4D52-958A-EEBE35A3C684}" type="datetime1">
              <a:rPr lang="en-US" smtClean="0"/>
              <a:t>13/10/2020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BBDB6-5E87-4AE1-9465-D25EC540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8335A-3582-48D3-A641-FE25328D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6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71FF9-0484-4C28-B257-AAAF5D2B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4C93-E0FF-4F01-818A-498714EED269}" type="datetime1">
              <a:rPr lang="en-US" smtClean="0"/>
              <a:t>13/10/2020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23DFF-C986-478D-8CC5-869090F0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21E2-0A6B-4BAE-97F2-1A95E2BB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8A46-E1BF-463B-8C18-A01ED0B8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6B94-5097-4B7A-9977-C219314EE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2BDF1-1F29-416C-B477-0ABA95BA9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A7E2B-22D8-4C88-B96E-465532C6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33F0-C6A7-40A6-B476-C0F36F7462A3}" type="datetime1">
              <a:rPr lang="en-US" smtClean="0"/>
              <a:t>13/10/2020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481B4-4F0E-4E49-B133-838EABE2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D1D5C-6B91-48D1-B5D0-42CC54B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92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BE02-3222-4630-922E-5705B956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4E1E2-0D21-434F-8A46-3AFB11B17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33D96-1166-4170-AA80-1F8FBE62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30CA5-FD16-41BD-8CB2-C113B8E2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F897-F854-4AA8-97DF-B968673BD978}" type="datetime1">
              <a:rPr lang="en-US" smtClean="0"/>
              <a:t>13/10/2020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6E0C2-C9F4-42D8-9B8E-346E67C1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E1E81-E5DA-4227-A978-DAA710F9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785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7614-0028-46A6-B5CC-F726AE90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88BD8-CE9D-4007-B3C9-D2DFDD663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85C2-6E59-48F8-8B1D-F2F26F63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BC8D-A3DC-496B-8ACD-C6F66B73ECC4}" type="datetime1">
              <a:rPr lang="en-US" smtClean="0"/>
              <a:t>13/10/2020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ECA8E-FAF4-41C4-B905-2540B95F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85D80-564B-4163-A4CA-B5C9D103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866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0D635-72DC-45F1-9AF7-A8244BDE5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15ABD-7CA7-4724-BB5B-E1E766D66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2352B-8711-4A20-AD37-71FE394F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0F8D-E37E-4B02-A422-24616C9C5B33}" type="datetime1">
              <a:rPr lang="en-US" smtClean="0"/>
              <a:t>13/10/2020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545FB-430F-4F83-AB8E-13327832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0AB1-A102-41A3-9677-030C84DC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4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8715" y="0"/>
            <a:ext cx="1905285" cy="80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D6D69-A88D-49C4-8E2D-2B9DEF6F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B4177-CC53-4686-A20F-CBF501B5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601AD-5AD4-496E-BF52-E0F73B01E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54A08-AD79-420C-92BB-F686DA0E26A2}" type="datetime1">
              <a:rPr lang="en-US" smtClean="0"/>
              <a:t>13/10/2020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7E98-9C1E-4225-AE7E-672C0F95D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Programming Lab 5 (SPOS)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CCA2-78AD-408D-8184-23CFC6AF1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49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84055-029C-4E86-8844-D05D96C02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1714" cy="51435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1714" cy="51467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1714" cy="51435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8589C-AF3D-49CF-BD92-C1D1D2F5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883" y="1689751"/>
            <a:ext cx="7646805" cy="3471926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1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6E21A-92A0-442D-AECC-541D8AC6E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614" y="1554789"/>
            <a:ext cx="6151164" cy="172181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ea typeface="Calibri" panose="020F0502020204030204" pitchFamily="34" charset="0"/>
              </a:rPr>
              <a:t>Programming Laboratory – V (SPOS)</a:t>
            </a:r>
            <a:br>
              <a:rPr lang="en-US" sz="2775" b="1" dirty="0">
                <a:latin typeface="Cambria" panose="02040503050406030204" pitchFamily="18" charset="0"/>
                <a:ea typeface="Calibri" panose="020F0502020204030204" pitchFamily="34" charset="0"/>
              </a:rPr>
            </a:br>
            <a:r>
              <a:rPr lang="en-US" sz="1800" dirty="0">
                <a:latin typeface="Cambria" panose="02040503050406030204" pitchFamily="18" charset="0"/>
                <a:ea typeface="Calibri" panose="020F0502020204030204" pitchFamily="34" charset="0"/>
              </a:rPr>
              <a:t>18BTIS511</a:t>
            </a:r>
            <a:br>
              <a:rPr lang="en-US" sz="1800" dirty="0">
                <a:latin typeface="Cambria" panose="02040503050406030204" pitchFamily="18" charset="0"/>
                <a:ea typeface="Calibri" panose="020F0502020204030204" pitchFamily="34" charset="0"/>
              </a:rPr>
            </a:br>
            <a:r>
              <a:rPr lang="en-US" sz="1800" u="sng" dirty="0">
                <a:latin typeface="Cambria" panose="02040503050406030204" pitchFamily="18" charset="0"/>
                <a:ea typeface="Calibri" panose="020F0502020204030204" pitchFamily="34" charset="0"/>
              </a:rPr>
              <a:t>Assignment 5</a:t>
            </a:r>
            <a:endParaRPr lang="en-US" sz="2775" u="sng" dirty="0">
              <a:latin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F7B21D-3B28-4FC5-8EAE-33EA9B0D25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90600" y="3200400"/>
            <a:ext cx="7239000" cy="10445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ts val="450"/>
              </a:spcAft>
            </a:pPr>
            <a:r>
              <a:rPr lang="en-US" altLang="en-US" sz="1500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Process control system calls - Fork, </a:t>
            </a:r>
            <a:r>
              <a:rPr lang="en-US" altLang="en-US" sz="1500" dirty="0" err="1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execve</a:t>
            </a:r>
            <a:r>
              <a:rPr lang="en-US" altLang="en-US" sz="1500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and wait system calls along with the demonstration of zombie and orphan states.</a:t>
            </a:r>
          </a:p>
          <a:p>
            <a:pPr algn="just" eaLnBrk="0" fontAlgn="base" hangingPunct="0">
              <a:spcBef>
                <a:spcPct val="0"/>
              </a:spcBef>
              <a:spcAft>
                <a:spcPts val="450"/>
              </a:spcAft>
            </a:pPr>
            <a:r>
              <a:rPr lang="en-US" altLang="en-US" sz="1500" dirty="0">
                <a:solidFill>
                  <a:srgbClr val="00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a)  Application should consist of Fork –wait combination (parent with one application and child with another application) and students must demonstrate zombie and orphan states. </a:t>
            </a:r>
          </a:p>
          <a:p>
            <a:pPr algn="just" eaLnBrk="0" fontAlgn="base" hangingPunct="0">
              <a:spcBef>
                <a:spcPct val="0"/>
              </a:spcBef>
              <a:spcAft>
                <a:spcPts val="450"/>
              </a:spcAft>
            </a:pPr>
            <a:r>
              <a:rPr lang="en-US" altLang="en-US" sz="1500" dirty="0">
                <a:latin typeface="Cambria" panose="02040503050406030204" pitchFamily="18" charset="0"/>
                <a:cs typeface="Times New Roman" panose="02020603050405020304" pitchFamily="18" charset="0"/>
              </a:rPr>
              <a:t>b)  Application should consist of Fork –</a:t>
            </a:r>
            <a:r>
              <a:rPr lang="en-US" altLang="en-US" sz="15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execve</a:t>
            </a:r>
            <a:r>
              <a:rPr lang="en-US" altLang="en-US" sz="1500" dirty="0">
                <a:latin typeface="Cambria" panose="02040503050406030204" pitchFamily="18" charset="0"/>
                <a:cs typeface="Times New Roman" panose="02020603050405020304" pitchFamily="18" charset="0"/>
              </a:rPr>
              <a:t> combination (parent with one application and child with another application).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8CA00-AB65-4A71-A34E-456DD088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36E756FA-F822-475C-8F8A-7CE2F28D91F6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7084E-A90A-43C1-A14E-03B32BA7EBD2}"/>
              </a:ext>
            </a:extLst>
          </p:cNvPr>
          <p:cNvSpPr txBox="1"/>
          <p:nvPr/>
        </p:nvSpPr>
        <p:spPr>
          <a:xfrm>
            <a:off x="5426765" y="6282790"/>
            <a:ext cx="2802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i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Prepared By – Dr. Jyoti Malhotra</a:t>
            </a:r>
          </a:p>
          <a:p>
            <a:pPr algn="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i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Prof. Pranav More</a:t>
            </a:r>
          </a:p>
        </p:txBody>
      </p:sp>
    </p:spTree>
    <p:extLst>
      <p:ext uri="{BB962C8B-B14F-4D97-AF65-F5344CB8AC3E}">
        <p14:creationId xmlns:p14="http://schemas.microsoft.com/office/powerpoint/2010/main" val="207780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2400" b="1" dirty="0" err="1">
                <a:solidFill>
                  <a:srgbClr val="C00000"/>
                </a:solidFill>
              </a:rPr>
              <a:t>getpid</a:t>
            </a:r>
            <a:r>
              <a:rPr lang="en-US" sz="2400" b="1" dirty="0">
                <a:solidFill>
                  <a:srgbClr val="C00000"/>
                </a:solidFill>
              </a:rPr>
              <a:t>() -  </a:t>
            </a:r>
            <a:r>
              <a:rPr lang="en-US" sz="2400" dirty="0"/>
              <a:t>get process identification</a:t>
            </a:r>
          </a:p>
          <a:p>
            <a:pPr algn="just">
              <a:spcAft>
                <a:spcPts val="600"/>
              </a:spcAft>
            </a:pPr>
            <a:r>
              <a:rPr lang="en-US" sz="2400" b="1" dirty="0" err="1">
                <a:solidFill>
                  <a:srgbClr val="C00000"/>
                </a:solidFill>
              </a:rPr>
              <a:t>getppid</a:t>
            </a:r>
            <a:r>
              <a:rPr lang="en-US" sz="2400" b="1" dirty="0">
                <a:solidFill>
                  <a:srgbClr val="C00000"/>
                </a:solidFill>
              </a:rPr>
              <a:t>() -  </a:t>
            </a:r>
            <a:r>
              <a:rPr lang="en-US" sz="2400" dirty="0"/>
              <a:t>get Parent process identification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sz="2400" dirty="0"/>
              <a:t>	#include &lt;sys/</a:t>
            </a:r>
            <a:r>
              <a:rPr lang="en-US" sz="2400" dirty="0" err="1"/>
              <a:t>types.h</a:t>
            </a:r>
            <a:r>
              <a:rPr lang="en-US" sz="2400" dirty="0"/>
              <a:t>&gt; 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sz="2400" dirty="0"/>
              <a:t>	#include &lt;</a:t>
            </a:r>
            <a:r>
              <a:rPr lang="en-US" sz="2400" dirty="0" err="1"/>
              <a:t>unistd.h</a:t>
            </a:r>
            <a:r>
              <a:rPr lang="en-US" sz="2400" dirty="0"/>
              <a:t>&gt; 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n-US" sz="100" b="1" dirty="0"/>
          </a:p>
          <a:p>
            <a:pPr marL="0" indent="0" algn="just">
              <a:spcAft>
                <a:spcPts val="600"/>
              </a:spcAft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pid_t</a:t>
            </a:r>
            <a:r>
              <a:rPr lang="en-US" sz="2400" b="1" dirty="0"/>
              <a:t>    </a:t>
            </a:r>
            <a:r>
              <a:rPr lang="en-US" sz="2400" b="1" dirty="0" err="1"/>
              <a:t>getpid</a:t>
            </a:r>
            <a:r>
              <a:rPr lang="en-US" sz="2400" b="1" dirty="0"/>
              <a:t>(void);</a:t>
            </a:r>
            <a:r>
              <a:rPr lang="en-US" sz="2400" dirty="0"/>
              <a:t>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pid_t</a:t>
            </a:r>
            <a:r>
              <a:rPr lang="en-US" sz="2400" b="1" dirty="0"/>
              <a:t>    </a:t>
            </a:r>
            <a:r>
              <a:rPr lang="en-US" sz="2400" b="1" dirty="0" err="1"/>
              <a:t>getppid</a:t>
            </a:r>
            <a:r>
              <a:rPr lang="en-US" sz="2400" b="1" dirty="0"/>
              <a:t>(void);</a:t>
            </a:r>
            <a:endParaRPr lang="en-US" sz="2400" dirty="0"/>
          </a:p>
          <a:p>
            <a:pPr marL="0" indent="0">
              <a:spcAft>
                <a:spcPts val="600"/>
              </a:spcAft>
              <a:buNone/>
            </a:pPr>
            <a:endParaRPr lang="en-US" sz="400" dirty="0"/>
          </a:p>
          <a:p>
            <a:pPr algn="just">
              <a:spcAft>
                <a:spcPts val="600"/>
              </a:spcAft>
            </a:pPr>
            <a:r>
              <a:rPr lang="en-US" sz="2400" b="1" dirty="0" err="1"/>
              <a:t>getpid</a:t>
            </a:r>
            <a:r>
              <a:rPr lang="en-US" sz="2400" dirty="0"/>
              <a:t>() returns the process ID (PID) of the calling process.</a:t>
            </a:r>
          </a:p>
          <a:p>
            <a:pPr algn="just">
              <a:spcAft>
                <a:spcPts val="600"/>
              </a:spcAft>
            </a:pPr>
            <a:r>
              <a:rPr lang="en-US" sz="2400" b="1" dirty="0" err="1"/>
              <a:t>getppid</a:t>
            </a:r>
            <a:r>
              <a:rPr lang="en-US" sz="2400" b="1" dirty="0"/>
              <a:t>() </a:t>
            </a:r>
            <a:r>
              <a:rPr lang="en-US" sz="2400" dirty="0" err="1"/>
              <a:t>retuns</a:t>
            </a:r>
            <a:r>
              <a:rPr lang="en-US" sz="2400" dirty="0"/>
              <a:t> the Parent PID of the calling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194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</a:rPr>
              <a:t>wait() -  </a:t>
            </a:r>
            <a:r>
              <a:rPr lang="en-US" sz="2400" dirty="0"/>
              <a:t>wait for process to change state 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sz="2400" dirty="0"/>
              <a:t>	#include &lt;sys/</a:t>
            </a:r>
            <a:r>
              <a:rPr lang="en-US" sz="2400" dirty="0" err="1"/>
              <a:t>types.h</a:t>
            </a:r>
            <a:r>
              <a:rPr lang="en-US" sz="2400" dirty="0"/>
              <a:t>&gt; 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sz="2400" dirty="0"/>
              <a:t>	#include &lt; sys/</a:t>
            </a:r>
            <a:r>
              <a:rPr lang="en-US" sz="2400" dirty="0" err="1"/>
              <a:t>wait.h</a:t>
            </a:r>
            <a:r>
              <a:rPr lang="en-US" sz="2400" dirty="0"/>
              <a:t> &gt; 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n-US" sz="100" b="1" dirty="0"/>
          </a:p>
          <a:p>
            <a:pPr marL="0" indent="0" algn="just">
              <a:spcAft>
                <a:spcPts val="600"/>
              </a:spcAft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pid_t</a:t>
            </a:r>
            <a:r>
              <a:rPr lang="en-US" sz="2400" b="1" dirty="0"/>
              <a:t>    wait(</a:t>
            </a:r>
            <a:r>
              <a:rPr lang="en-US" sz="2400" b="1" dirty="0" err="1"/>
              <a:t>int</a:t>
            </a:r>
            <a:r>
              <a:rPr lang="en-US" sz="2400" b="1" dirty="0"/>
              <a:t> *status);</a:t>
            </a:r>
            <a:r>
              <a:rPr lang="en-US" sz="2400" dirty="0"/>
              <a:t> </a:t>
            </a:r>
          </a:p>
          <a:p>
            <a:pPr marL="0" indent="0">
              <a:spcAft>
                <a:spcPts val="600"/>
              </a:spcAft>
              <a:buNone/>
            </a:pPr>
            <a:endParaRPr lang="en-US" sz="400" dirty="0"/>
          </a:p>
          <a:p>
            <a:pPr algn="just"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b="1" dirty="0"/>
              <a:t>wait</a:t>
            </a:r>
            <a:r>
              <a:rPr lang="en-US" sz="2400" dirty="0"/>
              <a:t>() system call suspends execution of the calling process until one of its children terminates.</a:t>
            </a:r>
          </a:p>
          <a:p>
            <a:pPr algn="just">
              <a:spcAft>
                <a:spcPts val="600"/>
              </a:spcAft>
            </a:pPr>
            <a:r>
              <a:rPr lang="en-US" sz="2400" dirty="0"/>
              <a:t>It waits for the exit status of child process terminating with PID collected in </a:t>
            </a:r>
            <a:r>
              <a:rPr lang="en-US" sz="2400" dirty="0" err="1"/>
              <a:t>pid_t</a:t>
            </a:r>
            <a:r>
              <a:rPr lang="en-US" sz="240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361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5791200" cy="457200"/>
          </a:xfr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fork()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</p:spPr>
        <p:txBody>
          <a:bodyPr/>
          <a:lstStyle/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12</a:t>
            </a:fld>
            <a:endParaRPr lang="en-US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27" y="707298"/>
            <a:ext cx="8861146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llout: Line 1">
            <a:extLst>
              <a:ext uri="{FF2B5EF4-FFF2-40B4-BE49-F238E27FC236}">
                <a16:creationId xmlns:a16="http://schemas.microsoft.com/office/drawing/2014/main" id="{636B545C-DE64-4FF4-A8E8-EA6EF4D387D6}"/>
              </a:ext>
            </a:extLst>
          </p:cNvPr>
          <p:cNvSpPr/>
          <p:nvPr/>
        </p:nvSpPr>
        <p:spPr>
          <a:xfrm>
            <a:off x="2362200" y="3439331"/>
            <a:ext cx="1524000" cy="555733"/>
          </a:xfrm>
          <a:prstGeom prst="borderCallout1">
            <a:avLst>
              <a:gd name="adj1" fmla="val 49259"/>
              <a:gd name="adj2" fmla="val 952"/>
              <a:gd name="adj3" fmla="val 112500"/>
              <a:gd name="adj4" fmla="val -3833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NEGATIVE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B046E37E-B059-4407-A797-D85984E60106}"/>
              </a:ext>
            </a:extLst>
          </p:cNvPr>
          <p:cNvSpPr/>
          <p:nvPr/>
        </p:nvSpPr>
        <p:spPr>
          <a:xfrm>
            <a:off x="6275522" y="4397266"/>
            <a:ext cx="1560163" cy="555733"/>
          </a:xfrm>
          <a:prstGeom prst="borderCallout1">
            <a:avLst>
              <a:gd name="adj1" fmla="val 49259"/>
              <a:gd name="adj2" fmla="val 952"/>
              <a:gd name="adj3" fmla="val 226841"/>
              <a:gd name="adj4" fmla="val -17312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28EBD-8BC1-4971-BF3E-4EDD6BB5DF40}"/>
              </a:ext>
            </a:extLst>
          </p:cNvPr>
          <p:cNvSpPr txBox="1"/>
          <p:nvPr/>
        </p:nvSpPr>
        <p:spPr>
          <a:xfrm>
            <a:off x="4495800" y="914400"/>
            <a:ext cx="457200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latin typeface="Cambria" panose="02040503050406030204" pitchFamily="18" charset="0"/>
              </a:rPr>
              <a:t>execve</a:t>
            </a:r>
            <a:r>
              <a:rPr lang="en-US" sz="2000" dirty="0">
                <a:latin typeface="Cambria" panose="02040503050406030204" pitchFamily="18" charset="0"/>
              </a:rPr>
              <a:t>() executes the program pointed to by </a:t>
            </a:r>
            <a:r>
              <a:rPr lang="en-US" sz="2000" i="1" dirty="0">
                <a:latin typeface="Cambria" panose="02040503050406030204" pitchFamily="18" charset="0"/>
              </a:rPr>
              <a:t>filename</a:t>
            </a:r>
            <a:r>
              <a:rPr lang="en-US" sz="2000" dirty="0">
                <a:latin typeface="Cambria" panose="02040503050406030204" pitchFamily="18" charset="0"/>
              </a:rPr>
              <a:t>. </a:t>
            </a:r>
            <a:r>
              <a:rPr lang="en-US" sz="2000" i="1" dirty="0">
                <a:latin typeface="Cambria" panose="02040503050406030204" pitchFamily="18" charset="0"/>
              </a:rPr>
              <a:t>filename</a:t>
            </a:r>
            <a:r>
              <a:rPr lang="en-US" sz="2000" dirty="0">
                <a:latin typeface="Cambria" panose="02040503050406030204" pitchFamily="18" charset="0"/>
              </a:rPr>
              <a:t> must be either a binary executable, or a script starting with a line of the form: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083CD-4513-4AF7-A4FB-29FEAB553F15}"/>
              </a:ext>
            </a:extLst>
          </p:cNvPr>
          <p:cNvSpPr txBox="1"/>
          <p:nvPr/>
        </p:nvSpPr>
        <p:spPr>
          <a:xfrm>
            <a:off x="4495800" y="2400985"/>
            <a:ext cx="4572000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latin typeface="Cambria" panose="02040503050406030204" pitchFamily="18" charset="0"/>
              </a:rPr>
              <a:t>execve</a:t>
            </a:r>
            <a:r>
              <a:rPr lang="en-US" sz="2000" dirty="0">
                <a:latin typeface="Cambria" panose="02040503050406030204" pitchFamily="18" charset="0"/>
              </a:rPr>
              <a:t>() </a:t>
            </a:r>
            <a:r>
              <a:rPr lang="en-US" sz="2000" b="1" u="sng" dirty="0">
                <a:latin typeface="Cambria" panose="02040503050406030204" pitchFamily="18" charset="0"/>
              </a:rPr>
              <a:t>does not return on success</a:t>
            </a:r>
            <a:r>
              <a:rPr lang="en-US" sz="2000" dirty="0">
                <a:latin typeface="Cambria" panose="02040503050406030204" pitchFamily="18" charset="0"/>
              </a:rPr>
              <a:t>, and the text, data, and stack of the calling process are overwritten by that of the program loaded. </a:t>
            </a:r>
          </a:p>
        </p:txBody>
      </p:sp>
    </p:spTree>
    <p:extLst>
      <p:ext uri="{BB962C8B-B14F-4D97-AF65-F5344CB8AC3E}">
        <p14:creationId xmlns:p14="http://schemas.microsoft.com/office/powerpoint/2010/main" val="45570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78592" y="1447800"/>
            <a:ext cx="8116888" cy="2400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/>
              <a:t>Refer to manual pages of - 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0033CC"/>
                </a:solidFill>
              </a:rPr>
              <a:t>Fork()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0033CC"/>
                </a:solidFill>
              </a:rPr>
              <a:t>Sleep()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0033CC"/>
                </a:solidFill>
              </a:rPr>
              <a:t>Wait()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2300" dirty="0">
              <a:solidFill>
                <a:srgbClr val="0033CC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6229A80-04A6-45B5-A51B-B520BB1E0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721" y="4289425"/>
            <a:ext cx="8116888" cy="1485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/>
              <a:t>Simulate Zombie and Sleeping state by </a:t>
            </a:r>
            <a:r>
              <a:rPr lang="en-US" altLang="en-US" sz="2400" dirty="0" err="1"/>
              <a:t>ps</a:t>
            </a:r>
            <a:r>
              <a:rPr lang="en-US" altLang="en-US" sz="2400" dirty="0"/>
              <a:t>  -ax command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>
                <a:solidFill>
                  <a:srgbClr val="0033CC"/>
                </a:solidFill>
              </a:rPr>
              <a:t>man </a:t>
            </a:r>
            <a:r>
              <a:rPr lang="en-US" altLang="en-US" sz="2400" dirty="0" err="1">
                <a:solidFill>
                  <a:srgbClr val="0033CC"/>
                </a:solidFill>
              </a:rPr>
              <a:t>ps</a:t>
            </a:r>
            <a:endParaRPr lang="en-US" altLang="en-US" sz="2400" dirty="0">
              <a:solidFill>
                <a:srgbClr val="0033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3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2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609600"/>
          </a:xfr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Process Creation – Unix/Linux</a:t>
            </a:r>
          </a:p>
        </p:txBody>
      </p:sp>
      <p:sp>
        <p:nvSpPr>
          <p:cNvPr id="56323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676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2400" dirty="0"/>
              <a:t>fork()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</a:pPr>
            <a:r>
              <a:rPr lang="en-US" sz="2300" dirty="0"/>
              <a:t>System call used to create new processes.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</a:pPr>
            <a:r>
              <a:rPr lang="en-US" sz="2300" dirty="0"/>
              <a:t>It takes no arguments and returns a process ID.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</p:spPr>
        <p:txBody>
          <a:bodyPr/>
          <a:lstStyle/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2</a:t>
            </a:fld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57023"/>
              </p:ext>
            </p:extLst>
          </p:nvPr>
        </p:nvGraphicFramePr>
        <p:xfrm>
          <a:off x="457200" y="2971800"/>
          <a:ext cx="8001000" cy="2133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Return value of fork() </a:t>
                      </a:r>
                      <a:r>
                        <a:rPr kumimoji="0" lang="en-US" sz="2200" kern="1200" dirty="0"/>
                        <a:t>- </a:t>
                      </a:r>
                      <a:r>
                        <a:rPr kumimoji="0" lang="en-US" sz="2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pid_t</a:t>
                      </a:r>
                      <a:r>
                        <a:rPr kumimoji="0" lang="en-US" sz="2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defined in sys/</a:t>
                      </a:r>
                      <a:r>
                        <a:rPr kumimoji="0" lang="en-US" sz="2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types.h</a:t>
                      </a:r>
                      <a:endParaRPr kumimoji="0" lang="en-US" sz="22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The creation of a child process was unsuccessful.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/>
                        <a:t>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Is returned to newly created child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/>
                        <a:t>Value is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dirty="0"/>
                        <a:t>the process ID of the child process,  and it is returned to the parent.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5341203"/>
            <a:ext cx="79248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/>
              <a:t>Process can use function </a:t>
            </a:r>
            <a:r>
              <a:rPr lang="en-US" b="1" dirty="0" err="1"/>
              <a:t>getpid</a:t>
            </a:r>
            <a:r>
              <a:rPr lang="en-US" b="1" dirty="0"/>
              <a:t>()</a:t>
            </a:r>
            <a:r>
              <a:rPr lang="en-US" dirty="0"/>
              <a:t> to retrieve the process ID assigned to this process. </a:t>
            </a:r>
          </a:p>
        </p:txBody>
      </p:sp>
    </p:spTree>
    <p:extLst>
      <p:ext uri="{BB962C8B-B14F-4D97-AF65-F5344CB8AC3E}">
        <p14:creationId xmlns:p14="http://schemas.microsoft.com/office/powerpoint/2010/main" val="38317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609600"/>
          </a:xfr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Process Creation – fork()</a:t>
            </a:r>
          </a:p>
        </p:txBody>
      </p:sp>
      <p:sp>
        <p:nvSpPr>
          <p:cNvPr id="56323" name="Content Placeholder 1"/>
          <p:cNvSpPr>
            <a:spLocks noGrp="1"/>
          </p:cNvSpPr>
          <p:nvPr>
            <p:ph idx="1"/>
          </p:nvPr>
        </p:nvSpPr>
        <p:spPr>
          <a:xfrm>
            <a:off x="381000" y="1233408"/>
            <a:ext cx="8534400" cy="2209800"/>
          </a:xfrm>
        </p:spPr>
        <p:txBody>
          <a:bodyPr/>
          <a:lstStyle/>
          <a:p>
            <a:pPr marL="0" indent="0" algn="just">
              <a:spcAft>
                <a:spcPts val="600"/>
              </a:spcAft>
              <a:buClrTx/>
              <a:buNone/>
            </a:pPr>
            <a:r>
              <a:rPr lang="en-US" sz="2400" dirty="0"/>
              <a:t>If the call to fork() is successful, Unix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Creates </a:t>
            </a:r>
            <a:r>
              <a:rPr lang="en-US" dirty="0">
                <a:solidFill>
                  <a:srgbClr val="0033CC"/>
                </a:solidFill>
              </a:rPr>
              <a:t>2 identical copies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address spaces, one for the parent and the other for the child.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Both processes will start their </a:t>
            </a:r>
            <a:r>
              <a:rPr lang="en-US" dirty="0">
                <a:solidFill>
                  <a:srgbClr val="0033CC"/>
                </a:solidFill>
              </a:rPr>
              <a:t>execution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 the </a:t>
            </a:r>
            <a:r>
              <a:rPr lang="en-US" dirty="0">
                <a:solidFill>
                  <a:srgbClr val="0033CC"/>
                </a:solidFill>
              </a:rPr>
              <a:t>next statement following the fork() call.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</p:spPr>
        <p:txBody>
          <a:bodyPr/>
          <a:lstStyle/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3</a:t>
            </a:fld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828798" y="3581400"/>
            <a:ext cx="7086602" cy="3048000"/>
            <a:chOff x="1828798" y="3581400"/>
            <a:chExt cx="7086602" cy="3048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798" y="3581400"/>
              <a:ext cx="5620105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819400" y="4800600"/>
              <a:ext cx="4572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err="1">
                  <a:solidFill>
                    <a:srgbClr val="C00000"/>
                  </a:solidFill>
                </a:rPr>
                <a:t>cid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4800600"/>
              <a:ext cx="4572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err="1">
                  <a:solidFill>
                    <a:srgbClr val="C00000"/>
                  </a:solidFill>
                </a:rPr>
                <a:t>cid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0" y="4038600"/>
              <a:ext cx="1295400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</a:rPr>
                <a:t>cid</a:t>
              </a:r>
              <a:r>
                <a:rPr lang="en-US" dirty="0">
                  <a:solidFill>
                    <a:srgbClr val="C00000"/>
                  </a:solidFill>
                </a:rPr>
                <a:t>- Child ID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CE1C929-59D9-4D8C-9AC4-2CAB188E581C}"/>
              </a:ext>
            </a:extLst>
          </p:cNvPr>
          <p:cNvSpPr/>
          <p:nvPr/>
        </p:nvSpPr>
        <p:spPr>
          <a:xfrm>
            <a:off x="4743099" y="3655853"/>
            <a:ext cx="2572103" cy="2851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EA8CA-B194-4F5B-BE6C-28B181400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4</a:t>
            </a:fld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47B77-F7CA-4D10-9EDA-174A77E0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4495800" cy="480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E15373-1C69-414A-88FC-7FFD9105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28241"/>
            <a:ext cx="4495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6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609600"/>
          </a:xfr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Process Creation – fork()</a:t>
            </a:r>
          </a:p>
        </p:txBody>
      </p:sp>
      <p:sp>
        <p:nvSpPr>
          <p:cNvPr id="56323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5181600" cy="3414792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just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Both processes start their execution right after the system call fork(). 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both processes have identical but separate address spaces, </a:t>
            </a:r>
            <a:r>
              <a:rPr lang="en-US" sz="2200" dirty="0">
                <a:solidFill>
                  <a:srgbClr val="0033CC"/>
                </a:solidFill>
              </a:rPr>
              <a:t>variables initialized before the fork()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call have the </a:t>
            </a:r>
            <a:r>
              <a:rPr lang="en-US" sz="2200" dirty="0">
                <a:solidFill>
                  <a:srgbClr val="C00000"/>
                </a:solidFill>
              </a:rPr>
              <a:t>same values in both address spaces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Since every process has its own address space, any </a:t>
            </a:r>
            <a:r>
              <a:rPr lang="en-US" sz="2200" dirty="0">
                <a:solidFill>
                  <a:srgbClr val="0033CC"/>
                </a:solidFill>
              </a:rPr>
              <a:t>modifications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will be </a:t>
            </a:r>
            <a:r>
              <a:rPr lang="en-US" sz="2200" dirty="0">
                <a:solidFill>
                  <a:srgbClr val="C00000"/>
                </a:solidFill>
              </a:rPr>
              <a:t>independent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the others.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</p:spPr>
        <p:txBody>
          <a:bodyPr/>
          <a:lstStyle/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5</a:t>
            </a:fld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762000"/>
            <a:ext cx="334327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1298" y="5715000"/>
            <a:ext cx="4572000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/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exec()</a:t>
            </a:r>
            <a:r>
              <a:rPr lang="en-US" altLang="en-US" sz="2200" dirty="0">
                <a:ea typeface="MS PGothic" pitchFamily="34" charset="-128"/>
              </a:rPr>
              <a:t> system call used after a </a:t>
            </a: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</a:rPr>
              <a:t>fork()</a:t>
            </a:r>
            <a:r>
              <a:rPr lang="en-US" altLang="en-US" sz="2200" dirty="0">
                <a:ea typeface="MS PGothic" pitchFamily="34" charset="-128"/>
              </a:rPr>
              <a:t> to replace the process</a:t>
            </a:r>
            <a:r>
              <a:rPr lang="ja-JP" altLang="en-US" sz="2200" dirty="0">
                <a:ea typeface="MS PGothic" pitchFamily="34" charset="-128"/>
              </a:rPr>
              <a:t>’</a:t>
            </a:r>
            <a:r>
              <a:rPr lang="en-US" altLang="ja-JP" sz="2200" dirty="0">
                <a:ea typeface="MS PGothic" pitchFamily="34" charset="-128"/>
              </a:rPr>
              <a:t> memory space with a new program</a:t>
            </a:r>
            <a:endParaRPr lang="en-US" altLang="en-US" sz="2200" dirty="0">
              <a:ea typeface="MS PGothic" pitchFamily="34" charset="-128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81537"/>
            <a:ext cx="3810000" cy="21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61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609600"/>
          </a:xfr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Process Creation – fork()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</p:spPr>
        <p:txBody>
          <a:bodyPr/>
          <a:lstStyle/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846392" y="6096000"/>
            <a:ext cx="7379778" cy="533400"/>
          </a:xfrm>
          <a:prstGeom prst="rect">
            <a:avLst/>
          </a:prstGeom>
          <a:solidFill>
            <a:srgbClr val="FED6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For child process: </a:t>
            </a:r>
            <a:r>
              <a:rPr lang="en-US" sz="2000" b="1" dirty="0" err="1">
                <a:solidFill>
                  <a:srgbClr val="C00000"/>
                </a:solidFill>
              </a:rPr>
              <a:t>getpid</a:t>
            </a:r>
            <a:r>
              <a:rPr lang="en-US" sz="2000" b="1" dirty="0">
                <a:solidFill>
                  <a:srgbClr val="C00000"/>
                </a:solidFill>
              </a:rPr>
              <a:t>() is 3456 and </a:t>
            </a:r>
            <a:r>
              <a:rPr lang="en-US" sz="2000" b="1" dirty="0" err="1">
                <a:solidFill>
                  <a:srgbClr val="C00000"/>
                </a:solidFill>
              </a:rPr>
              <a:t>getppid</a:t>
            </a:r>
            <a:r>
              <a:rPr lang="en-US" sz="2000" b="1" dirty="0">
                <a:solidFill>
                  <a:srgbClr val="C00000"/>
                </a:solidFill>
              </a:rPr>
              <a:t>() is say 3454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00289"/>
            <a:ext cx="8767763" cy="519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1F2977-6989-458F-8B50-A7DA8E8F555F}"/>
              </a:ext>
            </a:extLst>
          </p:cNvPr>
          <p:cNvSpPr/>
          <p:nvPr/>
        </p:nvSpPr>
        <p:spPr>
          <a:xfrm>
            <a:off x="2040612" y="1493004"/>
            <a:ext cx="2133600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8F5ECE-DFCE-4E7E-9AF6-E20A0CBE5D47}"/>
              </a:ext>
            </a:extLst>
          </p:cNvPr>
          <p:cNvSpPr/>
          <p:nvPr/>
        </p:nvSpPr>
        <p:spPr>
          <a:xfrm>
            <a:off x="4572000" y="1066800"/>
            <a:ext cx="4191000" cy="480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fork()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fork</a:t>
            </a:r>
            <a:r>
              <a:rPr lang="en-US" sz="2400" dirty="0"/>
              <a:t> - create a child process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#include &lt;sys/</a:t>
            </a:r>
            <a:r>
              <a:rPr lang="en-US" sz="2400" dirty="0" err="1"/>
              <a:t>types.h</a:t>
            </a:r>
            <a:r>
              <a:rPr lang="en-US" sz="2400" dirty="0"/>
              <a:t>&gt; </a:t>
            </a:r>
          </a:p>
          <a:p>
            <a:pPr marL="0" indent="0">
              <a:buNone/>
            </a:pPr>
            <a:r>
              <a:rPr lang="en-US" sz="2400" dirty="0"/>
              <a:t>	#include &lt;</a:t>
            </a:r>
            <a:r>
              <a:rPr lang="en-US" sz="2400" dirty="0" err="1"/>
              <a:t>unistd.h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err="1"/>
              <a:t>pid_t</a:t>
            </a:r>
            <a:r>
              <a:rPr lang="en-US" sz="2400" b="1" dirty="0"/>
              <a:t>    fork(void);</a:t>
            </a:r>
            <a:endParaRPr lang="en-US" sz="2400" dirty="0"/>
          </a:p>
          <a:p>
            <a:pPr marL="0" indent="0">
              <a:buNone/>
            </a:pPr>
            <a:endParaRPr lang="en-US" sz="400" dirty="0"/>
          </a:p>
          <a:p>
            <a:pPr algn="just"/>
            <a:r>
              <a:rPr lang="en-US" sz="2400" dirty="0"/>
              <a:t>Creates a new process by </a:t>
            </a:r>
            <a:r>
              <a:rPr lang="en-US" sz="2400" dirty="0">
                <a:solidFill>
                  <a:srgbClr val="C00000"/>
                </a:solidFill>
              </a:rPr>
              <a:t>duplicating</a:t>
            </a:r>
            <a:r>
              <a:rPr lang="en-US" sz="2400" dirty="0"/>
              <a:t> the calling process. </a:t>
            </a:r>
          </a:p>
          <a:p>
            <a:pPr algn="just"/>
            <a:r>
              <a:rPr lang="en-US" sz="2400" dirty="0"/>
              <a:t>The new process is referred to as the </a:t>
            </a:r>
            <a:r>
              <a:rPr lang="en-US" sz="2400" i="1" dirty="0"/>
              <a:t>child</a:t>
            </a:r>
            <a:r>
              <a:rPr lang="en-US" sz="2400" dirty="0"/>
              <a:t> process. 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Returns</a:t>
            </a:r>
            <a:r>
              <a:rPr lang="en-US" sz="2400" dirty="0"/>
              <a:t> the ID of the child process.</a:t>
            </a:r>
          </a:p>
          <a:p>
            <a:pPr algn="just"/>
            <a:r>
              <a:rPr lang="en-US" sz="2400" dirty="0"/>
              <a:t>The calling process is referred to as the </a:t>
            </a:r>
            <a:r>
              <a:rPr lang="en-US" sz="2400" i="1" dirty="0"/>
              <a:t>parent</a:t>
            </a:r>
            <a:r>
              <a:rPr lang="en-US" sz="2400" dirty="0"/>
              <a:t> process.</a:t>
            </a:r>
          </a:p>
          <a:p>
            <a:pPr algn="just"/>
            <a:r>
              <a:rPr lang="en-US" sz="2400" dirty="0"/>
              <a:t>The child process and the parent process run in separate memory spaces.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719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6E2F-FD8D-4AF1-881A-01F0FBA9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990600"/>
          </a:xfrm>
        </p:spPr>
        <p:txBody>
          <a:bodyPr/>
          <a:lstStyle/>
          <a:p>
            <a:r>
              <a:rPr lang="en-US" dirty="0"/>
              <a:t>Fork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A641-F255-4AB2-9492-AB22BE3B7C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686800" cy="4937760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int main(){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	char str[20];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	int </a:t>
            </a:r>
            <a:r>
              <a:rPr lang="en-US" sz="2000" dirty="0" err="1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arr</a:t>
            </a: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[MAX];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	</a:t>
            </a:r>
            <a:r>
              <a:rPr lang="en-US" sz="2000" dirty="0" err="1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pid_t</a:t>
            </a: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cid</a:t>
            </a: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;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	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	</a:t>
            </a:r>
            <a:r>
              <a:rPr lang="en-US" sz="2000" dirty="0" err="1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accept_str</a:t>
            </a: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(str);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	</a:t>
            </a:r>
            <a:r>
              <a:rPr lang="en-US" sz="2000" dirty="0" err="1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accept_nos</a:t>
            </a: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(</a:t>
            </a:r>
            <a:r>
              <a:rPr lang="en-US" sz="2000" dirty="0" err="1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arr</a:t>
            </a: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);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 	</a:t>
            </a:r>
            <a:r>
              <a:rPr lang="en-US" sz="2000" dirty="0" err="1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cid</a:t>
            </a: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 = fork();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 	</a:t>
            </a:r>
            <a:r>
              <a:rPr lang="en-US" sz="2000" dirty="0">
                <a:effectLst/>
                <a:highlight>
                  <a:srgbClr val="00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if( </a:t>
            </a:r>
            <a:r>
              <a:rPr lang="en-US" sz="2000" dirty="0" err="1">
                <a:effectLst/>
                <a:highlight>
                  <a:srgbClr val="00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cid</a:t>
            </a:r>
            <a:r>
              <a:rPr lang="en-US" sz="2000" dirty="0">
                <a:effectLst/>
                <a:highlight>
                  <a:srgbClr val="00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 == 0 ) {//CHILD PROCESS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highlight>
                  <a:srgbClr val="00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		</a:t>
            </a:r>
            <a:r>
              <a:rPr lang="en-US" sz="2000" dirty="0" err="1">
                <a:effectLst/>
                <a:highlight>
                  <a:srgbClr val="00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sort_desc</a:t>
            </a:r>
            <a:r>
              <a:rPr lang="en-US" sz="2000" dirty="0">
                <a:effectLst/>
                <a:highlight>
                  <a:srgbClr val="00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(</a:t>
            </a:r>
            <a:r>
              <a:rPr lang="en-US" sz="2000" dirty="0" err="1">
                <a:effectLst/>
                <a:highlight>
                  <a:srgbClr val="00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arr</a:t>
            </a:r>
            <a:r>
              <a:rPr lang="en-US" sz="2000" dirty="0">
                <a:effectLst/>
                <a:highlight>
                  <a:srgbClr val="00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);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highlight>
                  <a:srgbClr val="00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		</a:t>
            </a:r>
            <a:r>
              <a:rPr lang="en-US" sz="2000" dirty="0" err="1">
                <a:effectLst/>
                <a:highlight>
                  <a:srgbClr val="00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cnt_words</a:t>
            </a:r>
            <a:r>
              <a:rPr lang="en-US" sz="2000" dirty="0">
                <a:effectLst/>
                <a:highlight>
                  <a:srgbClr val="00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(str);	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highlight>
                  <a:srgbClr val="00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	}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	</a:t>
            </a:r>
            <a:r>
              <a:rPr lang="en-US" sz="20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else {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		</a:t>
            </a:r>
            <a:r>
              <a:rPr lang="en-US" sz="2000" dirty="0" err="1">
                <a:effectLst/>
                <a:highlight>
                  <a:srgbClr val="FFFF00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sort_asc</a:t>
            </a:r>
            <a:r>
              <a:rPr lang="en-US" sz="20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(</a:t>
            </a:r>
            <a:r>
              <a:rPr lang="en-US" sz="2000" dirty="0" err="1">
                <a:effectLst/>
                <a:highlight>
                  <a:srgbClr val="FFFF00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arr</a:t>
            </a:r>
            <a:r>
              <a:rPr lang="en-US" sz="20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);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		</a:t>
            </a:r>
            <a:r>
              <a:rPr lang="en-US" sz="2000" dirty="0" err="1">
                <a:effectLst/>
                <a:highlight>
                  <a:srgbClr val="FFFF00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cnt_vowels</a:t>
            </a:r>
            <a:r>
              <a:rPr lang="en-US" sz="20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(str);			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	}//end of if-else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 	return 0;	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}//end of main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Mangal" panose="02040503050203030202" pitchFamily="18" charset="0"/>
              </a:rPr>
              <a:t> 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111F0-B7EB-45BC-BD70-FBFE6C90C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039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</a:rPr>
              <a:t>sleep() -  </a:t>
            </a:r>
            <a:r>
              <a:rPr lang="en-US" sz="2400" dirty="0"/>
              <a:t>sleep for a specified number of seconds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/>
              <a:t>	#include &lt;</a:t>
            </a:r>
            <a:r>
              <a:rPr lang="en-US" sz="2400" dirty="0" err="1"/>
              <a:t>unistd.h</a:t>
            </a:r>
            <a:r>
              <a:rPr lang="en-US" sz="2400" dirty="0"/>
              <a:t>&gt;</a:t>
            </a:r>
          </a:p>
          <a:p>
            <a:pPr marL="0" indent="0">
              <a:spcAft>
                <a:spcPts val="600"/>
              </a:spcAft>
              <a:buNone/>
            </a:pPr>
            <a:endParaRPr lang="en-US" sz="1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/>
              <a:t>	unsigned   </a:t>
            </a:r>
            <a:r>
              <a:rPr lang="en-US" sz="2400" b="1" dirty="0" err="1"/>
              <a:t>int</a:t>
            </a:r>
            <a:r>
              <a:rPr lang="en-US" sz="2400" b="1" dirty="0"/>
              <a:t> sleep(unsigned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i="1" dirty="0"/>
              <a:t>seconds</a:t>
            </a:r>
            <a:r>
              <a:rPr lang="en-US" sz="2400" b="1" dirty="0"/>
              <a:t>);</a:t>
            </a:r>
          </a:p>
          <a:p>
            <a:pPr marL="0" indent="0">
              <a:spcAft>
                <a:spcPts val="600"/>
              </a:spcAft>
              <a:buNone/>
            </a:pPr>
            <a:endParaRPr lang="en-US" sz="400" dirty="0"/>
          </a:p>
          <a:p>
            <a:pPr algn="just">
              <a:spcAft>
                <a:spcPts val="600"/>
              </a:spcAft>
            </a:pPr>
            <a:r>
              <a:rPr lang="en-US" sz="2400" dirty="0"/>
              <a:t>Causes the calling thread/process to sleep either until the number of real-time seconds specified in </a:t>
            </a:r>
            <a:r>
              <a:rPr lang="en-US" sz="2400" i="1" dirty="0"/>
              <a:t>seconds</a:t>
            </a:r>
            <a:r>
              <a:rPr lang="en-US" sz="2400" dirty="0"/>
              <a:t> have elapsed or until a signal arrives which cannot be ignored.</a:t>
            </a:r>
          </a:p>
          <a:p>
            <a:pPr algn="just">
              <a:spcAft>
                <a:spcPts val="600"/>
              </a:spcAft>
            </a:pPr>
            <a:r>
              <a:rPr lang="en-US" sz="2400" dirty="0" err="1">
                <a:solidFill>
                  <a:srgbClr val="0033CC"/>
                </a:solidFill>
              </a:rPr>
              <a:t>Uninterrutable</a:t>
            </a:r>
            <a:endParaRPr lang="en-US" sz="2400" dirty="0">
              <a:solidFill>
                <a:srgbClr val="0033CC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</a:rPr>
              <a:t>Returns</a:t>
            </a:r>
            <a:r>
              <a:rPr lang="en-US" sz="2400" dirty="0"/>
              <a:t> - Zero if the requested time has elapsed, or the number of seconds left to sleep, if the call was interrupted by a signal handler.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6906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60390</TotalTime>
  <Words>970</Words>
  <Application>Microsoft Office PowerPoint</Application>
  <PresentationFormat>On-screen Show (4:3)</PresentationFormat>
  <Paragraphs>130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Bookman Old Style</vt:lpstr>
      <vt:lpstr>Calibri</vt:lpstr>
      <vt:lpstr>Calibri Light</vt:lpstr>
      <vt:lpstr>Cambria</vt:lpstr>
      <vt:lpstr>Courier New</vt:lpstr>
      <vt:lpstr>Gill Sans MT</vt:lpstr>
      <vt:lpstr>Wingdings</vt:lpstr>
      <vt:lpstr>Wingdings 3</vt:lpstr>
      <vt:lpstr>Custom Design</vt:lpstr>
      <vt:lpstr>Origin</vt:lpstr>
      <vt:lpstr>Office Theme</vt:lpstr>
      <vt:lpstr>Programming Laboratory – V (SPOS) 18BTIS511 Assignment 5</vt:lpstr>
      <vt:lpstr>Process Creation – Unix/Linux</vt:lpstr>
      <vt:lpstr>Process Creation – fork()</vt:lpstr>
      <vt:lpstr>PowerPoint Presentation</vt:lpstr>
      <vt:lpstr>Process Creation – fork()</vt:lpstr>
      <vt:lpstr>Process Creation – fork()</vt:lpstr>
      <vt:lpstr>System calls</vt:lpstr>
      <vt:lpstr>Fork template</vt:lpstr>
      <vt:lpstr>System calls</vt:lpstr>
      <vt:lpstr>System calls</vt:lpstr>
      <vt:lpstr>System calls</vt:lpstr>
      <vt:lpstr>fork() example</vt:lpstr>
      <vt:lpstr>References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SPOS             CA : 40 Marks   FE : 60 Marks</dc:title>
  <dc:creator>ADMIN</dc:creator>
  <cp:lastModifiedBy>Jyoti Malhotra</cp:lastModifiedBy>
  <cp:revision>1071</cp:revision>
  <dcterms:created xsi:type="dcterms:W3CDTF">2002-01-14T22:09:46Z</dcterms:created>
  <dcterms:modified xsi:type="dcterms:W3CDTF">2020-10-13T07:41:54Z</dcterms:modified>
</cp:coreProperties>
</file>