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0" r:id="rId2"/>
  </p:sldMasterIdLst>
  <p:notesMasterIdLst>
    <p:notesMasterId r:id="rId85"/>
  </p:notesMasterIdLst>
  <p:sldIdLst>
    <p:sldId id="361" r:id="rId3"/>
    <p:sldId id="362" r:id="rId4"/>
    <p:sldId id="363" r:id="rId5"/>
    <p:sldId id="256" r:id="rId6"/>
    <p:sldId id="327" r:id="rId7"/>
    <p:sldId id="328" r:id="rId8"/>
    <p:sldId id="330" r:id="rId9"/>
    <p:sldId id="329" r:id="rId10"/>
    <p:sldId id="331" r:id="rId11"/>
    <p:sldId id="260" r:id="rId12"/>
    <p:sldId id="261" r:id="rId13"/>
    <p:sldId id="264" r:id="rId14"/>
    <p:sldId id="265" r:id="rId15"/>
    <p:sldId id="267" r:id="rId16"/>
    <p:sldId id="268" r:id="rId17"/>
    <p:sldId id="269" r:id="rId18"/>
    <p:sldId id="270" r:id="rId19"/>
    <p:sldId id="271" r:id="rId20"/>
    <p:sldId id="332" r:id="rId21"/>
    <p:sldId id="272" r:id="rId22"/>
    <p:sldId id="273" r:id="rId23"/>
    <p:sldId id="274" r:id="rId24"/>
    <p:sldId id="333" r:id="rId25"/>
    <p:sldId id="275" r:id="rId26"/>
    <p:sldId id="276" r:id="rId27"/>
    <p:sldId id="334" r:id="rId28"/>
    <p:sldId id="278" r:id="rId29"/>
    <p:sldId id="279" r:id="rId30"/>
    <p:sldId id="281" r:id="rId31"/>
    <p:sldId id="284" r:id="rId32"/>
    <p:sldId id="285" r:id="rId33"/>
    <p:sldId id="290" r:id="rId34"/>
    <p:sldId id="335" r:id="rId35"/>
    <p:sldId id="291" r:id="rId36"/>
    <p:sldId id="293" r:id="rId37"/>
    <p:sldId id="336" r:id="rId38"/>
    <p:sldId id="337" r:id="rId39"/>
    <p:sldId id="338" r:id="rId40"/>
    <p:sldId id="292" r:id="rId41"/>
    <p:sldId id="339" r:id="rId42"/>
    <p:sldId id="296" r:id="rId43"/>
    <p:sldId id="297" r:id="rId44"/>
    <p:sldId id="340" r:id="rId45"/>
    <p:sldId id="299" r:id="rId46"/>
    <p:sldId id="341" r:id="rId47"/>
    <p:sldId id="342" r:id="rId48"/>
    <p:sldId id="302" r:id="rId49"/>
    <p:sldId id="303" r:id="rId50"/>
    <p:sldId id="304" r:id="rId51"/>
    <p:sldId id="305" r:id="rId52"/>
    <p:sldId id="343" r:id="rId53"/>
    <p:sldId id="307" r:id="rId54"/>
    <p:sldId id="344" r:id="rId55"/>
    <p:sldId id="345" r:id="rId56"/>
    <p:sldId id="346" r:id="rId57"/>
    <p:sldId id="308" r:id="rId58"/>
    <p:sldId id="348" r:id="rId59"/>
    <p:sldId id="309" r:id="rId60"/>
    <p:sldId id="347" r:id="rId61"/>
    <p:sldId id="310" r:id="rId62"/>
    <p:sldId id="349" r:id="rId63"/>
    <p:sldId id="311" r:id="rId64"/>
    <p:sldId id="350" r:id="rId65"/>
    <p:sldId id="312" r:id="rId66"/>
    <p:sldId id="351" r:id="rId67"/>
    <p:sldId id="352" r:id="rId68"/>
    <p:sldId id="313" r:id="rId69"/>
    <p:sldId id="314" r:id="rId70"/>
    <p:sldId id="315" r:id="rId71"/>
    <p:sldId id="316" r:id="rId72"/>
    <p:sldId id="318" r:id="rId73"/>
    <p:sldId id="319" r:id="rId74"/>
    <p:sldId id="320" r:id="rId75"/>
    <p:sldId id="353" r:id="rId76"/>
    <p:sldId id="355" r:id="rId77"/>
    <p:sldId id="321" r:id="rId78"/>
    <p:sldId id="354" r:id="rId79"/>
    <p:sldId id="356" r:id="rId80"/>
    <p:sldId id="357" r:id="rId81"/>
    <p:sldId id="358" r:id="rId82"/>
    <p:sldId id="359" r:id="rId83"/>
    <p:sldId id="360" r:id="rId8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951" autoAdjust="0"/>
  </p:normalViewPr>
  <p:slideViewPr>
    <p:cSldViewPr>
      <p:cViewPr>
        <p:scale>
          <a:sx n="73" d="100"/>
          <a:sy n="73" d="100"/>
        </p:scale>
        <p:origin x="-129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19/11/2019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416505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36647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file management system is the set of system software that provides services to users and applications in the use of files.</a:t>
            </a:r>
          </a:p>
          <a:p>
            <a:pPr lvl="1">
              <a:buFont typeface="Arial" pitchFamily="34" charset="0"/>
              <a:buChar char="•"/>
            </a:pPr>
            <a:r>
              <a:rPr lang="en-NZ" dirty="0" smtClean="0"/>
              <a:t>Typically, the only way that a user or application may access files is through the file management system.</a:t>
            </a:r>
          </a:p>
          <a:p>
            <a:pPr lvl="0">
              <a:buFont typeface="Arial" pitchFamily="34" charset="0"/>
              <a:buNone/>
            </a:pPr>
            <a:endParaRPr lang="en-NZ" dirty="0" smtClean="0"/>
          </a:p>
          <a:p>
            <a:pPr lvl="0">
              <a:buFont typeface="Arial" pitchFamily="34" charset="0"/>
              <a:buNone/>
            </a:pPr>
            <a:r>
              <a:rPr lang="en-NZ" dirty="0" smtClean="0"/>
              <a:t>This relieves the user or programmer of the necessity of developing special-purpose software for each application </a:t>
            </a:r>
          </a:p>
          <a:p>
            <a:pPr lvl="1">
              <a:buFont typeface="Arial" pitchFamily="34" charset="0"/>
              <a:buChar char="•"/>
            </a:pPr>
            <a:r>
              <a:rPr lang="en-NZ" dirty="0" smtClean="0"/>
              <a:t> and provides the system with a consistent, well-defined means of controlling its most important asset.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Objectives include:</a:t>
            </a:r>
          </a:p>
          <a:p>
            <a:pPr lvl="1">
              <a:buFont typeface="Arial" pitchFamily="34" charset="0"/>
              <a:buChar char="•"/>
            </a:pPr>
            <a:r>
              <a:rPr lang="en-NZ" dirty="0" smtClean="0"/>
              <a:t> To meet the data management needs and requirements of the user, </a:t>
            </a:r>
          </a:p>
          <a:p>
            <a:pPr lvl="1">
              <a:buFont typeface="Arial" pitchFamily="34" charset="0"/>
              <a:buChar char="•"/>
            </a:pPr>
            <a:r>
              <a:rPr lang="en-NZ" dirty="0" smtClean="0"/>
              <a:t> To guarantee, to the extent possible, that the data in the file are valid</a:t>
            </a:r>
          </a:p>
          <a:p>
            <a:pPr lvl="1">
              <a:buFont typeface="Arial" pitchFamily="34" charset="0"/>
              <a:buChar char="•"/>
            </a:pPr>
            <a:r>
              <a:rPr lang="en-NZ" dirty="0" smtClean="0"/>
              <a:t> To optimize performance, both from the system point of view in terms of over-all throughput and from the user’s point of view in terms of response time</a:t>
            </a:r>
          </a:p>
          <a:p>
            <a:pPr lvl="1">
              <a:buFont typeface="Arial" pitchFamily="34" charset="0"/>
              <a:buChar char="•"/>
            </a:pPr>
            <a:r>
              <a:rPr lang="en-NZ" dirty="0" smtClean="0"/>
              <a:t> To provide I/O support for a variety of storage device types</a:t>
            </a:r>
          </a:p>
          <a:p>
            <a:pPr lvl="1">
              <a:buFont typeface="Arial" pitchFamily="34" charset="0"/>
              <a:buChar char="•"/>
            </a:pPr>
            <a:r>
              <a:rPr lang="en-NZ" dirty="0" smtClean="0"/>
              <a:t> To minimize or eliminate the potential for lost or destroyed data</a:t>
            </a:r>
          </a:p>
          <a:p>
            <a:pPr lvl="1">
              <a:buFont typeface="Arial" pitchFamily="34" charset="0"/>
              <a:buChar char="•"/>
            </a:pPr>
            <a:r>
              <a:rPr lang="en-NZ" dirty="0" smtClean="0"/>
              <a:t> To provide a standardized set of I/O interface routines to user processes</a:t>
            </a:r>
          </a:p>
          <a:p>
            <a:pPr lvl="1">
              <a:buFont typeface="Arial" pitchFamily="34" charset="0"/>
              <a:buChar char="•"/>
            </a:pPr>
            <a:r>
              <a:rPr lang="en-NZ" dirty="0" smtClean="0"/>
              <a:t> To provide I/O support for multiple users, in the case of multiple-user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an interactive, general-purpose system, the following constitute a minimal set of requirements:</a:t>
            </a:r>
          </a:p>
          <a:p>
            <a:endParaRPr lang="en-NZ" dirty="0" smtClean="0"/>
          </a:p>
          <a:p>
            <a:r>
              <a:rPr lang="en-NZ" dirty="0" smtClean="0"/>
              <a:t>1. Each user should be able to create, delete, read, write, and modify files.</a:t>
            </a:r>
          </a:p>
          <a:p>
            <a:r>
              <a:rPr lang="en-NZ" dirty="0" smtClean="0"/>
              <a:t>2. Each user may have controlled access to other users’ files.</a:t>
            </a:r>
          </a:p>
          <a:p>
            <a:r>
              <a:rPr lang="en-NZ" dirty="0" smtClean="0"/>
              <a:t>3. Each user may control what types of accesses are allowed to the user’s files.</a:t>
            </a:r>
          </a:p>
          <a:p>
            <a:r>
              <a:rPr lang="en-NZ" dirty="0" smtClean="0"/>
              <a:t>4. Each user should be able to restructure the user’s files in a form appropriate to the problem.</a:t>
            </a:r>
          </a:p>
          <a:p>
            <a:endParaRPr lang="en-NZ" dirty="0" smtClean="0"/>
          </a:p>
          <a:p>
            <a:r>
              <a:rPr lang="en-NZ" dirty="0" smtClean="0"/>
              <a:t>5,6, and 7 on next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NZ" dirty="0" smtClean="0"/>
              <a:t>5. Each user should be able to move data between files.</a:t>
            </a:r>
          </a:p>
          <a:p>
            <a:endParaRPr lang="en-NZ" dirty="0" smtClean="0"/>
          </a:p>
          <a:p>
            <a:r>
              <a:rPr lang="en-NZ" dirty="0" smtClean="0"/>
              <a:t>6. Each user should be able to back up and recover the user’s files in case of damage.</a:t>
            </a:r>
          </a:p>
          <a:p>
            <a:endParaRPr lang="en-NZ" dirty="0" smtClean="0"/>
          </a:p>
          <a:p>
            <a:r>
              <a:rPr lang="en-NZ" dirty="0" smtClean="0"/>
              <a:t>7. Each user should be able to access his or her files by name rather than by numeric identifier.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Variations will exist between systems but typically</a:t>
            </a:r>
            <a:r>
              <a:rPr lang="en-US" baseline="0" dirty="0" smtClean="0"/>
              <a:t> have the aspects described above and in the following slides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NZ" b="1" dirty="0" smtClean="0"/>
              <a:t>device drivers </a:t>
            </a:r>
            <a:r>
              <a:rPr lang="en-NZ" dirty="0" smtClean="0"/>
              <a:t>communicate at the lowest level directly with peripheral devices or their controllers or channels. </a:t>
            </a:r>
          </a:p>
          <a:p>
            <a:pPr lvl="1">
              <a:buFont typeface="Arial" pitchFamily="34" charset="0"/>
              <a:buChar char="•"/>
            </a:pPr>
            <a:r>
              <a:rPr lang="en-NZ" dirty="0" smtClean="0"/>
              <a:t> A device driver is responsible for starting I/O operations on a device and processing the completion of an I/O request. </a:t>
            </a:r>
          </a:p>
          <a:p>
            <a:pPr lvl="1">
              <a:buFont typeface="Arial" pitchFamily="34" charset="0"/>
              <a:buChar char="•"/>
            </a:pPr>
            <a:r>
              <a:rPr lang="en-NZ" dirty="0" smtClean="0"/>
              <a:t> For file operations, the typical devices controlled are disk and tape drives.</a:t>
            </a:r>
          </a:p>
          <a:p>
            <a:pPr lvl="1">
              <a:buFont typeface="Arial" pitchFamily="34" charset="0"/>
              <a:buChar char="•"/>
            </a:pPr>
            <a:r>
              <a:rPr lang="en-NZ" dirty="0" smtClean="0"/>
              <a:t> Device drivers are usually considered to be part of the operating system.</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basic file system</a:t>
            </a:r>
            <a:r>
              <a:rPr lang="en-NZ" dirty="0" smtClean="0"/>
              <a:t>, or </a:t>
            </a:r>
            <a:r>
              <a:rPr lang="en-NZ" b="1" dirty="0" smtClean="0"/>
              <a:t>the physical I/O level.</a:t>
            </a:r>
          </a:p>
          <a:p>
            <a:endParaRPr lang="en-NZ" dirty="0" smtClean="0"/>
          </a:p>
          <a:p>
            <a:r>
              <a:rPr lang="en-NZ" dirty="0" smtClean="0"/>
              <a:t>This is the primary interface with the environment outside of the computer system.</a:t>
            </a:r>
          </a:p>
          <a:p>
            <a:endParaRPr lang="en-NZ" dirty="0" smtClean="0"/>
          </a:p>
          <a:p>
            <a:r>
              <a:rPr lang="en-NZ" dirty="0" smtClean="0"/>
              <a:t>It deals with blocks of data that are exchanged with disk or tape systems. </a:t>
            </a:r>
          </a:p>
          <a:p>
            <a:pPr lvl="1">
              <a:buFont typeface="Arial" pitchFamily="34" charset="0"/>
              <a:buChar char="•"/>
            </a:pPr>
            <a:r>
              <a:rPr lang="en-NZ" dirty="0" smtClean="0"/>
              <a:t> It is concerned with the placement of those blocks on the secondary storage device and on the buffering of those blocks in main memory. </a:t>
            </a:r>
          </a:p>
          <a:p>
            <a:pPr lvl="1">
              <a:buFont typeface="Arial" pitchFamily="34" charset="0"/>
              <a:buChar char="•"/>
            </a:pPr>
            <a:r>
              <a:rPr lang="en-NZ" dirty="0" smtClean="0"/>
              <a:t> It does not understand the content of the data or the structure of the files involved.</a:t>
            </a:r>
          </a:p>
          <a:p>
            <a:pPr lvl="1">
              <a:buFont typeface="Arial" pitchFamily="34" charset="0"/>
              <a:buChar char="•"/>
            </a:pPr>
            <a:r>
              <a:rPr lang="en-NZ" dirty="0" smtClean="0"/>
              <a:t> The basic file system is often considered part of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Basic I/O supervisor is responsible for all file I/O initiation and termination.</a:t>
            </a:r>
          </a:p>
          <a:p>
            <a:endParaRPr lang="en-NZ" dirty="0" smtClean="0"/>
          </a:p>
          <a:p>
            <a:r>
              <a:rPr lang="en-NZ" dirty="0" smtClean="0"/>
              <a:t>Control structures are maintained that deal with</a:t>
            </a:r>
          </a:p>
          <a:p>
            <a:pPr lvl="1">
              <a:buFont typeface="Arial" pitchFamily="34" charset="0"/>
              <a:buChar char="•"/>
            </a:pPr>
            <a:r>
              <a:rPr lang="en-NZ" dirty="0" smtClean="0"/>
              <a:t> device I/O, </a:t>
            </a:r>
          </a:p>
          <a:p>
            <a:pPr lvl="1">
              <a:buFont typeface="Arial" pitchFamily="34" charset="0"/>
              <a:buChar char="•"/>
            </a:pPr>
            <a:r>
              <a:rPr lang="en-NZ" dirty="0" smtClean="0"/>
              <a:t> scheduling, and </a:t>
            </a:r>
          </a:p>
          <a:p>
            <a:pPr lvl="1">
              <a:buFont typeface="Arial" pitchFamily="34" charset="0"/>
              <a:buChar char="•"/>
            </a:pPr>
            <a:r>
              <a:rPr lang="en-NZ" dirty="0" smtClean="0"/>
              <a:t>file status.</a:t>
            </a:r>
          </a:p>
          <a:p>
            <a:pPr lvl="1">
              <a:buFont typeface="Arial" pitchFamily="34" charset="0"/>
              <a:buChar char="•"/>
            </a:pPr>
            <a:endParaRPr lang="en-NZ" dirty="0" smtClean="0"/>
          </a:p>
          <a:p>
            <a:pPr lvl="0">
              <a:buFont typeface="Arial" pitchFamily="34" charset="0"/>
              <a:buNone/>
            </a:pPr>
            <a:r>
              <a:rPr lang="en-NZ" dirty="0" smtClean="0"/>
              <a:t>The basic I/O supervisor selects the device on which file I/O is to be performed, based on the particular file selected. </a:t>
            </a:r>
          </a:p>
          <a:p>
            <a:pPr lvl="0">
              <a:buFont typeface="Arial" pitchFamily="34" charset="0"/>
              <a:buNone/>
            </a:pPr>
            <a:endParaRPr lang="en-NZ" dirty="0" smtClean="0"/>
          </a:p>
          <a:p>
            <a:pPr lvl="0">
              <a:buFont typeface="Arial" pitchFamily="34" charset="0"/>
              <a:buNone/>
            </a:pPr>
            <a:r>
              <a:rPr lang="en-NZ" dirty="0" smtClean="0"/>
              <a:t>It is also concerned with scheduling disk and tape accesses to optimize performance. </a:t>
            </a:r>
          </a:p>
          <a:p>
            <a:pPr lvl="1">
              <a:buFont typeface="Arial" pitchFamily="34" charset="0"/>
              <a:buChar char="•"/>
            </a:pPr>
            <a:r>
              <a:rPr lang="en-NZ" dirty="0" smtClean="0"/>
              <a:t> I/O buffers are assigned and secondary memory is allocated at this level. </a:t>
            </a:r>
          </a:p>
          <a:p>
            <a:pPr lvl="0">
              <a:buFont typeface="Arial" pitchFamily="34" charset="0"/>
              <a:buNone/>
            </a:pPr>
            <a:endParaRPr lang="en-NZ" dirty="0" smtClean="0"/>
          </a:p>
          <a:p>
            <a:pPr lvl="0">
              <a:buFont typeface="Arial" pitchFamily="34" charset="0"/>
              <a:buNone/>
            </a:pPr>
            <a:r>
              <a:rPr lang="en-NZ" dirty="0" smtClean="0"/>
              <a:t>The basic I/O supervisor is part of the operating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Logical I/O </a:t>
            </a:r>
            <a:r>
              <a:rPr lang="en-NZ" dirty="0" smtClean="0"/>
              <a:t>enables users and applications to access records.</a:t>
            </a:r>
          </a:p>
          <a:p>
            <a:endParaRPr lang="en-NZ" dirty="0" smtClean="0"/>
          </a:p>
          <a:p>
            <a:r>
              <a:rPr lang="en-NZ" dirty="0" smtClean="0"/>
              <a:t>Whereas the basic file system deals with blocks of data, </a:t>
            </a:r>
          </a:p>
          <a:p>
            <a:pPr lvl="1">
              <a:buFont typeface="Arial" pitchFamily="34" charset="0"/>
              <a:buChar char="•"/>
            </a:pPr>
            <a:r>
              <a:rPr lang="en-NZ" dirty="0" smtClean="0"/>
              <a:t> the logical I/O module deals with file records.</a:t>
            </a:r>
          </a:p>
          <a:p>
            <a:pPr lvl="0">
              <a:buFont typeface="Arial" pitchFamily="34" charset="0"/>
              <a:buNone/>
            </a:pPr>
            <a:endParaRPr lang="en-NZ" dirty="0" smtClean="0"/>
          </a:p>
          <a:p>
            <a:pPr lvl="0">
              <a:buFont typeface="Arial" pitchFamily="34" charset="0"/>
              <a:buNone/>
            </a:pPr>
            <a:r>
              <a:rPr lang="en-NZ" dirty="0" smtClean="0"/>
              <a:t>Logical I/O provides a general-purpose record I/O capability </a:t>
            </a:r>
          </a:p>
          <a:p>
            <a:pPr lvl="1">
              <a:buFont typeface="Arial" pitchFamily="34" charset="0"/>
              <a:buChar char="•"/>
            </a:pPr>
            <a:r>
              <a:rPr lang="en-NZ" dirty="0" smtClean="0"/>
              <a:t> and maintains basic data about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the access method </a:t>
            </a:r>
            <a:r>
              <a:rPr lang="en-NZ" b="0" dirty="0" smtClean="0"/>
              <a:t>is t</a:t>
            </a:r>
            <a:r>
              <a:rPr lang="en-NZ" dirty="0" smtClean="0"/>
              <a:t>he level of the file system closest to the user.</a:t>
            </a:r>
          </a:p>
          <a:p>
            <a:endParaRPr lang="en-NZ" dirty="0" smtClean="0"/>
          </a:p>
          <a:p>
            <a:r>
              <a:rPr lang="en-NZ" dirty="0" smtClean="0"/>
              <a:t>It provides a standard interface between applications and the file systems and devices that hold the data. </a:t>
            </a:r>
          </a:p>
          <a:p>
            <a:endParaRPr lang="en-NZ" dirty="0" smtClean="0"/>
          </a:p>
          <a:p>
            <a:r>
              <a:rPr lang="en-NZ" dirty="0" smtClean="0"/>
              <a:t>Different access methods reflect different file structures and different ways of accessing and processing the data.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smtClean="0"/>
              <a:t>Users and application programs interact with the file system by means of commands for creating and deleting files and for performing operations on files. </a:t>
            </a:r>
          </a:p>
          <a:p>
            <a:endParaRPr lang="en-NZ" dirty="0" smtClean="0"/>
          </a:p>
          <a:p>
            <a:r>
              <a:rPr lang="en-NZ" dirty="0" smtClean="0"/>
              <a:t>Before performing any operation, the file system must identify and locate the selected file. </a:t>
            </a:r>
          </a:p>
          <a:p>
            <a:pPr lvl="1">
              <a:buFont typeface="Arial" pitchFamily="34" charset="0"/>
              <a:buChar char="•"/>
            </a:pPr>
            <a:r>
              <a:rPr lang="en-NZ" dirty="0" smtClean="0"/>
              <a:t> This requires the use of some sort of directory that serves to describe the location of all files, plus their attributes. </a:t>
            </a:r>
          </a:p>
          <a:p>
            <a:pPr lvl="1">
              <a:buFont typeface="Arial" pitchFamily="34" charset="0"/>
              <a:buChar char="•"/>
            </a:pPr>
            <a:r>
              <a:rPr lang="en-NZ" dirty="0" smtClean="0"/>
              <a:t>In addition, most shared systems enforce user access control</a:t>
            </a:r>
          </a:p>
          <a:p>
            <a:pPr lvl="1">
              <a:buFont typeface="Arial" pitchFamily="34" charset="0"/>
              <a:buChar char="•"/>
            </a:pPr>
            <a:endParaRPr lang="en-NZ" dirty="0" smtClean="0"/>
          </a:p>
          <a:p>
            <a:r>
              <a:rPr lang="en-NZ" dirty="0" smtClean="0"/>
              <a:t>The basic operations that a user or application may perform on a file are performed at the record level. </a:t>
            </a:r>
          </a:p>
          <a:p>
            <a:pPr lvl="1">
              <a:buFont typeface="Arial" pitchFamily="34" charset="0"/>
              <a:buChar char="•"/>
            </a:pPr>
            <a:r>
              <a:rPr lang="en-NZ" dirty="0" smtClean="0"/>
              <a:t> The user or application views the file as having some structure that organizes the records, such as a sequential structure</a:t>
            </a:r>
          </a:p>
          <a:p>
            <a:pPr lvl="0">
              <a:buFont typeface="Arial" pitchFamily="34" charset="0"/>
              <a:buNone/>
            </a:pPr>
            <a:endParaRPr lang="en-NZ" dirty="0" smtClean="0"/>
          </a:p>
          <a:p>
            <a:pPr lvl="0">
              <a:buFont typeface="Arial" pitchFamily="34" charset="0"/>
              <a:buNone/>
            </a:pPr>
            <a:r>
              <a:rPr lang="en-NZ" dirty="0" smtClean="0"/>
              <a:t>The secondary storage must be managed.</a:t>
            </a:r>
          </a:p>
          <a:p>
            <a:pPr lvl="1">
              <a:buFont typeface="Arial" pitchFamily="34" charset="0"/>
              <a:buChar char="•"/>
            </a:pPr>
            <a:r>
              <a:rPr lang="en-NZ" dirty="0" smtClean="0"/>
              <a:t> This involves allocating files to free blocks on secondary storage and managing free storage so as to know what blocks are available for new files and growth in existing files. </a:t>
            </a:r>
          </a:p>
          <a:p>
            <a:pPr lvl="1">
              <a:buFont typeface="Arial" pitchFamily="34" charset="0"/>
              <a:buChar char="•"/>
            </a:pPr>
            <a:r>
              <a:rPr lang="en-NZ" dirty="0" smtClean="0"/>
              <a:t>In addition, individual block I/O requests must be scheduled</a:t>
            </a:r>
          </a:p>
          <a:p>
            <a:pPr lvl="0">
              <a:buFont typeface="Arial" pitchFamily="34" charset="0"/>
              <a:buNone/>
            </a:pPr>
            <a:endParaRPr lang="en-NZ" dirty="0" smtClean="0"/>
          </a:p>
          <a:p>
            <a:pPr lvl="0">
              <a:buFont typeface="Arial" pitchFamily="34" charset="0"/>
              <a:buNone/>
            </a:pPr>
            <a:r>
              <a:rPr lang="en-NZ" dirty="0" smtClean="0"/>
              <a:t>Disk scheduling and file allocation are both concerned with optimizing performance. </a:t>
            </a:r>
          </a:p>
          <a:p>
            <a:pPr lvl="0">
              <a:buFont typeface="Arial" pitchFamily="34" charset="0"/>
              <a:buNone/>
            </a:pPr>
            <a:endParaRPr lang="en-NZ" dirty="0" smtClean="0"/>
          </a:p>
          <a:p>
            <a:pPr lvl="0">
              <a:buFont typeface="Arial" pitchFamily="34" charset="0"/>
              <a:buNone/>
            </a:pPr>
            <a:r>
              <a:rPr lang="en-NZ" dirty="0" smtClean="0"/>
              <a:t>The optimization will depend on the structure of the files and the access patterns.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“file organization” </a:t>
            </a:r>
            <a:r>
              <a:rPr lang="en-NZ" dirty="0" smtClean="0"/>
              <a:t>refers to the logical structuring of the records as determined by the way in which they are accessed.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relative priority of these criteria will depend on the applications that will use the file. </a:t>
            </a:r>
          </a:p>
          <a:p>
            <a:pPr lvl="1">
              <a:buFont typeface="Arial" pitchFamily="34" charset="0"/>
              <a:buChar char="•"/>
            </a:pPr>
            <a:r>
              <a:rPr lang="en-NZ" dirty="0" smtClean="0"/>
              <a:t> e.g. if a file is only to be processed in batch mode, with all of the records accessed every time, then rapid access for retrieval of a single record is of minimal concern.</a:t>
            </a:r>
          </a:p>
          <a:p>
            <a:pPr lvl="1">
              <a:buFont typeface="Arial" pitchFamily="34" charset="0"/>
              <a:buChar char="•"/>
            </a:pPr>
            <a:r>
              <a:rPr lang="en-NZ" dirty="0" smtClean="0"/>
              <a:t>A file stored on CD-ROM will never be updated, and so ease of update is not an issue.</a:t>
            </a:r>
          </a:p>
          <a:p>
            <a:pPr lvl="0">
              <a:buFont typeface="Arial" pitchFamily="34" charset="0"/>
              <a:buNone/>
            </a:pPr>
            <a:endParaRPr lang="en-NZ" dirty="0" smtClean="0"/>
          </a:p>
          <a:p>
            <a:pPr lvl="0">
              <a:buFont typeface="Arial" pitchFamily="34" charset="0"/>
              <a:buNone/>
            </a:pPr>
            <a:r>
              <a:rPr lang="en-NZ" dirty="0" smtClean="0"/>
              <a:t>These criteria may conflict.</a:t>
            </a:r>
          </a:p>
          <a:p>
            <a:pPr lvl="1">
              <a:buFont typeface="Arial" pitchFamily="34" charset="0"/>
              <a:buChar char="•"/>
            </a:pPr>
            <a:r>
              <a:rPr lang="en-NZ" baseline="0" dirty="0" smtClean="0"/>
              <a:t>E.g. </a:t>
            </a:r>
            <a:r>
              <a:rPr lang="en-NZ" dirty="0" smtClean="0"/>
              <a:t>for economy of storage, there should be minimum redundancy in the data, but redundancy is a primary means of increasing the speed of access to data (such as indexes.)</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Most structures used in actual systems either fall into one of these categories or can be implemented with a combination of these organizations. </a:t>
            </a:r>
          </a:p>
          <a:p>
            <a:endParaRPr lang="en-NZ" dirty="0" smtClean="0"/>
          </a:p>
          <a:p>
            <a:r>
              <a:rPr lang="en-NZ" dirty="0" smtClean="0"/>
              <a:t>The five organizations are:</a:t>
            </a:r>
          </a:p>
          <a:p>
            <a:pPr lvl="1">
              <a:buFont typeface="Arial" pitchFamily="34" charset="0"/>
              <a:buChar char="•"/>
            </a:pPr>
            <a:r>
              <a:rPr lang="en-NZ" baseline="0" dirty="0" smtClean="0"/>
              <a:t> </a:t>
            </a:r>
            <a:r>
              <a:rPr lang="en-NZ" dirty="0" smtClean="0"/>
              <a:t>The pile</a:t>
            </a:r>
          </a:p>
          <a:p>
            <a:pPr lvl="1">
              <a:buFont typeface="Arial" pitchFamily="34" charset="0"/>
              <a:buChar char="•"/>
            </a:pPr>
            <a:r>
              <a:rPr lang="en-NZ" dirty="0" smtClean="0"/>
              <a:t> The sequential file</a:t>
            </a:r>
          </a:p>
          <a:p>
            <a:pPr lvl="1">
              <a:buFont typeface="Arial" pitchFamily="34" charset="0"/>
              <a:buChar char="•"/>
            </a:pPr>
            <a:r>
              <a:rPr lang="en-NZ" dirty="0" smtClean="0"/>
              <a:t> The indexed sequential file</a:t>
            </a:r>
          </a:p>
          <a:p>
            <a:pPr lvl="1">
              <a:buFont typeface="Arial" pitchFamily="34" charset="0"/>
              <a:buChar char="•"/>
            </a:pPr>
            <a:r>
              <a:rPr lang="en-NZ" dirty="0" smtClean="0"/>
              <a:t> The indexed file</a:t>
            </a:r>
          </a:p>
          <a:p>
            <a:pPr lvl="1">
              <a:buFont typeface="Arial" pitchFamily="34" charset="0"/>
              <a:buChar char="•"/>
            </a:pPr>
            <a:r>
              <a:rPr lang="en-NZ" dirty="0" smtClean="0"/>
              <a:t> The direct, or hashed,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least-complicated form of file organization may be termed the pile. </a:t>
            </a:r>
          </a:p>
          <a:p>
            <a:endParaRPr lang="en-NZ" dirty="0" smtClean="0"/>
          </a:p>
          <a:p>
            <a:r>
              <a:rPr lang="en-NZ" dirty="0" smtClean="0"/>
              <a:t>Data are collected in the order in which they arrive.</a:t>
            </a:r>
          </a:p>
          <a:p>
            <a:pPr lvl="1">
              <a:buFont typeface="Arial" pitchFamily="34" charset="0"/>
              <a:buChar char="•"/>
            </a:pPr>
            <a:r>
              <a:rPr lang="en-NZ" baseline="0" dirty="0" smtClean="0"/>
              <a:t> </a:t>
            </a:r>
            <a:r>
              <a:rPr lang="en-NZ" dirty="0" smtClean="0"/>
              <a:t>Each record consists of one burst of data.</a:t>
            </a:r>
          </a:p>
          <a:p>
            <a:pPr lvl="1">
              <a:buFont typeface="Arial" pitchFamily="34" charset="0"/>
              <a:buNone/>
            </a:pPr>
            <a:endParaRPr lang="en-NZ" dirty="0" smtClean="0"/>
          </a:p>
          <a:p>
            <a:r>
              <a:rPr lang="en-NZ" dirty="0" smtClean="0"/>
              <a:t>The purpose of the pile is simply to accumulate the mass of data and save it.</a:t>
            </a:r>
          </a:p>
          <a:p>
            <a:endParaRPr lang="en-NZ" dirty="0" smtClean="0"/>
          </a:p>
          <a:p>
            <a:r>
              <a:rPr lang="en-NZ" dirty="0" smtClean="0"/>
              <a:t>Records may have different fields, or similar fields in different orders.</a:t>
            </a:r>
          </a:p>
          <a:p>
            <a:pPr lvl="1">
              <a:buFont typeface="Arial" pitchFamily="34" charset="0"/>
              <a:buChar char="•"/>
            </a:pPr>
            <a:r>
              <a:rPr lang="en-NZ" dirty="0" smtClean="0"/>
              <a:t> Thus, each field should be self-describing, including a field name as well as a value.</a:t>
            </a:r>
          </a:p>
          <a:p>
            <a:pPr lvl="1">
              <a:buFont typeface="Arial" pitchFamily="34" charset="0"/>
              <a:buChar char="•"/>
            </a:pPr>
            <a:r>
              <a:rPr lang="en-NZ" dirty="0" smtClean="0"/>
              <a:t> The length of each field must be implicitly indicated by delimiters.</a:t>
            </a:r>
          </a:p>
          <a:p>
            <a:pPr lvl="1">
              <a:buFont typeface="Arial" pitchFamily="34" charset="0"/>
              <a:buChar char="•"/>
            </a:pPr>
            <a:endParaRPr lang="en-NZ" dirty="0" smtClean="0"/>
          </a:p>
          <a:p>
            <a:pPr lvl="0">
              <a:buFont typeface="Arial" pitchFamily="34" charset="0"/>
              <a:buNone/>
            </a:pPr>
            <a:r>
              <a:rPr lang="en-NZ" dirty="0" smtClean="0"/>
              <a:t>Because there is no structure to the pile file, record access is by exhaustive search.</a:t>
            </a:r>
          </a:p>
          <a:p>
            <a:pPr lvl="1">
              <a:buFont typeface="Arial" pitchFamily="34" charset="0"/>
              <a:buChar char="•"/>
            </a:pPr>
            <a:r>
              <a:rPr lang="en-NZ" dirty="0" smtClean="0"/>
              <a:t> ie , to find a record that contains a particular field with a particular value, it is necessary to examine each record in the pile until the desired record is found or the entire file has been searched. </a:t>
            </a:r>
          </a:p>
          <a:p>
            <a:pPr lvl="1">
              <a:buFont typeface="Arial" pitchFamily="34" charset="0"/>
              <a:buChar char="•"/>
            </a:pPr>
            <a:r>
              <a:rPr lang="en-NZ" dirty="0" smtClean="0"/>
              <a:t> to find all records that contain a particular field or contain that field with a particular value, then the entire file must be searched.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most common form of file structure.</a:t>
            </a:r>
          </a:p>
          <a:p>
            <a:endParaRPr lang="en-NZ" dirty="0" smtClean="0"/>
          </a:p>
          <a:p>
            <a:r>
              <a:rPr lang="en-NZ" dirty="0" smtClean="0"/>
              <a:t>A fixed format is used for records.</a:t>
            </a:r>
          </a:p>
          <a:p>
            <a:endParaRPr lang="en-NZ" dirty="0" smtClean="0"/>
          </a:p>
          <a:p>
            <a:r>
              <a:rPr lang="en-NZ" dirty="0" smtClean="0"/>
              <a:t>All records are of the same length, consisting of the same number of fixed-length fields in a particular order.</a:t>
            </a:r>
          </a:p>
          <a:p>
            <a:pPr lvl="1">
              <a:buFont typeface="Arial" pitchFamily="34" charset="0"/>
              <a:buChar char="•"/>
            </a:pPr>
            <a:r>
              <a:rPr lang="en-NZ" dirty="0" smtClean="0"/>
              <a:t> Because the length and position of each field are known, only the values of fields need to be stored; </a:t>
            </a:r>
          </a:p>
          <a:p>
            <a:pPr lvl="1">
              <a:buFont typeface="Arial" pitchFamily="34" charset="0"/>
              <a:buChar char="•"/>
            </a:pPr>
            <a:r>
              <a:rPr lang="en-NZ" dirty="0" smtClean="0"/>
              <a:t> the field name and length for each field are attributes of the file structure.</a:t>
            </a:r>
          </a:p>
          <a:p>
            <a:pPr lvl="0">
              <a:buFont typeface="Arial" pitchFamily="34" charset="0"/>
              <a:buNone/>
            </a:pPr>
            <a:endParaRPr lang="en-NZ" dirty="0" smtClean="0"/>
          </a:p>
          <a:p>
            <a:pPr lvl="0">
              <a:buFont typeface="Arial" pitchFamily="34" charset="0"/>
              <a:buNone/>
            </a:pPr>
            <a:r>
              <a:rPr lang="en-NZ" dirty="0" smtClean="0"/>
              <a:t>The key field uniquely identifies the record; </a:t>
            </a:r>
          </a:p>
          <a:p>
            <a:pPr lvl="1">
              <a:buFont typeface="Arial" pitchFamily="34" charset="0"/>
              <a:buChar char="•"/>
            </a:pPr>
            <a:r>
              <a:rPr lang="en-NZ" dirty="0" smtClean="0"/>
              <a:t> thus key values for different records are always different. </a:t>
            </a:r>
          </a:p>
          <a:p>
            <a:pPr lvl="1">
              <a:buFont typeface="Arial" pitchFamily="34" charset="0"/>
              <a:buChar char="•"/>
            </a:pPr>
            <a:r>
              <a:rPr lang="en-NZ" dirty="0" smtClean="0"/>
              <a:t> The records are stored in key sequence: alphabetical order for a text key, and numerical order for a numerical key.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indexed sequential file maintains the key characteristic of the sequential file: </a:t>
            </a:r>
          </a:p>
          <a:p>
            <a:pPr lvl="1">
              <a:buFont typeface="Arial" pitchFamily="34" charset="0"/>
              <a:buChar char="•"/>
            </a:pPr>
            <a:r>
              <a:rPr lang="en-NZ" dirty="0" smtClean="0"/>
              <a:t> records are organized in sequence based on a key field.</a:t>
            </a:r>
          </a:p>
          <a:p>
            <a:pPr lvl="0">
              <a:buFont typeface="Arial" pitchFamily="34" charset="0"/>
              <a:buNone/>
            </a:pPr>
            <a:endParaRPr lang="en-NZ" dirty="0" smtClean="0"/>
          </a:p>
          <a:p>
            <a:pPr lvl="0">
              <a:buFont typeface="Arial" pitchFamily="34" charset="0"/>
              <a:buNone/>
            </a:pPr>
            <a:r>
              <a:rPr lang="en-NZ" dirty="0" smtClean="0"/>
              <a:t>Two features are added: </a:t>
            </a:r>
          </a:p>
          <a:p>
            <a:pPr lvl="1">
              <a:buFont typeface="Arial" pitchFamily="34" charset="0"/>
              <a:buChar char="•"/>
            </a:pPr>
            <a:r>
              <a:rPr lang="en-NZ" dirty="0" smtClean="0"/>
              <a:t> an index to the file to support random access,</a:t>
            </a:r>
          </a:p>
          <a:p>
            <a:pPr lvl="1">
              <a:buFont typeface="Arial" pitchFamily="34" charset="0"/>
              <a:buChar char="•"/>
            </a:pPr>
            <a:r>
              <a:rPr lang="en-NZ" dirty="0" smtClean="0"/>
              <a:t> and an overflow file. </a:t>
            </a:r>
          </a:p>
          <a:p>
            <a:pPr lvl="0">
              <a:buFont typeface="Arial" pitchFamily="34" charset="0"/>
              <a:buNone/>
            </a:pPr>
            <a:endParaRPr lang="en-NZ" dirty="0" smtClean="0"/>
          </a:p>
          <a:p>
            <a:pPr lvl="0">
              <a:buFont typeface="Arial" pitchFamily="34" charset="0"/>
              <a:buNone/>
            </a:pPr>
            <a:r>
              <a:rPr lang="en-NZ" dirty="0" smtClean="0"/>
              <a:t>The index provides a lookup capability to reach quickly the vicinity of a desired record.</a:t>
            </a:r>
          </a:p>
          <a:p>
            <a:pPr lvl="0">
              <a:buFont typeface="Arial" pitchFamily="34" charset="0"/>
              <a:buNone/>
            </a:pPr>
            <a:endParaRPr lang="en-NZ" dirty="0" smtClean="0"/>
          </a:p>
          <a:p>
            <a:pPr lvl="0">
              <a:buFont typeface="Arial" pitchFamily="34" charset="0"/>
              <a:buNone/>
            </a:pPr>
            <a:r>
              <a:rPr lang="en-NZ" dirty="0" smtClean="0"/>
              <a:t>The overflow file is similar to the log file used with a sequential file </a:t>
            </a:r>
          </a:p>
          <a:p>
            <a:pPr lvl="1">
              <a:buFont typeface="Arial" pitchFamily="34" charset="0"/>
              <a:buChar char="•"/>
            </a:pPr>
            <a:r>
              <a:rPr lang="en-NZ" dirty="0" smtClean="0"/>
              <a:t> but is integrated so that a record in the overflow file is located by following a pointer from its predecessor record.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the general indexed file, the concept of sequentiality and a single key are abandoned. </a:t>
            </a:r>
          </a:p>
          <a:p>
            <a:endParaRPr lang="en-NZ" dirty="0" smtClean="0"/>
          </a:p>
          <a:p>
            <a:r>
              <a:rPr lang="en-NZ" dirty="0" smtClean="0"/>
              <a:t>Records are accessed only through their indexes. </a:t>
            </a:r>
          </a:p>
          <a:p>
            <a:pPr lvl="1">
              <a:buFont typeface="Arial" pitchFamily="34" charset="0"/>
              <a:buChar char="•"/>
            </a:pPr>
            <a:r>
              <a:rPr lang="en-NZ" dirty="0" smtClean="0"/>
              <a:t> now no restriction on the placement of records as long as a pointer in at least one index refers to that record. </a:t>
            </a:r>
          </a:p>
          <a:p>
            <a:pPr lvl="1">
              <a:buFont typeface="Arial" pitchFamily="34" charset="0"/>
              <a:buChar char="•"/>
            </a:pPr>
            <a:r>
              <a:rPr lang="en-NZ" dirty="0" smtClean="0"/>
              <a:t> variable-length records can be employed.</a:t>
            </a:r>
          </a:p>
          <a:p>
            <a:pPr lvl="1">
              <a:buFont typeface="Arial" pitchFamily="34" charset="0"/>
              <a:buChar char="•"/>
            </a:pPr>
            <a:endParaRPr lang="en-NZ" dirty="0" smtClean="0"/>
          </a:p>
          <a:p>
            <a:r>
              <a:rPr lang="en-NZ" dirty="0" smtClean="0"/>
              <a:t>Two types of indexes are used. </a:t>
            </a:r>
          </a:p>
          <a:p>
            <a:pPr lvl="1">
              <a:buFont typeface="Arial" pitchFamily="34" charset="0"/>
              <a:buChar char="•"/>
            </a:pPr>
            <a:r>
              <a:rPr lang="en-NZ" dirty="0" smtClean="0"/>
              <a:t> An exhaustive index contains one entry for every record in the main file. The index itself is organized as a sequential file for ease of searching.</a:t>
            </a:r>
          </a:p>
          <a:p>
            <a:pPr lvl="1">
              <a:buFont typeface="Arial" pitchFamily="34" charset="0"/>
              <a:buChar char="•"/>
            </a:pPr>
            <a:r>
              <a:rPr lang="en-NZ" dirty="0" smtClean="0"/>
              <a:t>A partial index contains entries to records where the field of interest exists.</a:t>
            </a:r>
          </a:p>
          <a:p>
            <a:pPr lvl="1">
              <a:buFont typeface="Arial" pitchFamily="34" charset="0"/>
              <a:buChar char="•"/>
            </a:pPr>
            <a:endParaRPr lang="en-NZ" dirty="0" smtClean="0"/>
          </a:p>
          <a:p>
            <a:r>
              <a:rPr lang="en-NZ" dirty="0" smtClean="0"/>
              <a:t>When a new record is added to the main file, all of the index files must be updated.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Exploits the capability found on disks to access directly any block of a known address.</a:t>
            </a:r>
          </a:p>
          <a:p>
            <a:endParaRPr lang="en-NZ" dirty="0" smtClean="0"/>
          </a:p>
          <a:p>
            <a:r>
              <a:rPr lang="en-NZ" dirty="0" smtClean="0"/>
              <a:t>A key field is required in each record.</a:t>
            </a:r>
          </a:p>
          <a:p>
            <a:pPr lvl="1">
              <a:buFont typeface="Arial" pitchFamily="34" charset="0"/>
              <a:buChar char="•"/>
            </a:pPr>
            <a:r>
              <a:rPr lang="en-NZ" dirty="0" smtClean="0"/>
              <a:t> But there is no concept of sequential ordering.</a:t>
            </a:r>
          </a:p>
          <a:p>
            <a:pPr lvl="1">
              <a:buFont typeface="Arial" pitchFamily="34" charset="0"/>
              <a:buChar char="•"/>
            </a:pPr>
            <a:endParaRPr lang="en-NZ" dirty="0" smtClean="0"/>
          </a:p>
          <a:p>
            <a:r>
              <a:rPr lang="en-NZ" dirty="0" smtClean="0"/>
              <a:t>The direct file makes use of hashing on the key value.</a:t>
            </a:r>
          </a:p>
          <a:p>
            <a:endParaRPr lang="en-NZ" dirty="0" smtClean="0"/>
          </a:p>
          <a:p>
            <a:r>
              <a:rPr lang="en-NZ" dirty="0" smtClean="0"/>
              <a:t>Direct files are often used where very rapid access is required, where fixed length records are used, and where records are always accessed one at a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begin with an overview, followed by a look at various file organization schemes.</a:t>
            </a:r>
          </a:p>
          <a:p>
            <a:endParaRPr lang="en-NZ" dirty="0" smtClean="0"/>
          </a:p>
          <a:p>
            <a:r>
              <a:rPr lang="en-NZ" dirty="0" smtClean="0"/>
              <a:t>Although file organization is generally beyond the scope of the operating system, it is essential to have a general understanding of the common alternatives to appreciate some of the design tradeoffs involved in file management. </a:t>
            </a:r>
          </a:p>
          <a:p>
            <a:endParaRPr lang="en-NZ" dirty="0" smtClean="0"/>
          </a:p>
          <a:p>
            <a:r>
              <a:rPr lang="en-NZ" dirty="0" smtClean="0"/>
              <a:t>The remainder of this chapter looks at other topics in file management.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directory contains information about the files, including attributes, location, and ownership. </a:t>
            </a:r>
          </a:p>
          <a:p>
            <a:pPr lvl="1">
              <a:buFont typeface="Arial" pitchFamily="34" charset="0"/>
              <a:buChar char="•"/>
            </a:pPr>
            <a:r>
              <a:rPr lang="en-NZ" dirty="0" smtClean="0"/>
              <a:t> Much of this information is managed by the operating system. </a:t>
            </a:r>
          </a:p>
          <a:p>
            <a:pPr lvl="0">
              <a:buFont typeface="Arial" pitchFamily="34" charset="0"/>
              <a:buNone/>
            </a:pPr>
            <a:endParaRPr lang="en-NZ" dirty="0" smtClean="0"/>
          </a:p>
          <a:p>
            <a:pPr lvl="0">
              <a:buFont typeface="Arial" pitchFamily="34" charset="0"/>
              <a:buNone/>
            </a:pPr>
            <a:r>
              <a:rPr lang="en-NZ" dirty="0" smtClean="0"/>
              <a:t>The directory is itself a file, accessible by various file management routines.</a:t>
            </a:r>
          </a:p>
          <a:p>
            <a:pPr lvl="1">
              <a:buFont typeface="Arial" pitchFamily="34" charset="0"/>
              <a:buChar char="•"/>
            </a:pPr>
            <a:r>
              <a:rPr lang="en-NZ" dirty="0" smtClean="0"/>
              <a:t> Although some of the information in directories is available to users and applications, this is generally provided indirectly by system routines.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From the user’s point of view, the directory provides a mapping between file names, known to users and applications, and the files themselves.</a:t>
            </a:r>
          </a:p>
          <a:p>
            <a:endParaRPr lang="en-NZ" dirty="0" smtClean="0"/>
          </a:p>
          <a:p>
            <a:r>
              <a:rPr lang="en-NZ" dirty="0" smtClean="0"/>
              <a:t>This, and the following slides, summarises table 12.2</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way in which the information of Table 12.2 is stored differs widely among various systems. </a:t>
            </a:r>
          </a:p>
          <a:p>
            <a:pPr lvl="1">
              <a:buFont typeface="Arial" pitchFamily="34" charset="0"/>
              <a:buChar char="•"/>
            </a:pPr>
            <a:r>
              <a:rPr lang="en-NZ" dirty="0" smtClean="0"/>
              <a:t> Some of the information may be stored in a header record associated with the file;</a:t>
            </a:r>
          </a:p>
          <a:p>
            <a:pPr lvl="1">
              <a:buFont typeface="Arial" pitchFamily="34" charset="0"/>
              <a:buChar char="•"/>
            </a:pPr>
            <a:r>
              <a:rPr lang="en-NZ" baseline="0" dirty="0" smtClean="0"/>
              <a:t> T</a:t>
            </a:r>
            <a:r>
              <a:rPr lang="en-NZ" dirty="0" smtClean="0"/>
              <a:t>his reduces the amount of storage required for the directory, making it easier to keep all or much of the directory in main memory to improve speed.</a:t>
            </a:r>
          </a:p>
          <a:p>
            <a:pPr lvl="1">
              <a:buFont typeface="Arial" pitchFamily="34" charset="0"/>
              <a:buChar char="•"/>
            </a:pPr>
            <a:endParaRPr lang="en-NZ" dirty="0" smtClean="0"/>
          </a:p>
          <a:p>
            <a:r>
              <a:rPr lang="en-NZ" dirty="0" smtClean="0"/>
              <a:t>The simplest form of structure for a directory is that of a list of entries, one for each file. </a:t>
            </a:r>
          </a:p>
          <a:p>
            <a:pPr lvl="1">
              <a:buFont typeface="Arial" pitchFamily="34" charset="0"/>
              <a:buChar char="•"/>
            </a:pPr>
            <a:r>
              <a:rPr lang="en-NZ" dirty="0" smtClean="0"/>
              <a:t> This structure could be represented by a simple sequential file, with the name of the file serving as the key.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0" dirty="0" smtClean="0"/>
              <a:t>NB</a:t>
            </a:r>
            <a:r>
              <a:rPr lang="en-NZ" b="0" baseline="0" dirty="0" smtClean="0"/>
              <a:t> the simple list will not easily support these operations.</a:t>
            </a:r>
          </a:p>
          <a:p>
            <a:endParaRPr lang="en-NZ" b="0" dirty="0" smtClean="0"/>
          </a:p>
          <a:p>
            <a:r>
              <a:rPr lang="en-NZ" b="1" dirty="0" smtClean="0"/>
              <a:t>Search</a:t>
            </a:r>
            <a:r>
              <a:rPr lang="en-NZ" dirty="0" smtClean="0"/>
              <a:t>: When a user or application references a file, the directory must be searched to find the entry corresponding to that file.</a:t>
            </a:r>
          </a:p>
          <a:p>
            <a:endParaRPr lang="en-NZ" dirty="0" smtClean="0"/>
          </a:p>
          <a:p>
            <a:r>
              <a:rPr lang="en-NZ" b="1" dirty="0" smtClean="0"/>
              <a:t>Create file: </a:t>
            </a:r>
            <a:r>
              <a:rPr lang="en-NZ" dirty="0" smtClean="0"/>
              <a:t>When a new file is created, an entry must be added to the directory.</a:t>
            </a:r>
          </a:p>
          <a:p>
            <a:endParaRPr lang="en-NZ" dirty="0" smtClean="0"/>
          </a:p>
          <a:p>
            <a:r>
              <a:rPr lang="en-NZ" b="1" dirty="0" smtClean="0"/>
              <a:t>Delete file: </a:t>
            </a:r>
            <a:r>
              <a:rPr lang="en-NZ" dirty="0" smtClean="0"/>
              <a:t>When a file is deleted, an entry must be removed from the directory.</a:t>
            </a:r>
          </a:p>
          <a:p>
            <a:endParaRPr lang="en-NZ" dirty="0" smtClean="0"/>
          </a:p>
          <a:p>
            <a:r>
              <a:rPr lang="en-NZ" b="1" dirty="0" smtClean="0"/>
              <a:t>List directory: </a:t>
            </a:r>
            <a:r>
              <a:rPr lang="en-NZ" dirty="0" smtClean="0"/>
              <a:t>All or a portion of the directory may be requested. Generally, this request is made by a user and results in a listing of all files owned by that user, plus some of the attributes of each file </a:t>
            </a:r>
          </a:p>
          <a:p>
            <a:endParaRPr lang="en-NZ" dirty="0" smtClean="0"/>
          </a:p>
          <a:p>
            <a:r>
              <a:rPr lang="en-NZ" b="1" dirty="0" smtClean="0"/>
              <a:t>Update directory: </a:t>
            </a:r>
            <a:r>
              <a:rPr lang="en-NZ" dirty="0" smtClean="0"/>
              <a:t>Because some file attributes are stored in the directory, a change in one of these attributes requires a change in the corresponding directory entry.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there is one directory for each user, and a master directory. </a:t>
            </a:r>
          </a:p>
          <a:p>
            <a:pPr lvl="1">
              <a:buFont typeface="Arial" pitchFamily="34" charset="0"/>
              <a:buChar char="•"/>
            </a:pPr>
            <a:r>
              <a:rPr lang="en-NZ" dirty="0" smtClean="0"/>
              <a:t> The master directory has an entry for each user directory, providing address and access control information.</a:t>
            </a:r>
          </a:p>
          <a:p>
            <a:pPr lvl="1">
              <a:buFont typeface="Arial" pitchFamily="34" charset="0"/>
              <a:buChar char="•"/>
            </a:pPr>
            <a:r>
              <a:rPr lang="en-NZ" dirty="0" smtClean="0"/>
              <a:t> Each user directory is a simple list of the files of that user.</a:t>
            </a:r>
          </a:p>
          <a:p>
            <a:pPr lvl="1">
              <a:buFont typeface="Arial" pitchFamily="34" charset="0"/>
              <a:buChar char="•"/>
            </a:pPr>
            <a:endParaRPr lang="en-NZ" dirty="0" smtClean="0"/>
          </a:p>
          <a:p>
            <a:pPr lvl="0">
              <a:buFont typeface="Arial" pitchFamily="34" charset="0"/>
              <a:buNone/>
            </a:pPr>
            <a:r>
              <a:rPr lang="en-NZ" dirty="0" smtClean="0"/>
              <a:t>This arrangement means that names must be unique only within the collection of files of a single user, and that the file system can easily enforce access restriction on directories. </a:t>
            </a:r>
          </a:p>
          <a:p>
            <a:pPr lvl="0">
              <a:buFont typeface="Arial" pitchFamily="34" charset="0"/>
              <a:buNone/>
            </a:pPr>
            <a:endParaRPr lang="en-NZ" dirty="0" smtClean="0"/>
          </a:p>
          <a:p>
            <a:pPr lvl="0">
              <a:buFont typeface="Arial" pitchFamily="34" charset="0"/>
              <a:buNone/>
            </a:pPr>
            <a:r>
              <a:rPr lang="en-NZ" dirty="0" smtClean="0"/>
              <a:t>However, it still provides users with no help in structuring collections of files.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is a master directory, which has under it a number of user directories. </a:t>
            </a:r>
          </a:p>
          <a:p>
            <a:endParaRPr lang="en-NZ" dirty="0" smtClean="0"/>
          </a:p>
          <a:p>
            <a:r>
              <a:rPr lang="en-NZ" dirty="0" smtClean="0"/>
              <a:t>Each of these user directories, in turn, may have subdirectories and files as entries.</a:t>
            </a:r>
          </a:p>
          <a:p>
            <a:endParaRPr lang="en-NZ" dirty="0" smtClean="0"/>
          </a:p>
          <a:p>
            <a:r>
              <a:rPr lang="en-NZ" dirty="0" smtClean="0"/>
              <a:t>The simplest approach is to store each directory as a sequential file.</a:t>
            </a:r>
          </a:p>
          <a:p>
            <a:pPr lvl="0">
              <a:buFont typeface="Arial" pitchFamily="34" charset="0"/>
              <a:buNone/>
            </a:pPr>
            <a:endParaRPr lang="en-NZ" dirty="0" smtClean="0"/>
          </a:p>
          <a:p>
            <a:pPr lvl="0">
              <a:buFont typeface="Arial" pitchFamily="34" charset="0"/>
              <a:buNone/>
            </a:pPr>
            <a:r>
              <a:rPr lang="en-NZ" dirty="0" smtClean="0"/>
              <a:t> When directories may contain a very large number of entries, such an organization may lead to unnecessarily long search times. </a:t>
            </a:r>
          </a:p>
          <a:p>
            <a:pPr lvl="1">
              <a:buFont typeface="Arial" pitchFamily="34" charset="0"/>
              <a:buChar char="•"/>
            </a:pPr>
            <a:r>
              <a:rPr lang="en-NZ" dirty="0" smtClean="0"/>
              <a:t> If so, a hashed structure is preferred.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Users need to be able to refer to a file by a symbolic name. </a:t>
            </a:r>
          </a:p>
          <a:p>
            <a:pPr lvl="1">
              <a:buFont typeface="Arial" pitchFamily="34" charset="0"/>
              <a:buChar char="•"/>
            </a:pPr>
            <a:r>
              <a:rPr lang="en-NZ" dirty="0" smtClean="0"/>
              <a:t> Each file in the system must have a unique name in order that file references be unambiguous. </a:t>
            </a:r>
          </a:p>
          <a:p>
            <a:pPr lvl="1">
              <a:buFont typeface="Arial" pitchFamily="34" charset="0"/>
              <a:buChar char="•"/>
            </a:pPr>
            <a:r>
              <a:rPr lang="en-NZ" dirty="0" smtClean="0"/>
              <a:t> But it is an unacceptable burden on users to require that they provide unique names, especially in a shared system.</a:t>
            </a:r>
          </a:p>
          <a:p>
            <a:pPr lvl="1">
              <a:buFont typeface="Arial" pitchFamily="34" charset="0"/>
              <a:buChar char="•"/>
            </a:pPr>
            <a:endParaRPr lang="en-NZ" dirty="0" smtClean="0"/>
          </a:p>
          <a:p>
            <a:r>
              <a:rPr lang="en-NZ" dirty="0" smtClean="0"/>
              <a:t>The use of a tree-structured directory minimizes the difficulty in assigning unique names.</a:t>
            </a:r>
          </a:p>
          <a:p>
            <a:pPr lvl="1">
              <a:buFont typeface="Arial" pitchFamily="34" charset="0"/>
              <a:buChar char="•"/>
            </a:pPr>
            <a:r>
              <a:rPr lang="en-NZ" dirty="0" smtClean="0"/>
              <a:t> Any file in the system can be located by following a path from the root or master directory down various branches until the file is reached.</a:t>
            </a:r>
          </a:p>
          <a:p>
            <a:pPr lvl="1">
              <a:buFont typeface="Arial" pitchFamily="34" charset="0"/>
              <a:buChar char="•"/>
            </a:pPr>
            <a:r>
              <a:rPr lang="en-NZ" dirty="0" smtClean="0"/>
              <a:t> The series of directory names, culminating in the file name itself, constitutes a pathname for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most applications, the file is the central element.</a:t>
            </a:r>
          </a:p>
          <a:p>
            <a:endParaRPr lang="en-NZ" dirty="0" smtClean="0"/>
          </a:p>
          <a:p>
            <a:r>
              <a:rPr lang="en-NZ" dirty="0" smtClean="0"/>
              <a:t>From the user’s point of view, one of the most important parts of an operating system is the file system.</a:t>
            </a:r>
          </a:p>
          <a:p>
            <a:pPr lvl="1">
              <a:buFont typeface="Arial" pitchFamily="34" charset="0"/>
              <a:buChar char="•"/>
            </a:pPr>
            <a:r>
              <a:rPr lang="en-NZ" dirty="0" smtClean="0"/>
              <a:t> The file system provides the resource abstractions typically associated with secondary storage. </a:t>
            </a:r>
          </a:p>
          <a:p>
            <a:pPr lvl="0">
              <a:buFont typeface="Arial" pitchFamily="34" charset="0"/>
              <a:buNone/>
            </a:pPr>
            <a:endParaRPr lang="en-NZ" dirty="0" smtClean="0"/>
          </a:p>
          <a:p>
            <a:pPr lvl="0">
              <a:buFont typeface="Arial" pitchFamily="34" charset="0"/>
              <a:buNone/>
            </a:pPr>
            <a:r>
              <a:rPr lang="en-NZ" dirty="0" smtClean="0"/>
              <a:t>Desirable properties</a:t>
            </a:r>
            <a:r>
              <a:rPr lang="en-NZ" baseline="0" dirty="0" smtClean="0"/>
              <a:t> include</a:t>
            </a:r>
          </a:p>
          <a:p>
            <a:pPr lvl="1">
              <a:buFont typeface="Arial" pitchFamily="34" charset="0"/>
              <a:buChar char="•"/>
            </a:pPr>
            <a:r>
              <a:rPr lang="en-NZ" baseline="0" dirty="0" smtClean="0"/>
              <a:t> </a:t>
            </a:r>
            <a:r>
              <a:rPr lang="en-NZ" b="1" dirty="0" smtClean="0"/>
              <a:t>Long-term existence: </a:t>
            </a:r>
            <a:r>
              <a:rPr lang="en-NZ" dirty="0" smtClean="0"/>
              <a:t>Files are stored on disk or other secondary storage and do not disappear when a user logs off.</a:t>
            </a:r>
          </a:p>
          <a:p>
            <a:pPr lvl="1">
              <a:buFont typeface="Arial" pitchFamily="34" charset="0"/>
              <a:buChar char="•"/>
            </a:pPr>
            <a:r>
              <a:rPr lang="en-NZ" b="1" dirty="0" smtClean="0"/>
              <a:t> Sharable between processes:</a:t>
            </a:r>
            <a:r>
              <a:rPr lang="en-NZ" dirty="0" smtClean="0"/>
              <a:t> Files have names and can have associated access permissions that permit controlled sharing.</a:t>
            </a:r>
          </a:p>
          <a:p>
            <a:pPr lvl="1">
              <a:buFont typeface="Arial" pitchFamily="34" charset="0"/>
              <a:buChar char="•"/>
            </a:pPr>
            <a:r>
              <a:rPr lang="en-NZ" dirty="0" smtClean="0"/>
              <a:t> </a:t>
            </a:r>
            <a:r>
              <a:rPr lang="en-NZ" b="1" dirty="0" smtClean="0"/>
              <a:t>Structure: </a:t>
            </a:r>
            <a:r>
              <a:rPr lang="en-NZ" dirty="0" smtClean="0"/>
              <a:t>Depending on the file system, a file can have an internal structure that is convenient for particular applications. In addition, files can be organized into hierarchical or more complex structure to reflect the relationships among files.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It would be awkward for a user to have to spell out the entire pathname every time a reference is made to a file.</a:t>
            </a:r>
          </a:p>
          <a:p>
            <a:endParaRPr lang="en-NZ" dirty="0" smtClean="0"/>
          </a:p>
          <a:p>
            <a:r>
              <a:rPr lang="en-NZ" dirty="0" smtClean="0"/>
              <a:t>Typically, an interactive user or a process has associated with it a current directory, often referred to as the working directory. </a:t>
            </a:r>
          </a:p>
          <a:p>
            <a:pPr lvl="1">
              <a:buFont typeface="Arial" pitchFamily="34" charset="0"/>
              <a:buChar char="•"/>
            </a:pPr>
            <a:r>
              <a:rPr lang="en-NZ" dirty="0" smtClean="0"/>
              <a:t> Files are then referenced relative to the working directory.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multiuser system, there is almost always a requirement for allowing files to be shared among a number of users.</a:t>
            </a:r>
          </a:p>
          <a:p>
            <a:endParaRPr lang="en-NZ" dirty="0" smtClean="0"/>
          </a:p>
          <a:p>
            <a:r>
              <a:rPr lang="en-NZ" dirty="0" smtClean="0"/>
              <a:t>Two issues arise: </a:t>
            </a:r>
          </a:p>
          <a:p>
            <a:pPr lvl="1">
              <a:buFont typeface="Arial" pitchFamily="34" charset="0"/>
              <a:buChar char="•"/>
            </a:pPr>
            <a:r>
              <a:rPr lang="en-NZ" dirty="0" smtClean="0"/>
              <a:t> access rights and </a:t>
            </a:r>
          </a:p>
          <a:p>
            <a:pPr lvl="1">
              <a:buFont typeface="Arial" pitchFamily="34" charset="0"/>
              <a:buChar char="•"/>
            </a:pPr>
            <a:r>
              <a:rPr lang="en-NZ" dirty="0" smtClean="0"/>
              <a:t> the management `of simultaneous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file system should provide a number of options so that the way in which a particular file is accessed can be controlled. </a:t>
            </a:r>
          </a:p>
          <a:p>
            <a:endParaRPr lang="en-NZ" dirty="0" smtClean="0"/>
          </a:p>
          <a:p>
            <a:r>
              <a:rPr lang="en-NZ" dirty="0" smtClean="0"/>
              <a:t>Typically, users or groups of users are granted certain access rights to a file. </a:t>
            </a:r>
          </a:p>
          <a:p>
            <a:pPr lvl="0">
              <a:buFont typeface="Arial" pitchFamily="34" charset="0"/>
              <a:buNone/>
            </a:pPr>
            <a:endParaRPr lang="en-NZ" dirty="0" smtClean="0"/>
          </a:p>
          <a:p>
            <a:pPr lvl="0">
              <a:buFont typeface="Arial" pitchFamily="34" charset="0"/>
              <a:buNone/>
            </a:pPr>
            <a:r>
              <a:rPr lang="en-NZ" dirty="0" smtClean="0"/>
              <a:t> A wide range of access rights has been used.</a:t>
            </a:r>
          </a:p>
          <a:p>
            <a:pPr lvl="1">
              <a:buFont typeface="Arial" pitchFamily="34" charset="0"/>
              <a:buChar char="•"/>
            </a:pPr>
            <a:r>
              <a:rPr lang="en-NZ" dirty="0" smtClean="0"/>
              <a:t>These rights can be considered to constitute a hierarchy, with each right implying those that precede it.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Owner of a given file, usually the person who initially created a file.</a:t>
            </a:r>
          </a:p>
          <a:p>
            <a:endParaRPr lang="en-NZ" dirty="0" smtClean="0"/>
          </a:p>
          <a:p>
            <a:r>
              <a:rPr lang="en-NZ" dirty="0" smtClean="0"/>
              <a:t>The owner has all of the access rights listed previously and may grant rights to others.</a:t>
            </a:r>
          </a:p>
          <a:p>
            <a:endParaRPr lang="en-NZ" dirty="0" smtClean="0"/>
          </a:p>
          <a:p>
            <a:r>
              <a:rPr lang="en-NZ" b="1" dirty="0" smtClean="0"/>
              <a:t>Specific user: </a:t>
            </a:r>
            <a:r>
              <a:rPr lang="en-NZ" dirty="0" smtClean="0"/>
              <a:t>Individual users who are designated by user ID.</a:t>
            </a:r>
          </a:p>
          <a:p>
            <a:endParaRPr lang="en-NZ" b="1" dirty="0" smtClean="0"/>
          </a:p>
          <a:p>
            <a:r>
              <a:rPr lang="en-NZ" b="1" dirty="0" smtClean="0"/>
              <a:t>User groups: </a:t>
            </a:r>
            <a:r>
              <a:rPr lang="en-NZ" dirty="0" smtClean="0"/>
              <a:t>A set of users who are not individually defined.</a:t>
            </a:r>
          </a:p>
          <a:p>
            <a:pPr lvl="1">
              <a:buFont typeface="Arial" pitchFamily="34" charset="0"/>
              <a:buChar char="•"/>
            </a:pPr>
            <a:r>
              <a:rPr lang="en-NZ" dirty="0" smtClean="0"/>
              <a:t> The system must have some way of keeping track of the membership of user groups.</a:t>
            </a:r>
          </a:p>
          <a:p>
            <a:endParaRPr lang="en-NZ" dirty="0" smtClean="0"/>
          </a:p>
          <a:p>
            <a:r>
              <a:rPr lang="en-NZ" b="1" dirty="0" smtClean="0"/>
              <a:t> All: </a:t>
            </a:r>
            <a:r>
              <a:rPr lang="en-NZ" dirty="0" smtClean="0"/>
              <a:t>All users who have access to this system. These are public files.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access is granted to append or update a file to more than one user, the operating system or file management system must enforce discipline.</a:t>
            </a:r>
          </a:p>
          <a:p>
            <a:endParaRPr lang="en-NZ" dirty="0" smtClean="0"/>
          </a:p>
          <a:p>
            <a:r>
              <a:rPr lang="en-NZ" dirty="0" smtClean="0"/>
              <a:t>A brute-force approach is to allow a user to lock the entire file when it is to be updated.</a:t>
            </a:r>
          </a:p>
          <a:p>
            <a:pPr lvl="1">
              <a:buFont typeface="Arial" pitchFamily="34" charset="0"/>
              <a:buChar char="•"/>
            </a:pPr>
            <a:r>
              <a:rPr lang="en-NZ" dirty="0" smtClean="0"/>
              <a:t> A finer grain of control is to lock individual records during update. </a:t>
            </a:r>
          </a:p>
          <a:p>
            <a:pPr lvl="0">
              <a:buFont typeface="Arial" pitchFamily="34" charset="0"/>
              <a:buNone/>
            </a:pPr>
            <a:endParaRPr lang="en-NZ" dirty="0" smtClean="0"/>
          </a:p>
          <a:p>
            <a:pPr lvl="0">
              <a:buFont typeface="Arial" pitchFamily="34" charset="0"/>
              <a:buNone/>
            </a:pPr>
            <a:r>
              <a:rPr lang="en-NZ" dirty="0" smtClean="0"/>
              <a:t>Issues of mutual exclusion and deadlock must be addressed in designing the shared access capability.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Records are the logical unit of access of a structured file,</a:t>
            </a:r>
          </a:p>
          <a:p>
            <a:endParaRPr lang="en-NZ" dirty="0" smtClean="0"/>
          </a:p>
          <a:p>
            <a:r>
              <a:rPr lang="en-NZ" dirty="0" smtClean="0"/>
              <a:t>Whereas blocks are the unit of I/O with secondary storage. For I/O to be performed,</a:t>
            </a:r>
          </a:p>
          <a:p>
            <a:r>
              <a:rPr lang="en-NZ" dirty="0" smtClean="0"/>
              <a:t>records must be organized as blocks.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Fixed blocking: </a:t>
            </a:r>
            <a:r>
              <a:rPr lang="en-NZ" dirty="0" smtClean="0"/>
              <a:t>Fixed-length records are used, and an integral number of records are stored in a block. </a:t>
            </a:r>
          </a:p>
          <a:p>
            <a:pPr lvl="1">
              <a:buFont typeface="Arial" pitchFamily="34" charset="0"/>
              <a:buChar char="•"/>
            </a:pPr>
            <a:r>
              <a:rPr lang="en-NZ" dirty="0" smtClean="0"/>
              <a:t> There may be unused space at the end of each block.</a:t>
            </a:r>
          </a:p>
          <a:p>
            <a:pPr lvl="1">
              <a:buFont typeface="Arial" pitchFamily="34" charset="0"/>
              <a:buChar char="•"/>
            </a:pPr>
            <a:r>
              <a:rPr lang="en-NZ" dirty="0" smtClean="0"/>
              <a:t> This is referred to as </a:t>
            </a:r>
            <a:r>
              <a:rPr lang="en-NZ" b="1" dirty="0" smtClean="0"/>
              <a:t>internal fragmentation.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and are packed into blocks with no unused space. </a:t>
            </a:r>
          </a:p>
          <a:p>
            <a:endParaRPr lang="en-NZ" dirty="0" smtClean="0"/>
          </a:p>
          <a:p>
            <a:r>
              <a:rPr lang="en-NZ" dirty="0" smtClean="0"/>
              <a:t>Thus, some records must span two blocks, with the continuation indicated by a pointer to the successor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Variable-length records are used, but spanning is not employed.</a:t>
            </a:r>
          </a:p>
          <a:p>
            <a:endParaRPr lang="en-NZ" dirty="0" smtClean="0"/>
          </a:p>
          <a:p>
            <a:r>
              <a:rPr lang="en-NZ" dirty="0" smtClean="0"/>
              <a:t>There is wasted space in most blocks because of the inability to use the remainder of a block if the next record is larger than the remaining unused space.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 secondary storage, a file consists of a collection of blocks.</a:t>
            </a:r>
          </a:p>
          <a:p>
            <a:pPr lvl="1">
              <a:buFont typeface="Arial" pitchFamily="34" charset="0"/>
              <a:buChar char="•"/>
            </a:pPr>
            <a:r>
              <a:rPr lang="en-NZ" dirty="0" smtClean="0"/>
              <a:t> The operating system or file management system is responsible for allocating blocks to files. </a:t>
            </a:r>
          </a:p>
          <a:p>
            <a:pPr lvl="0">
              <a:buFont typeface="Arial" pitchFamily="34" charset="0"/>
              <a:buNone/>
            </a:pPr>
            <a:endParaRPr lang="en-NZ" dirty="0" smtClean="0"/>
          </a:p>
          <a:p>
            <a:pPr lvl="0">
              <a:buFont typeface="Arial" pitchFamily="34" charset="0"/>
              <a:buNone/>
            </a:pPr>
            <a:r>
              <a:rPr lang="en-NZ" dirty="0" smtClean="0"/>
              <a:t>This raises two management issues. </a:t>
            </a:r>
          </a:p>
          <a:p>
            <a:pPr lvl="1">
              <a:buFont typeface="Arial" pitchFamily="34" charset="0"/>
              <a:buChar char="•"/>
            </a:pPr>
            <a:r>
              <a:rPr lang="en-NZ" dirty="0" smtClean="0"/>
              <a:t> First, space on secondary storage must be allocated to files,</a:t>
            </a:r>
          </a:p>
          <a:p>
            <a:pPr lvl="1">
              <a:buFont typeface="Arial" pitchFamily="34" charset="0"/>
              <a:buChar char="•"/>
            </a:pPr>
            <a:r>
              <a:rPr lang="en-NZ" dirty="0" smtClean="0"/>
              <a:t> second, it is necessary to keep track of the space available for allocation.</a:t>
            </a:r>
          </a:p>
          <a:p>
            <a:pPr lvl="1">
              <a:buFont typeface="Arial" pitchFamily="34" charset="0"/>
              <a:buNone/>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smtClean="0"/>
              <a:t>When a new file is created, is the maximum space required for the file allocated at once?</a:t>
            </a:r>
          </a:p>
          <a:p>
            <a:pPr marL="228600" indent="-228600">
              <a:buAutoNum type="arabicPeriod"/>
            </a:pPr>
            <a:endParaRPr lang="en-NZ" dirty="0" smtClean="0"/>
          </a:p>
          <a:p>
            <a:r>
              <a:rPr lang="en-NZ" dirty="0" smtClean="0"/>
              <a:t>2. Space is allocated to a file as one or more contiguous units, which we shall refer to as portions.</a:t>
            </a:r>
          </a:p>
          <a:p>
            <a:pPr lvl="1">
              <a:buFont typeface="Arial" pitchFamily="34" charset="0"/>
              <a:buChar char="•"/>
            </a:pPr>
            <a:r>
              <a:rPr lang="en-NZ" dirty="0" smtClean="0"/>
              <a:t> That is, a portion is a contiguous set of allocated blocks.</a:t>
            </a:r>
          </a:p>
          <a:p>
            <a:pPr lvl="1">
              <a:buFont typeface="Arial" pitchFamily="34" charset="0"/>
              <a:buChar char="•"/>
            </a:pPr>
            <a:r>
              <a:rPr lang="en-NZ" dirty="0" smtClean="0"/>
              <a:t> The size of a portion can range from a single block to the entire file.</a:t>
            </a:r>
          </a:p>
          <a:p>
            <a:pPr lvl="1">
              <a:buFont typeface="Arial" pitchFamily="34" charset="0"/>
              <a:buChar char="•"/>
            </a:pPr>
            <a:r>
              <a:rPr lang="en-NZ" baseline="0" dirty="0" smtClean="0"/>
              <a:t> </a:t>
            </a:r>
            <a:r>
              <a:rPr lang="en-NZ" dirty="0" smtClean="0"/>
              <a:t>What size of portion should be used for file allocation?</a:t>
            </a:r>
          </a:p>
          <a:p>
            <a:pPr lvl="1">
              <a:buFont typeface="Arial" pitchFamily="34" charset="0"/>
              <a:buChar char="•"/>
            </a:pPr>
            <a:endParaRPr lang="en-NZ" dirty="0" smtClean="0"/>
          </a:p>
          <a:p>
            <a:r>
              <a:rPr lang="en-NZ" dirty="0" smtClean="0"/>
              <a:t>3. What sort of data structure or table is used to keep track of the portions assigned to a file? </a:t>
            </a:r>
          </a:p>
          <a:p>
            <a:pPr lvl="1">
              <a:buFont typeface="Arial" pitchFamily="34" charset="0"/>
              <a:buChar char="•"/>
            </a:pPr>
            <a:r>
              <a:rPr lang="en-NZ" dirty="0" smtClean="0"/>
              <a:t> An example of such a structure is a file allocation table (FAT), found on DOS and some other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Any file system provides not only a means to store data organized as files, but a collection of functions that can be performed on files. </a:t>
            </a:r>
          </a:p>
          <a:p>
            <a:endParaRPr lang="en-NZ" dirty="0" smtClean="0"/>
          </a:p>
          <a:p>
            <a:r>
              <a:rPr lang="en-NZ" dirty="0" smtClean="0"/>
              <a:t>Typical operations include the following:</a:t>
            </a:r>
          </a:p>
          <a:p>
            <a:pPr lvl="1">
              <a:buFont typeface="Arial" pitchFamily="34" charset="0"/>
              <a:buChar char="•"/>
            </a:pPr>
            <a:r>
              <a:rPr lang="en-NZ" b="1" dirty="0" smtClean="0"/>
              <a:t> Create: </a:t>
            </a:r>
            <a:r>
              <a:rPr lang="en-NZ" dirty="0" smtClean="0"/>
              <a:t>A new file is defined and positioned within the structure of files.</a:t>
            </a:r>
          </a:p>
          <a:p>
            <a:pPr lvl="1">
              <a:buFont typeface="Arial" pitchFamily="34" charset="0"/>
              <a:buChar char="•"/>
            </a:pPr>
            <a:r>
              <a:rPr lang="en-NZ" b="1" dirty="0" smtClean="0"/>
              <a:t> Delete: </a:t>
            </a:r>
            <a:r>
              <a:rPr lang="en-NZ" dirty="0" smtClean="0"/>
              <a:t>A file is removed from the file structure and destroyed.</a:t>
            </a:r>
          </a:p>
          <a:p>
            <a:pPr lvl="1">
              <a:buFont typeface="Arial" pitchFamily="34" charset="0"/>
              <a:buChar char="•"/>
            </a:pPr>
            <a:r>
              <a:rPr lang="en-NZ" b="1" dirty="0" smtClean="0"/>
              <a:t> Open: </a:t>
            </a:r>
            <a:r>
              <a:rPr lang="en-NZ" dirty="0" smtClean="0"/>
              <a:t>An existing file is declared to be “opened” by a process, allowing the process to perform functions on the file.</a:t>
            </a:r>
          </a:p>
          <a:p>
            <a:pPr lvl="1">
              <a:buFont typeface="Arial" pitchFamily="34" charset="0"/>
              <a:buChar char="•"/>
            </a:pPr>
            <a:r>
              <a:rPr lang="en-NZ" baseline="0" dirty="0" smtClean="0"/>
              <a:t> </a:t>
            </a:r>
            <a:r>
              <a:rPr lang="en-NZ" b="1" dirty="0" smtClean="0"/>
              <a:t>Close: </a:t>
            </a:r>
            <a:r>
              <a:rPr lang="en-NZ" dirty="0" smtClean="0"/>
              <a:t>The file is closed with respect to a process, so that the process no longer may perform functions on the file, until the process opens the file again. </a:t>
            </a:r>
          </a:p>
          <a:p>
            <a:pPr lvl="1">
              <a:buFont typeface="Arial" pitchFamily="34" charset="0"/>
              <a:buChar char="•"/>
            </a:pPr>
            <a:r>
              <a:rPr lang="en-NZ" dirty="0" smtClean="0"/>
              <a:t> </a:t>
            </a:r>
            <a:r>
              <a:rPr lang="en-NZ" b="1" dirty="0" smtClean="0"/>
              <a:t>Read: </a:t>
            </a:r>
            <a:r>
              <a:rPr lang="en-NZ" dirty="0" smtClean="0"/>
              <a:t>A process reads all or a portion of the data in a file.</a:t>
            </a:r>
          </a:p>
          <a:p>
            <a:pPr lvl="1">
              <a:buFont typeface="Arial" pitchFamily="34" charset="0"/>
              <a:buChar char="•"/>
            </a:pPr>
            <a:r>
              <a:rPr lang="en-NZ" dirty="0" smtClean="0"/>
              <a:t> </a:t>
            </a:r>
            <a:r>
              <a:rPr lang="en-NZ" b="1" dirty="0" smtClean="0"/>
              <a:t>Write:</a:t>
            </a:r>
            <a:r>
              <a:rPr lang="en-NZ" dirty="0" smtClean="0"/>
              <a:t> A process updates a file, either by adding new data that expands the size of the file or by changing the values of existing data items in the file.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preallocation policy requires that the maximum size of a file be declared at the time of the file creation request.</a:t>
            </a:r>
          </a:p>
          <a:p>
            <a:endParaRPr lang="en-NZ" dirty="0" smtClean="0"/>
          </a:p>
          <a:p>
            <a:r>
              <a:rPr lang="en-NZ" dirty="0" smtClean="0"/>
              <a:t>Sometimes such as program compilations, the production of summary data files, or the transfer of a file from another system over a communications network, this value can be reliably estimated. </a:t>
            </a:r>
          </a:p>
          <a:p>
            <a:pPr lvl="1">
              <a:buFont typeface="Arial" pitchFamily="34" charset="0"/>
              <a:buChar char="•"/>
            </a:pPr>
            <a:r>
              <a:rPr lang="en-NZ" dirty="0" smtClean="0"/>
              <a:t> But usually it is difficult if not impossible to estimate reliably the maximum potential size of the file. </a:t>
            </a:r>
          </a:p>
          <a:p>
            <a:pPr lvl="1">
              <a:buFont typeface="Arial" pitchFamily="34" charset="0"/>
              <a:buChar char="•"/>
            </a:pPr>
            <a:r>
              <a:rPr lang="en-NZ" dirty="0" smtClean="0"/>
              <a:t> In those cases, users and application programmers would tend to overestimate file size,</a:t>
            </a:r>
            <a:r>
              <a:rPr lang="en-NZ" baseline="0" dirty="0" smtClean="0"/>
              <a:t> leading to wasted space</a:t>
            </a:r>
            <a:endParaRPr lang="en-NZ" dirty="0" smtClean="0"/>
          </a:p>
          <a:p>
            <a:pPr lvl="0">
              <a:buFont typeface="Arial" pitchFamily="34" charset="0"/>
              <a:buNone/>
            </a:pPr>
            <a:endParaRPr lang="en-NZ" dirty="0" smtClean="0"/>
          </a:p>
          <a:p>
            <a:pPr lvl="0">
              <a:buFont typeface="Arial" pitchFamily="34" charset="0"/>
              <a:buNone/>
            </a:pPr>
            <a:r>
              <a:rPr lang="en-NZ" dirty="0" smtClean="0"/>
              <a:t>Thus, there are advantages to the use of dynamic allocation, which allocates space to a file in portions as needed.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At one extreme, a portion large enough to hold the entire file is allocated.</a:t>
            </a:r>
          </a:p>
          <a:p>
            <a:endParaRPr lang="en-NZ" dirty="0" smtClean="0"/>
          </a:p>
          <a:p>
            <a:r>
              <a:rPr lang="en-NZ" dirty="0" smtClean="0"/>
              <a:t>Space on the disk is allocated one block at a time. </a:t>
            </a:r>
          </a:p>
          <a:p>
            <a:endParaRPr lang="en-NZ" dirty="0" smtClean="0"/>
          </a:p>
          <a:p>
            <a:r>
              <a:rPr lang="en-NZ" dirty="0" smtClean="0"/>
              <a:t>In choosing a portion size, there is a tradeoff between efficiency from the point of view of a single file versus overall system efficiency.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single contiguous set of blocks is allocated to a file at the time of file creation </a:t>
            </a:r>
          </a:p>
          <a:p>
            <a:pPr lvl="1">
              <a:buFont typeface="Arial" pitchFamily="34" charset="0"/>
              <a:buChar char="•"/>
            </a:pPr>
            <a:r>
              <a:rPr lang="en-NZ" dirty="0" smtClean="0"/>
              <a:t> This is a preallocation strategy, using variable-size portions.</a:t>
            </a:r>
          </a:p>
          <a:p>
            <a:pPr lvl="1">
              <a:buFont typeface="Arial" pitchFamily="34" charset="0"/>
              <a:buChar char="•"/>
            </a:pPr>
            <a:endParaRPr lang="en-NZ" dirty="0" smtClean="0"/>
          </a:p>
          <a:p>
            <a:pPr lvl="0">
              <a:buFont typeface="Arial" pitchFamily="34" charset="0"/>
              <a:buNone/>
            </a:pPr>
            <a:r>
              <a:rPr lang="en-NZ" dirty="0" smtClean="0"/>
              <a:t> The file allocation table needs just a single entry for each file, showing the starting block and the length of the file. </a:t>
            </a:r>
          </a:p>
          <a:p>
            <a:pPr lvl="0">
              <a:buFont typeface="Arial" pitchFamily="34" charset="0"/>
              <a:buNone/>
            </a:pPr>
            <a:endParaRPr lang="en-NZ" dirty="0" smtClean="0"/>
          </a:p>
          <a:p>
            <a:pPr lvl="0">
              <a:buFont typeface="Arial" pitchFamily="34" charset="0"/>
              <a:buNone/>
            </a:pPr>
            <a:r>
              <a:rPr lang="en-NZ" dirty="0" smtClean="0"/>
              <a:t>Contiguous allocation is the best from the point of view of the individual sequential file. </a:t>
            </a:r>
          </a:p>
          <a:p>
            <a:pPr lvl="1">
              <a:buFont typeface="Arial" pitchFamily="34" charset="0"/>
              <a:buChar char="•"/>
            </a:pPr>
            <a:r>
              <a:rPr lang="en-NZ" dirty="0" smtClean="0"/>
              <a:t>Multiple blocks can be read in at a time to improve I/O performance for sequential processing.</a:t>
            </a:r>
          </a:p>
          <a:p>
            <a:pPr lvl="1">
              <a:buFont typeface="Arial" pitchFamily="34" charset="0"/>
              <a:buChar char="•"/>
            </a:pPr>
            <a:r>
              <a:rPr lang="en-NZ" dirty="0" smtClean="0"/>
              <a:t>It is also easy to retrieve a single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External fragmentation will occur, making it difficult to find contiguous blocks of space of sufficient length. </a:t>
            </a:r>
          </a:p>
          <a:p>
            <a:endParaRPr lang="en-NZ" dirty="0" smtClean="0"/>
          </a:p>
          <a:p>
            <a:r>
              <a:rPr lang="en-NZ" dirty="0" smtClean="0"/>
              <a:t>From time to time, it will be necessary to perform a compaction algorithm to free up additional space on the disk.</a:t>
            </a:r>
          </a:p>
          <a:p>
            <a:endParaRPr lang="en-NZ" dirty="0" smtClean="0"/>
          </a:p>
          <a:p>
            <a:r>
              <a:rPr lang="en-NZ" dirty="0" smtClean="0"/>
              <a:t>Also, with preallocation, it is necessary to declare the size of the file at the time of creation, with the problems mentioned earlier.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Typically, allocation is on an individual block basis.</a:t>
            </a:r>
          </a:p>
          <a:p>
            <a:pPr lvl="1">
              <a:buFont typeface="Arial" pitchFamily="34" charset="0"/>
              <a:buChar char="•"/>
            </a:pPr>
            <a:r>
              <a:rPr lang="en-NZ" dirty="0" smtClean="0"/>
              <a:t>Each block contains a pointer to the next block in the chain.</a:t>
            </a:r>
          </a:p>
          <a:p>
            <a:pPr lvl="1">
              <a:buFont typeface="Arial" pitchFamily="34" charset="0"/>
              <a:buChar char="•"/>
            </a:pPr>
            <a:endParaRPr lang="en-NZ" dirty="0" smtClean="0"/>
          </a:p>
          <a:p>
            <a:pPr lvl="0">
              <a:buFont typeface="Arial" pitchFamily="34" charset="0"/>
              <a:buNone/>
            </a:pPr>
            <a:r>
              <a:rPr lang="en-NZ" dirty="0" smtClean="0"/>
              <a:t>The file allocation table needs just a single entry for each file, showing the starting block and the length of the file.</a:t>
            </a:r>
          </a:p>
          <a:p>
            <a:pPr lvl="0">
              <a:buFont typeface="Arial" pitchFamily="34" charset="0"/>
              <a:buNone/>
            </a:pPr>
            <a:endParaRPr lang="en-NZ" dirty="0" smtClean="0"/>
          </a:p>
          <a:p>
            <a:r>
              <a:rPr lang="en-NZ" dirty="0" smtClean="0"/>
              <a:t>Although preallocation is possible, it is more common simply to allocate blocks as needed.</a:t>
            </a:r>
          </a:p>
          <a:p>
            <a:pPr lvl="1">
              <a:buFont typeface="Arial" pitchFamily="34" charset="0"/>
              <a:buChar char="•"/>
            </a:pPr>
            <a:r>
              <a:rPr lang="en-NZ" dirty="0" smtClean="0"/>
              <a:t> The selection of blocks is now a simple matter: any free block can be added to a chain. </a:t>
            </a:r>
          </a:p>
          <a:p>
            <a:pPr lvl="1">
              <a:buFont typeface="Arial" pitchFamily="34" charset="0"/>
              <a:buChar char="•"/>
            </a:pPr>
            <a:r>
              <a:rPr lang="en-NZ" dirty="0" smtClean="0"/>
              <a:t> There is no external fragmentation to worry about because only one block at a time is needed.</a:t>
            </a:r>
          </a:p>
          <a:p>
            <a:pPr lvl="0">
              <a:buFont typeface="Arial" pitchFamily="34" charset="0"/>
              <a:buNone/>
            </a:pPr>
            <a:endParaRPr lang="en-NZ" dirty="0" smtClean="0"/>
          </a:p>
          <a:p>
            <a:pPr lvl="0">
              <a:buFont typeface="Arial" pitchFamily="34" charset="0"/>
              <a:buNone/>
            </a:pPr>
            <a:r>
              <a:rPr lang="en-NZ" dirty="0" smtClean="0"/>
              <a:t>This type of physical organization is best suited to sequential files that are to be processed sequentially.</a:t>
            </a:r>
          </a:p>
          <a:p>
            <a:pPr lvl="1">
              <a:buFont typeface="Arial" pitchFamily="34" charset="0"/>
              <a:buChar char="•"/>
            </a:pPr>
            <a:r>
              <a:rPr lang="en-NZ" dirty="0" smtClean="0"/>
              <a:t> To select an individual block of a file requires tracing through the chain to the desired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One consequence of chaining, is that there is no accommodation of the principle of locality.</a:t>
            </a:r>
          </a:p>
          <a:p>
            <a:endParaRPr lang="en-NZ" dirty="0" smtClean="0"/>
          </a:p>
          <a:p>
            <a:r>
              <a:rPr lang="en-NZ" dirty="0" smtClean="0"/>
              <a:t>If it is necessary to bring in several blocks of a file at a time, as in sequential processing, then a series of accesses to different parts of the disk are required. </a:t>
            </a:r>
          </a:p>
          <a:p>
            <a:pPr lvl="1">
              <a:buFont typeface="Arial" pitchFamily="34" charset="0"/>
              <a:buChar char="•"/>
            </a:pPr>
            <a:r>
              <a:rPr lang="en-NZ" dirty="0" smtClean="0"/>
              <a:t>This is perhaps a more significant effect on a single-user system but may also be of concern on a shared system. </a:t>
            </a:r>
          </a:p>
          <a:p>
            <a:pPr lvl="1">
              <a:buFont typeface="Arial" pitchFamily="34" charset="0"/>
              <a:buChar char="•"/>
            </a:pPr>
            <a:r>
              <a:rPr lang="en-NZ" dirty="0" smtClean="0"/>
              <a:t> To overcome this problem, some systems periodically consolidate files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addresses many of the problems of contiguous and chained allocation. </a:t>
            </a:r>
          </a:p>
          <a:p>
            <a:endParaRPr lang="en-NZ" dirty="0" smtClean="0"/>
          </a:p>
          <a:p>
            <a:r>
              <a:rPr lang="en-NZ" dirty="0" smtClean="0"/>
              <a:t>In this case, the file allocation table contains a separate one-level index for each file; </a:t>
            </a:r>
          </a:p>
          <a:p>
            <a:pPr lvl="1">
              <a:buFont typeface="Arial" pitchFamily="34" charset="0"/>
              <a:buChar char="•"/>
            </a:pPr>
            <a:r>
              <a:rPr lang="en-NZ" dirty="0" smtClean="0"/>
              <a:t> the index has one entry for each portion allocated to the file.</a:t>
            </a:r>
          </a:p>
          <a:p>
            <a:pPr lvl="0">
              <a:buFont typeface="Arial" pitchFamily="34" charset="0"/>
              <a:buNone/>
            </a:pPr>
            <a:endParaRPr lang="en-NZ" dirty="0" smtClean="0"/>
          </a:p>
          <a:p>
            <a:pPr lvl="0">
              <a:buFont typeface="Arial" pitchFamily="34" charset="0"/>
              <a:buNone/>
            </a:pPr>
            <a:r>
              <a:rPr lang="en-NZ" dirty="0" smtClean="0"/>
              <a:t>Typically, the file indexes are not physically stored as part of the file allocation table. </a:t>
            </a:r>
          </a:p>
          <a:p>
            <a:pPr lvl="1">
              <a:buFont typeface="Arial" pitchFamily="34" charset="0"/>
              <a:buChar char="•"/>
            </a:pPr>
            <a:r>
              <a:rPr lang="en-NZ" dirty="0" smtClean="0"/>
              <a:t> Rather, the file index for a file is kept in a separate block, and the entry for the file in the file allocation table points to that block.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None/>
            </a:pPr>
            <a:r>
              <a:rPr lang="en-NZ" dirty="0" smtClean="0"/>
              <a:t>Allocation may be on the basis of either</a:t>
            </a:r>
          </a:p>
          <a:p>
            <a:pPr lvl="1">
              <a:buFont typeface="Arial" pitchFamily="34" charset="0"/>
              <a:buChar char="•"/>
            </a:pPr>
            <a:r>
              <a:rPr lang="en-NZ" dirty="0" smtClean="0"/>
              <a:t> fixed-size blocks or </a:t>
            </a:r>
          </a:p>
          <a:p>
            <a:pPr lvl="1">
              <a:buFont typeface="Arial" pitchFamily="34" charset="0"/>
              <a:buChar char="•"/>
            </a:pPr>
            <a:r>
              <a:rPr lang="en-NZ" dirty="0" smtClean="0"/>
              <a:t>variable-size portions </a:t>
            </a:r>
          </a:p>
          <a:p>
            <a:pPr lvl="0">
              <a:buFont typeface="Arial" pitchFamily="34" charset="0"/>
              <a:buNone/>
            </a:pPr>
            <a:endParaRPr lang="en-NZ" dirty="0" smtClean="0"/>
          </a:p>
          <a:p>
            <a:pPr lvl="0">
              <a:buFont typeface="Arial" pitchFamily="34" charset="0"/>
              <a:buNone/>
            </a:pPr>
            <a:r>
              <a:rPr lang="en-NZ" dirty="0" smtClean="0"/>
              <a:t>Allocation by blocks eliminates external fragmentation, </a:t>
            </a:r>
          </a:p>
          <a:p>
            <a:pPr lvl="1">
              <a:buFont typeface="Arial" pitchFamily="34" charset="0"/>
              <a:buChar char="•"/>
            </a:pPr>
            <a:r>
              <a:rPr lang="en-NZ" dirty="0" smtClean="0"/>
              <a:t> whereas allocation by variable-size portions improves locality. </a:t>
            </a:r>
          </a:p>
          <a:p>
            <a:pPr lvl="0">
              <a:buFont typeface="Arial" pitchFamily="34" charset="0"/>
              <a:buNone/>
            </a:pPr>
            <a:endParaRPr lang="en-NZ" dirty="0" smtClean="0"/>
          </a:p>
          <a:p>
            <a:pPr lvl="0">
              <a:buFont typeface="Arial" pitchFamily="34" charset="0"/>
              <a:buNone/>
            </a:pPr>
            <a:r>
              <a:rPr lang="en-NZ" dirty="0" smtClean="0"/>
              <a:t>In either case, file consolidation may be done from time to time. </a:t>
            </a:r>
          </a:p>
          <a:p>
            <a:pPr lvl="1">
              <a:buFont typeface="Arial" pitchFamily="34" charset="0"/>
              <a:buChar char="•"/>
            </a:pPr>
            <a:r>
              <a:rPr lang="en-NZ" dirty="0" smtClean="0"/>
              <a:t> File consolidation reduces the size of the index in the case of variable-size portions, but not in the case of block allocation. </a:t>
            </a:r>
          </a:p>
          <a:p>
            <a:pPr lvl="0">
              <a:buFont typeface="Arial" pitchFamily="34" charset="0"/>
              <a:buNone/>
            </a:pPr>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Discussed on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Just as the space that is allocated to files must be managed, so the space that is not currently allocated to any file must be managed. </a:t>
            </a:r>
          </a:p>
          <a:p>
            <a:endParaRPr lang="en-NZ" dirty="0" smtClean="0"/>
          </a:p>
          <a:p>
            <a:r>
              <a:rPr lang="en-NZ" dirty="0" smtClean="0"/>
              <a:t>To perform any of the file allocation techniques described previously, it is necessary to know what blocks on the disk are available. </a:t>
            </a:r>
          </a:p>
          <a:p>
            <a:endParaRPr lang="en-NZ" dirty="0" smtClean="0"/>
          </a:p>
          <a:p>
            <a:r>
              <a:rPr lang="en-NZ" dirty="0" smtClean="0"/>
              <a:t>Thus we need a disk allocation table in addition to a file allocation 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method uses a vector containing one bit for each block on the disk. </a:t>
            </a:r>
          </a:p>
          <a:p>
            <a:pPr lvl="1">
              <a:buFont typeface="Arial" pitchFamily="34" charset="0"/>
              <a:buChar char="•"/>
            </a:pPr>
            <a:r>
              <a:rPr lang="en-NZ" dirty="0" smtClean="0"/>
              <a:t> Each entry of a 0 corresponds to a free block, and each 1 corresponds to a block in use.</a:t>
            </a:r>
          </a:p>
          <a:p>
            <a:endParaRPr lang="en-NZ" dirty="0" smtClean="0"/>
          </a:p>
          <a:p>
            <a:r>
              <a:rPr lang="en-NZ" dirty="0" smtClean="0"/>
              <a:t>A bit table has the advantage that it is relatively easy to find one or a contiguous group of free blocks. </a:t>
            </a:r>
          </a:p>
          <a:p>
            <a:pPr lvl="1">
              <a:buFont typeface="Arial" pitchFamily="34" charset="0"/>
              <a:buChar char="•"/>
            </a:pPr>
            <a:r>
              <a:rPr lang="en-NZ" dirty="0" smtClean="0"/>
              <a:t> Thus, a bit table works well with any of the file allocation methods outlined. </a:t>
            </a:r>
          </a:p>
          <a:p>
            <a:pPr lvl="1">
              <a:buFont typeface="Arial" pitchFamily="34" charset="0"/>
              <a:buChar char="•"/>
            </a:pPr>
            <a:r>
              <a:rPr lang="en-NZ" dirty="0" smtClean="0"/>
              <a:t> Another advantage is that it is as small as possible.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NZ" dirty="0" smtClean="0"/>
              <a:t>The free portions may be chained together by using a pointer and length value in each free portion. </a:t>
            </a:r>
          </a:p>
          <a:p>
            <a:endParaRPr lang="en-NZ" dirty="0" smtClean="0"/>
          </a:p>
          <a:p>
            <a:r>
              <a:rPr lang="en-NZ" dirty="0" smtClean="0"/>
              <a:t>This method has negligible space overhead because there is no need for a disk allocation table, merely for a pointer to the beginning of the chain and the length of the first portion. </a:t>
            </a:r>
          </a:p>
          <a:p>
            <a:endParaRPr lang="en-NZ" dirty="0" smtClean="0"/>
          </a:p>
          <a:p>
            <a:r>
              <a:rPr lang="en-NZ" dirty="0" smtClean="0"/>
              <a:t>This method is suited to all of the file allocation methods. </a:t>
            </a:r>
          </a:p>
          <a:p>
            <a:pPr lvl="1">
              <a:buFont typeface="Arial" pitchFamily="34" charset="0"/>
              <a:buChar char="•"/>
            </a:pPr>
            <a:r>
              <a:rPr lang="en-NZ" dirty="0" smtClean="0"/>
              <a:t> If allocation is a block at a time, simply choose the free block at the head of the chain and adjust the first pointer or length value. </a:t>
            </a:r>
          </a:p>
          <a:p>
            <a:pPr lvl="1">
              <a:buFont typeface="Arial" pitchFamily="34" charset="0"/>
              <a:buChar char="•"/>
            </a:pPr>
            <a:r>
              <a:rPr lang="en-NZ" dirty="0" smtClean="0"/>
              <a:t> If allocation is by variable-length portion, a first-fit algorithm may be used: The headers from the portions are fetched one at a time to determine the next suitable free portion in the chain. Again, pointer and length values are adjusted.</a:t>
            </a:r>
          </a:p>
          <a:p>
            <a:pPr lvl="1">
              <a:buFont typeface="Arial" pitchFamily="34" charset="0"/>
              <a:buChar char="•"/>
            </a:pPr>
            <a:endParaRPr lang="en-NZ" dirty="0" smtClean="0"/>
          </a:p>
          <a:p>
            <a:r>
              <a:rPr lang="en-NZ" dirty="0" smtClean="0"/>
              <a:t>This method has its own problems.</a:t>
            </a:r>
          </a:p>
          <a:p>
            <a:pPr lvl="1">
              <a:buFont typeface="Arial" pitchFamily="34" charset="0"/>
              <a:buChar char="•"/>
            </a:pPr>
            <a:r>
              <a:rPr lang="en-NZ" dirty="0" smtClean="0"/>
              <a:t> After some use, the disk will become quite fragmented and many portions will be a single block long. </a:t>
            </a:r>
          </a:p>
          <a:p>
            <a:pPr lvl="1">
              <a:buFont typeface="Arial" pitchFamily="34" charset="0"/>
              <a:buChar char="•"/>
            </a:pPr>
            <a:r>
              <a:rPr lang="en-NZ" dirty="0" smtClean="0"/>
              <a:t> Also note that every time you allocate a block, you need to read the block first to recover the pointer to the new first free block before writing data to that block. If many individual blocks need to be allocated at one time for a file operation, this greatly slows file creation</a:t>
            </a:r>
          </a:p>
          <a:p>
            <a:pPr lvl="1">
              <a:buFont typeface="Arial" pitchFamily="34" charset="0"/>
              <a:buChar char="•"/>
            </a:pPr>
            <a:r>
              <a:rPr lang="en-NZ" dirty="0" smtClean="0"/>
              <a:t> Similarly, deleting highly fragmented files is very time consuming.</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indexing approach treats free space as a file and uses an index table as described under file allocation.</a:t>
            </a:r>
          </a:p>
          <a:p>
            <a:endParaRPr lang="en-NZ" dirty="0" smtClean="0"/>
          </a:p>
          <a:p>
            <a:r>
              <a:rPr lang="en-NZ" dirty="0" smtClean="0"/>
              <a:t>For efficiency, the index should be on the basis of variable-size portions rather than blocks.</a:t>
            </a:r>
          </a:p>
          <a:p>
            <a:pPr lvl="1">
              <a:buFont typeface="Arial" pitchFamily="34" charset="0"/>
              <a:buChar char="•"/>
            </a:pPr>
            <a:r>
              <a:rPr lang="en-NZ" dirty="0" smtClean="0"/>
              <a:t> Thus, there is one entry in the table for every free portion on the disk.</a:t>
            </a:r>
          </a:p>
          <a:p>
            <a:pPr lvl="1">
              <a:buFont typeface="Arial" pitchFamily="34" charset="0"/>
              <a:buChar char="•"/>
            </a:pPr>
            <a:r>
              <a:rPr lang="en-NZ" dirty="0" smtClean="0"/>
              <a:t> This approach provides efficient support for all of the file allocation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method, each block is assigned a number sequentially and the list of the numbers of all free blocks is maintained in a reserved portion of</a:t>
            </a:r>
          </a:p>
          <a:p>
            <a:r>
              <a:rPr lang="en-NZ" dirty="0" smtClean="0"/>
              <a:t>the disk. </a:t>
            </a:r>
          </a:p>
          <a:p>
            <a:endParaRPr lang="en-NZ" dirty="0" smtClean="0"/>
          </a:p>
          <a:p>
            <a:r>
              <a:rPr lang="en-NZ" dirty="0" smtClean="0"/>
              <a:t>Depending on the size of the disk, either 24 or 32 bits will be needed to store a single block number, so the size of the free block list is 24 or 32 times the size of the corresponding bit table and thus must be stored on disk rather than in main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term volume is used somewhat differently by different operating systems and file management systems, but in essence a volume is a logical disk.</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A field </a:t>
            </a:r>
            <a:r>
              <a:rPr lang="en-NZ" dirty="0" smtClean="0"/>
              <a:t>is the basic element of data.</a:t>
            </a:r>
          </a:p>
          <a:p>
            <a:pPr lvl="1">
              <a:buFont typeface="Arial" pitchFamily="34" charset="0"/>
              <a:buChar char="•"/>
            </a:pPr>
            <a:r>
              <a:rPr lang="en-NZ" dirty="0" smtClean="0"/>
              <a:t> It is characterized by its length and data type (e.g.</a:t>
            </a:r>
            <a:r>
              <a:rPr lang="en-NZ" baseline="0" dirty="0" smtClean="0"/>
              <a:t> </a:t>
            </a:r>
            <a:r>
              <a:rPr lang="en-NZ" dirty="0" smtClean="0"/>
              <a:t>ASCII string, decimal). </a:t>
            </a:r>
          </a:p>
          <a:p>
            <a:pPr lvl="1">
              <a:buFont typeface="Arial" pitchFamily="34" charset="0"/>
              <a:buChar char="•"/>
            </a:pPr>
            <a:r>
              <a:rPr lang="en-NZ" dirty="0" smtClean="0"/>
              <a:t> Depending on the file design, fields may be fixed length or variable length.</a:t>
            </a:r>
          </a:p>
          <a:p>
            <a:pPr lvl="0">
              <a:buFont typeface="Arial" pitchFamily="34" charset="0"/>
              <a:buNone/>
            </a:pPr>
            <a:endParaRPr lang="en-NZ" dirty="0" smtClean="0"/>
          </a:p>
          <a:p>
            <a:pPr lvl="0">
              <a:buFont typeface="Arial" pitchFamily="34" charset="0"/>
              <a:buNone/>
            </a:pPr>
            <a:r>
              <a:rPr lang="en-NZ" b="1" dirty="0" smtClean="0"/>
              <a:t>A record </a:t>
            </a:r>
            <a:r>
              <a:rPr lang="en-NZ" dirty="0" smtClean="0"/>
              <a:t>is a collection of related fields that can be treated as a unit by some application program.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 file </a:t>
            </a:r>
            <a:r>
              <a:rPr lang="en-NZ" dirty="0" smtClean="0"/>
              <a:t>is a collection of similar records. </a:t>
            </a:r>
          </a:p>
          <a:p>
            <a:pPr lvl="1">
              <a:buFont typeface="Arial" pitchFamily="34" charset="0"/>
              <a:buChar char="•"/>
            </a:pPr>
            <a:r>
              <a:rPr lang="en-NZ" dirty="0" smtClean="0"/>
              <a:t> The file is treated as a single entity by users and applications and may be referenced by name.</a:t>
            </a:r>
          </a:p>
          <a:p>
            <a:pPr lvl="1">
              <a:buFont typeface="Arial" pitchFamily="34" charset="0"/>
              <a:buChar char="•"/>
            </a:pPr>
            <a:r>
              <a:rPr lang="en-NZ" dirty="0" smtClean="0"/>
              <a:t> Files have file names and may be created and deleted. </a:t>
            </a:r>
          </a:p>
          <a:p>
            <a:pPr lvl="1">
              <a:buFont typeface="Arial" pitchFamily="34" charset="0"/>
              <a:buChar char="•"/>
            </a:pPr>
            <a:r>
              <a:rPr lang="en-NZ" dirty="0" smtClean="0"/>
              <a:t> Access control restrictions usually apply at the file level.</a:t>
            </a:r>
          </a:p>
          <a:p>
            <a:endParaRPr lang="en-NZ" dirty="0" smtClean="0"/>
          </a:p>
          <a:p>
            <a:r>
              <a:rPr lang="en-NZ" b="1" dirty="0" smtClean="0"/>
              <a:t>A database </a:t>
            </a:r>
            <a:r>
              <a:rPr lang="en-NZ" dirty="0" smtClean="0"/>
              <a:t>is a collection of related data. </a:t>
            </a:r>
          </a:p>
          <a:p>
            <a:pPr lvl="1">
              <a:buFont typeface="Arial" pitchFamily="34" charset="0"/>
              <a:buChar char="•"/>
            </a:pPr>
            <a:r>
              <a:rPr lang="en-NZ" dirty="0" smtClean="0"/>
              <a:t> Explicit relationships exist among elements of data </a:t>
            </a:r>
          </a:p>
          <a:p>
            <a:pPr lvl="1">
              <a:buFont typeface="Arial" pitchFamily="34" charset="0"/>
              <a:buChar char="•"/>
            </a:pPr>
            <a:r>
              <a:rPr lang="en-NZ" dirty="0" smtClean="0"/>
              <a:t> The database itself consists of one or more types of files.</a:t>
            </a:r>
          </a:p>
          <a:p>
            <a:pPr lvl="1">
              <a:buFont typeface="Arial" pitchFamily="34" charset="0"/>
              <a:buChar char="•"/>
            </a:pPr>
            <a:r>
              <a:rPr lang="en-NZ" dirty="0" smtClean="0"/>
              <a:t> Usually, there is a separate database management system that is independent of the operating system, although that system may make use of some file management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19/11/2019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19/11/2019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19/11/2019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356CD45C-81C4-4E27-A18A-8835B7066D8D}" type="datetimeFigureOut">
              <a:rPr lang="en-US" smtClean="0"/>
              <a:pPr>
                <a:defRPr/>
              </a:pPr>
              <a:t>19/11/2019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AF246AB-72DE-4829-A3EE-183283F17E51}" type="slidenum">
              <a:rPr lang="en-US" smtClean="0"/>
              <a:pPr>
                <a:defRPr/>
              </a:pPr>
              <a:t>‹#›</a:t>
            </a:fld>
            <a:endParaRPr lang="en-US"/>
          </a:p>
        </p:txBody>
      </p:sp>
    </p:spTree>
    <p:extLst>
      <p:ext uri="{BB962C8B-B14F-4D97-AF65-F5344CB8AC3E}">
        <p14:creationId xmlns:p14="http://schemas.microsoft.com/office/powerpoint/2010/main" val="3878344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4DF4F1D-9F1B-4CA4-932E-311654E99826}" type="datetimeFigureOut">
              <a:rPr lang="en-US" smtClean="0"/>
              <a:pPr>
                <a:defRPr/>
              </a:pPr>
              <a:t>19/11/2019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217303-0E5B-4E24-BCA3-62F5881C102C}" type="slidenum">
              <a:rPr lang="en-US" smtClean="0"/>
              <a:pPr>
                <a:defRPr/>
              </a:pPr>
              <a:t>‹#›</a:t>
            </a:fld>
            <a:endParaRPr lang="en-US"/>
          </a:p>
        </p:txBody>
      </p:sp>
    </p:spTree>
    <p:extLst>
      <p:ext uri="{BB962C8B-B14F-4D97-AF65-F5344CB8AC3E}">
        <p14:creationId xmlns:p14="http://schemas.microsoft.com/office/powerpoint/2010/main" val="1259179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A0E4233-E030-4D82-AE1D-06E871FCE686}" type="datetimeFigureOut">
              <a:rPr lang="en-US" smtClean="0"/>
              <a:pPr>
                <a:defRPr/>
              </a:pPr>
              <a:t>19/11/2019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F17966-739A-4E4E-BEF8-5E9D65CAA6DD}" type="slidenum">
              <a:rPr lang="en-US" smtClean="0"/>
              <a:pPr>
                <a:defRPr/>
              </a:pPr>
              <a:t>‹#›</a:t>
            </a:fld>
            <a:endParaRPr lang="en-US"/>
          </a:p>
        </p:txBody>
      </p:sp>
    </p:spTree>
    <p:extLst>
      <p:ext uri="{BB962C8B-B14F-4D97-AF65-F5344CB8AC3E}">
        <p14:creationId xmlns:p14="http://schemas.microsoft.com/office/powerpoint/2010/main" val="125701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7C5EE9E-C85E-43CC-91D6-50F7B4961BB7}" type="datetimeFigureOut">
              <a:rPr lang="en-US" smtClean="0"/>
              <a:pPr>
                <a:defRPr/>
              </a:pPr>
              <a:t>19/11/2019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9B75778-597E-43D2-A71E-341C60964EE0}" type="slidenum">
              <a:rPr lang="en-US" smtClean="0"/>
              <a:pPr>
                <a:defRPr/>
              </a:pPr>
              <a:t>‹#›</a:t>
            </a:fld>
            <a:endParaRPr lang="en-US"/>
          </a:p>
        </p:txBody>
      </p:sp>
    </p:spTree>
    <p:extLst>
      <p:ext uri="{BB962C8B-B14F-4D97-AF65-F5344CB8AC3E}">
        <p14:creationId xmlns:p14="http://schemas.microsoft.com/office/powerpoint/2010/main" val="198575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19F8884-1DEA-4C84-A489-E724713CC95E}" type="datetimeFigureOut">
              <a:rPr lang="en-US" smtClean="0"/>
              <a:pPr>
                <a:defRPr/>
              </a:pPr>
              <a:t>19/11/2019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8D71189-8D0B-455A-87B2-3A89DCBF685D}" type="slidenum">
              <a:rPr lang="en-US" smtClean="0"/>
              <a:pPr>
                <a:defRPr/>
              </a:pPr>
              <a:t>‹#›</a:t>
            </a:fld>
            <a:endParaRPr lang="en-US"/>
          </a:p>
        </p:txBody>
      </p:sp>
    </p:spTree>
    <p:extLst>
      <p:ext uri="{BB962C8B-B14F-4D97-AF65-F5344CB8AC3E}">
        <p14:creationId xmlns:p14="http://schemas.microsoft.com/office/powerpoint/2010/main" val="1275917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02DFE5A-BFC9-454A-A87C-69BA4FE25A0F}" type="datetimeFigureOut">
              <a:rPr lang="en-US" smtClean="0"/>
              <a:pPr>
                <a:defRPr/>
              </a:pPr>
              <a:t>19/11/2019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F5D2254-A369-4EE7-927D-AE713623071A}" type="slidenum">
              <a:rPr lang="en-US" smtClean="0"/>
              <a:pPr>
                <a:defRPr/>
              </a:pPr>
              <a:t>‹#›</a:t>
            </a:fld>
            <a:endParaRPr lang="en-US"/>
          </a:p>
        </p:txBody>
      </p:sp>
    </p:spTree>
    <p:extLst>
      <p:ext uri="{BB962C8B-B14F-4D97-AF65-F5344CB8AC3E}">
        <p14:creationId xmlns:p14="http://schemas.microsoft.com/office/powerpoint/2010/main" val="236454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4A6603-BAC9-4FFA-BE72-57B7C0EDA50D}" type="datetimeFigureOut">
              <a:rPr lang="en-US" smtClean="0"/>
              <a:pPr>
                <a:defRPr/>
              </a:pPr>
              <a:t>19/11/2019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269E04E-7B9E-40CB-AECA-9BEEF7D4B165}" type="slidenum">
              <a:rPr lang="en-US" smtClean="0"/>
              <a:pPr>
                <a:defRPr/>
              </a:pPr>
              <a:t>‹#›</a:t>
            </a:fld>
            <a:endParaRPr lang="en-US"/>
          </a:p>
        </p:txBody>
      </p:sp>
    </p:spTree>
    <p:extLst>
      <p:ext uri="{BB962C8B-B14F-4D97-AF65-F5344CB8AC3E}">
        <p14:creationId xmlns:p14="http://schemas.microsoft.com/office/powerpoint/2010/main" val="2138239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56F2E53-C0F0-49CC-8B3F-6BA3D019B99D}" type="datetimeFigureOut">
              <a:rPr lang="en-US" smtClean="0"/>
              <a:pPr>
                <a:defRPr/>
              </a:pPr>
              <a:t>19/11/2019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175EC1-C65E-447A-8CAE-CC74F7243464}" type="slidenum">
              <a:rPr lang="en-US" smtClean="0"/>
              <a:pPr>
                <a:defRPr/>
              </a:pPr>
              <a:t>‹#›</a:t>
            </a:fld>
            <a:endParaRPr lang="en-US"/>
          </a:p>
        </p:txBody>
      </p:sp>
    </p:spTree>
    <p:extLst>
      <p:ext uri="{BB962C8B-B14F-4D97-AF65-F5344CB8AC3E}">
        <p14:creationId xmlns:p14="http://schemas.microsoft.com/office/powerpoint/2010/main" val="152887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19/11/2019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44AA9AB-7925-475F-87E4-57F6EF092961}" type="datetimeFigureOut">
              <a:rPr lang="en-US" smtClean="0"/>
              <a:pPr>
                <a:defRPr/>
              </a:pPr>
              <a:t>19/11/2019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A6BC3C-EF4C-4932-8208-7FBB5701A0AF}" type="slidenum">
              <a:rPr lang="en-US" smtClean="0"/>
              <a:pPr>
                <a:defRPr/>
              </a:pPr>
              <a:t>‹#›</a:t>
            </a:fld>
            <a:endParaRPr lang="en-US"/>
          </a:p>
        </p:txBody>
      </p:sp>
    </p:spTree>
    <p:extLst>
      <p:ext uri="{BB962C8B-B14F-4D97-AF65-F5344CB8AC3E}">
        <p14:creationId xmlns:p14="http://schemas.microsoft.com/office/powerpoint/2010/main" val="2664862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A9C3780-DD3C-46A5-8303-4579155A8DB3}" type="datetimeFigureOut">
              <a:rPr lang="en-US" smtClean="0"/>
              <a:pPr>
                <a:defRPr/>
              </a:pPr>
              <a:t>19/11/2019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2BAF33-582B-4B0D-B27A-32E91EEEB040}" type="slidenum">
              <a:rPr lang="en-US" smtClean="0"/>
              <a:pPr>
                <a:defRPr/>
              </a:pPr>
              <a:t>‹#›</a:t>
            </a:fld>
            <a:endParaRPr lang="en-US"/>
          </a:p>
        </p:txBody>
      </p:sp>
    </p:spTree>
    <p:extLst>
      <p:ext uri="{BB962C8B-B14F-4D97-AF65-F5344CB8AC3E}">
        <p14:creationId xmlns:p14="http://schemas.microsoft.com/office/powerpoint/2010/main" val="746792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33C4502-BF88-49E9-A189-5718D68C95C9}" type="datetimeFigureOut">
              <a:rPr lang="en-US" smtClean="0"/>
              <a:pPr>
                <a:defRPr/>
              </a:pPr>
              <a:t>19/11/2019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A835F4E-BD93-49E1-84D0-363BA31979D7}" type="slidenum">
              <a:rPr lang="en-US" smtClean="0"/>
              <a:pPr>
                <a:defRPr/>
              </a:pPr>
              <a:t>‹#›</a:t>
            </a:fld>
            <a:endParaRPr lang="en-US"/>
          </a:p>
        </p:txBody>
      </p:sp>
    </p:spTree>
    <p:extLst>
      <p:ext uri="{BB962C8B-B14F-4D97-AF65-F5344CB8AC3E}">
        <p14:creationId xmlns:p14="http://schemas.microsoft.com/office/powerpoint/2010/main" val="8256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19/11/2019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19/11/2019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19/11/2019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19/11/2019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19/11/2019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19/11/2019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19/11/2019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19/11/2019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01CF5B1-68BC-4F44-89BE-2F24F67B5729}" type="datetimeFigureOut">
              <a:rPr lang="en-US" smtClean="0"/>
              <a:pPr>
                <a:defRPr/>
              </a:pPr>
              <a:t>19/11/2019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69DAB5F-4C32-47E8-A254-E438E2D0D3F6}" type="slidenum">
              <a:rPr lang="en-US" smtClean="0"/>
              <a:pPr>
                <a:defRPr/>
              </a:pPr>
              <a:t>‹#›</a:t>
            </a:fld>
            <a:endParaRPr lang="en-US"/>
          </a:p>
        </p:txBody>
      </p:sp>
    </p:spTree>
    <p:extLst>
      <p:ext uri="{BB962C8B-B14F-4D97-AF65-F5344CB8AC3E}">
        <p14:creationId xmlns:p14="http://schemas.microsoft.com/office/powerpoint/2010/main" val="34718135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12.gi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2.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90600"/>
          </a:xfrm>
        </p:spPr>
        <p:txBody>
          <a:bodyPr/>
          <a:lstStyle/>
          <a:p>
            <a:r>
              <a:rPr lang="en-US" sz="2400" b="1" dirty="0" smtClean="0">
                <a:solidFill>
                  <a:schemeClr val="tx1"/>
                </a:solidFill>
              </a:rPr>
              <a:t>System Programming and Operating System</a:t>
            </a:r>
            <a:r>
              <a:rPr lang="en-US" sz="2800" b="1" dirty="0" smtClean="0">
                <a:solidFill>
                  <a:schemeClr val="tx1"/>
                </a:solidFill>
              </a:rPr>
              <a:t/>
            </a:r>
            <a:br>
              <a:rPr lang="en-US" sz="2800" b="1" dirty="0" smtClean="0">
                <a:solidFill>
                  <a:schemeClr val="tx1"/>
                </a:solidFill>
              </a:rPr>
            </a:br>
            <a:r>
              <a:rPr lang="en-US" sz="2000" dirty="0" smtClean="0">
                <a:solidFill>
                  <a:schemeClr val="tx1"/>
                </a:solidFill>
              </a:rPr>
              <a:t>17BTIS503</a:t>
            </a:r>
            <a:r>
              <a:rPr lang="en-US" sz="2000" b="1" dirty="0" smtClean="0"/>
              <a:t> 	</a:t>
            </a:r>
          </a:p>
        </p:txBody>
      </p:sp>
      <p:sp>
        <p:nvSpPr>
          <p:cNvPr id="3" name="Content Placeholder 2"/>
          <p:cNvSpPr>
            <a:spLocks noGrp="1"/>
          </p:cNvSpPr>
          <p:nvPr>
            <p:ph sz="quarter" idx="1"/>
          </p:nvPr>
        </p:nvSpPr>
        <p:spPr>
          <a:xfrm>
            <a:off x="457200" y="1219200"/>
            <a:ext cx="8458200" cy="3581400"/>
          </a:xfrm>
        </p:spPr>
        <p:txBody>
          <a:bodyPr>
            <a:noAutofit/>
          </a:bodyPr>
          <a:lstStyle/>
          <a:p>
            <a:pPr>
              <a:lnSpc>
                <a:spcPct val="150000"/>
              </a:lnSpc>
            </a:pPr>
            <a:r>
              <a:rPr lang="en-US" sz="2600" b="1" dirty="0" smtClean="0">
                <a:solidFill>
                  <a:srgbClr val="FF0000"/>
                </a:solidFill>
                <a:latin typeface="Calibri" pitchFamily="34" charset="0"/>
                <a:cs typeface="Arial" charset="0"/>
              </a:rPr>
              <a:t>Introduction to Systems Programming </a:t>
            </a:r>
          </a:p>
          <a:p>
            <a:pPr>
              <a:lnSpc>
                <a:spcPct val="150000"/>
              </a:lnSpc>
            </a:pPr>
            <a:r>
              <a:rPr lang="en-US" sz="2600" b="1" dirty="0">
                <a:solidFill>
                  <a:srgbClr val="FF0000"/>
                </a:solidFill>
                <a:latin typeface="Calibri" pitchFamily="34" charset="0"/>
                <a:cs typeface="Arial" charset="0"/>
              </a:rPr>
              <a:t>Introduction to Compiler Design </a:t>
            </a:r>
          </a:p>
          <a:p>
            <a:pPr>
              <a:lnSpc>
                <a:spcPct val="150000"/>
              </a:lnSpc>
            </a:pPr>
            <a:r>
              <a:rPr lang="en-US" sz="2600" b="1" dirty="0">
                <a:solidFill>
                  <a:srgbClr val="FF0000"/>
                </a:solidFill>
                <a:latin typeface="Calibri" pitchFamily="34" charset="0"/>
                <a:cs typeface="Arial" charset="0"/>
              </a:rPr>
              <a:t>Introduction to Operating System &amp; Process Management</a:t>
            </a:r>
          </a:p>
          <a:p>
            <a:pPr>
              <a:lnSpc>
                <a:spcPct val="150000"/>
              </a:lnSpc>
            </a:pPr>
            <a:r>
              <a:rPr lang="en-US" sz="2600" b="1" dirty="0">
                <a:solidFill>
                  <a:srgbClr val="FF0000"/>
                </a:solidFill>
                <a:latin typeface="Calibri" pitchFamily="34" charset="0"/>
                <a:cs typeface="Arial" charset="0"/>
              </a:rPr>
              <a:t>Memory Management</a:t>
            </a:r>
          </a:p>
          <a:p>
            <a:pPr>
              <a:lnSpc>
                <a:spcPct val="150000"/>
              </a:lnSpc>
            </a:pPr>
            <a:r>
              <a:rPr lang="en-US" sz="2600" b="1" dirty="0" smtClean="0">
                <a:solidFill>
                  <a:srgbClr val="0000FF"/>
                </a:solidFill>
                <a:latin typeface="Calibri" pitchFamily="34" charset="0"/>
                <a:cs typeface="Arial" charset="0"/>
              </a:rPr>
              <a:t>I/O and File Management</a:t>
            </a:r>
          </a:p>
        </p:txBody>
      </p:sp>
      <p:sp>
        <p:nvSpPr>
          <p:cNvPr id="6" name="Slide Number Placeholder 5"/>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1</a:t>
            </a:fld>
            <a:endParaRPr lang="en-US" sz="1600" dirty="0"/>
          </a:p>
        </p:txBody>
      </p:sp>
      <p:sp>
        <p:nvSpPr>
          <p:cNvPr id="4" name="TextBox 3"/>
          <p:cNvSpPr txBox="1"/>
          <p:nvPr/>
        </p:nvSpPr>
        <p:spPr>
          <a:xfrm>
            <a:off x="152400" y="6150858"/>
            <a:ext cx="8915400" cy="661463"/>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lnSpc>
                <a:spcPct val="150000"/>
              </a:lnSpc>
            </a:pPr>
            <a:r>
              <a:rPr lang="en-US" sz="1300" i="1" dirty="0">
                <a:solidFill>
                  <a:schemeClr val="tx1"/>
                </a:solidFill>
              </a:rPr>
              <a:t>(Prepared By – </a:t>
            </a:r>
            <a:r>
              <a:rPr lang="en-US" sz="1300" i="1" dirty="0" err="1">
                <a:solidFill>
                  <a:schemeClr val="tx1"/>
                </a:solidFill>
              </a:rPr>
              <a:t>Jyoti</a:t>
            </a:r>
            <a:r>
              <a:rPr lang="en-US" sz="1300" i="1" dirty="0">
                <a:solidFill>
                  <a:schemeClr val="tx1"/>
                </a:solidFill>
              </a:rPr>
              <a:t> </a:t>
            </a:r>
            <a:r>
              <a:rPr lang="en-US" sz="1300" i="1" dirty="0" err="1">
                <a:solidFill>
                  <a:schemeClr val="tx1"/>
                </a:solidFill>
              </a:rPr>
              <a:t>Malhotra</a:t>
            </a:r>
            <a:r>
              <a:rPr lang="en-US" sz="1300" i="1" dirty="0">
                <a:solidFill>
                  <a:schemeClr val="tx1"/>
                </a:solidFill>
              </a:rPr>
              <a:t>; Pranav More; MITSOE, </a:t>
            </a:r>
            <a:endParaRPr lang="en-US" sz="1300" i="1" dirty="0" smtClean="0">
              <a:solidFill>
                <a:schemeClr val="tx1"/>
              </a:solidFill>
            </a:endParaRPr>
          </a:p>
          <a:p>
            <a:pPr algn="just">
              <a:lnSpc>
                <a:spcPct val="150000"/>
              </a:lnSpc>
            </a:pPr>
            <a:r>
              <a:rPr lang="en-US" sz="1300" i="1" dirty="0" smtClean="0">
                <a:solidFill>
                  <a:schemeClr val="tx1"/>
                </a:solidFill>
              </a:rPr>
              <a:t>References-</a:t>
            </a:r>
            <a:r>
              <a:rPr lang="en-US" altLang="zh-TW" sz="1300" i="1" dirty="0" smtClean="0">
                <a:solidFill>
                  <a:schemeClr val="tx1"/>
                </a:solidFill>
              </a:rPr>
              <a:t> </a:t>
            </a:r>
            <a:r>
              <a:rPr lang="en-US" sz="1300" i="1" dirty="0">
                <a:solidFill>
                  <a:schemeClr val="tx1"/>
                </a:solidFill>
              </a:rPr>
              <a:t>Operating Systems: Internals and Design Principles, Seventh Edition, by William Stallings</a:t>
            </a:r>
            <a:r>
              <a:rPr lang="en-US" sz="1300" i="1" dirty="0" smtClean="0">
                <a:solidFill>
                  <a:schemeClr val="tx1"/>
                </a:solidFill>
              </a:rPr>
              <a:t> and Internet resources)</a:t>
            </a:r>
            <a:endParaRPr lang="en-US" sz="1300" i="1" dirty="0">
              <a:solidFill>
                <a:schemeClr val="tx1"/>
              </a:solidFill>
            </a:endParaRPr>
          </a:p>
        </p:txBody>
      </p:sp>
      <p:sp>
        <p:nvSpPr>
          <p:cNvPr id="5" name="Rounded Rectangle 4"/>
          <p:cNvSpPr/>
          <p:nvPr/>
        </p:nvSpPr>
        <p:spPr>
          <a:xfrm>
            <a:off x="381000" y="5105400"/>
            <a:ext cx="81534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r>
              <a:rPr lang="en-US" sz="2200" b="1" i="1" dirty="0">
                <a:solidFill>
                  <a:srgbClr val="FF0000"/>
                </a:solidFill>
              </a:rPr>
              <a:t>Pre-requisite</a:t>
            </a:r>
            <a:r>
              <a:rPr lang="en-US" sz="2200" i="1" dirty="0"/>
              <a:t> : </a:t>
            </a:r>
            <a:r>
              <a:rPr lang="en-US" sz="2200" i="1" dirty="0" smtClean="0"/>
              <a:t>A </a:t>
            </a:r>
            <a:r>
              <a:rPr lang="en-US" sz="2200" i="1" dirty="0"/>
              <a:t>very good and strong understanding of </a:t>
            </a:r>
            <a:r>
              <a:rPr lang="en-US" sz="2200" i="1" dirty="0" smtClean="0"/>
              <a:t>Operating system &amp; Computer Organization</a:t>
            </a:r>
            <a:endParaRPr lang="en-US" sz="2200" i="1" dirty="0"/>
          </a:p>
        </p:txBody>
      </p:sp>
    </p:spTree>
    <p:extLst>
      <p:ext uri="{BB962C8B-B14F-4D97-AF65-F5344CB8AC3E}">
        <p14:creationId xmlns:p14="http://schemas.microsoft.com/office/powerpoint/2010/main" val="42258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and Records</a:t>
            </a:r>
            <a:endParaRPr lang="en-US" dirty="0"/>
          </a:p>
        </p:txBody>
      </p:sp>
      <p:sp>
        <p:nvSpPr>
          <p:cNvPr id="3" name="Content Placeholder 2"/>
          <p:cNvSpPr>
            <a:spLocks noGrp="1"/>
          </p:cNvSpPr>
          <p:nvPr>
            <p:ph idx="1"/>
          </p:nvPr>
        </p:nvSpPr>
        <p:spPr/>
        <p:txBody>
          <a:bodyPr/>
          <a:lstStyle/>
          <a:p>
            <a:r>
              <a:rPr lang="en-US" dirty="0" smtClean="0"/>
              <a:t>Fields</a:t>
            </a:r>
          </a:p>
          <a:p>
            <a:pPr lvl="1"/>
            <a:r>
              <a:rPr lang="en-US" dirty="0" smtClean="0"/>
              <a:t>Basic element of data</a:t>
            </a:r>
          </a:p>
          <a:p>
            <a:pPr lvl="1"/>
            <a:r>
              <a:rPr lang="en-US" dirty="0" smtClean="0"/>
              <a:t>Contains a single value</a:t>
            </a:r>
          </a:p>
          <a:p>
            <a:pPr lvl="1"/>
            <a:r>
              <a:rPr lang="en-US" dirty="0" smtClean="0"/>
              <a:t>Characterized by its length and data type</a:t>
            </a:r>
          </a:p>
          <a:p>
            <a:r>
              <a:rPr lang="en-US" dirty="0" smtClean="0"/>
              <a:t>Records</a:t>
            </a:r>
          </a:p>
          <a:p>
            <a:pPr lvl="1"/>
            <a:r>
              <a:rPr lang="en-US" dirty="0" smtClean="0"/>
              <a:t>Collection of related fields</a:t>
            </a:r>
          </a:p>
          <a:p>
            <a:pPr lvl="1"/>
            <a:r>
              <a:rPr lang="en-US" dirty="0" smtClean="0"/>
              <a:t>Treated as a unit</a:t>
            </a:r>
          </a:p>
          <a:p>
            <a:pPr>
              <a:buNone/>
            </a:pP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File</a:t>
            </a:r>
          </a:p>
          <a:p>
            <a:pPr lvl="1"/>
            <a:r>
              <a:rPr lang="en-US" dirty="0" smtClean="0"/>
              <a:t>Have file names</a:t>
            </a:r>
          </a:p>
          <a:p>
            <a:pPr lvl="1"/>
            <a:r>
              <a:rPr lang="en-US" dirty="0" smtClean="0"/>
              <a:t>Is a collection of similar records</a:t>
            </a:r>
          </a:p>
          <a:p>
            <a:pPr lvl="1"/>
            <a:r>
              <a:rPr lang="en-US" dirty="0" smtClean="0"/>
              <a:t>Treated as a single entity</a:t>
            </a:r>
          </a:p>
          <a:p>
            <a:pPr lvl="1"/>
            <a:r>
              <a:rPr lang="en-US" dirty="0" smtClean="0"/>
              <a:t>May implement access control mechanisms</a:t>
            </a:r>
          </a:p>
          <a:p>
            <a:r>
              <a:rPr lang="en-US" dirty="0" smtClean="0"/>
              <a:t>Database</a:t>
            </a:r>
          </a:p>
          <a:p>
            <a:pPr lvl="1"/>
            <a:r>
              <a:rPr lang="en-US" dirty="0" smtClean="0"/>
              <a:t>Collection of related data</a:t>
            </a:r>
          </a:p>
          <a:p>
            <a:pPr lvl="1"/>
            <a:r>
              <a:rPr lang="en-US" dirty="0" smtClean="0"/>
              <a:t>Relationships exist among elements</a:t>
            </a:r>
          </a:p>
          <a:p>
            <a:pPr lvl="1"/>
            <a:r>
              <a:rPr lang="en-US" dirty="0" smtClean="0"/>
              <a:t>Consists of one or more files</a:t>
            </a:r>
          </a:p>
          <a:p>
            <a:pPr lvl="1"/>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a:t>
            </a:r>
            <a:br>
              <a:rPr lang="en-US" dirty="0" smtClean="0"/>
            </a:br>
            <a:r>
              <a:rPr lang="en-US" dirty="0" smtClean="0"/>
              <a:t>Management Systems</a:t>
            </a:r>
            <a:endParaRPr lang="en-US" dirty="0"/>
          </a:p>
        </p:txBody>
      </p:sp>
      <p:sp>
        <p:nvSpPr>
          <p:cNvPr id="3" name="Content Placeholder 2"/>
          <p:cNvSpPr>
            <a:spLocks noGrp="1"/>
          </p:cNvSpPr>
          <p:nvPr>
            <p:ph idx="1"/>
          </p:nvPr>
        </p:nvSpPr>
        <p:spPr/>
        <p:txBody>
          <a:bodyPr/>
          <a:lstStyle/>
          <a:p>
            <a:r>
              <a:rPr lang="en-NZ" dirty="0" smtClean="0"/>
              <a:t>Provides services to users and applications in the use of files</a:t>
            </a:r>
          </a:p>
          <a:p>
            <a:pPr lvl="1"/>
            <a:r>
              <a:rPr lang="en-US" dirty="0" smtClean="0"/>
              <a:t>The way a user or application accesses files</a:t>
            </a:r>
          </a:p>
          <a:p>
            <a:r>
              <a:rPr lang="en-US" dirty="0" smtClean="0"/>
              <a:t>Programmer does not need to develop file management software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 for a File Management System</a:t>
            </a:r>
            <a:endParaRPr lang="en-US" dirty="0"/>
          </a:p>
        </p:txBody>
      </p:sp>
      <p:sp>
        <p:nvSpPr>
          <p:cNvPr id="3" name="Content Placeholder 2"/>
          <p:cNvSpPr>
            <a:spLocks noGrp="1"/>
          </p:cNvSpPr>
          <p:nvPr>
            <p:ph idx="1"/>
          </p:nvPr>
        </p:nvSpPr>
        <p:spPr/>
        <p:txBody>
          <a:bodyPr/>
          <a:lstStyle/>
          <a:p>
            <a:r>
              <a:rPr lang="en-US" sz="2800" dirty="0" smtClean="0"/>
              <a:t>Meet the data management needs of the user</a:t>
            </a:r>
          </a:p>
          <a:p>
            <a:r>
              <a:rPr lang="en-US" sz="2800" dirty="0" smtClean="0"/>
              <a:t>Guarantee that the data in the file are valid</a:t>
            </a:r>
          </a:p>
          <a:p>
            <a:r>
              <a:rPr lang="en-US" sz="2800" dirty="0" smtClean="0"/>
              <a:t>Optimize performance</a:t>
            </a:r>
          </a:p>
          <a:p>
            <a:r>
              <a:rPr lang="en-US" sz="2800" dirty="0" smtClean="0"/>
              <a:t>Provide I/O support for a variety of storage device types</a:t>
            </a:r>
          </a:p>
          <a:p>
            <a:r>
              <a:rPr lang="en-NZ" sz="2800" dirty="0" smtClean="0"/>
              <a:t>Minimize lost or destroyed data</a:t>
            </a:r>
          </a:p>
          <a:p>
            <a:r>
              <a:rPr lang="en-NZ" sz="2800" dirty="0" smtClean="0"/>
              <a:t>Provide a standardized set of I/O interface routines to user processes</a:t>
            </a:r>
          </a:p>
          <a:p>
            <a:r>
              <a:rPr lang="en-NZ" sz="2800" dirty="0" smtClean="0"/>
              <a:t>Provide I/O support for multiple users (if needed)</a:t>
            </a:r>
          </a:p>
          <a:p>
            <a:pPr>
              <a:buNone/>
            </a:pPr>
            <a:endParaRPr lang="en-US" sz="2800" dirty="0" smtClean="0"/>
          </a:p>
          <a:p>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Requirements for a </a:t>
            </a:r>
            <a:br>
              <a:rPr lang="en-NZ" dirty="0" smtClean="0"/>
            </a:br>
            <a:r>
              <a:rPr lang="en-NZ" dirty="0" smtClean="0"/>
              <a:t>general purpose system</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Each user should be able to create, delete, read, write and modify files</a:t>
            </a:r>
          </a:p>
          <a:p>
            <a:pPr marL="514350" indent="-514350">
              <a:buFont typeface="+mj-lt"/>
              <a:buAutoNum type="arabicPeriod"/>
            </a:pPr>
            <a:r>
              <a:rPr lang="en-US" dirty="0" smtClean="0"/>
              <a:t>Each user may have controlled access to other users’ files</a:t>
            </a:r>
          </a:p>
          <a:p>
            <a:pPr marL="514350" indent="-514350">
              <a:buFont typeface="+mj-lt"/>
              <a:buAutoNum type="arabicPeriod"/>
            </a:pPr>
            <a:r>
              <a:rPr lang="en-US" dirty="0" smtClean="0"/>
              <a:t>Each user may control what type of accesses are allowed to the users’ files</a:t>
            </a:r>
          </a:p>
          <a:p>
            <a:pPr marL="514350" indent="-514350">
              <a:buFont typeface="+mj-lt"/>
              <a:buAutoNum type="arabicPeriod"/>
            </a:pPr>
            <a:r>
              <a:rPr lang="en-US" dirty="0" smtClean="0"/>
              <a:t>Each user should be able to restructure the user’s files in a form appropriate to the problem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smtClean="0"/>
              <a:t>Each user should be able to move data between files</a:t>
            </a:r>
          </a:p>
          <a:p>
            <a:pPr marL="514350" indent="-514350">
              <a:buFont typeface="+mj-lt"/>
              <a:buAutoNum type="arabicPeriod" startAt="5"/>
            </a:pPr>
            <a:r>
              <a:rPr lang="en-US" dirty="0" smtClean="0"/>
              <a:t>Each user should be able to back up and recover the user’s files in case of damage</a:t>
            </a:r>
          </a:p>
          <a:p>
            <a:pPr marL="514350" indent="-514350">
              <a:buFont typeface="+mj-lt"/>
              <a:buAutoNum type="arabicPeriod" startAt="5"/>
            </a:pPr>
            <a:r>
              <a:rPr lang="en-US" dirty="0" smtClean="0"/>
              <a:t>Each user should be able to access the user’s files by using symbolic names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software </a:t>
            </a:r>
            <a:br>
              <a:rPr lang="en-US" dirty="0" smtClean="0"/>
            </a:br>
            <a:r>
              <a:rPr lang="en-US" dirty="0" smtClean="0"/>
              <a:t>organization</a:t>
            </a:r>
            <a:endParaRPr lang="en-US" dirty="0"/>
          </a:p>
        </p:txBody>
      </p:sp>
      <p:pic>
        <p:nvPicPr>
          <p:cNvPr id="4" name="Content Placeholder 3" descr="Fig12_01.gif"/>
          <p:cNvPicPr>
            <a:picLocks noGrp="1" noChangeAspect="1"/>
          </p:cNvPicPr>
          <p:nvPr>
            <p:ph idx="1"/>
          </p:nvPr>
        </p:nvPicPr>
        <p:blipFill>
          <a:blip r:embed="rId3"/>
          <a:stretch>
            <a:fillRect/>
          </a:stretch>
        </p:blipFill>
        <p:spPr>
          <a:xfrm>
            <a:off x="1739174" y="1600200"/>
            <a:ext cx="5665652"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lstStyle/>
          <a:p>
            <a:r>
              <a:rPr lang="en-US" dirty="0" smtClean="0"/>
              <a:t>Lowest level</a:t>
            </a:r>
          </a:p>
          <a:p>
            <a:r>
              <a:rPr lang="en-US" dirty="0" smtClean="0"/>
              <a:t>Communicates directly with peripheral devices</a:t>
            </a:r>
          </a:p>
          <a:p>
            <a:r>
              <a:rPr lang="en-US" dirty="0" smtClean="0"/>
              <a:t>Responsible for starting I/O operations on a device</a:t>
            </a:r>
          </a:p>
          <a:p>
            <a:r>
              <a:rPr lang="en-US" dirty="0" smtClean="0"/>
              <a:t>Processes the completion of an I/O request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File System</a:t>
            </a:r>
            <a:endParaRPr lang="en-US" dirty="0"/>
          </a:p>
        </p:txBody>
      </p:sp>
      <p:sp>
        <p:nvSpPr>
          <p:cNvPr id="3" name="Content Placeholder 2"/>
          <p:cNvSpPr>
            <a:spLocks noGrp="1"/>
          </p:cNvSpPr>
          <p:nvPr>
            <p:ph idx="1"/>
          </p:nvPr>
        </p:nvSpPr>
        <p:spPr/>
        <p:txBody>
          <a:bodyPr/>
          <a:lstStyle/>
          <a:p>
            <a:r>
              <a:rPr lang="en-US" dirty="0" smtClean="0"/>
              <a:t>Physical I/O</a:t>
            </a:r>
          </a:p>
          <a:p>
            <a:r>
              <a:rPr lang="en-US" dirty="0" smtClean="0"/>
              <a:t>Primary interface with the environment outside the computer system</a:t>
            </a:r>
          </a:p>
          <a:p>
            <a:r>
              <a:rPr lang="en-US" dirty="0" smtClean="0"/>
              <a:t>Deals with exchanging blocks of data</a:t>
            </a:r>
          </a:p>
          <a:p>
            <a:r>
              <a:rPr lang="en-US" dirty="0" smtClean="0"/>
              <a:t>Concerned with the placement of blocks</a:t>
            </a:r>
          </a:p>
          <a:p>
            <a:r>
              <a:rPr lang="en-US" dirty="0" smtClean="0"/>
              <a:t>Concerned with buffering blocks in main memory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Basic I/O Supervisor</a:t>
            </a:r>
            <a:endParaRPr lang="en-NZ" dirty="0"/>
          </a:p>
        </p:txBody>
      </p:sp>
      <p:sp>
        <p:nvSpPr>
          <p:cNvPr id="3" name="Content Placeholder 2"/>
          <p:cNvSpPr>
            <a:spLocks noGrp="1"/>
          </p:cNvSpPr>
          <p:nvPr>
            <p:ph idx="1"/>
          </p:nvPr>
        </p:nvSpPr>
        <p:spPr/>
        <p:txBody>
          <a:bodyPr/>
          <a:lstStyle/>
          <a:p>
            <a:r>
              <a:rPr lang="en-NZ" dirty="0" smtClean="0"/>
              <a:t>Responsible for all file I/O initiation and termination.</a:t>
            </a:r>
          </a:p>
          <a:p>
            <a:r>
              <a:rPr lang="en-NZ" dirty="0" smtClean="0"/>
              <a:t>Control structures deal with</a:t>
            </a:r>
          </a:p>
          <a:p>
            <a:pPr lvl="1">
              <a:buFont typeface="Arial" pitchFamily="34" charset="0"/>
              <a:buChar char="•"/>
            </a:pPr>
            <a:r>
              <a:rPr lang="en-NZ" dirty="0" smtClean="0"/>
              <a:t>Device I/O, </a:t>
            </a:r>
          </a:p>
          <a:p>
            <a:pPr lvl="1">
              <a:buFont typeface="Arial" pitchFamily="34" charset="0"/>
              <a:buChar char="•"/>
            </a:pPr>
            <a:r>
              <a:rPr lang="en-NZ" dirty="0" smtClean="0"/>
              <a:t>Scheduling,</a:t>
            </a:r>
          </a:p>
          <a:p>
            <a:pPr lvl="1">
              <a:buFont typeface="Arial" pitchFamily="34" charset="0"/>
              <a:buChar char="•"/>
            </a:pPr>
            <a:r>
              <a:rPr lang="en-NZ" dirty="0" smtClean="0"/>
              <a:t>File status.</a:t>
            </a:r>
          </a:p>
          <a:p>
            <a:pPr>
              <a:buFont typeface="Arial" pitchFamily="34" charset="0"/>
              <a:buChar char="•"/>
            </a:pPr>
            <a:r>
              <a:rPr lang="en-NZ" dirty="0" smtClean="0"/>
              <a:t>Selects and schedules I/O with the device</a:t>
            </a:r>
          </a:p>
          <a:p>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ctr"/>
            <a:r>
              <a:rPr lang="en-US" dirty="0" smtClean="0">
                <a:solidFill>
                  <a:schemeClr val="tx1"/>
                </a:solidFill>
              </a:rPr>
              <a:t>Course Objectives</a:t>
            </a:r>
            <a:endParaRPr lang="en-US" sz="2000" dirty="0">
              <a:solidFill>
                <a:schemeClr val="tx1"/>
              </a:solidFill>
            </a:endParaRPr>
          </a:p>
        </p:txBody>
      </p:sp>
      <p:sp>
        <p:nvSpPr>
          <p:cNvPr id="3" name="Content Placeholder 2"/>
          <p:cNvSpPr>
            <a:spLocks noGrp="1"/>
          </p:cNvSpPr>
          <p:nvPr>
            <p:ph sz="quarter" idx="1"/>
          </p:nvPr>
        </p:nvSpPr>
        <p:spPr>
          <a:xfrm>
            <a:off x="457200" y="1066800"/>
            <a:ext cx="8229600" cy="4495800"/>
          </a:xfrm>
        </p:spPr>
        <p:txBody>
          <a:bodyPr>
            <a:noAutofit/>
          </a:bodyPr>
          <a:lstStyle/>
          <a:p>
            <a:pPr algn="just">
              <a:lnSpc>
                <a:spcPct val="150000"/>
              </a:lnSpc>
              <a:buBlip>
                <a:blip r:embed="rId3"/>
              </a:buBlip>
            </a:pPr>
            <a:r>
              <a:rPr lang="en-US" sz="2600" dirty="0" smtClean="0">
                <a:latin typeface="Calibri" pitchFamily="34" charset="0"/>
                <a:cs typeface="Arial" charset="0"/>
              </a:rPr>
              <a:t>To understand basics of </a:t>
            </a:r>
            <a:r>
              <a:rPr lang="en-US" sz="2600" b="1" dirty="0" smtClean="0">
                <a:solidFill>
                  <a:srgbClr val="0000FF"/>
                </a:solidFill>
                <a:latin typeface="Calibri" pitchFamily="34" charset="0"/>
                <a:cs typeface="Arial" charset="0"/>
              </a:rPr>
              <a:t>System Programming</a:t>
            </a:r>
            <a:r>
              <a:rPr lang="en-US" sz="2600" dirty="0" smtClean="0">
                <a:latin typeface="Calibri" pitchFamily="34" charset="0"/>
                <a:cs typeface="Arial" charset="0"/>
              </a:rPr>
              <a:t>. </a:t>
            </a:r>
          </a:p>
          <a:p>
            <a:pPr algn="just">
              <a:lnSpc>
                <a:spcPct val="150000"/>
              </a:lnSpc>
              <a:buBlip>
                <a:blip r:embed="rId3"/>
              </a:buBlip>
            </a:pPr>
            <a:r>
              <a:rPr lang="en-US" sz="2600" dirty="0" smtClean="0">
                <a:latin typeface="Calibri" pitchFamily="34" charset="0"/>
                <a:cs typeface="Arial" charset="0"/>
              </a:rPr>
              <a:t>To learn and understand </a:t>
            </a:r>
            <a:r>
              <a:rPr lang="en-US" sz="2600" b="1" dirty="0" smtClean="0">
                <a:solidFill>
                  <a:srgbClr val="C00000"/>
                </a:solidFill>
                <a:latin typeface="Calibri" pitchFamily="34" charset="0"/>
                <a:cs typeface="Arial" charset="0"/>
              </a:rPr>
              <a:t>data structures </a:t>
            </a:r>
            <a:r>
              <a:rPr lang="en-US" sz="2600" dirty="0" smtClean="0">
                <a:latin typeface="Calibri" pitchFamily="34" charset="0"/>
                <a:cs typeface="Arial" charset="0"/>
              </a:rPr>
              <a:t>used in design of system software. </a:t>
            </a:r>
          </a:p>
          <a:p>
            <a:pPr algn="just">
              <a:lnSpc>
                <a:spcPct val="150000"/>
              </a:lnSpc>
              <a:buBlip>
                <a:blip r:embed="rId3"/>
              </a:buBlip>
            </a:pPr>
            <a:r>
              <a:rPr lang="en-US" sz="2600" dirty="0" smtClean="0">
                <a:latin typeface="Calibri" pitchFamily="34" charset="0"/>
                <a:cs typeface="Arial" charset="0"/>
              </a:rPr>
              <a:t>To learn, understand and use basics of </a:t>
            </a:r>
            <a:r>
              <a:rPr lang="en-US" sz="2600" b="1" dirty="0" smtClean="0">
                <a:solidFill>
                  <a:srgbClr val="0000FF"/>
                </a:solidFill>
                <a:latin typeface="Calibri" pitchFamily="34" charset="0"/>
                <a:cs typeface="Arial" charset="0"/>
              </a:rPr>
              <a:t>compilers and tools</a:t>
            </a:r>
            <a:r>
              <a:rPr lang="en-US" sz="2600" dirty="0" smtClean="0">
                <a:latin typeface="Calibri" pitchFamily="34" charset="0"/>
                <a:cs typeface="Arial" charset="0"/>
              </a:rPr>
              <a:t>. </a:t>
            </a:r>
          </a:p>
          <a:p>
            <a:pPr algn="just">
              <a:lnSpc>
                <a:spcPct val="150000"/>
              </a:lnSpc>
              <a:buBlip>
                <a:blip r:embed="rId3"/>
              </a:buBlip>
            </a:pPr>
            <a:r>
              <a:rPr lang="en-US" sz="2600" dirty="0" smtClean="0">
                <a:latin typeface="Calibri" pitchFamily="34" charset="0"/>
                <a:cs typeface="Arial" charset="0"/>
              </a:rPr>
              <a:t>To understand </a:t>
            </a:r>
            <a:r>
              <a:rPr lang="en-US" sz="2600" b="1" dirty="0" smtClean="0">
                <a:solidFill>
                  <a:srgbClr val="C00000"/>
                </a:solidFill>
                <a:latin typeface="Calibri" pitchFamily="34" charset="0"/>
                <a:cs typeface="Arial" charset="0"/>
              </a:rPr>
              <a:t>functions of operating system</a:t>
            </a:r>
            <a:r>
              <a:rPr lang="en-US" sz="2600" dirty="0" smtClean="0">
                <a:latin typeface="Calibri" pitchFamily="34" charset="0"/>
                <a:cs typeface="Arial" charset="0"/>
              </a:rPr>
              <a:t>. </a:t>
            </a:r>
          </a:p>
          <a:p>
            <a:pPr algn="just">
              <a:lnSpc>
                <a:spcPct val="150000"/>
              </a:lnSpc>
            </a:pPr>
            <a:r>
              <a:rPr lang="en-US" sz="2600" dirty="0" smtClean="0">
                <a:latin typeface="Calibri" pitchFamily="34" charset="0"/>
                <a:cs typeface="Arial" charset="0"/>
              </a:rPr>
              <a:t>To learn and understand </a:t>
            </a:r>
            <a:r>
              <a:rPr lang="en-US" sz="2600" b="1" dirty="0" smtClean="0">
                <a:solidFill>
                  <a:srgbClr val="0000FF"/>
                </a:solidFill>
                <a:latin typeface="Calibri" pitchFamily="34" charset="0"/>
                <a:cs typeface="Arial" charset="0"/>
              </a:rPr>
              <a:t>process</a:t>
            </a:r>
            <a:r>
              <a:rPr lang="en-US" sz="2600" dirty="0" smtClean="0">
                <a:solidFill>
                  <a:srgbClr val="0000FF"/>
                </a:solidFill>
                <a:latin typeface="Calibri" pitchFamily="34" charset="0"/>
                <a:cs typeface="Arial" charset="0"/>
              </a:rPr>
              <a:t>, </a:t>
            </a:r>
            <a:r>
              <a:rPr lang="en-US" sz="2600" b="1" dirty="0" smtClean="0">
                <a:solidFill>
                  <a:srgbClr val="0000FF"/>
                </a:solidFill>
                <a:latin typeface="Calibri" pitchFamily="34" charset="0"/>
                <a:cs typeface="Arial" charset="0"/>
              </a:rPr>
              <a:t>resource</a:t>
            </a:r>
            <a:r>
              <a:rPr lang="en-US" sz="2600" dirty="0" smtClean="0">
                <a:solidFill>
                  <a:srgbClr val="0000FF"/>
                </a:solidFill>
                <a:latin typeface="Calibri" pitchFamily="34" charset="0"/>
                <a:cs typeface="Arial" charset="0"/>
              </a:rPr>
              <a:t> </a:t>
            </a:r>
            <a:r>
              <a:rPr lang="en-US" sz="2600" dirty="0" smtClean="0">
                <a:latin typeface="Calibri" pitchFamily="34" charset="0"/>
                <a:cs typeface="Arial" charset="0"/>
              </a:rPr>
              <a:t>and </a:t>
            </a:r>
            <a:r>
              <a:rPr lang="en-US" sz="2600" b="1" dirty="0" smtClean="0">
                <a:solidFill>
                  <a:srgbClr val="0000FF"/>
                </a:solidFill>
                <a:latin typeface="Calibri" pitchFamily="34" charset="0"/>
                <a:cs typeface="Arial" charset="0"/>
              </a:rPr>
              <a:t>memory</a:t>
            </a:r>
            <a:r>
              <a:rPr lang="en-US" sz="2600" dirty="0" smtClean="0">
                <a:latin typeface="Calibri" pitchFamily="34" charset="0"/>
                <a:cs typeface="Arial" charset="0"/>
              </a:rPr>
              <a:t> management. </a:t>
            </a:r>
          </a:p>
        </p:txBody>
      </p:sp>
      <p:sp>
        <p:nvSpPr>
          <p:cNvPr id="7" name="Slide Number Placeholder 6"/>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2</a:t>
            </a:fld>
            <a:endParaRPr lang="en-US" sz="1600" dirty="0"/>
          </a:p>
        </p:txBody>
      </p:sp>
    </p:spTree>
    <p:extLst>
      <p:ext uri="{BB962C8B-B14F-4D97-AF65-F5344CB8AC3E}">
        <p14:creationId xmlns:p14="http://schemas.microsoft.com/office/powerpoint/2010/main" val="4253859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I/O</a:t>
            </a:r>
            <a:endParaRPr lang="en-US" dirty="0"/>
          </a:p>
        </p:txBody>
      </p:sp>
      <p:sp>
        <p:nvSpPr>
          <p:cNvPr id="3" name="Content Placeholder 2"/>
          <p:cNvSpPr>
            <a:spLocks noGrp="1"/>
          </p:cNvSpPr>
          <p:nvPr>
            <p:ph idx="1"/>
          </p:nvPr>
        </p:nvSpPr>
        <p:spPr/>
        <p:txBody>
          <a:bodyPr/>
          <a:lstStyle/>
          <a:p>
            <a:r>
              <a:rPr lang="en-US" dirty="0" smtClean="0"/>
              <a:t>Enables users and applications to access records</a:t>
            </a:r>
          </a:p>
          <a:p>
            <a:r>
              <a:rPr lang="en-US" dirty="0" smtClean="0"/>
              <a:t>Provides general-purpose record I/O capability</a:t>
            </a:r>
          </a:p>
          <a:p>
            <a:r>
              <a:rPr lang="en-US" dirty="0" smtClean="0"/>
              <a:t>Maintains basic data about file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Method</a:t>
            </a:r>
            <a:endParaRPr lang="en-US" dirty="0"/>
          </a:p>
        </p:txBody>
      </p:sp>
      <p:sp>
        <p:nvSpPr>
          <p:cNvPr id="3" name="Content Placeholder 2"/>
          <p:cNvSpPr>
            <a:spLocks noGrp="1"/>
          </p:cNvSpPr>
          <p:nvPr>
            <p:ph idx="1"/>
          </p:nvPr>
        </p:nvSpPr>
        <p:spPr/>
        <p:txBody>
          <a:bodyPr/>
          <a:lstStyle/>
          <a:p>
            <a:r>
              <a:rPr lang="en-US" dirty="0" smtClean="0"/>
              <a:t>Closest to the user</a:t>
            </a:r>
          </a:p>
          <a:p>
            <a:r>
              <a:rPr lang="en-US" dirty="0" smtClean="0"/>
              <a:t>Reflect different file structures</a:t>
            </a:r>
          </a:p>
          <a:p>
            <a:r>
              <a:rPr lang="en-NZ" dirty="0" smtClean="0"/>
              <a:t>Provides a standard interface between applications and the file systems and devices that hold the data</a:t>
            </a:r>
            <a:endParaRPr lang="en-US" dirty="0" smtClean="0"/>
          </a:p>
          <a:p>
            <a:r>
              <a:rPr lang="en-US" dirty="0" smtClean="0"/>
              <a:t>Access method varies depending on the ways to access and process data for the device.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normAutofit fontScale="90000"/>
          </a:bodyPr>
          <a:lstStyle/>
          <a:p>
            <a:r>
              <a:rPr lang="en-US" dirty="0" smtClean="0"/>
              <a:t>Elements of </a:t>
            </a:r>
            <a:br>
              <a:rPr lang="en-US" dirty="0" smtClean="0"/>
            </a:br>
            <a:r>
              <a:rPr lang="en-US" dirty="0" smtClean="0"/>
              <a:t>File Management</a:t>
            </a:r>
            <a:endParaRPr lang="en-US" dirty="0"/>
          </a:p>
        </p:txBody>
      </p:sp>
      <p:pic>
        <p:nvPicPr>
          <p:cNvPr id="4" name="Content Placeholder 3" descr="Fig12_02.gif"/>
          <p:cNvPicPr>
            <a:picLocks noGrp="1" noChangeAspect="1"/>
          </p:cNvPicPr>
          <p:nvPr>
            <p:ph idx="1"/>
          </p:nvPr>
        </p:nvPicPr>
        <p:blipFill>
          <a:blip r:embed="rId3"/>
          <a:stretch>
            <a:fillRect/>
          </a:stretch>
        </p:blipFill>
        <p:spPr>
          <a:xfrm>
            <a:off x="1184996" y="1600200"/>
            <a:ext cx="6774007"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sz="2400" dirty="0" smtClean="0"/>
              <a:t>Overview</a:t>
            </a:r>
          </a:p>
          <a:p>
            <a:r>
              <a:rPr lang="en-NZ" dirty="0" smtClean="0">
                <a:solidFill>
                  <a:schemeClr val="accent1">
                    <a:lumMod val="75000"/>
                  </a:schemeClr>
                </a:solidFill>
              </a:rPr>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pPr marL="0" indent="0">
              <a:buNone/>
            </a:pPr>
            <a:r>
              <a:rPr lang="en-NZ" sz="2400" dirty="0" smtClean="0"/>
              <a:t>	- File Allocation Methods</a:t>
            </a:r>
          </a:p>
          <a:p>
            <a:pPr marL="0" indent="0">
              <a:buNone/>
            </a:pPr>
            <a:r>
              <a:rPr lang="en-NZ" sz="2400" dirty="0" smtClean="0"/>
              <a:t>	- Free Space Management</a:t>
            </a:r>
          </a:p>
          <a:p>
            <a:pPr marL="0" indent="0">
              <a:buNone/>
            </a:pPr>
            <a:endParaRPr lang="en-NZ" sz="2400" dirty="0" smtClean="0"/>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US" dirty="0" smtClean="0"/>
              <a:t>File Management Referring to the logical structure of records</a:t>
            </a:r>
          </a:p>
          <a:p>
            <a:pPr lvl="1"/>
            <a:r>
              <a:rPr lang="en-US" dirty="0" smtClean="0"/>
              <a:t>Physical organization discussed later</a:t>
            </a:r>
          </a:p>
          <a:p>
            <a:r>
              <a:rPr lang="en-US" dirty="0" smtClean="0"/>
              <a:t>Determined by the </a:t>
            </a:r>
            <a:r>
              <a:rPr lang="en-US" b="1" i="1" dirty="0" smtClean="0"/>
              <a:t>way</a:t>
            </a:r>
            <a:r>
              <a:rPr lang="en-US" i="1" dirty="0" smtClean="0"/>
              <a:t> </a:t>
            </a:r>
            <a:r>
              <a:rPr lang="en-US" dirty="0" smtClean="0"/>
              <a:t>in which files are accessed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Criteria for </a:t>
            </a:r>
            <a:br>
              <a:rPr lang="en-US" dirty="0" smtClean="0"/>
            </a:br>
            <a:r>
              <a:rPr lang="en-US" dirty="0" smtClean="0"/>
              <a:t>File Organization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Important criteria include:</a:t>
            </a:r>
          </a:p>
          <a:p>
            <a:pPr lvl="1"/>
            <a:r>
              <a:rPr lang="en-US" dirty="0" smtClean="0"/>
              <a:t>Short access time</a:t>
            </a:r>
          </a:p>
          <a:p>
            <a:pPr lvl="1"/>
            <a:r>
              <a:rPr lang="en-US" dirty="0" smtClean="0"/>
              <a:t>Ease of update</a:t>
            </a:r>
          </a:p>
          <a:p>
            <a:pPr lvl="1"/>
            <a:r>
              <a:rPr lang="en-US" dirty="0" smtClean="0"/>
              <a:t>Economy of storage</a:t>
            </a:r>
          </a:p>
          <a:p>
            <a:pPr lvl="1"/>
            <a:r>
              <a:rPr lang="en-US" dirty="0" smtClean="0"/>
              <a:t>Simple maintenance</a:t>
            </a:r>
          </a:p>
          <a:p>
            <a:pPr lvl="1"/>
            <a:r>
              <a:rPr lang="en-US" dirty="0" smtClean="0"/>
              <a:t>Reliability</a:t>
            </a:r>
          </a:p>
          <a:p>
            <a:r>
              <a:rPr lang="en-US" dirty="0" smtClean="0"/>
              <a:t>Priority will differ depending on the use (e.g. read-only CD vs Hard Drive)</a:t>
            </a:r>
          </a:p>
          <a:p>
            <a:pPr lvl="1"/>
            <a:r>
              <a:rPr lang="en-US" dirty="0" smtClean="0"/>
              <a:t>Some may even conflict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File Organisation </a:t>
            </a:r>
            <a:br>
              <a:rPr lang="en-NZ" dirty="0" smtClean="0"/>
            </a:br>
            <a:r>
              <a:rPr lang="en-NZ" dirty="0" smtClean="0"/>
              <a:t>Types</a:t>
            </a:r>
            <a:endParaRPr lang="en-NZ" dirty="0"/>
          </a:p>
        </p:txBody>
      </p:sp>
      <p:sp>
        <p:nvSpPr>
          <p:cNvPr id="3" name="Content Placeholder 2"/>
          <p:cNvSpPr>
            <a:spLocks noGrp="1"/>
          </p:cNvSpPr>
          <p:nvPr>
            <p:ph idx="1"/>
          </p:nvPr>
        </p:nvSpPr>
        <p:spPr/>
        <p:txBody>
          <a:bodyPr/>
          <a:lstStyle/>
          <a:p>
            <a:r>
              <a:rPr lang="en-NZ" dirty="0" smtClean="0"/>
              <a:t>Many exist, but usually variations of:</a:t>
            </a:r>
          </a:p>
          <a:p>
            <a:pPr lvl="1"/>
            <a:r>
              <a:rPr lang="en-NZ" dirty="0" smtClean="0"/>
              <a:t>Pile</a:t>
            </a:r>
          </a:p>
          <a:p>
            <a:pPr lvl="1"/>
            <a:r>
              <a:rPr lang="en-NZ" dirty="0" smtClean="0"/>
              <a:t>Sequential file</a:t>
            </a:r>
          </a:p>
          <a:p>
            <a:pPr lvl="1"/>
            <a:r>
              <a:rPr lang="en-NZ" dirty="0" smtClean="0"/>
              <a:t>Indexed sequential file</a:t>
            </a:r>
          </a:p>
          <a:p>
            <a:pPr lvl="1"/>
            <a:r>
              <a:rPr lang="en-NZ" dirty="0" smtClean="0"/>
              <a:t>Indexed file</a:t>
            </a:r>
          </a:p>
          <a:p>
            <a:pPr lvl="1"/>
            <a:r>
              <a:rPr lang="en-NZ" dirty="0" smtClean="0"/>
              <a:t>Direct, or hashed, file</a:t>
            </a:r>
          </a:p>
          <a:p>
            <a:pPr lvl="1"/>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Pile</a:t>
            </a:r>
          </a:p>
        </p:txBody>
      </p:sp>
      <p:sp>
        <p:nvSpPr>
          <p:cNvPr id="3" name="Content Placeholder 2"/>
          <p:cNvSpPr>
            <a:spLocks noGrp="1"/>
          </p:cNvSpPr>
          <p:nvPr>
            <p:ph idx="1"/>
          </p:nvPr>
        </p:nvSpPr>
        <p:spPr>
          <a:xfrm>
            <a:off x="457200" y="1447800"/>
            <a:ext cx="6248400" cy="4953000"/>
          </a:xfrm>
        </p:spPr>
        <p:txBody>
          <a:bodyPr/>
          <a:lstStyle/>
          <a:p>
            <a:r>
              <a:rPr lang="en-US" dirty="0" smtClean="0"/>
              <a:t>Data are collected in the order they arrive</a:t>
            </a:r>
          </a:p>
          <a:p>
            <a:pPr lvl="1"/>
            <a:r>
              <a:rPr lang="en-US" dirty="0" smtClean="0"/>
              <a:t>No structure</a:t>
            </a:r>
          </a:p>
          <a:p>
            <a:r>
              <a:rPr lang="en-US" dirty="0" smtClean="0"/>
              <a:t>Purpose is to accumulate a mass of data and save it</a:t>
            </a:r>
          </a:p>
          <a:p>
            <a:r>
              <a:rPr lang="en-US" dirty="0" smtClean="0"/>
              <a:t>Records may have different fields</a:t>
            </a:r>
          </a:p>
          <a:p>
            <a:r>
              <a:rPr lang="en-US" dirty="0" smtClean="0"/>
              <a:t>Record access is by exhaustive search</a:t>
            </a:r>
            <a:endParaRPr lang="en-US" dirty="0"/>
          </a:p>
        </p:txBody>
      </p:sp>
      <p:pic>
        <p:nvPicPr>
          <p:cNvPr id="4" name="Content Placeholder 3" descr="Fig12_03a.gif"/>
          <p:cNvPicPr>
            <a:picLocks noChangeAspect="1"/>
          </p:cNvPicPr>
          <p:nvPr/>
        </p:nvPicPr>
        <p:blipFill>
          <a:blip r:embed="rId3"/>
          <a:stretch>
            <a:fillRect/>
          </a:stretch>
        </p:blipFill>
        <p:spPr bwMode="auto">
          <a:xfrm>
            <a:off x="6558413" y="1295401"/>
            <a:ext cx="2585586" cy="320039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Sequential File</a:t>
            </a:r>
          </a:p>
        </p:txBody>
      </p:sp>
      <p:sp>
        <p:nvSpPr>
          <p:cNvPr id="3" name="Content Placeholder 2"/>
          <p:cNvSpPr>
            <a:spLocks noGrp="1"/>
          </p:cNvSpPr>
          <p:nvPr>
            <p:ph idx="1"/>
          </p:nvPr>
        </p:nvSpPr>
        <p:spPr>
          <a:xfrm>
            <a:off x="457200" y="1600200"/>
            <a:ext cx="5486400" cy="4953000"/>
          </a:xfrm>
        </p:spPr>
        <p:txBody>
          <a:bodyPr/>
          <a:lstStyle/>
          <a:p>
            <a:r>
              <a:rPr lang="en-US" sz="2800" dirty="0" smtClean="0"/>
              <a:t>Fixed format used for records</a:t>
            </a:r>
          </a:p>
          <a:p>
            <a:r>
              <a:rPr lang="en-US" sz="2800" dirty="0" smtClean="0"/>
              <a:t>Records are the same length</a:t>
            </a:r>
          </a:p>
          <a:p>
            <a:r>
              <a:rPr lang="en-US" sz="2800" dirty="0" smtClean="0"/>
              <a:t>All fields the same (order and length)</a:t>
            </a:r>
          </a:p>
          <a:p>
            <a:r>
              <a:rPr lang="en-US" sz="2800" dirty="0" smtClean="0"/>
              <a:t>Field names and lengths are attributes of the file</a:t>
            </a:r>
          </a:p>
          <a:p>
            <a:r>
              <a:rPr lang="en-US" sz="2800" dirty="0" smtClean="0"/>
              <a:t>Key field</a:t>
            </a:r>
          </a:p>
          <a:p>
            <a:pPr lvl="1"/>
            <a:r>
              <a:rPr lang="en-US" sz="2400" dirty="0" smtClean="0"/>
              <a:t>Uniquely identifies the record</a:t>
            </a:r>
          </a:p>
          <a:p>
            <a:pPr lvl="1"/>
            <a:r>
              <a:rPr lang="en-US" sz="2400" dirty="0" smtClean="0"/>
              <a:t>Records are stored in key sequence</a:t>
            </a:r>
          </a:p>
          <a:p>
            <a:endParaRPr lang="en-US" sz="2800" dirty="0" smtClean="0"/>
          </a:p>
        </p:txBody>
      </p:sp>
      <p:pic>
        <p:nvPicPr>
          <p:cNvPr id="4" name="Content Placeholder 3" descr="Fig12_03b.gif"/>
          <p:cNvPicPr>
            <a:picLocks noChangeAspect="1"/>
          </p:cNvPicPr>
          <p:nvPr/>
        </p:nvPicPr>
        <p:blipFill>
          <a:blip r:embed="rId3"/>
          <a:stretch>
            <a:fillRect/>
          </a:stretch>
        </p:blipFill>
        <p:spPr bwMode="auto">
          <a:xfrm>
            <a:off x="6023918" y="1524000"/>
            <a:ext cx="3120081" cy="3810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Sequential File</a:t>
            </a:r>
          </a:p>
        </p:txBody>
      </p:sp>
      <p:sp>
        <p:nvSpPr>
          <p:cNvPr id="3" name="Content Placeholder 2"/>
          <p:cNvSpPr>
            <a:spLocks noGrp="1"/>
          </p:cNvSpPr>
          <p:nvPr>
            <p:ph idx="1"/>
          </p:nvPr>
        </p:nvSpPr>
        <p:spPr>
          <a:xfrm>
            <a:off x="457200" y="1447800"/>
            <a:ext cx="5029200" cy="5105400"/>
          </a:xfrm>
        </p:spPr>
        <p:txBody>
          <a:bodyPr/>
          <a:lstStyle/>
          <a:p>
            <a:r>
              <a:rPr lang="en-NZ" sz="2800" dirty="0" smtClean="0"/>
              <a:t>Maintains the key characteristic of the sequential file: </a:t>
            </a:r>
          </a:p>
          <a:p>
            <a:pPr lvl="1">
              <a:buFont typeface="Arial" pitchFamily="34" charset="0"/>
              <a:buChar char="•"/>
            </a:pPr>
            <a:r>
              <a:rPr lang="en-NZ" sz="2400" dirty="0" smtClean="0"/>
              <a:t> records are organized in sequence based on a key field.</a:t>
            </a:r>
          </a:p>
          <a:p>
            <a:pPr lvl="0">
              <a:buFont typeface="Arial" pitchFamily="34" charset="0"/>
              <a:buNone/>
            </a:pPr>
            <a:r>
              <a:rPr lang="en-NZ" sz="2800" dirty="0" smtClean="0"/>
              <a:t>Two features are added: </a:t>
            </a:r>
          </a:p>
          <a:p>
            <a:pPr lvl="1">
              <a:buFont typeface="Arial" pitchFamily="34" charset="0"/>
              <a:buChar char="•"/>
            </a:pPr>
            <a:r>
              <a:rPr lang="en-NZ" sz="2400" dirty="0" smtClean="0"/>
              <a:t> an index to the file to support random access,</a:t>
            </a:r>
          </a:p>
          <a:p>
            <a:pPr lvl="1">
              <a:buFont typeface="Arial" pitchFamily="34" charset="0"/>
              <a:buChar char="•"/>
            </a:pPr>
            <a:r>
              <a:rPr lang="en-NZ" sz="2400" dirty="0" smtClean="0"/>
              <a:t> and an overflow file. </a:t>
            </a:r>
          </a:p>
          <a:p>
            <a:endParaRPr lang="en-US" sz="2800" dirty="0" smtClean="0"/>
          </a:p>
        </p:txBody>
      </p:sp>
      <p:pic>
        <p:nvPicPr>
          <p:cNvPr id="4" name="Content Placeholder 3" descr="Fig12_03c.gif"/>
          <p:cNvPicPr>
            <a:picLocks noChangeAspect="1"/>
          </p:cNvPicPr>
          <p:nvPr/>
        </p:nvPicPr>
        <p:blipFill>
          <a:blip r:embed="rId3"/>
          <a:stretch>
            <a:fillRect/>
          </a:stretch>
        </p:blipFill>
        <p:spPr bwMode="auto">
          <a:xfrm>
            <a:off x="5216979" y="990600"/>
            <a:ext cx="3927021" cy="42291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ctr"/>
            <a:r>
              <a:rPr lang="en-US" dirty="0" smtClean="0">
                <a:solidFill>
                  <a:schemeClr val="tx1"/>
                </a:solidFill>
              </a:rPr>
              <a:t>Course Outcomes</a:t>
            </a:r>
            <a:endParaRPr lang="en-US" sz="2000" dirty="0">
              <a:solidFill>
                <a:schemeClr val="tx1"/>
              </a:solidFill>
            </a:endParaRPr>
          </a:p>
        </p:txBody>
      </p:sp>
      <p:sp>
        <p:nvSpPr>
          <p:cNvPr id="3" name="Content Placeholder 2"/>
          <p:cNvSpPr>
            <a:spLocks noGrp="1"/>
          </p:cNvSpPr>
          <p:nvPr>
            <p:ph sz="quarter" idx="1"/>
          </p:nvPr>
        </p:nvSpPr>
        <p:spPr>
          <a:xfrm>
            <a:off x="457200" y="1447800"/>
            <a:ext cx="8229600" cy="4419600"/>
          </a:xfrm>
        </p:spPr>
        <p:txBody>
          <a:bodyPr>
            <a:normAutofit/>
          </a:bodyPr>
          <a:lstStyle/>
          <a:p>
            <a:pPr algn="just">
              <a:lnSpc>
                <a:spcPct val="200000"/>
              </a:lnSpc>
              <a:buBlip>
                <a:blip r:embed="rId2"/>
              </a:buBlip>
            </a:pPr>
            <a:r>
              <a:rPr lang="en-US" sz="2600" b="1" dirty="0" smtClean="0">
                <a:solidFill>
                  <a:srgbClr val="0000FF"/>
                </a:solidFill>
                <a:latin typeface="Calibri" pitchFamily="34" charset="0"/>
                <a:cs typeface="Arial" charset="0"/>
              </a:rPr>
              <a:t>Analyze and synthesize </a:t>
            </a:r>
            <a:r>
              <a:rPr lang="en-US" sz="2600" dirty="0" smtClean="0">
                <a:latin typeface="Calibri" pitchFamily="34" charset="0"/>
                <a:cs typeface="Arial" charset="0"/>
              </a:rPr>
              <a:t>system software </a:t>
            </a:r>
          </a:p>
          <a:p>
            <a:pPr algn="just">
              <a:lnSpc>
                <a:spcPct val="200000"/>
              </a:lnSpc>
              <a:buBlip>
                <a:blip r:embed="rId2"/>
              </a:buBlip>
            </a:pPr>
            <a:r>
              <a:rPr lang="en-US" sz="2600" dirty="0" smtClean="0">
                <a:latin typeface="Calibri" pitchFamily="34" charset="0"/>
                <a:cs typeface="Arial" charset="0"/>
              </a:rPr>
              <a:t>Use tools like </a:t>
            </a:r>
            <a:r>
              <a:rPr lang="en-US" sz="2600" b="1" dirty="0" smtClean="0">
                <a:solidFill>
                  <a:srgbClr val="C00000"/>
                </a:solidFill>
                <a:latin typeface="Calibri" pitchFamily="34" charset="0"/>
                <a:cs typeface="Arial" charset="0"/>
              </a:rPr>
              <a:t>LEX &amp; YACC</a:t>
            </a:r>
            <a:r>
              <a:rPr lang="en-US" sz="2600" dirty="0" smtClean="0">
                <a:latin typeface="Calibri" pitchFamily="34" charset="0"/>
                <a:cs typeface="Arial" charset="0"/>
              </a:rPr>
              <a:t>. </a:t>
            </a:r>
          </a:p>
          <a:p>
            <a:pPr algn="just">
              <a:lnSpc>
                <a:spcPct val="200000"/>
              </a:lnSpc>
              <a:buBlip>
                <a:blip r:embed="rId2"/>
              </a:buBlip>
            </a:pPr>
            <a:r>
              <a:rPr lang="en-US" sz="2600" dirty="0" smtClean="0">
                <a:latin typeface="Calibri" pitchFamily="34" charset="0"/>
                <a:cs typeface="Arial" charset="0"/>
              </a:rPr>
              <a:t>Understand the </a:t>
            </a:r>
            <a:r>
              <a:rPr lang="en-US" sz="2600" b="1" dirty="0" smtClean="0">
                <a:solidFill>
                  <a:srgbClr val="0000FF"/>
                </a:solidFill>
                <a:latin typeface="Calibri" pitchFamily="34" charset="0"/>
                <a:cs typeface="Arial" charset="0"/>
              </a:rPr>
              <a:t>functions</a:t>
            </a:r>
            <a:r>
              <a:rPr lang="en-US" sz="2600" dirty="0" smtClean="0">
                <a:latin typeface="Calibri" pitchFamily="34" charset="0"/>
                <a:cs typeface="Arial" charset="0"/>
              </a:rPr>
              <a:t> of operating system. </a:t>
            </a:r>
          </a:p>
          <a:p>
            <a:pPr algn="just">
              <a:lnSpc>
                <a:spcPct val="200000"/>
              </a:lnSpc>
              <a:buFont typeface="Wingdings" panose="05000000000000000000" pitchFamily="2" charset="2"/>
              <a:buChar char="§"/>
            </a:pPr>
            <a:r>
              <a:rPr lang="en-US" sz="2600" dirty="0" smtClean="0">
                <a:latin typeface="Calibri" pitchFamily="34" charset="0"/>
                <a:cs typeface="Arial" charset="0"/>
              </a:rPr>
              <a:t>Do the </a:t>
            </a:r>
            <a:r>
              <a:rPr lang="en-US" sz="2600" b="1" dirty="0" smtClean="0">
                <a:solidFill>
                  <a:srgbClr val="C00000"/>
                </a:solidFill>
                <a:latin typeface="Calibri" pitchFamily="34" charset="0"/>
                <a:cs typeface="Arial" charset="0"/>
              </a:rPr>
              <a:t>programming </a:t>
            </a:r>
            <a:r>
              <a:rPr lang="en-US" sz="2600" dirty="0" smtClean="0">
                <a:latin typeface="Calibri" pitchFamily="34" charset="0"/>
                <a:cs typeface="Arial" charset="0"/>
              </a:rPr>
              <a:t>for process, thread and memory </a:t>
            </a:r>
            <a:r>
              <a:rPr lang="en-US" sz="2600" b="1" dirty="0" smtClean="0">
                <a:solidFill>
                  <a:srgbClr val="C00000"/>
                </a:solidFill>
                <a:latin typeface="Calibri" pitchFamily="34" charset="0"/>
                <a:cs typeface="Arial" charset="0"/>
              </a:rPr>
              <a:t>management in OS </a:t>
            </a:r>
          </a:p>
        </p:txBody>
      </p:sp>
      <p:sp>
        <p:nvSpPr>
          <p:cNvPr id="4" name="Slide Number Placeholder 3"/>
          <p:cNvSpPr>
            <a:spLocks noGrp="1"/>
          </p:cNvSpPr>
          <p:nvPr>
            <p:ph type="sldNum" sz="quarter" idx="4294967295"/>
          </p:nvPr>
        </p:nvSpPr>
        <p:spPr>
          <a:xfrm>
            <a:off x="6781800" y="6324600"/>
            <a:ext cx="1981200" cy="365125"/>
          </a:xfrm>
          <a:prstGeom prst="rect">
            <a:avLst/>
          </a:prstGeom>
        </p:spPr>
        <p:txBody>
          <a:bodyPr/>
          <a:lstStyle/>
          <a:p>
            <a:pPr>
              <a:defRPr/>
            </a:pPr>
            <a:fld id="{9D292B4F-44AA-446D-83AB-6974526852C9}" type="slidenum">
              <a:rPr lang="en-US" smtClean="0"/>
              <a:pPr>
                <a:defRPr/>
              </a:pPr>
              <a:t>3</a:t>
            </a:fld>
            <a:endParaRPr lang="en-US" sz="1600" dirty="0"/>
          </a:p>
        </p:txBody>
      </p:sp>
    </p:spTree>
    <p:extLst>
      <p:ext uri="{BB962C8B-B14F-4D97-AF65-F5344CB8AC3E}">
        <p14:creationId xmlns:p14="http://schemas.microsoft.com/office/powerpoint/2010/main" val="152404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File</a:t>
            </a:r>
          </a:p>
        </p:txBody>
      </p:sp>
      <p:sp>
        <p:nvSpPr>
          <p:cNvPr id="3" name="Content Placeholder 2"/>
          <p:cNvSpPr>
            <a:spLocks noGrp="1"/>
          </p:cNvSpPr>
          <p:nvPr>
            <p:ph idx="1"/>
          </p:nvPr>
        </p:nvSpPr>
        <p:spPr>
          <a:xfrm>
            <a:off x="457200" y="1371600"/>
            <a:ext cx="6096000" cy="5181600"/>
          </a:xfrm>
        </p:spPr>
        <p:txBody>
          <a:bodyPr/>
          <a:lstStyle/>
          <a:p>
            <a:r>
              <a:rPr lang="en-US" dirty="0" smtClean="0"/>
              <a:t>Uses multiple indexes for different key fields</a:t>
            </a:r>
          </a:p>
          <a:p>
            <a:pPr lvl="1"/>
            <a:r>
              <a:rPr lang="en-US" dirty="0" smtClean="0"/>
              <a:t>May contain an exhaustive index that contains one entry for every record in the main file</a:t>
            </a:r>
          </a:p>
          <a:p>
            <a:pPr lvl="1"/>
            <a:r>
              <a:rPr lang="en-US" dirty="0" smtClean="0"/>
              <a:t>May contain a partial index</a:t>
            </a:r>
          </a:p>
          <a:p>
            <a:r>
              <a:rPr lang="en-NZ" dirty="0" smtClean="0"/>
              <a:t>When a new record is added to the main file, all of the index files must be updated.</a:t>
            </a:r>
          </a:p>
        </p:txBody>
      </p:sp>
      <p:pic>
        <p:nvPicPr>
          <p:cNvPr id="4" name="Content Placeholder 3" descr="Fig12_03d.gif"/>
          <p:cNvPicPr>
            <a:picLocks noChangeAspect="1"/>
          </p:cNvPicPr>
          <p:nvPr/>
        </p:nvPicPr>
        <p:blipFill>
          <a:blip r:embed="rId3"/>
          <a:stretch>
            <a:fillRect/>
          </a:stretch>
        </p:blipFill>
        <p:spPr bwMode="auto">
          <a:xfrm>
            <a:off x="6488404" y="1219200"/>
            <a:ext cx="2655596" cy="3581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Organization</a:t>
            </a:r>
            <a:endParaRPr lang="en-US" dirty="0"/>
          </a:p>
        </p:txBody>
      </p:sp>
      <p:sp>
        <p:nvSpPr>
          <p:cNvPr id="3" name="Content Placeholder 2"/>
          <p:cNvSpPr>
            <a:spLocks noGrp="1"/>
          </p:cNvSpPr>
          <p:nvPr>
            <p:ph idx="1"/>
          </p:nvPr>
        </p:nvSpPr>
        <p:spPr/>
        <p:txBody>
          <a:bodyPr/>
          <a:lstStyle/>
          <a:p>
            <a:r>
              <a:rPr lang="en-NZ" dirty="0" smtClean="0"/>
              <a:t>Access directly any block of a known address.</a:t>
            </a:r>
            <a:endParaRPr lang="en-US" dirty="0" smtClean="0"/>
          </a:p>
          <a:p>
            <a:r>
              <a:rPr lang="en-US" dirty="0" smtClean="0"/>
              <a:t>The Direct or Hashed File</a:t>
            </a:r>
          </a:p>
          <a:p>
            <a:pPr lvl="1"/>
            <a:r>
              <a:rPr lang="en-US" dirty="0" smtClean="0"/>
              <a:t>Directly access a block at a known address</a:t>
            </a:r>
          </a:p>
          <a:p>
            <a:pPr lvl="1"/>
            <a:r>
              <a:rPr lang="en-US" dirty="0" smtClean="0"/>
              <a:t>Key field required for each record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4" name="Content Placeholder 3" descr="Table12_01.gif"/>
          <p:cNvPicPr>
            <a:picLocks noGrp="1" noChangeAspect="1"/>
          </p:cNvPicPr>
          <p:nvPr>
            <p:ph idx="1"/>
          </p:nvPr>
        </p:nvPicPr>
        <p:blipFill>
          <a:blip r:embed="rId3"/>
          <a:stretch>
            <a:fillRect/>
          </a:stretch>
        </p:blipFill>
        <p:spPr>
          <a:xfrm>
            <a:off x="1419669" y="1143000"/>
            <a:ext cx="6886629" cy="5410200"/>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sz="2400" dirty="0" smtClean="0"/>
              <a:t>Overview</a:t>
            </a:r>
          </a:p>
          <a:p>
            <a:r>
              <a:rPr lang="en-NZ" sz="2400" dirty="0" smtClean="0"/>
              <a:t>File organisation and Access</a:t>
            </a:r>
          </a:p>
          <a:p>
            <a:r>
              <a:rPr lang="en-NZ" dirty="0" smtClean="0">
                <a:solidFill>
                  <a:schemeClr val="accent1">
                    <a:lumMod val="75000"/>
                  </a:schemeClr>
                </a:solidFill>
              </a:rPr>
              <a:t>File Directories</a:t>
            </a:r>
          </a:p>
          <a:p>
            <a:r>
              <a:rPr lang="en-NZ" sz="2400" dirty="0" smtClean="0"/>
              <a:t>File Sharing</a:t>
            </a:r>
          </a:p>
          <a:p>
            <a:r>
              <a:rPr lang="en-NZ" sz="2400" dirty="0" smtClean="0"/>
              <a:t>Record Blocking</a:t>
            </a:r>
          </a:p>
          <a:p>
            <a:r>
              <a:rPr lang="en-NZ" sz="2400" dirty="0" smtClean="0"/>
              <a:t>Secondary Storage Management</a:t>
            </a:r>
          </a:p>
          <a:p>
            <a:pPr marL="0" indent="0">
              <a:buNone/>
            </a:pPr>
            <a:r>
              <a:rPr lang="en-NZ" sz="2400" dirty="0"/>
              <a:t>	</a:t>
            </a:r>
            <a:r>
              <a:rPr lang="en-NZ" sz="2400" dirty="0" smtClean="0"/>
              <a:t>- File Allocation Methods</a:t>
            </a:r>
          </a:p>
          <a:p>
            <a:pPr marL="0" indent="0">
              <a:buNone/>
            </a:pPr>
            <a:r>
              <a:rPr lang="en-NZ" sz="2400" dirty="0" smtClean="0"/>
              <a:t>	- Free Space Management</a:t>
            </a:r>
          </a:p>
          <a:p>
            <a:pPr marL="0" indent="0">
              <a:buNone/>
            </a:pPr>
            <a:endParaRPr lang="en-NZ" sz="2400" dirty="0" smtClean="0"/>
          </a:p>
        </p:txBody>
      </p:sp>
      <p:cxnSp>
        <p:nvCxnSpPr>
          <p:cNvPr id="4" name="Straight Arrow Connector 3"/>
          <p:cNvCxnSpPr/>
          <p:nvPr/>
        </p:nvCxnSpPr>
        <p:spPr>
          <a:xfrm>
            <a:off x="15240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Contains information about files</a:t>
            </a:r>
          </a:p>
          <a:p>
            <a:pPr lvl="1"/>
            <a:r>
              <a:rPr lang="en-US" dirty="0" smtClean="0"/>
              <a:t>Attributes</a:t>
            </a:r>
          </a:p>
          <a:p>
            <a:pPr lvl="1"/>
            <a:r>
              <a:rPr lang="en-US" dirty="0" smtClean="0"/>
              <a:t>Location</a:t>
            </a:r>
          </a:p>
          <a:p>
            <a:pPr lvl="1"/>
            <a:r>
              <a:rPr lang="en-US" dirty="0" smtClean="0"/>
              <a:t>Ownership</a:t>
            </a:r>
          </a:p>
          <a:p>
            <a:r>
              <a:rPr lang="en-US" dirty="0" smtClean="0"/>
              <a:t>Directory itself is a file owned by the operating system</a:t>
            </a:r>
          </a:p>
          <a:p>
            <a:r>
              <a:rPr lang="en-US" dirty="0" smtClean="0"/>
              <a:t>Provides mapping between file names and the files themselves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normAutofit fontScale="90000"/>
          </a:bodyPr>
          <a:lstStyle/>
          <a:p>
            <a:r>
              <a:rPr lang="en-US" dirty="0" smtClean="0"/>
              <a:t>Directory Elements: </a:t>
            </a:r>
            <a:br>
              <a:rPr lang="en-US" dirty="0" smtClean="0"/>
            </a:br>
            <a:r>
              <a:rPr lang="en-US" dirty="0" smtClean="0"/>
              <a:t>Basic Information</a:t>
            </a:r>
            <a:endParaRPr lang="en-US" dirty="0"/>
          </a:p>
        </p:txBody>
      </p:sp>
      <p:sp>
        <p:nvSpPr>
          <p:cNvPr id="5" name="Content Placeholder 4"/>
          <p:cNvSpPr>
            <a:spLocks noGrp="1"/>
          </p:cNvSpPr>
          <p:nvPr>
            <p:ph idx="1"/>
          </p:nvPr>
        </p:nvSpPr>
        <p:spPr/>
        <p:txBody>
          <a:bodyPr/>
          <a:lstStyle/>
          <a:p>
            <a:r>
              <a:rPr lang="en-NZ" dirty="0" smtClean="0"/>
              <a:t>File Name</a:t>
            </a:r>
          </a:p>
          <a:p>
            <a:pPr lvl="1"/>
            <a:r>
              <a:rPr lang="en-NZ" dirty="0" smtClean="0"/>
              <a:t>Name as chosen by creator (user or program).</a:t>
            </a:r>
          </a:p>
          <a:p>
            <a:pPr lvl="1"/>
            <a:r>
              <a:rPr lang="en-NZ" dirty="0" smtClean="0"/>
              <a:t>Must be unique within a specific directory.</a:t>
            </a:r>
          </a:p>
          <a:p>
            <a:r>
              <a:rPr lang="en-NZ" dirty="0" smtClean="0"/>
              <a:t>File type</a:t>
            </a:r>
          </a:p>
          <a:p>
            <a:r>
              <a:rPr lang="en-NZ" dirty="0" smtClean="0"/>
              <a:t>File Organisation</a:t>
            </a:r>
          </a:p>
          <a:p>
            <a:pPr lvl="1"/>
            <a:r>
              <a:rPr lang="en-NZ" dirty="0" smtClean="0"/>
              <a:t>For systems that support different organizations</a:t>
            </a:r>
          </a:p>
          <a:p>
            <a:pPr lvl="1"/>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Directory </a:t>
            </a:r>
            <a:r>
              <a:rPr lang="en-US" dirty="0" smtClean="0"/>
              <a:t>Elements</a:t>
            </a:r>
            <a:r>
              <a:rPr lang="en-NZ" dirty="0" smtClean="0"/>
              <a:t>: </a:t>
            </a:r>
            <a:br>
              <a:rPr lang="en-NZ" dirty="0" smtClean="0"/>
            </a:br>
            <a:r>
              <a:rPr lang="en-NZ" dirty="0" smtClean="0"/>
              <a:t>Address Information</a:t>
            </a:r>
            <a:endParaRPr lang="en-NZ" dirty="0"/>
          </a:p>
        </p:txBody>
      </p:sp>
      <p:sp>
        <p:nvSpPr>
          <p:cNvPr id="3" name="Content Placeholder 2"/>
          <p:cNvSpPr>
            <a:spLocks noGrp="1"/>
          </p:cNvSpPr>
          <p:nvPr>
            <p:ph idx="1"/>
          </p:nvPr>
        </p:nvSpPr>
        <p:spPr/>
        <p:txBody>
          <a:bodyPr/>
          <a:lstStyle/>
          <a:p>
            <a:r>
              <a:rPr lang="en-NZ" dirty="0" smtClean="0"/>
              <a:t>Volume</a:t>
            </a:r>
          </a:p>
          <a:p>
            <a:pPr lvl="1"/>
            <a:r>
              <a:rPr lang="en-NZ" dirty="0" smtClean="0"/>
              <a:t>Indicates device on which file is stored</a:t>
            </a:r>
          </a:p>
          <a:p>
            <a:r>
              <a:rPr lang="en-NZ" dirty="0" smtClean="0"/>
              <a:t>Starting Address</a:t>
            </a:r>
          </a:p>
          <a:p>
            <a:r>
              <a:rPr lang="en-NZ" dirty="0" smtClean="0"/>
              <a:t>Size Used </a:t>
            </a:r>
          </a:p>
          <a:p>
            <a:pPr lvl="1"/>
            <a:r>
              <a:rPr lang="en-NZ" dirty="0" smtClean="0"/>
              <a:t>Current size of the file in bytes, words, or blocks</a:t>
            </a:r>
          </a:p>
          <a:p>
            <a:r>
              <a:rPr lang="en-NZ" dirty="0" smtClean="0"/>
              <a:t>Size Allocated </a:t>
            </a:r>
          </a:p>
          <a:p>
            <a:pPr lvl="1"/>
            <a:r>
              <a:rPr lang="en-NZ" dirty="0" smtClean="0"/>
              <a:t>The maximum size of the file</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Directory</a:t>
            </a:r>
            <a:r>
              <a:rPr lang="en-US" dirty="0" smtClean="0"/>
              <a:t> Elements</a:t>
            </a:r>
            <a:r>
              <a:rPr lang="en-NZ" dirty="0" smtClean="0"/>
              <a:t>: </a:t>
            </a:r>
            <a:br>
              <a:rPr lang="en-NZ" dirty="0" smtClean="0"/>
            </a:br>
            <a:r>
              <a:rPr lang="en-NZ" dirty="0" smtClean="0"/>
              <a:t>Access Control Information</a:t>
            </a:r>
            <a:endParaRPr lang="en-NZ" dirty="0"/>
          </a:p>
        </p:txBody>
      </p:sp>
      <p:sp>
        <p:nvSpPr>
          <p:cNvPr id="3" name="Content Placeholder 2"/>
          <p:cNvSpPr>
            <a:spLocks noGrp="1"/>
          </p:cNvSpPr>
          <p:nvPr>
            <p:ph idx="1"/>
          </p:nvPr>
        </p:nvSpPr>
        <p:spPr/>
        <p:txBody>
          <a:bodyPr>
            <a:normAutofit lnSpcReduction="10000"/>
          </a:bodyPr>
          <a:lstStyle/>
          <a:p>
            <a:r>
              <a:rPr lang="en-NZ" dirty="0" smtClean="0"/>
              <a:t>Owner </a:t>
            </a:r>
          </a:p>
          <a:p>
            <a:pPr lvl="1"/>
            <a:r>
              <a:rPr lang="en-NZ" dirty="0" smtClean="0"/>
              <a:t>The owner may be able to grant/deny access to other users and to change these privileges.</a:t>
            </a:r>
          </a:p>
          <a:p>
            <a:r>
              <a:rPr lang="en-NZ" dirty="0" smtClean="0"/>
              <a:t>Access Information</a:t>
            </a:r>
          </a:p>
          <a:p>
            <a:pPr lvl="1"/>
            <a:r>
              <a:rPr lang="en-NZ" dirty="0" smtClean="0"/>
              <a:t>May include the user’s name and password for each authorized user.</a:t>
            </a:r>
          </a:p>
          <a:p>
            <a:r>
              <a:rPr lang="en-NZ" dirty="0" smtClean="0"/>
              <a:t>Permitted Actions </a:t>
            </a:r>
          </a:p>
          <a:p>
            <a:pPr lvl="1"/>
            <a:r>
              <a:rPr lang="en-NZ" dirty="0" smtClean="0"/>
              <a:t>Controls reading, writing, executing, transmitting over a network</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Directory </a:t>
            </a:r>
            <a:r>
              <a:rPr lang="en-US" dirty="0" smtClean="0"/>
              <a:t>Elements</a:t>
            </a:r>
            <a:r>
              <a:rPr lang="en-NZ" dirty="0" smtClean="0"/>
              <a:t>: </a:t>
            </a:r>
            <a:br>
              <a:rPr lang="en-NZ" dirty="0" smtClean="0"/>
            </a:br>
            <a:r>
              <a:rPr lang="en-NZ" dirty="0" smtClean="0"/>
              <a:t>Usage Information</a:t>
            </a:r>
            <a:endParaRPr lang="en-NZ" dirty="0"/>
          </a:p>
        </p:txBody>
      </p:sp>
      <p:sp>
        <p:nvSpPr>
          <p:cNvPr id="3" name="Content Placeholder 2"/>
          <p:cNvSpPr>
            <a:spLocks noGrp="1"/>
          </p:cNvSpPr>
          <p:nvPr>
            <p:ph idx="1"/>
          </p:nvPr>
        </p:nvSpPr>
        <p:spPr/>
        <p:txBody>
          <a:bodyPr>
            <a:normAutofit lnSpcReduction="10000"/>
          </a:bodyPr>
          <a:lstStyle/>
          <a:p>
            <a:r>
              <a:rPr lang="en-NZ" sz="2800" dirty="0" smtClean="0"/>
              <a:t>Date Created</a:t>
            </a:r>
          </a:p>
          <a:p>
            <a:r>
              <a:rPr lang="en-NZ" sz="2800" dirty="0" smtClean="0"/>
              <a:t>Identity of Creator </a:t>
            </a:r>
          </a:p>
          <a:p>
            <a:r>
              <a:rPr lang="en-NZ" sz="2800" dirty="0" smtClean="0"/>
              <a:t>Date Last Read Access</a:t>
            </a:r>
          </a:p>
          <a:p>
            <a:r>
              <a:rPr lang="en-NZ" sz="2800" dirty="0" smtClean="0"/>
              <a:t>Identity of Last Reader</a:t>
            </a:r>
          </a:p>
          <a:p>
            <a:r>
              <a:rPr lang="en-NZ" sz="2800" dirty="0" smtClean="0"/>
              <a:t>Date Last Modified</a:t>
            </a:r>
          </a:p>
          <a:p>
            <a:r>
              <a:rPr lang="en-NZ" sz="2800" dirty="0" smtClean="0"/>
              <a:t>Identity of Last Modifier</a:t>
            </a:r>
          </a:p>
          <a:p>
            <a:r>
              <a:rPr lang="en-NZ" sz="2800" dirty="0" smtClean="0"/>
              <a:t>Date of Last Backup</a:t>
            </a:r>
          </a:p>
          <a:p>
            <a:r>
              <a:rPr lang="en-NZ" sz="2800" dirty="0" smtClean="0"/>
              <a:t>Current Usage </a:t>
            </a:r>
          </a:p>
          <a:p>
            <a:pPr lvl="1"/>
            <a:r>
              <a:rPr lang="en-NZ" sz="2400" dirty="0" smtClean="0"/>
              <a:t>Current activity, locks, etc</a:t>
            </a:r>
            <a:endParaRPr lang="en-NZ"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p>
            <a:r>
              <a:rPr lang="en-US" dirty="0" smtClean="0"/>
              <a:t>Simple Structure for a Directory</a:t>
            </a:r>
            <a:endParaRPr lang="en-US" dirty="0"/>
          </a:p>
        </p:txBody>
      </p:sp>
      <p:sp>
        <p:nvSpPr>
          <p:cNvPr id="3" name="Content Placeholder 2"/>
          <p:cNvSpPr>
            <a:spLocks noGrp="1"/>
          </p:cNvSpPr>
          <p:nvPr>
            <p:ph idx="1"/>
          </p:nvPr>
        </p:nvSpPr>
        <p:spPr/>
        <p:txBody>
          <a:bodyPr/>
          <a:lstStyle/>
          <a:p>
            <a:r>
              <a:rPr lang="en-US" dirty="0" smtClean="0"/>
              <a:t>The method for storing the previous information varies widely between systems</a:t>
            </a:r>
          </a:p>
          <a:p>
            <a:r>
              <a:rPr lang="en-US" dirty="0" smtClean="0"/>
              <a:t>Simplest is a list of entries, one for each file</a:t>
            </a:r>
          </a:p>
          <a:p>
            <a:pPr lvl="1"/>
            <a:r>
              <a:rPr lang="en-US" dirty="0" smtClean="0"/>
              <a:t>Sequential file with the name of the file serving as the key</a:t>
            </a:r>
          </a:p>
          <a:p>
            <a:pPr lvl="1"/>
            <a:r>
              <a:rPr lang="en-US" dirty="0" smtClean="0"/>
              <a:t>Provides no help in organizing the files</a:t>
            </a:r>
          </a:p>
          <a:p>
            <a:pPr lvl="1"/>
            <a:r>
              <a:rPr lang="en-US" dirty="0" smtClean="0"/>
              <a:t>Forces user to be careful not to use the same name for two different files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ctrTitle"/>
          </p:nvPr>
        </p:nvSpPr>
        <p:spPr>
          <a:xfrm>
            <a:off x="685800" y="3025775"/>
            <a:ext cx="7772400" cy="1470025"/>
          </a:xfrm>
        </p:spPr>
        <p:txBody>
          <a:bodyPr/>
          <a:lstStyle/>
          <a:p>
            <a:r>
              <a:rPr lang="en-US" dirty="0" smtClean="0"/>
              <a:t>Unit V</a:t>
            </a:r>
            <a:br>
              <a:rPr lang="en-US" dirty="0" smtClean="0"/>
            </a:br>
            <a:r>
              <a:rPr lang="en-US" dirty="0" smtClean="0"/>
              <a:t>File Management</a:t>
            </a:r>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rPr>
              <a:t>Reference: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24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Operations Performed </a:t>
            </a:r>
            <a:br>
              <a:rPr lang="en-NZ" dirty="0" smtClean="0"/>
            </a:br>
            <a:r>
              <a:rPr lang="en-NZ" dirty="0" smtClean="0"/>
              <a:t>on a Directory</a:t>
            </a:r>
            <a:endParaRPr lang="en-NZ" dirty="0"/>
          </a:p>
        </p:txBody>
      </p:sp>
      <p:sp>
        <p:nvSpPr>
          <p:cNvPr id="3" name="Content Placeholder 2"/>
          <p:cNvSpPr>
            <a:spLocks noGrp="1"/>
          </p:cNvSpPr>
          <p:nvPr>
            <p:ph idx="1"/>
          </p:nvPr>
        </p:nvSpPr>
        <p:spPr/>
        <p:txBody>
          <a:bodyPr/>
          <a:lstStyle/>
          <a:p>
            <a:r>
              <a:rPr lang="en-NZ" dirty="0" smtClean="0"/>
              <a:t>A directory system should support a number of operations including:</a:t>
            </a:r>
          </a:p>
          <a:p>
            <a:pPr lvl="1"/>
            <a:r>
              <a:rPr lang="en-NZ" dirty="0" smtClean="0"/>
              <a:t>Search</a:t>
            </a:r>
          </a:p>
          <a:p>
            <a:pPr lvl="1"/>
            <a:r>
              <a:rPr lang="en-NZ" dirty="0" smtClean="0"/>
              <a:t>Create files</a:t>
            </a:r>
          </a:p>
          <a:p>
            <a:pPr lvl="1"/>
            <a:r>
              <a:rPr lang="en-NZ" dirty="0" smtClean="0"/>
              <a:t>Deleting files</a:t>
            </a:r>
          </a:p>
          <a:p>
            <a:pPr lvl="1"/>
            <a:r>
              <a:rPr lang="en-NZ" dirty="0" smtClean="0"/>
              <a:t>Listing directory</a:t>
            </a:r>
          </a:p>
          <a:p>
            <a:pPr lvl="1"/>
            <a:r>
              <a:rPr lang="en-NZ" dirty="0" smtClean="0"/>
              <a:t>Updating directory</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Two-Level Scheme </a:t>
            </a:r>
            <a:br>
              <a:rPr lang="en-US" dirty="0" smtClean="0"/>
            </a:br>
            <a:r>
              <a:rPr lang="en-US" dirty="0" smtClean="0"/>
              <a:t>for a Directory</a:t>
            </a:r>
            <a:endParaRPr lang="en-US" dirty="0"/>
          </a:p>
        </p:txBody>
      </p:sp>
      <p:sp>
        <p:nvSpPr>
          <p:cNvPr id="3" name="Content Placeholder 2"/>
          <p:cNvSpPr>
            <a:spLocks noGrp="1"/>
          </p:cNvSpPr>
          <p:nvPr>
            <p:ph idx="1"/>
          </p:nvPr>
        </p:nvSpPr>
        <p:spPr/>
        <p:txBody>
          <a:bodyPr/>
          <a:lstStyle/>
          <a:p>
            <a:r>
              <a:rPr lang="en-US" dirty="0" smtClean="0"/>
              <a:t>One directory for each user and a master directory</a:t>
            </a:r>
          </a:p>
          <a:p>
            <a:pPr lvl="1"/>
            <a:r>
              <a:rPr lang="en-US" dirty="0" smtClean="0"/>
              <a:t>Master directory contains entry for each user</a:t>
            </a:r>
          </a:p>
          <a:p>
            <a:pPr lvl="1"/>
            <a:r>
              <a:rPr lang="en-US" dirty="0" smtClean="0"/>
              <a:t>Provides address and access control information</a:t>
            </a:r>
          </a:p>
          <a:p>
            <a:r>
              <a:rPr lang="en-US" dirty="0" smtClean="0"/>
              <a:t>Each user directory is a simple list of files for that user</a:t>
            </a:r>
          </a:p>
          <a:p>
            <a:pPr lvl="1"/>
            <a:r>
              <a:rPr lang="en-US" dirty="0" smtClean="0"/>
              <a:t>Does not provide structure for collections of files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Hierarchical, or </a:t>
            </a:r>
            <a:br>
              <a:rPr lang="en-US" dirty="0" smtClean="0"/>
            </a:br>
            <a:r>
              <a:rPr lang="en-US" dirty="0" smtClean="0"/>
              <a:t>Tree-Structured Directory</a:t>
            </a:r>
            <a:endParaRPr lang="en-US" dirty="0"/>
          </a:p>
        </p:txBody>
      </p:sp>
      <p:sp>
        <p:nvSpPr>
          <p:cNvPr id="3" name="Content Placeholder 2"/>
          <p:cNvSpPr>
            <a:spLocks noGrp="1"/>
          </p:cNvSpPr>
          <p:nvPr>
            <p:ph idx="1"/>
          </p:nvPr>
        </p:nvSpPr>
        <p:spPr>
          <a:xfrm>
            <a:off x="457200" y="1828800"/>
            <a:ext cx="4419600" cy="4724400"/>
          </a:xfrm>
        </p:spPr>
        <p:txBody>
          <a:bodyPr/>
          <a:lstStyle/>
          <a:p>
            <a:r>
              <a:rPr lang="en-US" dirty="0" smtClean="0"/>
              <a:t>Master directory with user directories underneath it</a:t>
            </a:r>
          </a:p>
          <a:p>
            <a:r>
              <a:rPr lang="en-US" dirty="0" smtClean="0"/>
              <a:t>Each user directory may have subdirectories and files as entries</a:t>
            </a:r>
          </a:p>
          <a:p>
            <a:endParaRPr lang="en-US" dirty="0"/>
          </a:p>
        </p:txBody>
      </p:sp>
      <p:pic>
        <p:nvPicPr>
          <p:cNvPr id="4" name="Content Placeholder 3" descr="Fig12_04.gif"/>
          <p:cNvPicPr>
            <a:picLocks noChangeAspect="1"/>
          </p:cNvPicPr>
          <p:nvPr/>
        </p:nvPicPr>
        <p:blipFill>
          <a:blip r:embed="rId3"/>
          <a:stretch>
            <a:fillRect/>
          </a:stretch>
        </p:blipFill>
        <p:spPr bwMode="auto">
          <a:xfrm>
            <a:off x="4953000" y="1905000"/>
            <a:ext cx="3937920" cy="3581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Naming</a:t>
            </a:r>
            <a:endParaRPr lang="en-NZ" dirty="0"/>
          </a:p>
        </p:txBody>
      </p:sp>
      <p:sp>
        <p:nvSpPr>
          <p:cNvPr id="3" name="Content Placeholder 2"/>
          <p:cNvSpPr>
            <a:spLocks noGrp="1"/>
          </p:cNvSpPr>
          <p:nvPr>
            <p:ph idx="1"/>
          </p:nvPr>
        </p:nvSpPr>
        <p:spPr/>
        <p:txBody>
          <a:bodyPr/>
          <a:lstStyle/>
          <a:p>
            <a:r>
              <a:rPr lang="en-NZ" dirty="0" smtClean="0"/>
              <a:t>Users need to be able to refer to a file by name</a:t>
            </a:r>
          </a:p>
          <a:p>
            <a:pPr lvl="1"/>
            <a:r>
              <a:rPr lang="en-NZ" dirty="0" smtClean="0"/>
              <a:t>Files need to be named uniquely, but users may not be aware of all filenames on a system</a:t>
            </a:r>
          </a:p>
          <a:p>
            <a:r>
              <a:rPr lang="en-NZ" dirty="0" smtClean="0"/>
              <a:t>The tree structure allows users to find a file by following the directory path</a:t>
            </a:r>
          </a:p>
          <a:p>
            <a:pPr lvl="1"/>
            <a:r>
              <a:rPr lang="en-NZ" dirty="0" smtClean="0"/>
              <a:t>Duplicate filenames are possible if they have different pathnames</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t>
            </a:r>
            <a:br>
              <a:rPr lang="en-US" dirty="0" smtClean="0"/>
            </a:br>
            <a:r>
              <a:rPr lang="en-US" dirty="0" smtClean="0"/>
              <a:t>Tree-Structured Directory</a:t>
            </a:r>
            <a:endParaRPr lang="en-US" dirty="0"/>
          </a:p>
        </p:txBody>
      </p:sp>
      <p:pic>
        <p:nvPicPr>
          <p:cNvPr id="4" name="Content Placeholder 3" descr="Fig12_05.gif"/>
          <p:cNvPicPr>
            <a:picLocks noGrp="1" noChangeAspect="1"/>
          </p:cNvPicPr>
          <p:nvPr>
            <p:ph idx="1"/>
          </p:nvPr>
        </p:nvPicPr>
        <p:blipFill>
          <a:blip r:embed="rId3"/>
          <a:stretch>
            <a:fillRect/>
          </a:stretch>
        </p:blipFill>
        <p:spPr>
          <a:xfrm>
            <a:off x="3039536" y="1600200"/>
            <a:ext cx="3064927"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Working Directory</a:t>
            </a:r>
            <a:endParaRPr lang="en-NZ" dirty="0"/>
          </a:p>
        </p:txBody>
      </p:sp>
      <p:sp>
        <p:nvSpPr>
          <p:cNvPr id="3" name="Content Placeholder 2"/>
          <p:cNvSpPr>
            <a:spLocks noGrp="1"/>
          </p:cNvSpPr>
          <p:nvPr>
            <p:ph idx="1"/>
          </p:nvPr>
        </p:nvSpPr>
        <p:spPr/>
        <p:txBody>
          <a:bodyPr/>
          <a:lstStyle/>
          <a:p>
            <a:r>
              <a:rPr lang="en-NZ" dirty="0" smtClean="0"/>
              <a:t>Stating the full pathname and filename is awkward and tedious</a:t>
            </a:r>
          </a:p>
          <a:p>
            <a:r>
              <a:rPr lang="en-NZ" dirty="0" smtClean="0"/>
              <a:t>Usually an interactive user or process is associated with a </a:t>
            </a:r>
            <a:r>
              <a:rPr lang="en-NZ" b="1" dirty="0" smtClean="0"/>
              <a:t>current </a:t>
            </a:r>
            <a:r>
              <a:rPr lang="en-NZ" dirty="0" smtClean="0"/>
              <a:t>or </a:t>
            </a:r>
            <a:r>
              <a:rPr lang="en-NZ" b="1" dirty="0" smtClean="0"/>
              <a:t>working directory</a:t>
            </a:r>
            <a:endParaRPr lang="en-NZ" dirty="0" smtClean="0"/>
          </a:p>
          <a:p>
            <a:pPr lvl="1"/>
            <a:r>
              <a:rPr lang="en-NZ" dirty="0" smtClean="0"/>
              <a:t>All file names are referenced as being relative to the working directory unless an explicit full pathname is used</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sz="2400" dirty="0" smtClean="0"/>
              <a:t>Overview</a:t>
            </a:r>
          </a:p>
          <a:p>
            <a:r>
              <a:rPr lang="en-NZ" sz="2400" dirty="0" smtClean="0"/>
              <a:t>File organisation and Access</a:t>
            </a:r>
          </a:p>
          <a:p>
            <a:r>
              <a:rPr lang="en-NZ" sz="2400" dirty="0" smtClean="0"/>
              <a:t>File Directories</a:t>
            </a:r>
          </a:p>
          <a:p>
            <a:r>
              <a:rPr lang="en-NZ" dirty="0" smtClean="0">
                <a:solidFill>
                  <a:schemeClr val="accent1">
                    <a:lumMod val="75000"/>
                  </a:schemeClr>
                </a:solidFill>
              </a:rPr>
              <a:t>File Sharing</a:t>
            </a:r>
          </a:p>
          <a:p>
            <a:r>
              <a:rPr lang="en-NZ" sz="2400" dirty="0" smtClean="0"/>
              <a:t>Record Blocking</a:t>
            </a:r>
          </a:p>
          <a:p>
            <a:r>
              <a:rPr lang="en-NZ" sz="2400" dirty="0" smtClean="0"/>
              <a:t>Secondary Storage Management</a:t>
            </a:r>
          </a:p>
          <a:p>
            <a:pPr marL="0" indent="0">
              <a:buNone/>
            </a:pPr>
            <a:r>
              <a:rPr lang="en-NZ" sz="2400" dirty="0"/>
              <a:t>	</a:t>
            </a:r>
            <a:r>
              <a:rPr lang="en-NZ" sz="2400" dirty="0" smtClean="0"/>
              <a:t>- File Allocation Methods</a:t>
            </a:r>
          </a:p>
          <a:p>
            <a:pPr marL="0" indent="0">
              <a:buNone/>
            </a:pPr>
            <a:r>
              <a:rPr lang="en-NZ" sz="2400" dirty="0" smtClean="0"/>
              <a:t>	- Free Space Management</a:t>
            </a:r>
          </a:p>
          <a:p>
            <a:pPr marL="0" indent="0">
              <a:buNone/>
            </a:pPr>
            <a:endParaRPr lang="en-NZ" sz="2400" dirty="0" smtClean="0"/>
          </a:p>
        </p:txBody>
      </p:sp>
      <p:cxnSp>
        <p:nvCxnSpPr>
          <p:cNvPr id="4" name="Straight Arrow Connector 3"/>
          <p:cNvCxnSpPr/>
          <p:nvPr/>
        </p:nvCxnSpPr>
        <p:spPr>
          <a:xfrm>
            <a:off x="152400" y="3275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Sharing</a:t>
            </a:r>
            <a:endParaRPr lang="en-US" dirty="0"/>
          </a:p>
        </p:txBody>
      </p:sp>
      <p:sp>
        <p:nvSpPr>
          <p:cNvPr id="3" name="Content Placeholder 2"/>
          <p:cNvSpPr>
            <a:spLocks noGrp="1"/>
          </p:cNvSpPr>
          <p:nvPr>
            <p:ph idx="1"/>
          </p:nvPr>
        </p:nvSpPr>
        <p:spPr/>
        <p:txBody>
          <a:bodyPr/>
          <a:lstStyle/>
          <a:p>
            <a:r>
              <a:rPr lang="en-US" dirty="0" smtClean="0"/>
              <a:t>In multiuser system, allow files to be shared among users</a:t>
            </a:r>
          </a:p>
          <a:p>
            <a:r>
              <a:rPr lang="en-US" dirty="0" smtClean="0"/>
              <a:t>Two issues</a:t>
            </a:r>
          </a:p>
          <a:p>
            <a:pPr lvl="1"/>
            <a:r>
              <a:rPr lang="en-US" dirty="0" smtClean="0"/>
              <a:t>Access rights</a:t>
            </a:r>
          </a:p>
          <a:p>
            <a:pPr lvl="1"/>
            <a:r>
              <a:rPr lang="en-US" dirty="0" smtClean="0"/>
              <a:t>Management of simultaneous access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a:t>
            </a:r>
            <a:endParaRPr lang="en-US" dirty="0"/>
          </a:p>
        </p:txBody>
      </p:sp>
      <p:sp>
        <p:nvSpPr>
          <p:cNvPr id="3" name="Content Placeholder 2"/>
          <p:cNvSpPr>
            <a:spLocks noGrp="1"/>
          </p:cNvSpPr>
          <p:nvPr>
            <p:ph idx="1"/>
          </p:nvPr>
        </p:nvSpPr>
        <p:spPr/>
        <p:txBody>
          <a:bodyPr>
            <a:normAutofit lnSpcReduction="10000"/>
          </a:bodyPr>
          <a:lstStyle/>
          <a:p>
            <a:r>
              <a:rPr lang="en-US" dirty="0" smtClean="0"/>
              <a:t>A wide variety of access rights have been used by various systems</a:t>
            </a:r>
          </a:p>
          <a:p>
            <a:pPr lvl="1"/>
            <a:r>
              <a:rPr lang="en-US" dirty="0" smtClean="0"/>
              <a:t>often as a hierarchy where one right implies previous</a:t>
            </a:r>
          </a:p>
          <a:p>
            <a:r>
              <a:rPr lang="en-US" dirty="0" smtClean="0"/>
              <a:t>None</a:t>
            </a:r>
          </a:p>
          <a:p>
            <a:pPr lvl="1"/>
            <a:r>
              <a:rPr lang="en-US" dirty="0" smtClean="0"/>
              <a:t>User may not even know of the files existence</a:t>
            </a:r>
          </a:p>
          <a:p>
            <a:r>
              <a:rPr lang="en-US" dirty="0" smtClean="0"/>
              <a:t>Knowledge</a:t>
            </a:r>
          </a:p>
          <a:p>
            <a:pPr lvl="1"/>
            <a:r>
              <a:rPr lang="en-US" dirty="0" smtClean="0"/>
              <a:t>User can only determine that the file exists and who its owner is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Execution</a:t>
            </a:r>
          </a:p>
          <a:p>
            <a:pPr lvl="1"/>
            <a:r>
              <a:rPr lang="en-US" dirty="0" smtClean="0"/>
              <a:t>The user can load and execute a program but cannot copy it</a:t>
            </a:r>
          </a:p>
          <a:p>
            <a:r>
              <a:rPr lang="en-US" dirty="0" smtClean="0"/>
              <a:t>Reading</a:t>
            </a:r>
          </a:p>
          <a:p>
            <a:pPr lvl="1"/>
            <a:r>
              <a:rPr lang="en-US" dirty="0" smtClean="0"/>
              <a:t>The user can read the file for any purpose, including copying and execution</a:t>
            </a:r>
          </a:p>
          <a:p>
            <a:r>
              <a:rPr lang="en-US" dirty="0" smtClean="0"/>
              <a:t>Appending</a:t>
            </a:r>
          </a:p>
          <a:p>
            <a:pPr lvl="1"/>
            <a:r>
              <a:rPr lang="en-US" dirty="0" smtClean="0"/>
              <a:t>The user can add data to the file but cannot modify or delete any of the file’s contents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dirty="0" smtClean="0">
                <a:solidFill>
                  <a:schemeClr val="accent1">
                    <a:lumMod val="75000"/>
                  </a:schemeClr>
                </a:solidFill>
              </a:rPr>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sz="2400" dirty="0" smtClean="0"/>
              <a:t>Secondary Storage Management</a:t>
            </a:r>
          </a:p>
          <a:p>
            <a:pPr marL="0" indent="0">
              <a:buNone/>
            </a:pPr>
            <a:r>
              <a:rPr lang="en-NZ" sz="2400" dirty="0" smtClean="0"/>
              <a:t>	- File Allocation Methods</a:t>
            </a:r>
          </a:p>
          <a:p>
            <a:pPr marL="0" indent="0">
              <a:buNone/>
            </a:pPr>
            <a:r>
              <a:rPr lang="en-NZ" sz="2400" dirty="0"/>
              <a:t>	</a:t>
            </a:r>
            <a:r>
              <a:rPr lang="en-NZ" sz="2400" dirty="0" smtClean="0"/>
              <a:t>- Free Space Management</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Rights cont…</a:t>
            </a:r>
            <a:endParaRPr lang="en-US" dirty="0"/>
          </a:p>
        </p:txBody>
      </p:sp>
      <p:sp>
        <p:nvSpPr>
          <p:cNvPr id="3" name="Content Placeholder 2"/>
          <p:cNvSpPr>
            <a:spLocks noGrp="1"/>
          </p:cNvSpPr>
          <p:nvPr>
            <p:ph idx="1"/>
          </p:nvPr>
        </p:nvSpPr>
        <p:spPr/>
        <p:txBody>
          <a:bodyPr/>
          <a:lstStyle/>
          <a:p>
            <a:r>
              <a:rPr lang="en-US" dirty="0" smtClean="0"/>
              <a:t>Updating</a:t>
            </a:r>
          </a:p>
          <a:p>
            <a:pPr lvl="1"/>
            <a:r>
              <a:rPr lang="en-US" dirty="0" smtClean="0"/>
              <a:t>The user can modify, delete, and add to the file’s data. </a:t>
            </a:r>
          </a:p>
          <a:p>
            <a:r>
              <a:rPr lang="en-US" dirty="0" smtClean="0"/>
              <a:t>Changing protection</a:t>
            </a:r>
          </a:p>
          <a:p>
            <a:pPr lvl="1"/>
            <a:r>
              <a:rPr lang="en-US" dirty="0" smtClean="0"/>
              <a:t>User can change access rights granted to other users</a:t>
            </a:r>
          </a:p>
          <a:p>
            <a:r>
              <a:rPr lang="en-US" dirty="0" smtClean="0"/>
              <a:t>Deletion</a:t>
            </a:r>
          </a:p>
          <a:p>
            <a:pPr lvl="1"/>
            <a:r>
              <a:rPr lang="en-US" dirty="0" smtClean="0"/>
              <a:t>User can delete the file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User Classes</a:t>
            </a:r>
            <a:endParaRPr lang="en-NZ" dirty="0"/>
          </a:p>
        </p:txBody>
      </p:sp>
      <p:sp>
        <p:nvSpPr>
          <p:cNvPr id="3" name="Content Placeholder 2"/>
          <p:cNvSpPr>
            <a:spLocks noGrp="1"/>
          </p:cNvSpPr>
          <p:nvPr>
            <p:ph idx="1"/>
          </p:nvPr>
        </p:nvSpPr>
        <p:spPr/>
        <p:txBody>
          <a:bodyPr/>
          <a:lstStyle/>
          <a:p>
            <a:r>
              <a:rPr lang="en-NZ" dirty="0" smtClean="0"/>
              <a:t>Owner</a:t>
            </a:r>
          </a:p>
          <a:p>
            <a:pPr lvl="1"/>
            <a:r>
              <a:rPr lang="en-NZ" dirty="0" smtClean="0"/>
              <a:t>Usually the files creator, usually has full rights</a:t>
            </a:r>
          </a:p>
          <a:p>
            <a:r>
              <a:rPr lang="en-NZ" dirty="0" smtClean="0"/>
              <a:t>Specific Users</a:t>
            </a:r>
          </a:p>
          <a:p>
            <a:pPr lvl="1"/>
            <a:r>
              <a:rPr lang="en-NZ" dirty="0" smtClean="0"/>
              <a:t>Rights may be explicitly granted to specific users</a:t>
            </a:r>
          </a:p>
          <a:p>
            <a:r>
              <a:rPr lang="en-NZ" dirty="0" smtClean="0"/>
              <a:t>User Groups</a:t>
            </a:r>
          </a:p>
          <a:p>
            <a:pPr lvl="1"/>
            <a:r>
              <a:rPr lang="en-NZ" dirty="0" smtClean="0"/>
              <a:t>A set of users identified as a group</a:t>
            </a:r>
          </a:p>
          <a:p>
            <a:r>
              <a:rPr lang="en-NZ" dirty="0" smtClean="0"/>
              <a:t>All</a:t>
            </a:r>
          </a:p>
          <a:p>
            <a:pPr lvl="1"/>
            <a:r>
              <a:rPr lang="en-NZ" dirty="0" smtClean="0"/>
              <a:t>everyone</a:t>
            </a:r>
          </a:p>
          <a:p>
            <a:pPr lvl="1"/>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Simultaneous Access</a:t>
            </a:r>
            <a:endParaRPr lang="en-US" dirty="0"/>
          </a:p>
        </p:txBody>
      </p:sp>
      <p:sp>
        <p:nvSpPr>
          <p:cNvPr id="3" name="Content Placeholder 2"/>
          <p:cNvSpPr>
            <a:spLocks noGrp="1"/>
          </p:cNvSpPr>
          <p:nvPr>
            <p:ph idx="1"/>
          </p:nvPr>
        </p:nvSpPr>
        <p:spPr/>
        <p:txBody>
          <a:bodyPr/>
          <a:lstStyle/>
          <a:p>
            <a:r>
              <a:rPr lang="en-US" dirty="0" smtClean="0"/>
              <a:t>User may lock entire file when it is to be updated</a:t>
            </a:r>
          </a:p>
          <a:p>
            <a:r>
              <a:rPr lang="en-US" dirty="0" smtClean="0"/>
              <a:t>User may lock the individual records during the update</a:t>
            </a:r>
          </a:p>
          <a:p>
            <a:r>
              <a:rPr lang="en-US" dirty="0" smtClean="0"/>
              <a:t>Mutual exclusion and deadlock are issues for shared access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dirty="0" smtClean="0">
                <a:solidFill>
                  <a:schemeClr val="accent1">
                    <a:lumMod val="75000"/>
                  </a:schemeClr>
                </a:solidFill>
              </a:rPr>
              <a:t>Record Blocking</a:t>
            </a:r>
          </a:p>
          <a:p>
            <a:r>
              <a:rPr lang="en-NZ" sz="2400" dirty="0" smtClean="0"/>
              <a:t>Secondary Storage Management</a:t>
            </a:r>
          </a:p>
          <a:p>
            <a:pPr marL="0" indent="0">
              <a:buNone/>
            </a:pPr>
            <a:r>
              <a:rPr lang="en-NZ" sz="2400" dirty="0"/>
              <a:t>	</a:t>
            </a:r>
            <a:r>
              <a:rPr lang="en-NZ" sz="2400" dirty="0" smtClean="0"/>
              <a:t>- File Allocation Methods</a:t>
            </a:r>
          </a:p>
          <a:p>
            <a:pPr marL="0" indent="0">
              <a:buNone/>
            </a:pPr>
            <a:r>
              <a:rPr lang="en-NZ" sz="2400" dirty="0" smtClean="0"/>
              <a:t>	- Free Space Management</a:t>
            </a:r>
          </a:p>
          <a:p>
            <a:pPr marL="0" indent="0">
              <a:buNone/>
            </a:pPr>
            <a:endParaRPr lang="en-NZ" sz="2400" dirty="0" smtClean="0"/>
          </a:p>
        </p:txBody>
      </p:sp>
      <p:cxnSp>
        <p:nvCxnSpPr>
          <p:cNvPr id="4" name="Straight Arrow Connector 3"/>
          <p:cNvCxnSpPr/>
          <p:nvPr/>
        </p:nvCxnSpPr>
        <p:spPr>
          <a:xfrm>
            <a:off x="152400" y="3732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Blocks and records</a:t>
            </a:r>
            <a:endParaRPr lang="en-NZ" dirty="0"/>
          </a:p>
        </p:txBody>
      </p:sp>
      <p:sp>
        <p:nvSpPr>
          <p:cNvPr id="3" name="Content Placeholder 2"/>
          <p:cNvSpPr>
            <a:spLocks noGrp="1"/>
          </p:cNvSpPr>
          <p:nvPr>
            <p:ph idx="1"/>
          </p:nvPr>
        </p:nvSpPr>
        <p:spPr/>
        <p:txBody>
          <a:bodyPr/>
          <a:lstStyle/>
          <a:p>
            <a:r>
              <a:rPr lang="en-NZ" dirty="0" smtClean="0"/>
              <a:t>Records are the logical unit of access of a structured file</a:t>
            </a:r>
          </a:p>
          <a:p>
            <a:pPr lvl="1"/>
            <a:r>
              <a:rPr lang="en-NZ" dirty="0" smtClean="0"/>
              <a:t>But blocks are the unit for I/O with secondary storage</a:t>
            </a:r>
          </a:p>
          <a:p>
            <a:r>
              <a:rPr lang="en-NZ" dirty="0" smtClean="0"/>
              <a:t>Three approaches are common</a:t>
            </a:r>
          </a:p>
          <a:p>
            <a:pPr lvl="1"/>
            <a:r>
              <a:rPr lang="en-NZ" dirty="0" smtClean="0"/>
              <a:t>Fixed length blocking</a:t>
            </a:r>
          </a:p>
          <a:p>
            <a:pPr lvl="1"/>
            <a:r>
              <a:rPr lang="en-NZ" dirty="0" smtClean="0"/>
              <a:t>Variable length spanned blocking</a:t>
            </a:r>
          </a:p>
          <a:p>
            <a:pPr lvl="1"/>
            <a:r>
              <a:rPr lang="en-NZ" dirty="0" smtClean="0"/>
              <a:t>Variable-length unspanned blocking</a:t>
            </a:r>
          </a:p>
          <a:p>
            <a:pPr lvl="1"/>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Fixed Blocking</a:t>
            </a:r>
          </a:p>
        </p:txBody>
      </p:sp>
      <p:sp>
        <p:nvSpPr>
          <p:cNvPr id="3" name="Content Placeholder 2"/>
          <p:cNvSpPr>
            <a:spLocks noGrp="1"/>
          </p:cNvSpPr>
          <p:nvPr>
            <p:ph idx="1"/>
          </p:nvPr>
        </p:nvSpPr>
        <p:spPr/>
        <p:txBody>
          <a:bodyPr/>
          <a:lstStyle/>
          <a:p>
            <a:r>
              <a:rPr lang="en-NZ" dirty="0" smtClean="0"/>
              <a:t>Fixed-length records are used, and an integral number of records are stored in a block. </a:t>
            </a:r>
          </a:p>
          <a:p>
            <a:r>
              <a:rPr lang="en-NZ" dirty="0" smtClean="0"/>
              <a:t>Unused space at the end of a block is </a:t>
            </a:r>
            <a:r>
              <a:rPr lang="en-NZ" b="1" i="1" dirty="0" smtClean="0"/>
              <a:t>internal fragmentation</a:t>
            </a:r>
            <a:endParaRPr lang="en-NZ"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Blocking</a:t>
            </a:r>
            <a:endParaRPr lang="en-US" dirty="0"/>
          </a:p>
        </p:txBody>
      </p:sp>
      <p:pic>
        <p:nvPicPr>
          <p:cNvPr id="4" name="Content Placeholder 3" descr="Fig12_06a.gif"/>
          <p:cNvPicPr>
            <a:picLocks noGrp="1" noChangeAspect="1"/>
          </p:cNvPicPr>
          <p:nvPr>
            <p:ph idx="1"/>
          </p:nvPr>
        </p:nvPicPr>
        <p:blipFill>
          <a:blip r:embed="rId3"/>
          <a:stretch>
            <a:fillRect/>
          </a:stretch>
        </p:blipFill>
        <p:spPr>
          <a:xfrm>
            <a:off x="457200" y="1552240"/>
            <a:ext cx="8229600" cy="2410160"/>
          </a:xfrm>
        </p:spPr>
      </p:pic>
      <p:pic>
        <p:nvPicPr>
          <p:cNvPr id="5" name="Picture 4" descr="Fig12_06d.gif"/>
          <p:cNvPicPr>
            <a:picLocks noChangeAspect="1"/>
          </p:cNvPicPr>
          <p:nvPr/>
        </p:nvPicPr>
        <p:blipFill>
          <a:blip r:embed="rId4"/>
          <a:stretch>
            <a:fillRect/>
          </a:stretch>
        </p:blipFill>
        <p:spPr>
          <a:xfrm>
            <a:off x="528637" y="4038600"/>
            <a:ext cx="8086725" cy="160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Variable Length </a:t>
            </a:r>
            <a:br>
              <a:rPr lang="en-NZ" dirty="0" smtClean="0"/>
            </a:br>
            <a:r>
              <a:rPr lang="en-NZ" dirty="0" smtClean="0"/>
              <a:t>Spanned Blocking</a:t>
            </a:r>
            <a:endParaRPr lang="en-NZ" dirty="0"/>
          </a:p>
        </p:txBody>
      </p:sp>
      <p:sp>
        <p:nvSpPr>
          <p:cNvPr id="3" name="Content Placeholder 2"/>
          <p:cNvSpPr>
            <a:spLocks noGrp="1"/>
          </p:cNvSpPr>
          <p:nvPr>
            <p:ph idx="1"/>
          </p:nvPr>
        </p:nvSpPr>
        <p:spPr/>
        <p:txBody>
          <a:bodyPr/>
          <a:lstStyle/>
          <a:p>
            <a:r>
              <a:rPr lang="en-NZ" dirty="0" smtClean="0"/>
              <a:t>Variable-length records are used and are packed into blocks with no unused space.</a:t>
            </a:r>
          </a:p>
          <a:p>
            <a:r>
              <a:rPr lang="en-NZ" dirty="0" smtClean="0"/>
              <a:t>Some records may span multiple blocks</a:t>
            </a:r>
          </a:p>
          <a:p>
            <a:pPr lvl="1"/>
            <a:r>
              <a:rPr lang="en-NZ" dirty="0" smtClean="0"/>
              <a:t>Continuation is indicated by a pointer to the successor block</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Blocking: </a:t>
            </a:r>
            <a:br>
              <a:rPr lang="en-US" dirty="0" smtClean="0"/>
            </a:br>
            <a:r>
              <a:rPr lang="en-US" dirty="0" smtClean="0"/>
              <a:t>Spanned</a:t>
            </a:r>
            <a:endParaRPr lang="en-US" dirty="0"/>
          </a:p>
        </p:txBody>
      </p:sp>
      <p:pic>
        <p:nvPicPr>
          <p:cNvPr id="4" name="Content Placeholder 3" descr="Fig12_06b.gif"/>
          <p:cNvPicPr>
            <a:picLocks noGrp="1" noChangeAspect="1"/>
          </p:cNvPicPr>
          <p:nvPr>
            <p:ph idx="1"/>
          </p:nvPr>
        </p:nvPicPr>
        <p:blipFill>
          <a:blip r:embed="rId3"/>
          <a:stretch>
            <a:fillRect/>
          </a:stretch>
        </p:blipFill>
        <p:spPr>
          <a:xfrm>
            <a:off x="747712" y="1447800"/>
            <a:ext cx="7648575" cy="2428875"/>
          </a:xfrm>
        </p:spPr>
      </p:pic>
      <p:pic>
        <p:nvPicPr>
          <p:cNvPr id="5" name="Picture 4" descr="Fig12_06d.gif"/>
          <p:cNvPicPr>
            <a:picLocks noChangeAspect="1"/>
          </p:cNvPicPr>
          <p:nvPr/>
        </p:nvPicPr>
        <p:blipFill>
          <a:blip r:embed="rId4"/>
          <a:stretch>
            <a:fillRect/>
          </a:stretch>
        </p:blipFill>
        <p:spPr>
          <a:xfrm>
            <a:off x="528637" y="3886200"/>
            <a:ext cx="8086725" cy="1600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Variable-length </a:t>
            </a:r>
            <a:br>
              <a:rPr lang="en-NZ" dirty="0" smtClean="0"/>
            </a:br>
            <a:r>
              <a:rPr lang="en-NZ" dirty="0" smtClean="0"/>
              <a:t>unspanned blocking</a:t>
            </a:r>
            <a:endParaRPr lang="en-NZ" dirty="0"/>
          </a:p>
        </p:txBody>
      </p:sp>
      <p:sp>
        <p:nvSpPr>
          <p:cNvPr id="3" name="Content Placeholder 2"/>
          <p:cNvSpPr>
            <a:spLocks noGrp="1"/>
          </p:cNvSpPr>
          <p:nvPr>
            <p:ph idx="1"/>
          </p:nvPr>
        </p:nvSpPr>
        <p:spPr/>
        <p:txBody>
          <a:bodyPr/>
          <a:lstStyle/>
          <a:p>
            <a:r>
              <a:rPr lang="en-NZ" dirty="0" smtClean="0"/>
              <a:t>Uses variable length records without spanning</a:t>
            </a:r>
          </a:p>
          <a:p>
            <a:r>
              <a:rPr lang="en-NZ" dirty="0" smtClean="0"/>
              <a:t>Wasted space in most blocks because of the inability to use the remainder of a block if the next record is larger than the remaining unused space.</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Files</a:t>
            </a:r>
            <a:endParaRPr lang="en-NZ" dirty="0"/>
          </a:p>
        </p:txBody>
      </p:sp>
      <p:sp>
        <p:nvSpPr>
          <p:cNvPr id="3" name="Content Placeholder 2"/>
          <p:cNvSpPr>
            <a:spLocks noGrp="1"/>
          </p:cNvSpPr>
          <p:nvPr>
            <p:ph idx="1"/>
          </p:nvPr>
        </p:nvSpPr>
        <p:spPr/>
        <p:txBody>
          <a:bodyPr/>
          <a:lstStyle/>
          <a:p>
            <a:r>
              <a:rPr lang="en-NZ" dirty="0" smtClean="0"/>
              <a:t>Files are the central element to most applications</a:t>
            </a:r>
          </a:p>
          <a:p>
            <a:r>
              <a:rPr lang="en-NZ" dirty="0" smtClean="0"/>
              <a:t>The File System is one of the most important part of the OS to a user</a:t>
            </a:r>
          </a:p>
          <a:p>
            <a:r>
              <a:rPr lang="en-NZ" dirty="0" smtClean="0"/>
              <a:t>Desirable properties of files:</a:t>
            </a:r>
          </a:p>
          <a:p>
            <a:pPr lvl="1"/>
            <a:r>
              <a:rPr lang="en-NZ" dirty="0" smtClean="0"/>
              <a:t>Long-term existence</a:t>
            </a:r>
          </a:p>
          <a:p>
            <a:pPr lvl="1"/>
            <a:r>
              <a:rPr lang="en-NZ" dirty="0" smtClean="0"/>
              <a:t> Sharable between processes</a:t>
            </a:r>
          </a:p>
          <a:p>
            <a:pPr lvl="1"/>
            <a:r>
              <a:rPr lang="en-NZ" dirty="0" smtClean="0"/>
              <a:t>Structure</a:t>
            </a:r>
          </a:p>
          <a:p>
            <a:pPr lvl="1"/>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 Blocking: </a:t>
            </a:r>
            <a:br>
              <a:rPr lang="en-US" dirty="0" smtClean="0"/>
            </a:br>
            <a:r>
              <a:rPr lang="en-US" dirty="0" smtClean="0"/>
              <a:t>Unspanned</a:t>
            </a:r>
            <a:endParaRPr lang="en-US" dirty="0"/>
          </a:p>
        </p:txBody>
      </p:sp>
      <p:pic>
        <p:nvPicPr>
          <p:cNvPr id="4" name="Content Placeholder 3" descr="Fig12_06c.gif"/>
          <p:cNvPicPr>
            <a:picLocks noGrp="1" noChangeAspect="1"/>
          </p:cNvPicPr>
          <p:nvPr>
            <p:ph idx="1"/>
          </p:nvPr>
        </p:nvPicPr>
        <p:blipFill>
          <a:blip r:embed="rId3"/>
          <a:stretch>
            <a:fillRect/>
          </a:stretch>
        </p:blipFill>
        <p:spPr>
          <a:xfrm>
            <a:off x="457200" y="1676400"/>
            <a:ext cx="8229600" cy="4127699"/>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normAutofit/>
          </a:bodyPr>
          <a:lstStyle/>
          <a:p>
            <a:r>
              <a:rPr lang="en-NZ" sz="2400" dirty="0" smtClean="0"/>
              <a:t>Overview</a:t>
            </a:r>
          </a:p>
          <a:p>
            <a:r>
              <a:rPr lang="en-NZ" sz="2400" dirty="0" smtClean="0"/>
              <a:t>File organisation and Access</a:t>
            </a:r>
          </a:p>
          <a:p>
            <a:r>
              <a:rPr lang="en-NZ" sz="2400" dirty="0" smtClean="0"/>
              <a:t>File Directories</a:t>
            </a:r>
          </a:p>
          <a:p>
            <a:r>
              <a:rPr lang="en-NZ" sz="2400" dirty="0" smtClean="0"/>
              <a:t>File Sharing</a:t>
            </a:r>
          </a:p>
          <a:p>
            <a:r>
              <a:rPr lang="en-NZ" sz="2400" dirty="0" smtClean="0"/>
              <a:t>Record Blocking</a:t>
            </a:r>
          </a:p>
          <a:p>
            <a:r>
              <a:rPr lang="en-NZ" dirty="0" smtClean="0">
                <a:solidFill>
                  <a:schemeClr val="accent1">
                    <a:lumMod val="75000"/>
                  </a:schemeClr>
                </a:solidFill>
              </a:rPr>
              <a:t>Secondary Storage Management</a:t>
            </a:r>
          </a:p>
          <a:p>
            <a:pPr marL="0" indent="0">
              <a:buNone/>
            </a:pPr>
            <a:r>
              <a:rPr lang="en-NZ" dirty="0">
                <a:solidFill>
                  <a:schemeClr val="accent1">
                    <a:lumMod val="75000"/>
                  </a:schemeClr>
                </a:solidFill>
              </a:rPr>
              <a:t>	</a:t>
            </a:r>
            <a:r>
              <a:rPr lang="en-NZ" dirty="0" smtClean="0"/>
              <a:t>- </a:t>
            </a:r>
            <a:r>
              <a:rPr lang="en-NZ" sz="2400" dirty="0" smtClean="0"/>
              <a:t>File Allocation Methods</a:t>
            </a:r>
          </a:p>
          <a:p>
            <a:pPr marL="0" indent="0">
              <a:buNone/>
            </a:pPr>
            <a:r>
              <a:rPr lang="en-NZ" sz="2400" dirty="0" smtClean="0"/>
              <a:t>	- Free Space Management</a:t>
            </a:r>
          </a:p>
          <a:p>
            <a:pPr marL="0" indent="0">
              <a:buNone/>
            </a:pPr>
            <a:endParaRPr lang="en-NZ" dirty="0" smtClean="0">
              <a:solidFill>
                <a:schemeClr val="accent1">
                  <a:lumMod val="75000"/>
                </a:schemeClr>
              </a:solidFill>
            </a:endParaRPr>
          </a:p>
        </p:txBody>
      </p:sp>
      <p:cxnSp>
        <p:nvCxnSpPr>
          <p:cNvPr id="4" name="Straight Arrow Connector 3"/>
          <p:cNvCxnSpPr/>
          <p:nvPr/>
        </p:nvCxnSpPr>
        <p:spPr>
          <a:xfrm>
            <a:off x="152400" y="4189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Storage Management</a:t>
            </a:r>
            <a:endParaRPr lang="en-US" dirty="0"/>
          </a:p>
        </p:txBody>
      </p:sp>
      <p:sp>
        <p:nvSpPr>
          <p:cNvPr id="3" name="Content Placeholder 2"/>
          <p:cNvSpPr>
            <a:spLocks noGrp="1"/>
          </p:cNvSpPr>
          <p:nvPr>
            <p:ph idx="1"/>
          </p:nvPr>
        </p:nvSpPr>
        <p:spPr/>
        <p:txBody>
          <a:bodyPr/>
          <a:lstStyle/>
          <a:p>
            <a:r>
              <a:rPr lang="en-US" dirty="0" smtClean="0"/>
              <a:t>The Operating System is responsible for allocating blocks to files</a:t>
            </a:r>
          </a:p>
          <a:p>
            <a:r>
              <a:rPr lang="en-US" dirty="0" smtClean="0"/>
              <a:t>Two related issues</a:t>
            </a:r>
          </a:p>
          <a:p>
            <a:pPr lvl="1"/>
            <a:r>
              <a:rPr lang="en-US" dirty="0" smtClean="0"/>
              <a:t>Space must be allocated to files</a:t>
            </a:r>
          </a:p>
          <a:p>
            <a:pPr lvl="1"/>
            <a:r>
              <a:rPr lang="en-US" dirty="0" smtClean="0"/>
              <a:t>Must keep track of the space available for allocation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issues</a:t>
            </a:r>
            <a:endParaRPr lang="en-NZ" dirty="0"/>
          </a:p>
        </p:txBody>
      </p:sp>
      <p:sp>
        <p:nvSpPr>
          <p:cNvPr id="3" name="Content Placeholder 2"/>
          <p:cNvSpPr>
            <a:spLocks noGrp="1"/>
          </p:cNvSpPr>
          <p:nvPr>
            <p:ph idx="1"/>
          </p:nvPr>
        </p:nvSpPr>
        <p:spPr/>
        <p:txBody>
          <a:bodyPr/>
          <a:lstStyle/>
          <a:p>
            <a:pPr marL="514350" indent="-514350">
              <a:buFont typeface="+mj-lt"/>
              <a:buAutoNum type="arabicPeriod"/>
            </a:pPr>
            <a:r>
              <a:rPr lang="en-NZ" dirty="0" smtClean="0"/>
              <a:t>When a file is created – is the maximum space allocated at once?</a:t>
            </a:r>
          </a:p>
          <a:p>
            <a:pPr marL="514350" indent="-514350">
              <a:buFont typeface="+mj-lt"/>
              <a:buAutoNum type="arabicPeriod"/>
            </a:pPr>
            <a:r>
              <a:rPr lang="en-NZ" dirty="0" smtClean="0"/>
              <a:t>Space is added to a file in contiguous ‘portions’</a:t>
            </a:r>
          </a:p>
          <a:p>
            <a:pPr lvl="1"/>
            <a:r>
              <a:rPr lang="en-NZ" dirty="0" smtClean="0"/>
              <a:t>What size should be the ‘portion’?</a:t>
            </a:r>
          </a:p>
          <a:p>
            <a:pPr marL="514350" indent="-514350">
              <a:buFont typeface="+mj-lt"/>
              <a:buAutoNum type="arabicPeriod"/>
            </a:pPr>
            <a:r>
              <a:rPr lang="en-NZ" dirty="0" smtClean="0"/>
              <a:t>What data structure should be used to keep track of the file portions?</a:t>
            </a:r>
          </a:p>
          <a:p>
            <a:pPr>
              <a:buNone/>
            </a:pP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1"/>
          </p:nvPr>
        </p:nvSpPr>
        <p:spPr/>
        <p:txBody>
          <a:bodyPr/>
          <a:lstStyle/>
          <a:p>
            <a:r>
              <a:rPr lang="en-US" dirty="0" smtClean="0"/>
              <a:t>Need the maximum size for the file at the time of creation</a:t>
            </a:r>
          </a:p>
          <a:p>
            <a:r>
              <a:rPr lang="en-US" dirty="0" smtClean="0"/>
              <a:t>Difficult to reliably estimate the maximum potential size of the file</a:t>
            </a:r>
          </a:p>
          <a:p>
            <a:r>
              <a:rPr lang="en-US" dirty="0" smtClean="0"/>
              <a:t>Tend to overestimated file size so as not to run out of space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Portion size</a:t>
            </a:r>
            <a:endParaRPr lang="en-NZ" dirty="0"/>
          </a:p>
        </p:txBody>
      </p:sp>
      <p:sp>
        <p:nvSpPr>
          <p:cNvPr id="3" name="Content Placeholder 2"/>
          <p:cNvSpPr>
            <a:spLocks noGrp="1"/>
          </p:cNvSpPr>
          <p:nvPr>
            <p:ph idx="1"/>
          </p:nvPr>
        </p:nvSpPr>
        <p:spPr/>
        <p:txBody>
          <a:bodyPr/>
          <a:lstStyle/>
          <a:p>
            <a:r>
              <a:rPr lang="en-NZ" dirty="0" smtClean="0"/>
              <a:t>Two extremes:</a:t>
            </a:r>
          </a:p>
          <a:p>
            <a:pPr lvl="1"/>
            <a:r>
              <a:rPr lang="en-NZ" dirty="0" smtClean="0"/>
              <a:t>Portion large enough to hold entire file is allocated</a:t>
            </a:r>
          </a:p>
          <a:p>
            <a:pPr lvl="1"/>
            <a:r>
              <a:rPr lang="en-NZ" dirty="0" smtClean="0"/>
              <a:t>Allocate space one block at a time</a:t>
            </a:r>
          </a:p>
          <a:p>
            <a:r>
              <a:rPr lang="en-NZ" dirty="0" smtClean="0"/>
              <a:t>Trade-off between efficiency from the point of view of a single file, or the overall system efficiency</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File Allocation Method</a:t>
            </a:r>
            <a:endParaRPr lang="en-NZ" dirty="0"/>
          </a:p>
        </p:txBody>
      </p:sp>
      <p:sp>
        <p:nvSpPr>
          <p:cNvPr id="3" name="Content Placeholder 2"/>
          <p:cNvSpPr>
            <a:spLocks noGrp="1"/>
          </p:cNvSpPr>
          <p:nvPr>
            <p:ph idx="1"/>
          </p:nvPr>
        </p:nvSpPr>
        <p:spPr/>
        <p:txBody>
          <a:bodyPr/>
          <a:lstStyle/>
          <a:p>
            <a:r>
              <a:rPr lang="en-NZ" dirty="0" smtClean="0"/>
              <a:t>Three methods are in common use: </a:t>
            </a:r>
          </a:p>
          <a:p>
            <a:pPr lvl="1"/>
            <a:r>
              <a:rPr lang="en-NZ" dirty="0" smtClean="0"/>
              <a:t>contiguous, </a:t>
            </a:r>
          </a:p>
          <a:p>
            <a:pPr lvl="1"/>
            <a:r>
              <a:rPr lang="en-NZ" dirty="0" smtClean="0"/>
              <a:t>chained, and </a:t>
            </a:r>
          </a:p>
          <a:p>
            <a:pPr lvl="1"/>
            <a:r>
              <a:rPr lang="en-NZ" dirty="0" smtClean="0"/>
              <a:t>indexed.</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Allocation</a:t>
            </a:r>
            <a:endParaRPr lang="en-US" dirty="0"/>
          </a:p>
        </p:txBody>
      </p:sp>
      <p:sp>
        <p:nvSpPr>
          <p:cNvPr id="3" name="Content Placeholder 2"/>
          <p:cNvSpPr>
            <a:spLocks noGrp="1"/>
          </p:cNvSpPr>
          <p:nvPr>
            <p:ph idx="1"/>
          </p:nvPr>
        </p:nvSpPr>
        <p:spPr/>
        <p:txBody>
          <a:bodyPr/>
          <a:lstStyle/>
          <a:p>
            <a:r>
              <a:rPr lang="en-US" dirty="0" smtClean="0"/>
              <a:t>Single set of blocks is allocated to a file at the time of creation</a:t>
            </a:r>
          </a:p>
          <a:p>
            <a:r>
              <a:rPr lang="en-US" dirty="0" smtClean="0"/>
              <a:t>Only a single entry in the file allocation table</a:t>
            </a:r>
          </a:p>
          <a:p>
            <a:pPr lvl="1"/>
            <a:r>
              <a:rPr lang="en-US" dirty="0" smtClean="0"/>
              <a:t>Starting block and length of the file</a:t>
            </a:r>
          </a:p>
          <a:p>
            <a:r>
              <a:rPr lang="en-US" dirty="0" smtClean="0"/>
              <a:t>External fragmentation will occur</a:t>
            </a:r>
          </a:p>
          <a:p>
            <a:pPr lvl="1"/>
            <a:r>
              <a:rPr lang="en-US" dirty="0" smtClean="0"/>
              <a:t>Need to perform compaction</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Contiguous </a:t>
            </a:r>
            <a:br>
              <a:rPr lang="en-US" dirty="0" smtClean="0"/>
            </a:br>
            <a:r>
              <a:rPr lang="en-US" dirty="0" smtClean="0"/>
              <a:t>File Allocation</a:t>
            </a:r>
            <a:endParaRPr lang="en-US" dirty="0"/>
          </a:p>
        </p:txBody>
      </p:sp>
      <p:pic>
        <p:nvPicPr>
          <p:cNvPr id="4" name="Content Placeholder 3" descr="Fig12_07.gif"/>
          <p:cNvPicPr>
            <a:picLocks noGrp="1" noChangeAspect="1"/>
          </p:cNvPicPr>
          <p:nvPr>
            <p:ph idx="1"/>
          </p:nvPr>
        </p:nvPicPr>
        <p:blipFill>
          <a:blip r:embed="rId3"/>
          <a:stretch>
            <a:fillRect/>
          </a:stretch>
        </p:blipFill>
        <p:spPr>
          <a:xfrm>
            <a:off x="1758240" y="1600200"/>
            <a:ext cx="5627520"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fragmentation</a:t>
            </a:r>
            <a:endParaRPr lang="en-US" dirty="0"/>
          </a:p>
        </p:txBody>
      </p:sp>
      <p:pic>
        <p:nvPicPr>
          <p:cNvPr id="4" name="Content Placeholder 3" descr="Fig12_08.gif"/>
          <p:cNvPicPr>
            <a:picLocks noGrp="1" noChangeAspect="1"/>
          </p:cNvPicPr>
          <p:nvPr>
            <p:ph idx="1"/>
          </p:nvPr>
        </p:nvPicPr>
        <p:blipFill>
          <a:blip r:embed="rId3"/>
          <a:stretch>
            <a:fillRect/>
          </a:stretch>
        </p:blipFill>
        <p:spPr>
          <a:xfrm>
            <a:off x="1407106" y="1600200"/>
            <a:ext cx="6329788"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File Management</a:t>
            </a:r>
          </a:p>
        </p:txBody>
      </p:sp>
      <p:sp>
        <p:nvSpPr>
          <p:cNvPr id="4" name="Content Placeholder 3"/>
          <p:cNvSpPr>
            <a:spLocks noGrp="1"/>
          </p:cNvSpPr>
          <p:nvPr>
            <p:ph idx="1"/>
          </p:nvPr>
        </p:nvSpPr>
        <p:spPr/>
        <p:txBody>
          <a:bodyPr/>
          <a:lstStyle/>
          <a:p>
            <a:r>
              <a:rPr lang="en-US" dirty="0" smtClean="0"/>
              <a:t>File management system consists of system utility programs that run as privileged applications</a:t>
            </a:r>
          </a:p>
          <a:p>
            <a:r>
              <a:rPr lang="en-US" dirty="0" smtClean="0"/>
              <a:t>Concerned with secondary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sp>
        <p:nvSpPr>
          <p:cNvPr id="3" name="Content Placeholder 2"/>
          <p:cNvSpPr>
            <a:spLocks noGrp="1"/>
          </p:cNvSpPr>
          <p:nvPr>
            <p:ph idx="1"/>
          </p:nvPr>
        </p:nvSpPr>
        <p:spPr/>
        <p:txBody>
          <a:bodyPr/>
          <a:lstStyle/>
          <a:p>
            <a:r>
              <a:rPr lang="en-US" dirty="0" smtClean="0"/>
              <a:t>Allocation on basis of individual block</a:t>
            </a:r>
          </a:p>
          <a:p>
            <a:r>
              <a:rPr lang="en-US" dirty="0" smtClean="0"/>
              <a:t>Each block contains a pointer to the next block in the chain</a:t>
            </a:r>
          </a:p>
          <a:p>
            <a:r>
              <a:rPr lang="en-US" dirty="0" smtClean="0"/>
              <a:t>Only single entry in the file allocation table</a:t>
            </a:r>
          </a:p>
          <a:p>
            <a:pPr lvl="1"/>
            <a:r>
              <a:rPr lang="en-US" dirty="0" smtClean="0"/>
              <a:t>Starting block and length of file</a:t>
            </a:r>
          </a:p>
          <a:p>
            <a:r>
              <a:rPr lang="en-US" dirty="0" smtClean="0"/>
              <a:t>No external fragmentation</a:t>
            </a:r>
          </a:p>
          <a:p>
            <a:r>
              <a:rPr lang="en-US" dirty="0" smtClean="0"/>
              <a:t>Best for sequential files</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a:t>
            </a:r>
            <a:endParaRPr lang="en-US" dirty="0"/>
          </a:p>
        </p:txBody>
      </p:sp>
      <p:pic>
        <p:nvPicPr>
          <p:cNvPr id="4" name="Content Placeholder 3" descr="Fig12_09.gif"/>
          <p:cNvPicPr>
            <a:picLocks noGrp="1" noChangeAspect="1"/>
          </p:cNvPicPr>
          <p:nvPr>
            <p:ph idx="1"/>
          </p:nvPr>
        </p:nvPicPr>
        <p:blipFill>
          <a:blip r:embed="rId3"/>
          <a:stretch>
            <a:fillRect/>
          </a:stretch>
        </p:blipFill>
        <p:spPr>
          <a:xfrm>
            <a:off x="1914025" y="1600200"/>
            <a:ext cx="5315949"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Allocation Consolidation</a:t>
            </a:r>
            <a:endParaRPr lang="en-US" dirty="0"/>
          </a:p>
        </p:txBody>
      </p:sp>
      <p:pic>
        <p:nvPicPr>
          <p:cNvPr id="4" name="Content Placeholder 3" descr="Fig12_10.gif"/>
          <p:cNvPicPr>
            <a:picLocks noGrp="1" noChangeAspect="1"/>
          </p:cNvPicPr>
          <p:nvPr>
            <p:ph idx="1"/>
          </p:nvPr>
        </p:nvPicPr>
        <p:blipFill>
          <a:blip r:embed="rId3"/>
          <a:stretch>
            <a:fillRect/>
          </a:stretch>
        </p:blipFill>
        <p:spPr>
          <a:xfrm>
            <a:off x="1587060" y="1600200"/>
            <a:ext cx="5969880"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Allocation</a:t>
            </a:r>
            <a:endParaRPr lang="en-US" dirty="0"/>
          </a:p>
        </p:txBody>
      </p:sp>
      <p:sp>
        <p:nvSpPr>
          <p:cNvPr id="3" name="Content Placeholder 2"/>
          <p:cNvSpPr>
            <a:spLocks noGrp="1"/>
          </p:cNvSpPr>
          <p:nvPr>
            <p:ph idx="1"/>
          </p:nvPr>
        </p:nvSpPr>
        <p:spPr/>
        <p:txBody>
          <a:bodyPr/>
          <a:lstStyle/>
          <a:p>
            <a:r>
              <a:rPr lang="en-US" dirty="0" smtClean="0"/>
              <a:t>File allocation table contains a separate one-level index for each file</a:t>
            </a:r>
          </a:p>
          <a:p>
            <a:r>
              <a:rPr lang="en-US" dirty="0" smtClean="0"/>
              <a:t>The index has one entry for each portion allocated to the file</a:t>
            </a:r>
          </a:p>
          <a:p>
            <a:r>
              <a:rPr lang="en-US" dirty="0" smtClean="0"/>
              <a:t>The file allocation table contains block number for the index</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Indexed Allocation </a:t>
            </a:r>
            <a:br>
              <a:rPr lang="en-NZ" dirty="0" smtClean="0"/>
            </a:br>
            <a:r>
              <a:rPr lang="en-NZ" dirty="0" smtClean="0"/>
              <a:t>Method</a:t>
            </a:r>
            <a:endParaRPr lang="en-NZ" dirty="0"/>
          </a:p>
        </p:txBody>
      </p:sp>
      <p:sp>
        <p:nvSpPr>
          <p:cNvPr id="3" name="Content Placeholder 2"/>
          <p:cNvSpPr>
            <a:spLocks noGrp="1"/>
          </p:cNvSpPr>
          <p:nvPr>
            <p:ph idx="1"/>
          </p:nvPr>
        </p:nvSpPr>
        <p:spPr/>
        <p:txBody>
          <a:bodyPr/>
          <a:lstStyle/>
          <a:p>
            <a:r>
              <a:rPr lang="en-NZ" dirty="0" smtClean="0"/>
              <a:t>Allocation may be either</a:t>
            </a:r>
          </a:p>
          <a:p>
            <a:pPr lvl="1"/>
            <a:r>
              <a:rPr lang="en-NZ" dirty="0" smtClean="0"/>
              <a:t>Fixed size blocks or </a:t>
            </a:r>
          </a:p>
          <a:p>
            <a:pPr lvl="1"/>
            <a:r>
              <a:rPr lang="en-NZ" dirty="0" smtClean="0"/>
              <a:t>Variable sized blocks</a:t>
            </a:r>
          </a:p>
          <a:p>
            <a:r>
              <a:rPr lang="en-NZ" dirty="0" smtClean="0"/>
              <a:t>Allocating by blocks eliminates external fragmentation</a:t>
            </a:r>
          </a:p>
          <a:p>
            <a:r>
              <a:rPr lang="en-NZ" dirty="0" smtClean="0"/>
              <a:t>Variable sized blocks improves locality</a:t>
            </a:r>
          </a:p>
          <a:p>
            <a:r>
              <a:rPr lang="en-NZ" dirty="0" smtClean="0"/>
              <a:t>Both cases require occasional consolidation</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Indexed allocation </a:t>
            </a:r>
            <a:br>
              <a:rPr lang="en-NZ" dirty="0" smtClean="0"/>
            </a:br>
            <a:r>
              <a:rPr lang="en-NZ" dirty="0" smtClean="0"/>
              <a:t>with Block Portions</a:t>
            </a:r>
            <a:endParaRPr lang="en-NZ" dirty="0"/>
          </a:p>
        </p:txBody>
      </p:sp>
      <p:pic>
        <p:nvPicPr>
          <p:cNvPr id="1026" name="Picture 2"/>
          <p:cNvPicPr>
            <a:picLocks noGrp="1" noChangeAspect="1" noChangeArrowheads="1"/>
          </p:cNvPicPr>
          <p:nvPr>
            <p:ph idx="1"/>
          </p:nvPr>
        </p:nvPicPr>
        <p:blipFill>
          <a:blip r:embed="rId2"/>
          <a:stretch>
            <a:fillRect/>
          </a:stretch>
        </p:blipFill>
        <p:spPr bwMode="auto">
          <a:xfrm>
            <a:off x="1157287" y="1686719"/>
            <a:ext cx="6829425" cy="43529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Indexed Allocation with</a:t>
            </a:r>
            <a:br>
              <a:rPr lang="en-US" dirty="0" smtClean="0"/>
            </a:br>
            <a:r>
              <a:rPr lang="en-US" dirty="0" smtClean="0"/>
              <a:t> Variable Length Portions</a:t>
            </a:r>
            <a:endParaRPr lang="en-US" dirty="0"/>
          </a:p>
        </p:txBody>
      </p:sp>
      <p:pic>
        <p:nvPicPr>
          <p:cNvPr id="4" name="Content Placeholder 3" descr="Fig12_12.gif"/>
          <p:cNvPicPr>
            <a:picLocks noGrp="1" noChangeAspect="1"/>
          </p:cNvPicPr>
          <p:nvPr>
            <p:ph idx="1"/>
          </p:nvPr>
        </p:nvPicPr>
        <p:blipFill>
          <a:blip r:embed="rId3"/>
          <a:stretch>
            <a:fillRect/>
          </a:stretch>
        </p:blipFill>
        <p:spPr>
          <a:xfrm>
            <a:off x="1384532" y="1600200"/>
            <a:ext cx="6374935" cy="452596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Free </a:t>
            </a:r>
            <a:br>
              <a:rPr lang="en-NZ" dirty="0" smtClean="0"/>
            </a:br>
            <a:r>
              <a:rPr lang="en-NZ" dirty="0" smtClean="0"/>
              <a:t>Space Management</a:t>
            </a:r>
            <a:endParaRPr lang="en-NZ" dirty="0"/>
          </a:p>
        </p:txBody>
      </p:sp>
      <p:sp>
        <p:nvSpPr>
          <p:cNvPr id="3" name="Content Placeholder 2"/>
          <p:cNvSpPr>
            <a:spLocks noGrp="1"/>
          </p:cNvSpPr>
          <p:nvPr>
            <p:ph idx="1"/>
          </p:nvPr>
        </p:nvSpPr>
        <p:spPr/>
        <p:txBody>
          <a:bodyPr/>
          <a:lstStyle/>
          <a:p>
            <a:r>
              <a:rPr lang="en-NZ" dirty="0" smtClean="0"/>
              <a:t>Just as allocated space must be managed, so must the unallocated space</a:t>
            </a:r>
          </a:p>
          <a:p>
            <a:r>
              <a:rPr lang="en-NZ" dirty="0" smtClean="0"/>
              <a:t>To perform file allocation, we need to know which blocks are available.</a:t>
            </a:r>
          </a:p>
          <a:p>
            <a:r>
              <a:rPr lang="en-NZ" dirty="0" smtClean="0"/>
              <a:t>We need a disk allocation table in addition to a file allocation table</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Bit Tables</a:t>
            </a:r>
            <a:endParaRPr lang="en-NZ" dirty="0"/>
          </a:p>
        </p:txBody>
      </p:sp>
      <p:sp>
        <p:nvSpPr>
          <p:cNvPr id="3" name="Content Placeholder 2"/>
          <p:cNvSpPr>
            <a:spLocks noGrp="1"/>
          </p:cNvSpPr>
          <p:nvPr>
            <p:ph idx="1"/>
          </p:nvPr>
        </p:nvSpPr>
        <p:spPr/>
        <p:txBody>
          <a:bodyPr/>
          <a:lstStyle/>
          <a:p>
            <a:r>
              <a:rPr lang="en-NZ" dirty="0" smtClean="0"/>
              <a:t>This method uses a vector containing one bit for each block on the disk. </a:t>
            </a:r>
          </a:p>
          <a:p>
            <a:r>
              <a:rPr lang="en-NZ" dirty="0" smtClean="0"/>
              <a:t>Each entry of a 0 corresponds to a free block, </a:t>
            </a:r>
          </a:p>
          <a:p>
            <a:pPr lvl="1"/>
            <a:r>
              <a:rPr lang="en-NZ" dirty="0" smtClean="0"/>
              <a:t>and each 1 corresponds to a block in use.</a:t>
            </a:r>
          </a:p>
          <a:p>
            <a:r>
              <a:rPr lang="en-NZ" dirty="0" smtClean="0"/>
              <a:t>Advantages:</a:t>
            </a:r>
          </a:p>
          <a:p>
            <a:pPr lvl="1"/>
            <a:r>
              <a:rPr lang="en-NZ" dirty="0" smtClean="0"/>
              <a:t>Works well with any file allocation method</a:t>
            </a:r>
          </a:p>
          <a:p>
            <a:pPr lvl="1"/>
            <a:r>
              <a:rPr lang="en-NZ" dirty="0" smtClean="0"/>
              <a:t>Small as possible</a:t>
            </a:r>
          </a:p>
          <a:p>
            <a:endParaRPr lang="en-NZ" dirty="0" smtClean="0"/>
          </a:p>
          <a:p>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Chained Free Portions </a:t>
            </a:r>
            <a:endParaRPr lang="en-NZ" dirty="0"/>
          </a:p>
        </p:txBody>
      </p:sp>
      <p:sp>
        <p:nvSpPr>
          <p:cNvPr id="3" name="Content Placeholder 2"/>
          <p:cNvSpPr>
            <a:spLocks noGrp="1"/>
          </p:cNvSpPr>
          <p:nvPr>
            <p:ph idx="1"/>
          </p:nvPr>
        </p:nvSpPr>
        <p:spPr/>
        <p:txBody>
          <a:bodyPr/>
          <a:lstStyle/>
          <a:p>
            <a:r>
              <a:rPr lang="en-NZ" dirty="0" smtClean="0"/>
              <a:t>The free portions may be chained together by using a pointer and length value in each free portion. </a:t>
            </a:r>
          </a:p>
          <a:p>
            <a:r>
              <a:rPr lang="en-NZ" dirty="0" smtClean="0"/>
              <a:t>Negligible space overhead</a:t>
            </a:r>
          </a:p>
          <a:p>
            <a:r>
              <a:rPr lang="en-NZ" dirty="0" smtClean="0"/>
              <a:t>Suited to all file allocation methods</a:t>
            </a:r>
          </a:p>
          <a:p>
            <a:r>
              <a:rPr lang="en-NZ" dirty="0" smtClean="0"/>
              <a:t>Leads to fragmentation</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Typical Operations</a:t>
            </a:r>
            <a:endParaRPr lang="en-NZ" dirty="0"/>
          </a:p>
        </p:txBody>
      </p:sp>
      <p:sp>
        <p:nvSpPr>
          <p:cNvPr id="3" name="Content Placeholder 2"/>
          <p:cNvSpPr>
            <a:spLocks noGrp="1"/>
          </p:cNvSpPr>
          <p:nvPr>
            <p:ph idx="1"/>
          </p:nvPr>
        </p:nvSpPr>
        <p:spPr/>
        <p:txBody>
          <a:bodyPr/>
          <a:lstStyle/>
          <a:p>
            <a:r>
              <a:rPr lang="en-NZ" dirty="0" smtClean="0"/>
              <a:t>File systems also provide functions which can be performed on files, typically:</a:t>
            </a:r>
          </a:p>
          <a:p>
            <a:pPr lvl="1"/>
            <a:r>
              <a:rPr lang="en-NZ" dirty="0" smtClean="0"/>
              <a:t>Create</a:t>
            </a:r>
          </a:p>
          <a:p>
            <a:pPr lvl="1"/>
            <a:r>
              <a:rPr lang="en-NZ" dirty="0" smtClean="0"/>
              <a:t>Delete</a:t>
            </a:r>
          </a:p>
          <a:p>
            <a:pPr lvl="1"/>
            <a:r>
              <a:rPr lang="en-NZ" dirty="0" smtClean="0"/>
              <a:t>Open</a:t>
            </a:r>
          </a:p>
          <a:p>
            <a:pPr lvl="1"/>
            <a:r>
              <a:rPr lang="en-NZ" dirty="0" smtClean="0"/>
              <a:t>Close</a:t>
            </a:r>
          </a:p>
          <a:p>
            <a:pPr lvl="1"/>
            <a:r>
              <a:rPr lang="en-NZ" dirty="0" smtClean="0"/>
              <a:t>Read</a:t>
            </a:r>
          </a:p>
          <a:p>
            <a:pPr lvl="1"/>
            <a:r>
              <a:rPr lang="en-NZ" dirty="0" smtClean="0"/>
              <a:t>Write</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Indexing</a:t>
            </a:r>
            <a:endParaRPr lang="en-NZ" dirty="0"/>
          </a:p>
        </p:txBody>
      </p:sp>
      <p:sp>
        <p:nvSpPr>
          <p:cNvPr id="3" name="Content Placeholder 2"/>
          <p:cNvSpPr>
            <a:spLocks noGrp="1"/>
          </p:cNvSpPr>
          <p:nvPr>
            <p:ph idx="1"/>
          </p:nvPr>
        </p:nvSpPr>
        <p:spPr/>
        <p:txBody>
          <a:bodyPr/>
          <a:lstStyle/>
          <a:p>
            <a:r>
              <a:rPr lang="en-NZ" dirty="0" smtClean="0"/>
              <a:t>treats free space as a file and uses an index table as it would for file allocation</a:t>
            </a:r>
          </a:p>
          <a:p>
            <a:r>
              <a:rPr lang="en-NZ" dirty="0" smtClean="0"/>
              <a:t>For efficiency, the index should be on the basis of variable-size portions rather than blocks.</a:t>
            </a:r>
          </a:p>
          <a:p>
            <a:pPr lvl="1"/>
            <a:r>
              <a:rPr lang="en-NZ" dirty="0" smtClean="0"/>
              <a:t> Thus, there is one entry in the table for every free portion on the disk.</a:t>
            </a:r>
          </a:p>
          <a:p>
            <a:r>
              <a:rPr lang="en-NZ" dirty="0" smtClean="0"/>
              <a:t> This approach provides efficient support for all of the file allocation methods.</a:t>
            </a:r>
          </a:p>
          <a:p>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Free Block List </a:t>
            </a:r>
            <a:endParaRPr lang="en-NZ" dirty="0"/>
          </a:p>
        </p:txBody>
      </p:sp>
      <p:sp>
        <p:nvSpPr>
          <p:cNvPr id="3" name="Content Placeholder 2"/>
          <p:cNvSpPr>
            <a:spLocks noGrp="1"/>
          </p:cNvSpPr>
          <p:nvPr>
            <p:ph idx="1"/>
          </p:nvPr>
        </p:nvSpPr>
        <p:spPr/>
        <p:txBody>
          <a:bodyPr/>
          <a:lstStyle/>
          <a:p>
            <a:r>
              <a:rPr lang="en-NZ" dirty="0" smtClean="0"/>
              <a:t>Each block is assigned a number sequentially </a:t>
            </a:r>
          </a:p>
          <a:p>
            <a:pPr lvl="1"/>
            <a:r>
              <a:rPr lang="en-NZ" dirty="0" smtClean="0"/>
              <a:t>the list of the numbers of all free blocks is maintained in a reserved portion of the disk. </a:t>
            </a:r>
          </a:p>
          <a:p>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Volumes</a:t>
            </a:r>
            <a:endParaRPr lang="en-NZ" dirty="0"/>
          </a:p>
        </p:txBody>
      </p:sp>
      <p:sp>
        <p:nvSpPr>
          <p:cNvPr id="3" name="Content Placeholder 2"/>
          <p:cNvSpPr>
            <a:spLocks noGrp="1"/>
          </p:cNvSpPr>
          <p:nvPr>
            <p:ph idx="1"/>
          </p:nvPr>
        </p:nvSpPr>
        <p:spPr/>
        <p:txBody>
          <a:bodyPr/>
          <a:lstStyle/>
          <a:p>
            <a:r>
              <a:rPr lang="en-NZ" sz="2800" dirty="0" smtClean="0"/>
              <a:t>A collection of addressable sectors in secondary memory that an OS or application can use for data storage.</a:t>
            </a:r>
          </a:p>
          <a:p>
            <a:r>
              <a:rPr lang="en-NZ" sz="2800" dirty="0" smtClean="0"/>
              <a:t>The sectors in a volume need not be consecutive on a physical storage device;</a:t>
            </a:r>
          </a:p>
          <a:p>
            <a:pPr lvl="1"/>
            <a:r>
              <a:rPr lang="en-NZ" sz="2400" dirty="0" smtClean="0"/>
              <a:t>instead they need only appear that way to the OS or application. </a:t>
            </a:r>
          </a:p>
          <a:p>
            <a:r>
              <a:rPr lang="en-NZ" sz="2800" dirty="0" smtClean="0"/>
              <a:t>A volume may be the result of assembling and merging smaller volumes.</a:t>
            </a:r>
            <a:endParaRPr lang="en-NZ"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Terms</a:t>
            </a:r>
            <a:endParaRPr lang="en-NZ" dirty="0"/>
          </a:p>
        </p:txBody>
      </p:sp>
      <p:sp>
        <p:nvSpPr>
          <p:cNvPr id="3" name="Content Placeholder 2"/>
          <p:cNvSpPr>
            <a:spLocks noGrp="1"/>
          </p:cNvSpPr>
          <p:nvPr>
            <p:ph idx="1"/>
          </p:nvPr>
        </p:nvSpPr>
        <p:spPr/>
        <p:txBody>
          <a:bodyPr/>
          <a:lstStyle/>
          <a:p>
            <a:r>
              <a:rPr lang="en-NZ" dirty="0" smtClean="0"/>
              <a:t>Four terms are in common use when discussing files:</a:t>
            </a:r>
          </a:p>
          <a:p>
            <a:pPr lvl="1"/>
            <a:r>
              <a:rPr lang="en-NZ" dirty="0" smtClean="0"/>
              <a:t>Field</a:t>
            </a:r>
          </a:p>
          <a:p>
            <a:pPr lvl="1"/>
            <a:r>
              <a:rPr lang="en-NZ" dirty="0" smtClean="0"/>
              <a:t>Record</a:t>
            </a:r>
          </a:p>
          <a:p>
            <a:pPr lvl="1"/>
            <a:r>
              <a:rPr lang="en-NZ" dirty="0" smtClean="0"/>
              <a:t>File</a:t>
            </a:r>
          </a:p>
          <a:p>
            <a:pPr lvl="1"/>
            <a:r>
              <a:rPr lang="en-NZ" dirty="0" smtClean="0"/>
              <a:t>Database</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7470</Words>
  <Application>Microsoft Office PowerPoint</Application>
  <PresentationFormat>On-screen Show (4:3)</PresentationFormat>
  <Paragraphs>899</Paragraphs>
  <Slides>82</Slides>
  <Notes>76</Notes>
  <HiddenSlides>0</HiddenSlides>
  <MMClips>0</MMClips>
  <ScaleCrop>false</ScaleCrop>
  <HeadingPairs>
    <vt:vector size="4" baseType="variant">
      <vt:variant>
        <vt:lpstr>Theme</vt:lpstr>
      </vt:variant>
      <vt:variant>
        <vt:i4>2</vt:i4>
      </vt:variant>
      <vt:variant>
        <vt:lpstr>Slide Titles</vt:lpstr>
      </vt:variant>
      <vt:variant>
        <vt:i4>82</vt:i4>
      </vt:variant>
    </vt:vector>
  </HeadingPairs>
  <TitlesOfParts>
    <vt:vector size="84" baseType="lpstr">
      <vt:lpstr>Custom Design</vt:lpstr>
      <vt:lpstr>Office Theme</vt:lpstr>
      <vt:lpstr>System Programming and Operating System 17BTIS503  </vt:lpstr>
      <vt:lpstr>Course Objectives</vt:lpstr>
      <vt:lpstr>Course Outcomes</vt:lpstr>
      <vt:lpstr>Unit V File Management</vt:lpstr>
      <vt:lpstr>Roadmap</vt:lpstr>
      <vt:lpstr>Files</vt:lpstr>
      <vt:lpstr>File Management</vt:lpstr>
      <vt:lpstr>Typical Operations</vt:lpstr>
      <vt:lpstr>Terms</vt:lpstr>
      <vt:lpstr>Fields and Records</vt:lpstr>
      <vt:lpstr>File and Database</vt:lpstr>
      <vt:lpstr>File  Management Systems</vt:lpstr>
      <vt:lpstr>Objectives for a File Management System</vt:lpstr>
      <vt:lpstr>Requirements for a  general purpose system</vt:lpstr>
      <vt:lpstr>Requirements cont.</vt:lpstr>
      <vt:lpstr>Typical software  organization</vt:lpstr>
      <vt:lpstr>Device Drivers</vt:lpstr>
      <vt:lpstr>Basic File System</vt:lpstr>
      <vt:lpstr>Basic I/O Supervisor</vt:lpstr>
      <vt:lpstr>Logical I/O</vt:lpstr>
      <vt:lpstr>Access Method</vt:lpstr>
      <vt:lpstr>Elements of  File Management</vt:lpstr>
      <vt:lpstr>Roadmap</vt:lpstr>
      <vt:lpstr>File Organization</vt:lpstr>
      <vt:lpstr>Criteria for  File Organization</vt:lpstr>
      <vt:lpstr>File Organisation  Types</vt:lpstr>
      <vt:lpstr>The Pile</vt:lpstr>
      <vt:lpstr>The Sequential File</vt:lpstr>
      <vt:lpstr>Indexed Sequential File</vt:lpstr>
      <vt:lpstr>Indexed File</vt:lpstr>
      <vt:lpstr>File Organization</vt:lpstr>
      <vt:lpstr>Performance</vt:lpstr>
      <vt:lpstr>Roadmap</vt:lpstr>
      <vt:lpstr>Contents</vt:lpstr>
      <vt:lpstr>Directory Elements:  Basic Information</vt:lpstr>
      <vt:lpstr>Directory Elements:  Address Information</vt:lpstr>
      <vt:lpstr>Directory Elements:  Access Control Information</vt:lpstr>
      <vt:lpstr>Directory Elements:  Usage Information</vt:lpstr>
      <vt:lpstr>Simple Structure for a Directory</vt:lpstr>
      <vt:lpstr>Operations Performed  on a Directory</vt:lpstr>
      <vt:lpstr>Two-Level Scheme  for a Directory</vt:lpstr>
      <vt:lpstr>Hierarchical, or  Tree-Structured Directory</vt:lpstr>
      <vt:lpstr>Naming</vt:lpstr>
      <vt:lpstr>Example of  Tree-Structured Directory</vt:lpstr>
      <vt:lpstr>Working Directory</vt:lpstr>
      <vt:lpstr>Roadmap</vt:lpstr>
      <vt:lpstr>File Sharing</vt:lpstr>
      <vt:lpstr>Access Rights</vt:lpstr>
      <vt:lpstr>Access Rights cont…</vt:lpstr>
      <vt:lpstr>Access Rights cont…</vt:lpstr>
      <vt:lpstr>User Classes</vt:lpstr>
      <vt:lpstr>Simultaneous Access</vt:lpstr>
      <vt:lpstr>Roadmap</vt:lpstr>
      <vt:lpstr>Blocks and records</vt:lpstr>
      <vt:lpstr>Fixed Blocking</vt:lpstr>
      <vt:lpstr>Fixed Blocking</vt:lpstr>
      <vt:lpstr>Variable Length  Spanned Blocking</vt:lpstr>
      <vt:lpstr>Variable Blocking:  Spanned</vt:lpstr>
      <vt:lpstr>Variable-length  unspanned blocking</vt:lpstr>
      <vt:lpstr>Variable Blocking:  Unspanned</vt:lpstr>
      <vt:lpstr>Roadmap</vt:lpstr>
      <vt:lpstr>Secondary Storage Management</vt:lpstr>
      <vt:lpstr>File allocation issues</vt:lpstr>
      <vt:lpstr>Preallocation vs  Dynamic Allocation</vt:lpstr>
      <vt:lpstr>Portion size</vt:lpstr>
      <vt:lpstr>File Allocation Method</vt:lpstr>
      <vt:lpstr>Contiguous Allocation</vt:lpstr>
      <vt:lpstr>Contiguous  File Allocation</vt:lpstr>
      <vt:lpstr>External fragmentation</vt:lpstr>
      <vt:lpstr>Chained Allocation</vt:lpstr>
      <vt:lpstr>Chained Allocation</vt:lpstr>
      <vt:lpstr>Chained Allocation Consolidation</vt:lpstr>
      <vt:lpstr>Indexed Allocation</vt:lpstr>
      <vt:lpstr>Indexed Allocation  Method</vt:lpstr>
      <vt:lpstr>Indexed allocation  with Block Portions</vt:lpstr>
      <vt:lpstr>Indexed Allocation with  Variable Length Portions</vt:lpstr>
      <vt:lpstr>Free  Space Management</vt:lpstr>
      <vt:lpstr>Bit Tables</vt:lpstr>
      <vt:lpstr>Chained Free Portions </vt:lpstr>
      <vt:lpstr>Indexing</vt:lpstr>
      <vt:lpstr>Free Block List </vt:lpstr>
      <vt:lpstr>Volumes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2008-04-03T13:49:07Z</dcterms:created>
  <dcterms:modified xsi:type="dcterms:W3CDTF">2019-11-19T09:57:36Z</dcterms:modified>
</cp:coreProperties>
</file>