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06"/>
  </p:notesMasterIdLst>
  <p:sldIdLst>
    <p:sldId id="256" r:id="rId2"/>
    <p:sldId id="627" r:id="rId3"/>
    <p:sldId id="690" r:id="rId4"/>
    <p:sldId id="257" r:id="rId5"/>
    <p:sldId id="258" r:id="rId6"/>
    <p:sldId id="691" r:id="rId7"/>
    <p:sldId id="483" r:id="rId8"/>
    <p:sldId id="777" r:id="rId9"/>
    <p:sldId id="499" r:id="rId10"/>
    <p:sldId id="692" r:id="rId11"/>
    <p:sldId id="447" r:id="rId12"/>
    <p:sldId id="504" r:id="rId13"/>
    <p:sldId id="696" r:id="rId14"/>
    <p:sldId id="775" r:id="rId15"/>
    <p:sldId id="776" r:id="rId16"/>
    <p:sldId id="697" r:id="rId17"/>
    <p:sldId id="694" r:id="rId18"/>
    <p:sldId id="698" r:id="rId19"/>
    <p:sldId id="629" r:id="rId20"/>
    <p:sldId id="699" r:id="rId21"/>
    <p:sldId id="700" r:id="rId22"/>
    <p:sldId id="701" r:id="rId23"/>
    <p:sldId id="778" r:id="rId24"/>
    <p:sldId id="716" r:id="rId25"/>
    <p:sldId id="781" r:id="rId26"/>
    <p:sldId id="780" r:id="rId27"/>
    <p:sldId id="505" r:id="rId28"/>
    <p:sldId id="705" r:id="rId29"/>
    <p:sldId id="706" r:id="rId30"/>
    <p:sldId id="703" r:id="rId31"/>
    <p:sldId id="707" r:id="rId32"/>
    <p:sldId id="710" r:id="rId33"/>
    <p:sldId id="711" r:id="rId34"/>
    <p:sldId id="712" r:id="rId35"/>
    <p:sldId id="713" r:id="rId36"/>
    <p:sldId id="714" r:id="rId37"/>
    <p:sldId id="715" r:id="rId38"/>
    <p:sldId id="782" r:id="rId39"/>
    <p:sldId id="783" r:id="rId40"/>
    <p:sldId id="790" r:id="rId41"/>
    <p:sldId id="784" r:id="rId42"/>
    <p:sldId id="791" r:id="rId43"/>
    <p:sldId id="785" r:id="rId44"/>
    <p:sldId id="786" r:id="rId45"/>
    <p:sldId id="787" r:id="rId46"/>
    <p:sldId id="788" r:id="rId47"/>
    <p:sldId id="789" r:id="rId48"/>
    <p:sldId id="708" r:id="rId49"/>
    <p:sldId id="709" r:id="rId50"/>
    <p:sldId id="779" r:id="rId51"/>
    <p:sldId id="792" r:id="rId52"/>
    <p:sldId id="793" r:id="rId53"/>
    <p:sldId id="796" r:id="rId54"/>
    <p:sldId id="718" r:id="rId55"/>
    <p:sldId id="720" r:id="rId56"/>
    <p:sldId id="731" r:id="rId57"/>
    <p:sldId id="794" r:id="rId58"/>
    <p:sldId id="732" r:id="rId59"/>
    <p:sldId id="795" r:id="rId60"/>
    <p:sldId id="733" r:id="rId61"/>
    <p:sldId id="797" r:id="rId62"/>
    <p:sldId id="738" r:id="rId63"/>
    <p:sldId id="800" r:id="rId64"/>
    <p:sldId id="798" r:id="rId65"/>
    <p:sldId id="799" r:id="rId66"/>
    <p:sldId id="734" r:id="rId67"/>
    <p:sldId id="735" r:id="rId68"/>
    <p:sldId id="801" r:id="rId69"/>
    <p:sldId id="803" r:id="rId70"/>
    <p:sldId id="804" r:id="rId71"/>
    <p:sldId id="805" r:id="rId72"/>
    <p:sldId id="739" r:id="rId73"/>
    <p:sldId id="740" r:id="rId74"/>
    <p:sldId id="741" r:id="rId75"/>
    <p:sldId id="742" r:id="rId76"/>
    <p:sldId id="743" r:id="rId77"/>
    <p:sldId id="744" r:id="rId78"/>
    <p:sldId id="745" r:id="rId79"/>
    <p:sldId id="748" r:id="rId80"/>
    <p:sldId id="749" r:id="rId81"/>
    <p:sldId id="750" r:id="rId82"/>
    <p:sldId id="806" r:id="rId83"/>
    <p:sldId id="765" r:id="rId84"/>
    <p:sldId id="766" r:id="rId85"/>
    <p:sldId id="752" r:id="rId86"/>
    <p:sldId id="808" r:id="rId87"/>
    <p:sldId id="809" r:id="rId88"/>
    <p:sldId id="767" r:id="rId89"/>
    <p:sldId id="768" r:id="rId90"/>
    <p:sldId id="755" r:id="rId91"/>
    <p:sldId id="772" r:id="rId92"/>
    <p:sldId id="811" r:id="rId93"/>
    <p:sldId id="818" r:id="rId94"/>
    <p:sldId id="812" r:id="rId95"/>
    <p:sldId id="814" r:id="rId96"/>
    <p:sldId id="813" r:id="rId97"/>
    <p:sldId id="773" r:id="rId98"/>
    <p:sldId id="815" r:id="rId99"/>
    <p:sldId id="774" r:id="rId100"/>
    <p:sldId id="816" r:id="rId101"/>
    <p:sldId id="817" r:id="rId102"/>
    <p:sldId id="820" r:id="rId103"/>
    <p:sldId id="819" r:id="rId104"/>
    <p:sldId id="82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F3"/>
    <a:srgbClr val="2B0AB6"/>
    <a:srgbClr val="FBFB65"/>
    <a:srgbClr val="7030A0"/>
    <a:srgbClr val="F99FEE"/>
    <a:srgbClr val="FF0000"/>
    <a:srgbClr val="22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sv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svg"/><Relationship Id="rId1" Type="http://schemas.openxmlformats.org/officeDocument/2006/relationships/image" Target="../media/image100.png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4" Type="http://schemas.openxmlformats.org/officeDocument/2006/relationships/image" Target="../media/image10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122.svg"/><Relationship Id="rId5" Type="http://schemas.openxmlformats.org/officeDocument/2006/relationships/image" Target="../media/image121.png"/><Relationship Id="rId4" Type="http://schemas.openxmlformats.org/officeDocument/2006/relationships/image" Target="../media/image1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6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5" Type="http://schemas.openxmlformats.org/officeDocument/2006/relationships/image" Target="../media/image96.png"/><Relationship Id="rId4" Type="http://schemas.openxmlformats.org/officeDocument/2006/relationships/image" Target="../media/image9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sv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svg"/><Relationship Id="rId1" Type="http://schemas.openxmlformats.org/officeDocument/2006/relationships/image" Target="../media/image100.png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4" Type="http://schemas.openxmlformats.org/officeDocument/2006/relationships/image" Target="../media/image10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122.svg"/><Relationship Id="rId5" Type="http://schemas.openxmlformats.org/officeDocument/2006/relationships/image" Target="../media/image121.png"/><Relationship Id="rId4" Type="http://schemas.openxmlformats.org/officeDocument/2006/relationships/image" Target="../media/image1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6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5" Type="http://schemas.openxmlformats.org/officeDocument/2006/relationships/image" Target="../media/image96.png"/><Relationship Id="rId4" Type="http://schemas.openxmlformats.org/officeDocument/2006/relationships/image" Target="../media/image9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225BE-708E-432B-9179-2E59114E98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8ED1F8-F7C0-4A3A-9A2F-3505407455E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Cambria" panose="02040503050406030204" pitchFamily="18" charset="0"/>
            </a:rPr>
            <a:t>Introduction to Systems Programming </a:t>
          </a:r>
          <a:endParaRPr lang="en-US" sz="1600" dirty="0">
            <a:latin typeface="Cambria" panose="02040503050406030204" pitchFamily="18" charset="0"/>
          </a:endParaRPr>
        </a:p>
      </dgm:t>
    </dgm:pt>
    <dgm:pt modelId="{20323E95-EEF1-4CBF-B710-43B70EE1B66A}" type="parTrans" cxnId="{E664A13B-D754-469B-B00B-410821BCA55C}">
      <dgm:prSet/>
      <dgm:spPr/>
      <dgm:t>
        <a:bodyPr/>
        <a:lstStyle/>
        <a:p>
          <a:endParaRPr lang="en-US"/>
        </a:p>
      </dgm:t>
    </dgm:pt>
    <dgm:pt modelId="{B8B524FC-DCAE-4B03-AD38-F2869EB5E116}" type="sibTrans" cxnId="{E664A13B-D754-469B-B00B-410821BCA55C}">
      <dgm:prSet/>
      <dgm:spPr/>
      <dgm:t>
        <a:bodyPr/>
        <a:lstStyle/>
        <a:p>
          <a:endParaRPr lang="en-US"/>
        </a:p>
      </dgm:t>
    </dgm:pt>
    <dgm:pt modelId="{55032A84-9FA7-4DC2-99FF-8FFB46BFA23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kern="1200" dirty="0">
              <a:latin typeface="Cambria" panose="02040503050406030204" pitchFamily="18" charset="0"/>
              <a:ea typeface="+mn-ea"/>
              <a:cs typeface="+mn-cs"/>
            </a:rPr>
            <a:t>Introduction to Macro Processors</a:t>
          </a:r>
        </a:p>
      </dgm:t>
    </dgm:pt>
    <dgm:pt modelId="{EEACB07B-25C8-43EC-B97E-EF179A074055}" type="parTrans" cxnId="{4814CD12-5CC4-46B9-921E-D1D26141BAD6}">
      <dgm:prSet/>
      <dgm:spPr/>
      <dgm:t>
        <a:bodyPr/>
        <a:lstStyle/>
        <a:p>
          <a:endParaRPr lang="en-US"/>
        </a:p>
      </dgm:t>
    </dgm:pt>
    <dgm:pt modelId="{219102A3-3B91-47B7-A39C-C191E496A507}" type="sibTrans" cxnId="{4814CD12-5CC4-46B9-921E-D1D26141BAD6}">
      <dgm:prSet/>
      <dgm:spPr/>
      <dgm:t>
        <a:bodyPr/>
        <a:lstStyle/>
        <a:p>
          <a:endParaRPr lang="en-US"/>
        </a:p>
      </dgm:t>
    </dgm:pt>
    <dgm:pt modelId="{9791D8E0-6411-4688-B841-1D8C066741B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Introduction to Operating System &amp; Process Management </a:t>
          </a:r>
        </a:p>
      </dgm:t>
    </dgm:pt>
    <dgm:pt modelId="{EB0A005E-910F-46D5-92ED-9055AD370B7C}" type="parTrans" cxnId="{5C0D0B26-CF56-48EE-BD00-80792689EDBC}">
      <dgm:prSet/>
      <dgm:spPr/>
      <dgm:t>
        <a:bodyPr/>
        <a:lstStyle/>
        <a:p>
          <a:endParaRPr lang="en-US"/>
        </a:p>
      </dgm:t>
    </dgm:pt>
    <dgm:pt modelId="{24B6A7BD-613F-4BA4-9129-340B845721F5}" type="sibTrans" cxnId="{5C0D0B26-CF56-48EE-BD00-80792689EDBC}">
      <dgm:prSet/>
      <dgm:spPr/>
      <dgm:t>
        <a:bodyPr/>
        <a:lstStyle/>
        <a:p>
          <a:endParaRPr lang="en-US"/>
        </a:p>
      </dgm:t>
    </dgm:pt>
    <dgm:pt modelId="{E838167F-641E-425B-B9AE-89E2158C797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Memory Management</a:t>
          </a:r>
        </a:p>
      </dgm:t>
    </dgm:pt>
    <dgm:pt modelId="{5F11A77C-F1BE-4B8E-A263-23011C0A3483}" type="parTrans" cxnId="{7FC7738E-34D1-4A4A-B94E-2DD9968F4B2D}">
      <dgm:prSet/>
      <dgm:spPr/>
      <dgm:t>
        <a:bodyPr/>
        <a:lstStyle/>
        <a:p>
          <a:endParaRPr lang="en-US"/>
        </a:p>
      </dgm:t>
    </dgm:pt>
    <dgm:pt modelId="{40C2F0BC-89C7-4930-9A6C-FD7E8896FB4D}" type="sibTrans" cxnId="{7FC7738E-34D1-4A4A-B94E-2DD9968F4B2D}">
      <dgm:prSet/>
      <dgm:spPr/>
      <dgm:t>
        <a:bodyPr/>
        <a:lstStyle/>
        <a:p>
          <a:endParaRPr lang="en-US"/>
        </a:p>
      </dgm:t>
    </dgm:pt>
    <dgm:pt modelId="{84DA5DB1-4A93-4F36-AB39-D9DA860FB6A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Cambria" panose="02040503050406030204" pitchFamily="18" charset="0"/>
            </a:rPr>
            <a:t>I/O and File Management</a:t>
          </a:r>
        </a:p>
      </dgm:t>
    </dgm:pt>
    <dgm:pt modelId="{382EC351-507A-4E82-84FC-D081D8EAC69B}" type="parTrans" cxnId="{4F18250D-6751-40B2-B36B-F0CE585EBD89}">
      <dgm:prSet/>
      <dgm:spPr/>
      <dgm:t>
        <a:bodyPr/>
        <a:lstStyle/>
        <a:p>
          <a:endParaRPr lang="en-US"/>
        </a:p>
      </dgm:t>
    </dgm:pt>
    <dgm:pt modelId="{49710E7E-CD49-4577-B295-40864748D397}" type="sibTrans" cxnId="{4F18250D-6751-40B2-B36B-F0CE585EBD89}">
      <dgm:prSet/>
      <dgm:spPr/>
      <dgm:t>
        <a:bodyPr/>
        <a:lstStyle/>
        <a:p>
          <a:endParaRPr lang="en-US"/>
        </a:p>
      </dgm:t>
    </dgm:pt>
    <dgm:pt modelId="{6C332794-24DE-4F59-9893-538A3068BD64}" type="pres">
      <dgm:prSet presAssocID="{526225BE-708E-432B-9179-2E59114E9825}" presName="root" presStyleCnt="0">
        <dgm:presLayoutVars>
          <dgm:dir/>
          <dgm:resizeHandles val="exact"/>
        </dgm:presLayoutVars>
      </dgm:prSet>
      <dgm:spPr/>
    </dgm:pt>
    <dgm:pt modelId="{3EA399DC-D017-4BBC-8631-B9AB0F18F7C9}" type="pres">
      <dgm:prSet presAssocID="{C08ED1F8-F7C0-4A3A-9A2F-3505407455EF}" presName="compNode" presStyleCnt="0"/>
      <dgm:spPr/>
    </dgm:pt>
    <dgm:pt modelId="{4CD9C6B8-9E01-4880-90A5-041D0B308A3A}" type="pres">
      <dgm:prSet presAssocID="{C08ED1F8-F7C0-4A3A-9A2F-3505407455EF}" presName="iconBgRect" presStyleLbl="bgShp" presStyleIdx="0" presStyleCnt="5"/>
      <dgm:spPr/>
    </dgm:pt>
    <dgm:pt modelId="{E63FBCEB-BD00-47A2-966A-97D28FD150DE}" type="pres">
      <dgm:prSet presAssocID="{C08ED1F8-F7C0-4A3A-9A2F-3505407455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C36B239-E344-400E-8B45-B8999A6B1578}" type="pres">
      <dgm:prSet presAssocID="{C08ED1F8-F7C0-4A3A-9A2F-3505407455EF}" presName="spaceRect" presStyleCnt="0"/>
      <dgm:spPr/>
    </dgm:pt>
    <dgm:pt modelId="{EDFDB115-2134-42ED-B21A-F7EE45C3CD06}" type="pres">
      <dgm:prSet presAssocID="{C08ED1F8-F7C0-4A3A-9A2F-3505407455EF}" presName="textRect" presStyleLbl="revTx" presStyleIdx="0" presStyleCnt="5">
        <dgm:presLayoutVars>
          <dgm:chMax val="1"/>
          <dgm:chPref val="1"/>
        </dgm:presLayoutVars>
      </dgm:prSet>
      <dgm:spPr/>
    </dgm:pt>
    <dgm:pt modelId="{3FBC2B9D-C9E5-4DA1-8F57-A4D1170BAF86}" type="pres">
      <dgm:prSet presAssocID="{B8B524FC-DCAE-4B03-AD38-F2869EB5E116}" presName="sibTrans" presStyleCnt="0"/>
      <dgm:spPr/>
    </dgm:pt>
    <dgm:pt modelId="{72C067C6-5A01-42F3-9C64-F3B33D76AF03}" type="pres">
      <dgm:prSet presAssocID="{55032A84-9FA7-4DC2-99FF-8FFB46BFA235}" presName="compNode" presStyleCnt="0"/>
      <dgm:spPr/>
    </dgm:pt>
    <dgm:pt modelId="{25AEE92C-A2FB-48F4-B229-DD2C83392B99}" type="pres">
      <dgm:prSet presAssocID="{55032A84-9FA7-4DC2-99FF-8FFB46BFA235}" presName="iconBgRect" presStyleLbl="bgShp" presStyleIdx="1" presStyleCnt="5"/>
      <dgm:spPr/>
    </dgm:pt>
    <dgm:pt modelId="{988BB1F2-05D5-4DDD-AB50-F846ECE0615F}" type="pres">
      <dgm:prSet presAssocID="{55032A84-9FA7-4DC2-99FF-8FFB46BFA2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513FBC-C821-4A78-8714-9A5D94D86025}" type="pres">
      <dgm:prSet presAssocID="{55032A84-9FA7-4DC2-99FF-8FFB46BFA235}" presName="spaceRect" presStyleCnt="0"/>
      <dgm:spPr/>
    </dgm:pt>
    <dgm:pt modelId="{53DE37F8-10ED-4030-A156-3D0E5851C29E}" type="pres">
      <dgm:prSet presAssocID="{55032A84-9FA7-4DC2-99FF-8FFB46BFA235}" presName="textRect" presStyleLbl="revTx" presStyleIdx="1" presStyleCnt="5">
        <dgm:presLayoutVars>
          <dgm:chMax val="1"/>
          <dgm:chPref val="1"/>
        </dgm:presLayoutVars>
      </dgm:prSet>
      <dgm:spPr/>
    </dgm:pt>
    <dgm:pt modelId="{5F3C955A-8B33-4AE5-9A1E-2C3864F33524}" type="pres">
      <dgm:prSet presAssocID="{219102A3-3B91-47B7-A39C-C191E496A507}" presName="sibTrans" presStyleCnt="0"/>
      <dgm:spPr/>
    </dgm:pt>
    <dgm:pt modelId="{5719EA6D-618C-462B-AD8F-5C7C1CE11827}" type="pres">
      <dgm:prSet presAssocID="{9791D8E0-6411-4688-B841-1D8C066741B1}" presName="compNode" presStyleCnt="0"/>
      <dgm:spPr/>
    </dgm:pt>
    <dgm:pt modelId="{626AB68A-D501-4644-A888-2405DCCEDF8F}" type="pres">
      <dgm:prSet presAssocID="{9791D8E0-6411-4688-B841-1D8C066741B1}" presName="iconBgRect" presStyleLbl="bgShp" presStyleIdx="2" presStyleCnt="5"/>
      <dgm:spPr/>
    </dgm:pt>
    <dgm:pt modelId="{CA103380-F16A-4478-943F-1DB1DFA667F8}" type="pres">
      <dgm:prSet presAssocID="{9791D8E0-6411-4688-B841-1D8C066741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4D91D85-3446-4258-AD4C-49A72C5D4D55}" type="pres">
      <dgm:prSet presAssocID="{9791D8E0-6411-4688-B841-1D8C066741B1}" presName="spaceRect" presStyleCnt="0"/>
      <dgm:spPr/>
    </dgm:pt>
    <dgm:pt modelId="{88FA17CD-F90E-4352-81AA-8F537DE21EE0}" type="pres">
      <dgm:prSet presAssocID="{9791D8E0-6411-4688-B841-1D8C066741B1}" presName="textRect" presStyleLbl="revTx" presStyleIdx="2" presStyleCnt="5">
        <dgm:presLayoutVars>
          <dgm:chMax val="1"/>
          <dgm:chPref val="1"/>
        </dgm:presLayoutVars>
      </dgm:prSet>
      <dgm:spPr/>
    </dgm:pt>
    <dgm:pt modelId="{C75BF8A6-4E62-42DA-833E-6F18AC3D9687}" type="pres">
      <dgm:prSet presAssocID="{24B6A7BD-613F-4BA4-9129-340B845721F5}" presName="sibTrans" presStyleCnt="0"/>
      <dgm:spPr/>
    </dgm:pt>
    <dgm:pt modelId="{E895A7A6-5CD1-4D07-8982-9C47C65F7253}" type="pres">
      <dgm:prSet presAssocID="{E838167F-641E-425B-B9AE-89E2158C797B}" presName="compNode" presStyleCnt="0"/>
      <dgm:spPr/>
    </dgm:pt>
    <dgm:pt modelId="{3D8D5BD5-2427-4B89-AAA0-8515497CCC96}" type="pres">
      <dgm:prSet presAssocID="{E838167F-641E-425B-B9AE-89E2158C797B}" presName="iconBgRect" presStyleLbl="bgShp" presStyleIdx="3" presStyleCnt="5"/>
      <dgm:spPr/>
    </dgm:pt>
    <dgm:pt modelId="{319A941F-5D31-4C9B-8F55-1C358657EE04}" type="pres">
      <dgm:prSet presAssocID="{E838167F-641E-425B-B9AE-89E2158C79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F9DCA8-D1C7-46FF-BA44-20DB5102F176}" type="pres">
      <dgm:prSet presAssocID="{E838167F-641E-425B-B9AE-89E2158C797B}" presName="spaceRect" presStyleCnt="0"/>
      <dgm:spPr/>
    </dgm:pt>
    <dgm:pt modelId="{F5DDFC70-A5C5-4550-929E-9A74C0F11917}" type="pres">
      <dgm:prSet presAssocID="{E838167F-641E-425B-B9AE-89E2158C797B}" presName="textRect" presStyleLbl="revTx" presStyleIdx="3" presStyleCnt="5">
        <dgm:presLayoutVars>
          <dgm:chMax val="1"/>
          <dgm:chPref val="1"/>
        </dgm:presLayoutVars>
      </dgm:prSet>
      <dgm:spPr/>
    </dgm:pt>
    <dgm:pt modelId="{8E4D69CC-98F0-4FF1-8D93-CE8028EB731D}" type="pres">
      <dgm:prSet presAssocID="{40C2F0BC-89C7-4930-9A6C-FD7E8896FB4D}" presName="sibTrans" presStyleCnt="0"/>
      <dgm:spPr/>
    </dgm:pt>
    <dgm:pt modelId="{E9CB6450-29B4-463F-8864-7F22EFA5F32D}" type="pres">
      <dgm:prSet presAssocID="{84DA5DB1-4A93-4F36-AB39-D9DA860FB6A2}" presName="compNode" presStyleCnt="0"/>
      <dgm:spPr/>
    </dgm:pt>
    <dgm:pt modelId="{E2620F19-A1B7-4A69-945F-A153F68444E8}" type="pres">
      <dgm:prSet presAssocID="{84DA5DB1-4A93-4F36-AB39-D9DA860FB6A2}" presName="iconBgRect" presStyleLbl="bgShp" presStyleIdx="4" presStyleCnt="5"/>
      <dgm:spPr/>
    </dgm:pt>
    <dgm:pt modelId="{C27C6250-699E-47F3-ACA5-ABCE70A157C6}" type="pres">
      <dgm:prSet presAssocID="{84DA5DB1-4A93-4F36-AB39-D9DA860FB6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7B09266-2245-4AA6-B017-5F8A17609A73}" type="pres">
      <dgm:prSet presAssocID="{84DA5DB1-4A93-4F36-AB39-D9DA860FB6A2}" presName="spaceRect" presStyleCnt="0"/>
      <dgm:spPr/>
    </dgm:pt>
    <dgm:pt modelId="{F8FE1509-2B3A-4AFE-8F0F-3FFBBF7ECEBA}" type="pres">
      <dgm:prSet presAssocID="{84DA5DB1-4A93-4F36-AB39-D9DA860FB6A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18250D-6751-40B2-B36B-F0CE585EBD89}" srcId="{526225BE-708E-432B-9179-2E59114E9825}" destId="{84DA5DB1-4A93-4F36-AB39-D9DA860FB6A2}" srcOrd="4" destOrd="0" parTransId="{382EC351-507A-4E82-84FC-D081D8EAC69B}" sibTransId="{49710E7E-CD49-4577-B295-40864748D397}"/>
    <dgm:cxn modelId="{4814CD12-5CC4-46B9-921E-D1D26141BAD6}" srcId="{526225BE-708E-432B-9179-2E59114E9825}" destId="{55032A84-9FA7-4DC2-99FF-8FFB46BFA235}" srcOrd="1" destOrd="0" parTransId="{EEACB07B-25C8-43EC-B97E-EF179A074055}" sibTransId="{219102A3-3B91-47B7-A39C-C191E496A507}"/>
    <dgm:cxn modelId="{C00B9317-4797-4FDE-BBBA-81D914641286}" type="presOf" srcId="{55032A84-9FA7-4DC2-99FF-8FFB46BFA235}" destId="{53DE37F8-10ED-4030-A156-3D0E5851C29E}" srcOrd="0" destOrd="0" presId="urn:microsoft.com/office/officeart/2018/5/layout/IconCircleLabelList"/>
    <dgm:cxn modelId="{4DF93A24-F965-4BAA-A50E-BF41A9AC9F59}" type="presOf" srcId="{E838167F-641E-425B-B9AE-89E2158C797B}" destId="{F5DDFC70-A5C5-4550-929E-9A74C0F11917}" srcOrd="0" destOrd="0" presId="urn:microsoft.com/office/officeart/2018/5/layout/IconCircleLabelList"/>
    <dgm:cxn modelId="{5C0D0B26-CF56-48EE-BD00-80792689EDBC}" srcId="{526225BE-708E-432B-9179-2E59114E9825}" destId="{9791D8E0-6411-4688-B841-1D8C066741B1}" srcOrd="2" destOrd="0" parTransId="{EB0A005E-910F-46D5-92ED-9055AD370B7C}" sibTransId="{24B6A7BD-613F-4BA4-9129-340B845721F5}"/>
    <dgm:cxn modelId="{01F52C27-407D-473E-BBD8-E0082C66B945}" type="presOf" srcId="{9791D8E0-6411-4688-B841-1D8C066741B1}" destId="{88FA17CD-F90E-4352-81AA-8F537DE21EE0}" srcOrd="0" destOrd="0" presId="urn:microsoft.com/office/officeart/2018/5/layout/IconCircleLabelList"/>
    <dgm:cxn modelId="{E664A13B-D754-469B-B00B-410821BCA55C}" srcId="{526225BE-708E-432B-9179-2E59114E9825}" destId="{C08ED1F8-F7C0-4A3A-9A2F-3505407455EF}" srcOrd="0" destOrd="0" parTransId="{20323E95-EEF1-4CBF-B710-43B70EE1B66A}" sibTransId="{B8B524FC-DCAE-4B03-AD38-F2869EB5E116}"/>
    <dgm:cxn modelId="{8B52785D-E882-485D-A1B4-5809A54D79DA}" type="presOf" srcId="{C08ED1F8-F7C0-4A3A-9A2F-3505407455EF}" destId="{EDFDB115-2134-42ED-B21A-F7EE45C3CD06}" srcOrd="0" destOrd="0" presId="urn:microsoft.com/office/officeart/2018/5/layout/IconCircleLabelList"/>
    <dgm:cxn modelId="{49085C7F-14A6-41F2-AD98-CB8C44D0A10B}" type="presOf" srcId="{84DA5DB1-4A93-4F36-AB39-D9DA860FB6A2}" destId="{F8FE1509-2B3A-4AFE-8F0F-3FFBBF7ECEBA}" srcOrd="0" destOrd="0" presId="urn:microsoft.com/office/officeart/2018/5/layout/IconCircleLabelList"/>
    <dgm:cxn modelId="{7FC7738E-34D1-4A4A-B94E-2DD9968F4B2D}" srcId="{526225BE-708E-432B-9179-2E59114E9825}" destId="{E838167F-641E-425B-B9AE-89E2158C797B}" srcOrd="3" destOrd="0" parTransId="{5F11A77C-F1BE-4B8E-A263-23011C0A3483}" sibTransId="{40C2F0BC-89C7-4930-9A6C-FD7E8896FB4D}"/>
    <dgm:cxn modelId="{CE5353BB-689D-4365-90C7-25BB39014833}" type="presOf" srcId="{526225BE-708E-432B-9179-2E59114E9825}" destId="{6C332794-24DE-4F59-9893-538A3068BD64}" srcOrd="0" destOrd="0" presId="urn:microsoft.com/office/officeart/2018/5/layout/IconCircleLabelList"/>
    <dgm:cxn modelId="{CB9A15B9-BAA5-4A37-9F56-B40041BCF0FB}" type="presParOf" srcId="{6C332794-24DE-4F59-9893-538A3068BD64}" destId="{3EA399DC-D017-4BBC-8631-B9AB0F18F7C9}" srcOrd="0" destOrd="0" presId="urn:microsoft.com/office/officeart/2018/5/layout/IconCircleLabelList"/>
    <dgm:cxn modelId="{CC132F6B-A490-41AA-BA4D-37D309D63B99}" type="presParOf" srcId="{3EA399DC-D017-4BBC-8631-B9AB0F18F7C9}" destId="{4CD9C6B8-9E01-4880-90A5-041D0B308A3A}" srcOrd="0" destOrd="0" presId="urn:microsoft.com/office/officeart/2018/5/layout/IconCircleLabelList"/>
    <dgm:cxn modelId="{58FA78DA-11B2-480F-9E59-52D9036FACED}" type="presParOf" srcId="{3EA399DC-D017-4BBC-8631-B9AB0F18F7C9}" destId="{E63FBCEB-BD00-47A2-966A-97D28FD150DE}" srcOrd="1" destOrd="0" presId="urn:microsoft.com/office/officeart/2018/5/layout/IconCircleLabelList"/>
    <dgm:cxn modelId="{DBC3536F-4041-43AA-90E6-9323CCF87B44}" type="presParOf" srcId="{3EA399DC-D017-4BBC-8631-B9AB0F18F7C9}" destId="{8C36B239-E344-400E-8B45-B8999A6B1578}" srcOrd="2" destOrd="0" presId="urn:microsoft.com/office/officeart/2018/5/layout/IconCircleLabelList"/>
    <dgm:cxn modelId="{9216F7A5-831E-4DE1-8A58-DD10CC4C2823}" type="presParOf" srcId="{3EA399DC-D017-4BBC-8631-B9AB0F18F7C9}" destId="{EDFDB115-2134-42ED-B21A-F7EE45C3CD06}" srcOrd="3" destOrd="0" presId="urn:microsoft.com/office/officeart/2018/5/layout/IconCircleLabelList"/>
    <dgm:cxn modelId="{A0EE5790-4914-4DAA-B692-10CB9D4C9016}" type="presParOf" srcId="{6C332794-24DE-4F59-9893-538A3068BD64}" destId="{3FBC2B9D-C9E5-4DA1-8F57-A4D1170BAF86}" srcOrd="1" destOrd="0" presId="urn:microsoft.com/office/officeart/2018/5/layout/IconCircleLabelList"/>
    <dgm:cxn modelId="{53CB6243-BCFD-40AF-9DBF-AA1333358A9C}" type="presParOf" srcId="{6C332794-24DE-4F59-9893-538A3068BD64}" destId="{72C067C6-5A01-42F3-9C64-F3B33D76AF03}" srcOrd="2" destOrd="0" presId="urn:microsoft.com/office/officeart/2018/5/layout/IconCircleLabelList"/>
    <dgm:cxn modelId="{7D0FFDC5-60D0-42DD-A819-99F1064284D7}" type="presParOf" srcId="{72C067C6-5A01-42F3-9C64-F3B33D76AF03}" destId="{25AEE92C-A2FB-48F4-B229-DD2C83392B99}" srcOrd="0" destOrd="0" presId="urn:microsoft.com/office/officeart/2018/5/layout/IconCircleLabelList"/>
    <dgm:cxn modelId="{6F5C087C-3E19-4D61-A059-BB7ADFD470D4}" type="presParOf" srcId="{72C067C6-5A01-42F3-9C64-F3B33D76AF03}" destId="{988BB1F2-05D5-4DDD-AB50-F846ECE0615F}" srcOrd="1" destOrd="0" presId="urn:microsoft.com/office/officeart/2018/5/layout/IconCircleLabelList"/>
    <dgm:cxn modelId="{A8C42D0E-745D-409E-955B-2A2D507C4FD9}" type="presParOf" srcId="{72C067C6-5A01-42F3-9C64-F3B33D76AF03}" destId="{76513FBC-C821-4A78-8714-9A5D94D86025}" srcOrd="2" destOrd="0" presId="urn:microsoft.com/office/officeart/2018/5/layout/IconCircleLabelList"/>
    <dgm:cxn modelId="{C485F4D0-2E7D-4918-9F23-07650E655626}" type="presParOf" srcId="{72C067C6-5A01-42F3-9C64-F3B33D76AF03}" destId="{53DE37F8-10ED-4030-A156-3D0E5851C29E}" srcOrd="3" destOrd="0" presId="urn:microsoft.com/office/officeart/2018/5/layout/IconCircleLabelList"/>
    <dgm:cxn modelId="{0146521F-CA93-4A0D-A639-8D3CBC6088EC}" type="presParOf" srcId="{6C332794-24DE-4F59-9893-538A3068BD64}" destId="{5F3C955A-8B33-4AE5-9A1E-2C3864F33524}" srcOrd="3" destOrd="0" presId="urn:microsoft.com/office/officeart/2018/5/layout/IconCircleLabelList"/>
    <dgm:cxn modelId="{64C0219B-DF32-41AE-9E52-847590DB2C00}" type="presParOf" srcId="{6C332794-24DE-4F59-9893-538A3068BD64}" destId="{5719EA6D-618C-462B-AD8F-5C7C1CE11827}" srcOrd="4" destOrd="0" presId="urn:microsoft.com/office/officeart/2018/5/layout/IconCircleLabelList"/>
    <dgm:cxn modelId="{0EE161D0-483D-4901-8CAE-371408913DD2}" type="presParOf" srcId="{5719EA6D-618C-462B-AD8F-5C7C1CE11827}" destId="{626AB68A-D501-4644-A888-2405DCCEDF8F}" srcOrd="0" destOrd="0" presId="urn:microsoft.com/office/officeart/2018/5/layout/IconCircleLabelList"/>
    <dgm:cxn modelId="{4F508CB2-EB81-47D4-8177-BB213BA64EC5}" type="presParOf" srcId="{5719EA6D-618C-462B-AD8F-5C7C1CE11827}" destId="{CA103380-F16A-4478-943F-1DB1DFA667F8}" srcOrd="1" destOrd="0" presId="urn:microsoft.com/office/officeart/2018/5/layout/IconCircleLabelList"/>
    <dgm:cxn modelId="{D444DD19-8EE4-40D6-8A3B-D1CA4AE7561C}" type="presParOf" srcId="{5719EA6D-618C-462B-AD8F-5C7C1CE11827}" destId="{E4D91D85-3446-4258-AD4C-49A72C5D4D55}" srcOrd="2" destOrd="0" presId="urn:microsoft.com/office/officeart/2018/5/layout/IconCircleLabelList"/>
    <dgm:cxn modelId="{5B2F5733-E369-40FD-88F7-65E0B56444F5}" type="presParOf" srcId="{5719EA6D-618C-462B-AD8F-5C7C1CE11827}" destId="{88FA17CD-F90E-4352-81AA-8F537DE21EE0}" srcOrd="3" destOrd="0" presId="urn:microsoft.com/office/officeart/2018/5/layout/IconCircleLabelList"/>
    <dgm:cxn modelId="{8341DDD2-412F-4CD6-8DD0-130C8ED918F8}" type="presParOf" srcId="{6C332794-24DE-4F59-9893-538A3068BD64}" destId="{C75BF8A6-4E62-42DA-833E-6F18AC3D9687}" srcOrd="5" destOrd="0" presId="urn:microsoft.com/office/officeart/2018/5/layout/IconCircleLabelList"/>
    <dgm:cxn modelId="{FD28B58E-D83A-409D-98EE-9AFF60A8906B}" type="presParOf" srcId="{6C332794-24DE-4F59-9893-538A3068BD64}" destId="{E895A7A6-5CD1-4D07-8982-9C47C65F7253}" srcOrd="6" destOrd="0" presId="urn:microsoft.com/office/officeart/2018/5/layout/IconCircleLabelList"/>
    <dgm:cxn modelId="{FFE25335-BCFD-4D8C-A41C-2DA9E42B7841}" type="presParOf" srcId="{E895A7A6-5CD1-4D07-8982-9C47C65F7253}" destId="{3D8D5BD5-2427-4B89-AAA0-8515497CCC96}" srcOrd="0" destOrd="0" presId="urn:microsoft.com/office/officeart/2018/5/layout/IconCircleLabelList"/>
    <dgm:cxn modelId="{34CE35D9-D4A8-497C-A6E3-9C4C1D4BB6F4}" type="presParOf" srcId="{E895A7A6-5CD1-4D07-8982-9C47C65F7253}" destId="{319A941F-5D31-4C9B-8F55-1C358657EE04}" srcOrd="1" destOrd="0" presId="urn:microsoft.com/office/officeart/2018/5/layout/IconCircleLabelList"/>
    <dgm:cxn modelId="{30528AE0-AFFE-4364-A558-4EB528337BC1}" type="presParOf" srcId="{E895A7A6-5CD1-4D07-8982-9C47C65F7253}" destId="{8BF9DCA8-D1C7-46FF-BA44-20DB5102F176}" srcOrd="2" destOrd="0" presId="urn:microsoft.com/office/officeart/2018/5/layout/IconCircleLabelList"/>
    <dgm:cxn modelId="{DD358958-8C67-4E39-83C4-D394ED3FEBFD}" type="presParOf" srcId="{E895A7A6-5CD1-4D07-8982-9C47C65F7253}" destId="{F5DDFC70-A5C5-4550-929E-9A74C0F11917}" srcOrd="3" destOrd="0" presId="urn:microsoft.com/office/officeart/2018/5/layout/IconCircleLabelList"/>
    <dgm:cxn modelId="{97394FE5-416F-49F6-B04B-141A84F572C2}" type="presParOf" srcId="{6C332794-24DE-4F59-9893-538A3068BD64}" destId="{8E4D69CC-98F0-4FF1-8D93-CE8028EB731D}" srcOrd="7" destOrd="0" presId="urn:microsoft.com/office/officeart/2018/5/layout/IconCircleLabelList"/>
    <dgm:cxn modelId="{6DAFDFC3-C987-4F47-A56C-6366823D21C8}" type="presParOf" srcId="{6C332794-24DE-4F59-9893-538A3068BD64}" destId="{E9CB6450-29B4-463F-8864-7F22EFA5F32D}" srcOrd="8" destOrd="0" presId="urn:microsoft.com/office/officeart/2018/5/layout/IconCircleLabelList"/>
    <dgm:cxn modelId="{9C5B4976-C62F-4959-BE69-0D980E992C48}" type="presParOf" srcId="{E9CB6450-29B4-463F-8864-7F22EFA5F32D}" destId="{E2620F19-A1B7-4A69-945F-A153F68444E8}" srcOrd="0" destOrd="0" presId="urn:microsoft.com/office/officeart/2018/5/layout/IconCircleLabelList"/>
    <dgm:cxn modelId="{F948500D-64B0-4AB1-896D-4C585A9209AC}" type="presParOf" srcId="{E9CB6450-29B4-463F-8864-7F22EFA5F32D}" destId="{C27C6250-699E-47F3-ACA5-ABCE70A157C6}" srcOrd="1" destOrd="0" presId="urn:microsoft.com/office/officeart/2018/5/layout/IconCircleLabelList"/>
    <dgm:cxn modelId="{AEB62972-7C58-4A2C-8EE0-9B640935B738}" type="presParOf" srcId="{E9CB6450-29B4-463F-8864-7F22EFA5F32D}" destId="{77B09266-2245-4AA6-B017-5F8A17609A73}" srcOrd="2" destOrd="0" presId="urn:microsoft.com/office/officeart/2018/5/layout/IconCircleLabelList"/>
    <dgm:cxn modelId="{54098D43-2908-4104-8250-7F13BE4B99C2}" type="presParOf" srcId="{E9CB6450-29B4-463F-8864-7F22EFA5F32D}" destId="{F8FE1509-2B3A-4AFE-8F0F-3FFBBF7ECE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ACDFD1-6B6D-4136-9CCF-A2525C3F14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E1A0EB-07AF-471F-B522-4043F501CD2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</a:rPr>
            <a:t>Assembler builds a </a:t>
          </a:r>
          <a:r>
            <a:rPr lang="en-US" sz="2000" i="1" dirty="0">
              <a:highlight>
                <a:srgbClr val="00FFFF"/>
              </a:highlight>
              <a:latin typeface="Cambria" panose="02040503050406030204" pitchFamily="18" charset="0"/>
            </a:rPr>
            <a:t>Table of Incomplete Instruction </a:t>
          </a:r>
          <a:r>
            <a:rPr lang="en-US" sz="2000" dirty="0">
              <a:highlight>
                <a:srgbClr val="00FFFF"/>
              </a:highlight>
              <a:latin typeface="Cambria" panose="02040503050406030204" pitchFamily="18" charset="0"/>
            </a:rPr>
            <a:t>(TII)</a:t>
          </a:r>
          <a:r>
            <a:rPr lang="en-US" sz="2000" dirty="0">
              <a:latin typeface="Cambria" panose="02040503050406030204" pitchFamily="18" charset="0"/>
            </a:rPr>
            <a:t>; which records the information about instructions whose operand fields were left blank.</a:t>
          </a:r>
        </a:p>
      </dgm:t>
    </dgm:pt>
    <dgm:pt modelId="{B32A9424-9D74-42FD-B084-C8B0EF0D8FA1}" type="parTrans" cxnId="{84320999-ED14-43A1-AD02-3FE59EC63880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B5D13275-3CB5-414E-8801-6ACC2C185A42}" type="sibTrans" cxnId="{84320999-ED14-43A1-AD02-3FE59EC63880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A7FC901F-8420-4CFC-B73C-8C11DC3F96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</a:rPr>
            <a:t>Each entry in TII contains a pair of the form </a:t>
          </a:r>
          <a:r>
            <a:rPr lang="en-US" sz="2000" dirty="0">
              <a:highlight>
                <a:srgbClr val="FFFF00"/>
              </a:highlight>
              <a:latin typeface="Cambria" panose="02040503050406030204" pitchFamily="18" charset="0"/>
            </a:rPr>
            <a:t>- (instruction address,  symbol) </a:t>
          </a:r>
        </a:p>
      </dgm:t>
    </dgm:pt>
    <dgm:pt modelId="{4C7B1498-5405-4177-B45C-81BB88468BD8}" type="parTrans" cxnId="{DF3C20FE-48CF-48E1-B79D-3EEA226350CD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D4CC12F0-8F5C-4DBD-BF80-BA4C5C89C165}" type="sibTrans" cxnId="{DF3C20FE-48CF-48E1-B79D-3EEA226350CD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8DE4ED4F-9F9D-42F4-A555-5D697F7A0E0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</a:rPr>
            <a:t>This indicates that the address of symbol should be put in the operand field  of the instruction with the specified address.</a:t>
          </a:r>
        </a:p>
      </dgm:t>
    </dgm:pt>
    <dgm:pt modelId="{4661CBA8-0526-4732-9946-F11BCD41352A}" type="parTrans" cxnId="{E73F64D6-4394-4232-AD38-C118051A475B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0D7D3FBA-1A14-415D-929A-62F4C0999CEF}" type="sibTrans" cxnId="{E73F64D6-4394-4232-AD38-C118051A475B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7E4ADBFF-562E-4E14-8FEE-B46046744E2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</a:rPr>
            <a:t>At the END statement, symbol table contains the addresses of all defined symbols and TII contains information describing all forward references.</a:t>
          </a:r>
        </a:p>
      </dgm:t>
    </dgm:pt>
    <dgm:pt modelId="{27857E4A-B1F7-498F-9AA6-1F851CF7FAD6}" type="parTrans" cxnId="{0498E389-E31D-4DD4-9030-E3726FEE7939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43E8859D-EAFC-407E-BD87-460272403723}" type="sibTrans" cxnId="{0498E389-E31D-4DD4-9030-E3726FEE7939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B5D2D92A-276C-4681-8D7F-202D1238DC8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</a:rPr>
            <a:t>Now the assembler can process each entry in TII to complete the concerned instruction.</a:t>
          </a:r>
        </a:p>
      </dgm:t>
    </dgm:pt>
    <dgm:pt modelId="{0D3FC931-FC40-4BC6-AE8C-479A1DBDF4E6}" type="parTrans" cxnId="{84ED9475-61FF-4DB3-A3A7-AFC68E8E4055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C895F69B-379E-4FF7-B5E4-D0A015DD7A19}" type="sibTrans" cxnId="{84ED9475-61FF-4DB3-A3A7-AFC68E8E4055}">
      <dgm:prSet/>
      <dgm:spPr/>
      <dgm:t>
        <a:bodyPr/>
        <a:lstStyle/>
        <a:p>
          <a:pPr algn="just"/>
          <a:endParaRPr lang="en-US" sz="2000">
            <a:latin typeface="Cambria" panose="02040503050406030204" pitchFamily="18" charset="0"/>
          </a:endParaRPr>
        </a:p>
      </dgm:t>
    </dgm:pt>
    <dgm:pt modelId="{E71A813C-1607-4CFA-A6DF-26C8C9FB5B57}" type="pres">
      <dgm:prSet presAssocID="{3BACDFD1-6B6D-4136-9CCF-A2525C3F1425}" presName="root" presStyleCnt="0">
        <dgm:presLayoutVars>
          <dgm:dir/>
          <dgm:resizeHandles val="exact"/>
        </dgm:presLayoutVars>
      </dgm:prSet>
      <dgm:spPr/>
    </dgm:pt>
    <dgm:pt modelId="{C7295334-1401-4278-ACBD-8B81C242C324}" type="pres">
      <dgm:prSet presAssocID="{66E1A0EB-07AF-471F-B522-4043F501CD27}" presName="compNode" presStyleCnt="0"/>
      <dgm:spPr/>
    </dgm:pt>
    <dgm:pt modelId="{1100A599-4656-42CE-B2CA-EC4A163BABDB}" type="pres">
      <dgm:prSet presAssocID="{66E1A0EB-07AF-471F-B522-4043F501CD27}" presName="bgRect" presStyleLbl="bgShp" presStyleIdx="0" presStyleCnt="5"/>
      <dgm:spPr/>
    </dgm:pt>
    <dgm:pt modelId="{AA5EF542-7611-4210-92D1-003C68AA3766}" type="pres">
      <dgm:prSet presAssocID="{66E1A0EB-07AF-471F-B522-4043F501CD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D5C862-9F66-4FF2-BA4A-DBB89E8AE417}" type="pres">
      <dgm:prSet presAssocID="{66E1A0EB-07AF-471F-B522-4043F501CD27}" presName="spaceRect" presStyleCnt="0"/>
      <dgm:spPr/>
    </dgm:pt>
    <dgm:pt modelId="{8536CB55-C2F1-4614-9EAD-042F1B2B33B4}" type="pres">
      <dgm:prSet presAssocID="{66E1A0EB-07AF-471F-B522-4043F501CD27}" presName="parTx" presStyleLbl="revTx" presStyleIdx="0" presStyleCnt="5">
        <dgm:presLayoutVars>
          <dgm:chMax val="0"/>
          <dgm:chPref val="0"/>
        </dgm:presLayoutVars>
      </dgm:prSet>
      <dgm:spPr/>
    </dgm:pt>
    <dgm:pt modelId="{15328FC9-8023-483C-9A79-FBEDB8C6F279}" type="pres">
      <dgm:prSet presAssocID="{B5D13275-3CB5-414E-8801-6ACC2C185A42}" presName="sibTrans" presStyleCnt="0"/>
      <dgm:spPr/>
    </dgm:pt>
    <dgm:pt modelId="{1C98F975-AA04-457D-AFB9-B22D2E437784}" type="pres">
      <dgm:prSet presAssocID="{A7FC901F-8420-4CFC-B73C-8C11DC3F9601}" presName="compNode" presStyleCnt="0"/>
      <dgm:spPr/>
    </dgm:pt>
    <dgm:pt modelId="{83715921-0103-4A41-AA64-FC79292959FE}" type="pres">
      <dgm:prSet presAssocID="{A7FC901F-8420-4CFC-B73C-8C11DC3F9601}" presName="bgRect" presStyleLbl="bgShp" presStyleIdx="1" presStyleCnt="5"/>
      <dgm:spPr/>
    </dgm:pt>
    <dgm:pt modelId="{786F2FED-D06B-41EC-B935-9A255D7BEF1C}" type="pres">
      <dgm:prSet presAssocID="{A7FC901F-8420-4CFC-B73C-8C11DC3F96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4A233A0A-E42E-430C-B2BE-A79FD563447E}" type="pres">
      <dgm:prSet presAssocID="{A7FC901F-8420-4CFC-B73C-8C11DC3F9601}" presName="spaceRect" presStyleCnt="0"/>
      <dgm:spPr/>
    </dgm:pt>
    <dgm:pt modelId="{4E5537C6-A117-4201-8A75-AEE40D97AFFB}" type="pres">
      <dgm:prSet presAssocID="{A7FC901F-8420-4CFC-B73C-8C11DC3F9601}" presName="parTx" presStyleLbl="revTx" presStyleIdx="1" presStyleCnt="5">
        <dgm:presLayoutVars>
          <dgm:chMax val="0"/>
          <dgm:chPref val="0"/>
        </dgm:presLayoutVars>
      </dgm:prSet>
      <dgm:spPr/>
    </dgm:pt>
    <dgm:pt modelId="{3E939BC9-32A5-403A-BB01-A60DD5CD6437}" type="pres">
      <dgm:prSet presAssocID="{D4CC12F0-8F5C-4DBD-BF80-BA4C5C89C165}" presName="sibTrans" presStyleCnt="0"/>
      <dgm:spPr/>
    </dgm:pt>
    <dgm:pt modelId="{76EF7339-9DD6-4568-8A12-506BEBA882F6}" type="pres">
      <dgm:prSet presAssocID="{8DE4ED4F-9F9D-42F4-A555-5D697F7A0E0F}" presName="compNode" presStyleCnt="0"/>
      <dgm:spPr/>
    </dgm:pt>
    <dgm:pt modelId="{3B94F517-DC3E-40DD-A9A4-F9222950A82D}" type="pres">
      <dgm:prSet presAssocID="{8DE4ED4F-9F9D-42F4-A555-5D697F7A0E0F}" presName="bgRect" presStyleLbl="bgShp" presStyleIdx="2" presStyleCnt="5"/>
      <dgm:spPr/>
    </dgm:pt>
    <dgm:pt modelId="{0E18CB5D-FF3B-4CD0-B687-E5DDDC8D4374}" type="pres">
      <dgm:prSet presAssocID="{8DE4ED4F-9F9D-42F4-A555-5D697F7A0E0F}" presName="iconRect" presStyleLbl="node1" presStyleIdx="2" presStyleCnt="5"/>
      <dgm:spPr/>
    </dgm:pt>
    <dgm:pt modelId="{1F8D5E55-EE4B-4DBD-AB7B-234EAD5097BC}" type="pres">
      <dgm:prSet presAssocID="{8DE4ED4F-9F9D-42F4-A555-5D697F7A0E0F}" presName="spaceRect" presStyleCnt="0"/>
      <dgm:spPr/>
    </dgm:pt>
    <dgm:pt modelId="{4FEAB781-FD9E-41F9-AC2C-D3094C20E1ED}" type="pres">
      <dgm:prSet presAssocID="{8DE4ED4F-9F9D-42F4-A555-5D697F7A0E0F}" presName="parTx" presStyleLbl="revTx" presStyleIdx="2" presStyleCnt="5">
        <dgm:presLayoutVars>
          <dgm:chMax val="0"/>
          <dgm:chPref val="0"/>
        </dgm:presLayoutVars>
      </dgm:prSet>
      <dgm:spPr/>
    </dgm:pt>
    <dgm:pt modelId="{33D27B64-48A7-4837-BFAB-D731F3E5EB5B}" type="pres">
      <dgm:prSet presAssocID="{0D7D3FBA-1A14-415D-929A-62F4C0999CEF}" presName="sibTrans" presStyleCnt="0"/>
      <dgm:spPr/>
    </dgm:pt>
    <dgm:pt modelId="{7A5F009A-0E53-447B-825E-05B0B8C1195C}" type="pres">
      <dgm:prSet presAssocID="{7E4ADBFF-562E-4E14-8FEE-B46046744E28}" presName="compNode" presStyleCnt="0"/>
      <dgm:spPr/>
    </dgm:pt>
    <dgm:pt modelId="{80F58BF7-6A0A-4298-BC7F-49C3537DE93C}" type="pres">
      <dgm:prSet presAssocID="{7E4ADBFF-562E-4E14-8FEE-B46046744E28}" presName="bgRect" presStyleLbl="bgShp" presStyleIdx="3" presStyleCnt="5"/>
      <dgm:spPr/>
    </dgm:pt>
    <dgm:pt modelId="{21546075-DDD1-4537-BCB5-C55F746BEBB0}" type="pres">
      <dgm:prSet presAssocID="{7E4ADBFF-562E-4E14-8FEE-B46046744E28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680E1166-3B80-482A-9891-117380158594}" type="pres">
      <dgm:prSet presAssocID="{7E4ADBFF-562E-4E14-8FEE-B46046744E28}" presName="spaceRect" presStyleCnt="0"/>
      <dgm:spPr/>
    </dgm:pt>
    <dgm:pt modelId="{1C13AA9A-5623-44C4-BB90-002E63313D50}" type="pres">
      <dgm:prSet presAssocID="{7E4ADBFF-562E-4E14-8FEE-B46046744E28}" presName="parTx" presStyleLbl="revTx" presStyleIdx="3" presStyleCnt="5">
        <dgm:presLayoutVars>
          <dgm:chMax val="0"/>
          <dgm:chPref val="0"/>
        </dgm:presLayoutVars>
      </dgm:prSet>
      <dgm:spPr/>
    </dgm:pt>
    <dgm:pt modelId="{BD438AE2-4326-4FAA-8A43-B1742F78EC81}" type="pres">
      <dgm:prSet presAssocID="{43E8859D-EAFC-407E-BD87-460272403723}" presName="sibTrans" presStyleCnt="0"/>
      <dgm:spPr/>
    </dgm:pt>
    <dgm:pt modelId="{DEE32A30-862F-44D3-AFE5-00D35AC92A00}" type="pres">
      <dgm:prSet presAssocID="{B5D2D92A-276C-4681-8D7F-202D1238DC80}" presName="compNode" presStyleCnt="0"/>
      <dgm:spPr/>
    </dgm:pt>
    <dgm:pt modelId="{34B856F7-5826-4BF0-BA82-ECA0FB9B8BE1}" type="pres">
      <dgm:prSet presAssocID="{B5D2D92A-276C-4681-8D7F-202D1238DC80}" presName="bgRect" presStyleLbl="bgShp" presStyleIdx="4" presStyleCnt="5"/>
      <dgm:spPr/>
    </dgm:pt>
    <dgm:pt modelId="{31D36BB2-C353-4A5D-A4E9-1335A8377890}" type="pres">
      <dgm:prSet presAssocID="{B5D2D92A-276C-4681-8D7F-202D1238DC80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562B22C-0B6A-424E-A49C-8D258B97D15D}" type="pres">
      <dgm:prSet presAssocID="{B5D2D92A-276C-4681-8D7F-202D1238DC80}" presName="spaceRect" presStyleCnt="0"/>
      <dgm:spPr/>
    </dgm:pt>
    <dgm:pt modelId="{FBC46CA1-D929-458B-A215-8C99BB54A0DA}" type="pres">
      <dgm:prSet presAssocID="{B5D2D92A-276C-4681-8D7F-202D1238DC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6F1B026-9630-4FBB-84EA-024F50CDC4B2}" type="presOf" srcId="{8DE4ED4F-9F9D-42F4-A555-5D697F7A0E0F}" destId="{4FEAB781-FD9E-41F9-AC2C-D3094C20E1ED}" srcOrd="0" destOrd="0" presId="urn:microsoft.com/office/officeart/2018/2/layout/IconVerticalSolidList"/>
    <dgm:cxn modelId="{352CA330-9D9F-4F65-B3D7-8B035FD63462}" type="presOf" srcId="{7E4ADBFF-562E-4E14-8FEE-B46046744E28}" destId="{1C13AA9A-5623-44C4-BB90-002E63313D50}" srcOrd="0" destOrd="0" presId="urn:microsoft.com/office/officeart/2018/2/layout/IconVerticalSolidList"/>
    <dgm:cxn modelId="{1D80A73E-1CAF-4724-B515-9209EE0A6954}" type="presOf" srcId="{B5D2D92A-276C-4681-8D7F-202D1238DC80}" destId="{FBC46CA1-D929-458B-A215-8C99BB54A0DA}" srcOrd="0" destOrd="0" presId="urn:microsoft.com/office/officeart/2018/2/layout/IconVerticalSolidList"/>
    <dgm:cxn modelId="{84ED9475-61FF-4DB3-A3A7-AFC68E8E4055}" srcId="{3BACDFD1-6B6D-4136-9CCF-A2525C3F1425}" destId="{B5D2D92A-276C-4681-8D7F-202D1238DC80}" srcOrd="4" destOrd="0" parTransId="{0D3FC931-FC40-4BC6-AE8C-479A1DBDF4E6}" sibTransId="{C895F69B-379E-4FF7-B5E4-D0A015DD7A19}"/>
    <dgm:cxn modelId="{0498E389-E31D-4DD4-9030-E3726FEE7939}" srcId="{3BACDFD1-6B6D-4136-9CCF-A2525C3F1425}" destId="{7E4ADBFF-562E-4E14-8FEE-B46046744E28}" srcOrd="3" destOrd="0" parTransId="{27857E4A-B1F7-498F-9AA6-1F851CF7FAD6}" sibTransId="{43E8859D-EAFC-407E-BD87-460272403723}"/>
    <dgm:cxn modelId="{84320999-ED14-43A1-AD02-3FE59EC63880}" srcId="{3BACDFD1-6B6D-4136-9CCF-A2525C3F1425}" destId="{66E1A0EB-07AF-471F-B522-4043F501CD27}" srcOrd="0" destOrd="0" parTransId="{B32A9424-9D74-42FD-B084-C8B0EF0D8FA1}" sibTransId="{B5D13275-3CB5-414E-8801-6ACC2C185A42}"/>
    <dgm:cxn modelId="{F52986CE-B95F-42D2-ABE8-CA7F18141757}" type="presOf" srcId="{3BACDFD1-6B6D-4136-9CCF-A2525C3F1425}" destId="{E71A813C-1607-4CFA-A6DF-26C8C9FB5B57}" srcOrd="0" destOrd="0" presId="urn:microsoft.com/office/officeart/2018/2/layout/IconVerticalSolidList"/>
    <dgm:cxn modelId="{E73F64D6-4394-4232-AD38-C118051A475B}" srcId="{3BACDFD1-6B6D-4136-9CCF-A2525C3F1425}" destId="{8DE4ED4F-9F9D-42F4-A555-5D697F7A0E0F}" srcOrd="2" destOrd="0" parTransId="{4661CBA8-0526-4732-9946-F11BCD41352A}" sibTransId="{0D7D3FBA-1A14-415D-929A-62F4C0999CEF}"/>
    <dgm:cxn modelId="{A87397D7-11FD-42CD-B59B-F57E6976BFBB}" type="presOf" srcId="{A7FC901F-8420-4CFC-B73C-8C11DC3F9601}" destId="{4E5537C6-A117-4201-8A75-AEE40D97AFFB}" srcOrd="0" destOrd="0" presId="urn:microsoft.com/office/officeart/2018/2/layout/IconVerticalSolidList"/>
    <dgm:cxn modelId="{A1BC1CDF-1C4E-44C4-8E5E-3BD3BE33F602}" type="presOf" srcId="{66E1A0EB-07AF-471F-B522-4043F501CD27}" destId="{8536CB55-C2F1-4614-9EAD-042F1B2B33B4}" srcOrd="0" destOrd="0" presId="urn:microsoft.com/office/officeart/2018/2/layout/IconVerticalSolidList"/>
    <dgm:cxn modelId="{DF3C20FE-48CF-48E1-B79D-3EEA226350CD}" srcId="{3BACDFD1-6B6D-4136-9CCF-A2525C3F1425}" destId="{A7FC901F-8420-4CFC-B73C-8C11DC3F9601}" srcOrd="1" destOrd="0" parTransId="{4C7B1498-5405-4177-B45C-81BB88468BD8}" sibTransId="{D4CC12F0-8F5C-4DBD-BF80-BA4C5C89C165}"/>
    <dgm:cxn modelId="{43749366-F298-47A4-AA1F-E89DC6493BC6}" type="presParOf" srcId="{E71A813C-1607-4CFA-A6DF-26C8C9FB5B57}" destId="{C7295334-1401-4278-ACBD-8B81C242C324}" srcOrd="0" destOrd="0" presId="urn:microsoft.com/office/officeart/2018/2/layout/IconVerticalSolidList"/>
    <dgm:cxn modelId="{4D03852A-9022-4E89-8123-843CAFCB8ECB}" type="presParOf" srcId="{C7295334-1401-4278-ACBD-8B81C242C324}" destId="{1100A599-4656-42CE-B2CA-EC4A163BABDB}" srcOrd="0" destOrd="0" presId="urn:microsoft.com/office/officeart/2018/2/layout/IconVerticalSolidList"/>
    <dgm:cxn modelId="{A9EA6EC2-DB75-43A6-ADA6-16B3D3C15FA4}" type="presParOf" srcId="{C7295334-1401-4278-ACBD-8B81C242C324}" destId="{AA5EF542-7611-4210-92D1-003C68AA3766}" srcOrd="1" destOrd="0" presId="urn:microsoft.com/office/officeart/2018/2/layout/IconVerticalSolidList"/>
    <dgm:cxn modelId="{71E9AA5A-8C8A-4F93-856A-8C445F96FD4B}" type="presParOf" srcId="{C7295334-1401-4278-ACBD-8B81C242C324}" destId="{27D5C862-9F66-4FF2-BA4A-DBB89E8AE417}" srcOrd="2" destOrd="0" presId="urn:microsoft.com/office/officeart/2018/2/layout/IconVerticalSolidList"/>
    <dgm:cxn modelId="{69CF8F4A-EAB4-47DB-A300-A583F1F646D6}" type="presParOf" srcId="{C7295334-1401-4278-ACBD-8B81C242C324}" destId="{8536CB55-C2F1-4614-9EAD-042F1B2B33B4}" srcOrd="3" destOrd="0" presId="urn:microsoft.com/office/officeart/2018/2/layout/IconVerticalSolidList"/>
    <dgm:cxn modelId="{966F485E-76F1-40A3-8207-A4EEE01DFB7E}" type="presParOf" srcId="{E71A813C-1607-4CFA-A6DF-26C8C9FB5B57}" destId="{15328FC9-8023-483C-9A79-FBEDB8C6F279}" srcOrd="1" destOrd="0" presId="urn:microsoft.com/office/officeart/2018/2/layout/IconVerticalSolidList"/>
    <dgm:cxn modelId="{337C1C6F-F89E-4740-896D-64AB4EC71046}" type="presParOf" srcId="{E71A813C-1607-4CFA-A6DF-26C8C9FB5B57}" destId="{1C98F975-AA04-457D-AFB9-B22D2E437784}" srcOrd="2" destOrd="0" presId="urn:microsoft.com/office/officeart/2018/2/layout/IconVerticalSolidList"/>
    <dgm:cxn modelId="{CDDE1B17-6D46-4B9C-93BB-6FBA466148A9}" type="presParOf" srcId="{1C98F975-AA04-457D-AFB9-B22D2E437784}" destId="{83715921-0103-4A41-AA64-FC79292959FE}" srcOrd="0" destOrd="0" presId="urn:microsoft.com/office/officeart/2018/2/layout/IconVerticalSolidList"/>
    <dgm:cxn modelId="{A9C221C4-DC43-4CA0-8ACC-0BB6C39C93EB}" type="presParOf" srcId="{1C98F975-AA04-457D-AFB9-B22D2E437784}" destId="{786F2FED-D06B-41EC-B935-9A255D7BEF1C}" srcOrd="1" destOrd="0" presId="urn:microsoft.com/office/officeart/2018/2/layout/IconVerticalSolidList"/>
    <dgm:cxn modelId="{B6D13B6C-E6AA-41EC-B6ED-4DD2805360F2}" type="presParOf" srcId="{1C98F975-AA04-457D-AFB9-B22D2E437784}" destId="{4A233A0A-E42E-430C-B2BE-A79FD563447E}" srcOrd="2" destOrd="0" presId="urn:microsoft.com/office/officeart/2018/2/layout/IconVerticalSolidList"/>
    <dgm:cxn modelId="{79DF0F72-70D4-49D0-BF7A-300CF2997944}" type="presParOf" srcId="{1C98F975-AA04-457D-AFB9-B22D2E437784}" destId="{4E5537C6-A117-4201-8A75-AEE40D97AFFB}" srcOrd="3" destOrd="0" presId="urn:microsoft.com/office/officeart/2018/2/layout/IconVerticalSolidList"/>
    <dgm:cxn modelId="{4A73E2A0-8D4E-4311-9666-22CDA43EAFDF}" type="presParOf" srcId="{E71A813C-1607-4CFA-A6DF-26C8C9FB5B57}" destId="{3E939BC9-32A5-403A-BB01-A60DD5CD6437}" srcOrd="3" destOrd="0" presId="urn:microsoft.com/office/officeart/2018/2/layout/IconVerticalSolidList"/>
    <dgm:cxn modelId="{9AA7E796-2207-44C2-A59A-BB1BA999688B}" type="presParOf" srcId="{E71A813C-1607-4CFA-A6DF-26C8C9FB5B57}" destId="{76EF7339-9DD6-4568-8A12-506BEBA882F6}" srcOrd="4" destOrd="0" presId="urn:microsoft.com/office/officeart/2018/2/layout/IconVerticalSolidList"/>
    <dgm:cxn modelId="{A1206800-F67C-4D8D-A391-6B3D600E9435}" type="presParOf" srcId="{76EF7339-9DD6-4568-8A12-506BEBA882F6}" destId="{3B94F517-DC3E-40DD-A9A4-F9222950A82D}" srcOrd="0" destOrd="0" presId="urn:microsoft.com/office/officeart/2018/2/layout/IconVerticalSolidList"/>
    <dgm:cxn modelId="{21846604-AC34-4B96-8681-FC92FB424AD1}" type="presParOf" srcId="{76EF7339-9DD6-4568-8A12-506BEBA882F6}" destId="{0E18CB5D-FF3B-4CD0-B687-E5DDDC8D4374}" srcOrd="1" destOrd="0" presId="urn:microsoft.com/office/officeart/2018/2/layout/IconVerticalSolidList"/>
    <dgm:cxn modelId="{AEFEB26F-B144-43E9-BAE0-A49AFFCB132A}" type="presParOf" srcId="{76EF7339-9DD6-4568-8A12-506BEBA882F6}" destId="{1F8D5E55-EE4B-4DBD-AB7B-234EAD5097BC}" srcOrd="2" destOrd="0" presId="urn:microsoft.com/office/officeart/2018/2/layout/IconVerticalSolidList"/>
    <dgm:cxn modelId="{7C88E282-BA58-4EA6-BB71-C95E32B3675D}" type="presParOf" srcId="{76EF7339-9DD6-4568-8A12-506BEBA882F6}" destId="{4FEAB781-FD9E-41F9-AC2C-D3094C20E1ED}" srcOrd="3" destOrd="0" presId="urn:microsoft.com/office/officeart/2018/2/layout/IconVerticalSolidList"/>
    <dgm:cxn modelId="{A01C54AF-D288-4DD9-A1E7-CE3875B5D348}" type="presParOf" srcId="{E71A813C-1607-4CFA-A6DF-26C8C9FB5B57}" destId="{33D27B64-48A7-4837-BFAB-D731F3E5EB5B}" srcOrd="5" destOrd="0" presId="urn:microsoft.com/office/officeart/2018/2/layout/IconVerticalSolidList"/>
    <dgm:cxn modelId="{2F63B4B4-BEAF-4837-8491-8CD61A9CEE5C}" type="presParOf" srcId="{E71A813C-1607-4CFA-A6DF-26C8C9FB5B57}" destId="{7A5F009A-0E53-447B-825E-05B0B8C1195C}" srcOrd="6" destOrd="0" presId="urn:microsoft.com/office/officeart/2018/2/layout/IconVerticalSolidList"/>
    <dgm:cxn modelId="{E8484C30-8D80-4FD9-916C-974AAC67CD8C}" type="presParOf" srcId="{7A5F009A-0E53-447B-825E-05B0B8C1195C}" destId="{80F58BF7-6A0A-4298-BC7F-49C3537DE93C}" srcOrd="0" destOrd="0" presId="urn:microsoft.com/office/officeart/2018/2/layout/IconVerticalSolidList"/>
    <dgm:cxn modelId="{868BC9C9-D73F-430B-BBB0-7D8AE6C85828}" type="presParOf" srcId="{7A5F009A-0E53-447B-825E-05B0B8C1195C}" destId="{21546075-DDD1-4537-BCB5-C55F746BEBB0}" srcOrd="1" destOrd="0" presId="urn:microsoft.com/office/officeart/2018/2/layout/IconVerticalSolidList"/>
    <dgm:cxn modelId="{46369484-A367-4833-8DD6-C0E694F1F8FD}" type="presParOf" srcId="{7A5F009A-0E53-447B-825E-05B0B8C1195C}" destId="{680E1166-3B80-482A-9891-117380158594}" srcOrd="2" destOrd="0" presId="urn:microsoft.com/office/officeart/2018/2/layout/IconVerticalSolidList"/>
    <dgm:cxn modelId="{0B676D10-CE89-4CB6-A7B0-C13E6F0A78A7}" type="presParOf" srcId="{7A5F009A-0E53-447B-825E-05B0B8C1195C}" destId="{1C13AA9A-5623-44C4-BB90-002E63313D50}" srcOrd="3" destOrd="0" presId="urn:microsoft.com/office/officeart/2018/2/layout/IconVerticalSolidList"/>
    <dgm:cxn modelId="{3C116321-8FB7-4A2A-8230-19362189D6CB}" type="presParOf" srcId="{E71A813C-1607-4CFA-A6DF-26C8C9FB5B57}" destId="{BD438AE2-4326-4FAA-8A43-B1742F78EC81}" srcOrd="7" destOrd="0" presId="urn:microsoft.com/office/officeart/2018/2/layout/IconVerticalSolidList"/>
    <dgm:cxn modelId="{A0B53B28-BE46-4719-AA7B-569C8E923629}" type="presParOf" srcId="{E71A813C-1607-4CFA-A6DF-26C8C9FB5B57}" destId="{DEE32A30-862F-44D3-AFE5-00D35AC92A00}" srcOrd="8" destOrd="0" presId="urn:microsoft.com/office/officeart/2018/2/layout/IconVerticalSolidList"/>
    <dgm:cxn modelId="{E72DF9DA-5856-4FB9-8F33-5FCADA369D8D}" type="presParOf" srcId="{DEE32A30-862F-44D3-AFE5-00D35AC92A00}" destId="{34B856F7-5826-4BF0-BA82-ECA0FB9B8BE1}" srcOrd="0" destOrd="0" presId="urn:microsoft.com/office/officeart/2018/2/layout/IconVerticalSolidList"/>
    <dgm:cxn modelId="{B4893939-975B-40FC-8DAE-39EA2BAAF78B}" type="presParOf" srcId="{DEE32A30-862F-44D3-AFE5-00D35AC92A00}" destId="{31D36BB2-C353-4A5D-A4E9-1335A8377890}" srcOrd="1" destOrd="0" presId="urn:microsoft.com/office/officeart/2018/2/layout/IconVerticalSolidList"/>
    <dgm:cxn modelId="{304B0DD0-4C3C-49E6-9E8F-893922080665}" type="presParOf" srcId="{DEE32A30-862F-44D3-AFE5-00D35AC92A00}" destId="{D562B22C-0B6A-424E-A49C-8D258B97D15D}" srcOrd="2" destOrd="0" presId="urn:microsoft.com/office/officeart/2018/2/layout/IconVerticalSolidList"/>
    <dgm:cxn modelId="{6F162877-B5B0-4F8F-8ACC-298AF348B05F}" type="presParOf" srcId="{DEE32A30-862F-44D3-AFE5-00D35AC92A00}" destId="{FBC46CA1-D929-458B-A215-8C99BB54A0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901BF0-B8C6-43E8-80BF-6CC937851C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0458420-B2F2-4FF7-99F9-2555DCD5CE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>
              <a:latin typeface="Cambria" panose="02040503050406030204" pitchFamily="18" charset="0"/>
            </a:rPr>
            <a:t>Pass 1</a:t>
          </a:r>
        </a:p>
      </dgm:t>
    </dgm:pt>
    <dgm:pt modelId="{9243278F-9B27-4552-A960-9FF72F300444}" type="parTrans" cxnId="{D8637490-77E8-4F23-BAE4-0AB9DDAE4A3E}">
      <dgm:prSet/>
      <dgm:spPr/>
      <dgm:t>
        <a:bodyPr/>
        <a:lstStyle/>
        <a:p>
          <a:endParaRPr lang="en-US"/>
        </a:p>
      </dgm:t>
    </dgm:pt>
    <dgm:pt modelId="{225337F7-0D64-4DDC-B865-D71DF4F36218}" type="sibTrans" cxnId="{D8637490-77E8-4F23-BAE4-0AB9DDAE4A3E}">
      <dgm:prSet/>
      <dgm:spPr/>
      <dgm:t>
        <a:bodyPr/>
        <a:lstStyle/>
        <a:p>
          <a:endParaRPr lang="en-US"/>
        </a:p>
      </dgm:t>
    </dgm:pt>
    <dgm:pt modelId="{1A7984D2-4A34-49F1-8D07-016BCEB355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>
              <a:latin typeface="Cambria" panose="02040503050406030204" pitchFamily="18" charset="0"/>
            </a:rPr>
            <a:t>Pass 1 &amp; 2</a:t>
          </a:r>
        </a:p>
      </dgm:t>
    </dgm:pt>
    <dgm:pt modelId="{2543363A-F1DA-45D7-B083-013DF6EF0D8C}" type="parTrans" cxnId="{6E83C4DF-2D86-481A-9B37-EB9AA812A0D0}">
      <dgm:prSet/>
      <dgm:spPr/>
      <dgm:t>
        <a:bodyPr/>
        <a:lstStyle/>
        <a:p>
          <a:endParaRPr lang="en-US"/>
        </a:p>
      </dgm:t>
    </dgm:pt>
    <dgm:pt modelId="{7586CAA6-E774-448C-8537-EA47C09F3410}" type="sibTrans" cxnId="{6E83C4DF-2D86-481A-9B37-EB9AA812A0D0}">
      <dgm:prSet/>
      <dgm:spPr/>
      <dgm:t>
        <a:bodyPr/>
        <a:lstStyle/>
        <a:p>
          <a:endParaRPr lang="en-US"/>
        </a:p>
      </dgm:t>
    </dgm:pt>
    <dgm:pt modelId="{B302DB28-4963-429F-B1D0-BC1768B9CB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>
              <a:latin typeface="Cambria" panose="02040503050406030204" pitchFamily="18" charset="0"/>
            </a:rPr>
            <a:t>Only Pass 2</a:t>
          </a:r>
        </a:p>
      </dgm:t>
    </dgm:pt>
    <dgm:pt modelId="{AF3ECAFC-31A9-458F-AA24-974D52016D5B}" type="parTrans" cxnId="{8B6BC236-DA8C-48DC-941F-E424EEB9226B}">
      <dgm:prSet/>
      <dgm:spPr/>
      <dgm:t>
        <a:bodyPr/>
        <a:lstStyle/>
        <a:p>
          <a:endParaRPr lang="en-US"/>
        </a:p>
      </dgm:t>
    </dgm:pt>
    <dgm:pt modelId="{6A7136B6-57AD-429A-BF0D-9F9A2E810472}" type="sibTrans" cxnId="{8B6BC236-DA8C-48DC-941F-E424EEB9226B}">
      <dgm:prSet/>
      <dgm:spPr/>
      <dgm:t>
        <a:bodyPr/>
        <a:lstStyle/>
        <a:p>
          <a:endParaRPr lang="en-US"/>
        </a:p>
      </dgm:t>
    </dgm:pt>
    <dgm:pt modelId="{62DC5258-BC75-4CB0-903E-7F82EB41D3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>
              <a:latin typeface="Cambria" panose="02040503050406030204" pitchFamily="18" charset="0"/>
            </a:rPr>
            <a:t>Single pass assembler</a:t>
          </a:r>
        </a:p>
      </dgm:t>
    </dgm:pt>
    <dgm:pt modelId="{A068F08E-42DA-4D0B-B52A-9CC45FDAE6A4}" type="parTrans" cxnId="{AD9AF5F8-4223-4742-9B77-C27D494D1825}">
      <dgm:prSet/>
      <dgm:spPr/>
      <dgm:t>
        <a:bodyPr/>
        <a:lstStyle/>
        <a:p>
          <a:endParaRPr lang="en-US"/>
        </a:p>
      </dgm:t>
    </dgm:pt>
    <dgm:pt modelId="{E4D42C1B-2C63-49A1-BA85-81463849677F}" type="sibTrans" cxnId="{AD9AF5F8-4223-4742-9B77-C27D494D1825}">
      <dgm:prSet/>
      <dgm:spPr/>
      <dgm:t>
        <a:bodyPr/>
        <a:lstStyle/>
        <a:p>
          <a:endParaRPr lang="en-US"/>
        </a:p>
      </dgm:t>
    </dgm:pt>
    <dgm:pt modelId="{B863822F-8F09-40FC-87F4-C710F284BC21}" type="pres">
      <dgm:prSet presAssocID="{AF901BF0-B8C6-43E8-80BF-6CC937851CAA}" presName="root" presStyleCnt="0">
        <dgm:presLayoutVars>
          <dgm:dir/>
          <dgm:resizeHandles val="exact"/>
        </dgm:presLayoutVars>
      </dgm:prSet>
      <dgm:spPr/>
    </dgm:pt>
    <dgm:pt modelId="{FE136235-4BDC-475F-BA5A-7FF19D33AB35}" type="pres">
      <dgm:prSet presAssocID="{50458420-B2F2-4FF7-99F9-2555DCD5CEC6}" presName="compNode" presStyleCnt="0"/>
      <dgm:spPr/>
    </dgm:pt>
    <dgm:pt modelId="{D8094224-2783-4DDA-94A3-EC4A49589B0A}" type="pres">
      <dgm:prSet presAssocID="{50458420-B2F2-4FF7-99F9-2555DCD5CEC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CDE9B9-77E4-4751-BAF0-44B19BA5EF07}" type="pres">
      <dgm:prSet presAssocID="{50458420-B2F2-4FF7-99F9-2555DCD5CE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3D087E-8747-4952-9AB0-774E0E25FECA}" type="pres">
      <dgm:prSet presAssocID="{50458420-B2F2-4FF7-99F9-2555DCD5CEC6}" presName="spaceRect" presStyleCnt="0"/>
      <dgm:spPr/>
    </dgm:pt>
    <dgm:pt modelId="{80F0CF75-3507-42B0-8EAC-39C613C60D75}" type="pres">
      <dgm:prSet presAssocID="{50458420-B2F2-4FF7-99F9-2555DCD5CEC6}" presName="textRect" presStyleLbl="revTx" presStyleIdx="0" presStyleCnt="4">
        <dgm:presLayoutVars>
          <dgm:chMax val="1"/>
          <dgm:chPref val="1"/>
        </dgm:presLayoutVars>
      </dgm:prSet>
      <dgm:spPr/>
    </dgm:pt>
    <dgm:pt modelId="{1F534C80-4B4D-477B-B533-75814FBBD3A4}" type="pres">
      <dgm:prSet presAssocID="{225337F7-0D64-4DDC-B865-D71DF4F36218}" presName="sibTrans" presStyleCnt="0"/>
      <dgm:spPr/>
    </dgm:pt>
    <dgm:pt modelId="{DB0555BC-C93C-42DC-B07B-BB9574EC7E98}" type="pres">
      <dgm:prSet presAssocID="{1A7984D2-4A34-49F1-8D07-016BCEB35598}" presName="compNode" presStyleCnt="0"/>
      <dgm:spPr/>
    </dgm:pt>
    <dgm:pt modelId="{D457F5C7-E6A8-4351-A514-3297C494263C}" type="pres">
      <dgm:prSet presAssocID="{1A7984D2-4A34-49F1-8D07-016BCEB3559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46CBEC-1530-431B-A827-61CD0A70A11B}" type="pres">
      <dgm:prSet presAssocID="{1A7984D2-4A34-49F1-8D07-016BCEB355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E9E3AF04-835F-4B06-A61C-50598CD59EBE}" type="pres">
      <dgm:prSet presAssocID="{1A7984D2-4A34-49F1-8D07-016BCEB35598}" presName="spaceRect" presStyleCnt="0"/>
      <dgm:spPr/>
    </dgm:pt>
    <dgm:pt modelId="{8F9D1A37-6E28-490F-A978-721F53E03C6C}" type="pres">
      <dgm:prSet presAssocID="{1A7984D2-4A34-49F1-8D07-016BCEB35598}" presName="textRect" presStyleLbl="revTx" presStyleIdx="1" presStyleCnt="4">
        <dgm:presLayoutVars>
          <dgm:chMax val="1"/>
          <dgm:chPref val="1"/>
        </dgm:presLayoutVars>
      </dgm:prSet>
      <dgm:spPr/>
    </dgm:pt>
    <dgm:pt modelId="{4B3B4953-036A-471E-B524-9A7264AA4753}" type="pres">
      <dgm:prSet presAssocID="{7586CAA6-E774-448C-8537-EA47C09F3410}" presName="sibTrans" presStyleCnt="0"/>
      <dgm:spPr/>
    </dgm:pt>
    <dgm:pt modelId="{A9732D70-E831-4202-A98E-1CD08673020A}" type="pres">
      <dgm:prSet presAssocID="{B302DB28-4963-429F-B1D0-BC1768B9CBA8}" presName="compNode" presStyleCnt="0"/>
      <dgm:spPr/>
    </dgm:pt>
    <dgm:pt modelId="{031AF7B0-F70C-4114-8A2E-742CE716D81E}" type="pres">
      <dgm:prSet presAssocID="{B302DB28-4963-429F-B1D0-BC1768B9CBA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6A7101-EF11-44E1-8B61-FE65E1A90F4A}" type="pres">
      <dgm:prSet presAssocID="{B302DB28-4963-429F-B1D0-BC1768B9CB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4145A16-4BDD-46DF-9038-2C29F5AA51C6}" type="pres">
      <dgm:prSet presAssocID="{B302DB28-4963-429F-B1D0-BC1768B9CBA8}" presName="spaceRect" presStyleCnt="0"/>
      <dgm:spPr/>
    </dgm:pt>
    <dgm:pt modelId="{8A6A0D36-6D6F-4840-84A8-F400C7078781}" type="pres">
      <dgm:prSet presAssocID="{B302DB28-4963-429F-B1D0-BC1768B9CBA8}" presName="textRect" presStyleLbl="revTx" presStyleIdx="2" presStyleCnt="4">
        <dgm:presLayoutVars>
          <dgm:chMax val="1"/>
          <dgm:chPref val="1"/>
        </dgm:presLayoutVars>
      </dgm:prSet>
      <dgm:spPr/>
    </dgm:pt>
    <dgm:pt modelId="{BD8D482F-DDA0-4B61-8CEB-4D95E42DAD6F}" type="pres">
      <dgm:prSet presAssocID="{6A7136B6-57AD-429A-BF0D-9F9A2E810472}" presName="sibTrans" presStyleCnt="0"/>
      <dgm:spPr/>
    </dgm:pt>
    <dgm:pt modelId="{CCC874F8-A701-48D0-93B8-3EFC0FA96DDA}" type="pres">
      <dgm:prSet presAssocID="{62DC5258-BC75-4CB0-903E-7F82EB41D3B9}" presName="compNode" presStyleCnt="0"/>
      <dgm:spPr/>
    </dgm:pt>
    <dgm:pt modelId="{175EE90F-3F29-47F0-9ABE-E11780636C64}" type="pres">
      <dgm:prSet presAssocID="{62DC5258-BC75-4CB0-903E-7F82EB41D3B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24AE148-0DD3-4248-B521-54E643327B89}" type="pres">
      <dgm:prSet presAssocID="{62DC5258-BC75-4CB0-903E-7F82EB41D3B9}" presName="iconRect" presStyleLbl="node1" presStyleIdx="3" presStyleCnt="4"/>
      <dgm:spPr/>
    </dgm:pt>
    <dgm:pt modelId="{73E55F2B-1E17-435A-BFCB-E3312379E91F}" type="pres">
      <dgm:prSet presAssocID="{62DC5258-BC75-4CB0-903E-7F82EB41D3B9}" presName="spaceRect" presStyleCnt="0"/>
      <dgm:spPr/>
    </dgm:pt>
    <dgm:pt modelId="{CC15CA94-A19A-4B5A-9BDE-CC1D679FF507}" type="pres">
      <dgm:prSet presAssocID="{62DC5258-BC75-4CB0-903E-7F82EB41D3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6BC236-DA8C-48DC-941F-E424EEB9226B}" srcId="{AF901BF0-B8C6-43E8-80BF-6CC937851CAA}" destId="{B302DB28-4963-429F-B1D0-BC1768B9CBA8}" srcOrd="2" destOrd="0" parTransId="{AF3ECAFC-31A9-458F-AA24-974D52016D5B}" sibTransId="{6A7136B6-57AD-429A-BF0D-9F9A2E810472}"/>
    <dgm:cxn modelId="{23355245-C38F-4D72-ACAD-F46F29BF314D}" type="presOf" srcId="{62DC5258-BC75-4CB0-903E-7F82EB41D3B9}" destId="{CC15CA94-A19A-4B5A-9BDE-CC1D679FF507}" srcOrd="0" destOrd="0" presId="urn:microsoft.com/office/officeart/2018/5/layout/IconLeafLabelList"/>
    <dgm:cxn modelId="{F219136E-4C28-4885-A2BE-73BD8C3121BE}" type="presOf" srcId="{B302DB28-4963-429F-B1D0-BC1768B9CBA8}" destId="{8A6A0D36-6D6F-4840-84A8-F400C7078781}" srcOrd="0" destOrd="0" presId="urn:microsoft.com/office/officeart/2018/5/layout/IconLeafLabelList"/>
    <dgm:cxn modelId="{882DFE6E-A503-4BAB-A4D6-B979D99BB492}" type="presOf" srcId="{50458420-B2F2-4FF7-99F9-2555DCD5CEC6}" destId="{80F0CF75-3507-42B0-8EAC-39C613C60D75}" srcOrd="0" destOrd="0" presId="urn:microsoft.com/office/officeart/2018/5/layout/IconLeafLabelList"/>
    <dgm:cxn modelId="{C3175A84-C760-4101-9A82-894407FBD9CA}" type="presOf" srcId="{AF901BF0-B8C6-43E8-80BF-6CC937851CAA}" destId="{B863822F-8F09-40FC-87F4-C710F284BC21}" srcOrd="0" destOrd="0" presId="urn:microsoft.com/office/officeart/2018/5/layout/IconLeafLabelList"/>
    <dgm:cxn modelId="{D8637490-77E8-4F23-BAE4-0AB9DDAE4A3E}" srcId="{AF901BF0-B8C6-43E8-80BF-6CC937851CAA}" destId="{50458420-B2F2-4FF7-99F9-2555DCD5CEC6}" srcOrd="0" destOrd="0" parTransId="{9243278F-9B27-4552-A960-9FF72F300444}" sibTransId="{225337F7-0D64-4DDC-B865-D71DF4F36218}"/>
    <dgm:cxn modelId="{6E83C4DF-2D86-481A-9B37-EB9AA812A0D0}" srcId="{AF901BF0-B8C6-43E8-80BF-6CC937851CAA}" destId="{1A7984D2-4A34-49F1-8D07-016BCEB35598}" srcOrd="1" destOrd="0" parTransId="{2543363A-F1DA-45D7-B083-013DF6EF0D8C}" sibTransId="{7586CAA6-E774-448C-8537-EA47C09F3410}"/>
    <dgm:cxn modelId="{144C16E0-2F84-48AC-86B2-ABE6B09E747B}" type="presOf" srcId="{1A7984D2-4A34-49F1-8D07-016BCEB35598}" destId="{8F9D1A37-6E28-490F-A978-721F53E03C6C}" srcOrd="0" destOrd="0" presId="urn:microsoft.com/office/officeart/2018/5/layout/IconLeafLabelList"/>
    <dgm:cxn modelId="{AD9AF5F8-4223-4742-9B77-C27D494D1825}" srcId="{AF901BF0-B8C6-43E8-80BF-6CC937851CAA}" destId="{62DC5258-BC75-4CB0-903E-7F82EB41D3B9}" srcOrd="3" destOrd="0" parTransId="{A068F08E-42DA-4D0B-B52A-9CC45FDAE6A4}" sibTransId="{E4D42C1B-2C63-49A1-BA85-81463849677F}"/>
    <dgm:cxn modelId="{A45774F8-1E6B-427B-9D32-0692930DCCFA}" type="presParOf" srcId="{B863822F-8F09-40FC-87F4-C710F284BC21}" destId="{FE136235-4BDC-475F-BA5A-7FF19D33AB35}" srcOrd="0" destOrd="0" presId="urn:microsoft.com/office/officeart/2018/5/layout/IconLeafLabelList"/>
    <dgm:cxn modelId="{636E0F2C-EE09-43D7-B618-627E5CF488E7}" type="presParOf" srcId="{FE136235-4BDC-475F-BA5A-7FF19D33AB35}" destId="{D8094224-2783-4DDA-94A3-EC4A49589B0A}" srcOrd="0" destOrd="0" presId="urn:microsoft.com/office/officeart/2018/5/layout/IconLeafLabelList"/>
    <dgm:cxn modelId="{9AEEFCB3-E27C-47D1-BB1C-210D3AE66840}" type="presParOf" srcId="{FE136235-4BDC-475F-BA5A-7FF19D33AB35}" destId="{BECDE9B9-77E4-4751-BAF0-44B19BA5EF07}" srcOrd="1" destOrd="0" presId="urn:microsoft.com/office/officeart/2018/5/layout/IconLeafLabelList"/>
    <dgm:cxn modelId="{277101D0-CD7E-40AC-AAA7-6E91B7582EFB}" type="presParOf" srcId="{FE136235-4BDC-475F-BA5A-7FF19D33AB35}" destId="{CA3D087E-8747-4952-9AB0-774E0E25FECA}" srcOrd="2" destOrd="0" presId="urn:microsoft.com/office/officeart/2018/5/layout/IconLeafLabelList"/>
    <dgm:cxn modelId="{45253730-DC81-466B-B347-B840FFE03F74}" type="presParOf" srcId="{FE136235-4BDC-475F-BA5A-7FF19D33AB35}" destId="{80F0CF75-3507-42B0-8EAC-39C613C60D75}" srcOrd="3" destOrd="0" presId="urn:microsoft.com/office/officeart/2018/5/layout/IconLeafLabelList"/>
    <dgm:cxn modelId="{B2D73192-1A61-4B6A-BD3A-BFEA62C8551B}" type="presParOf" srcId="{B863822F-8F09-40FC-87F4-C710F284BC21}" destId="{1F534C80-4B4D-477B-B533-75814FBBD3A4}" srcOrd="1" destOrd="0" presId="urn:microsoft.com/office/officeart/2018/5/layout/IconLeafLabelList"/>
    <dgm:cxn modelId="{F6E5DD5D-7122-4216-8F4B-40C3F8726A9A}" type="presParOf" srcId="{B863822F-8F09-40FC-87F4-C710F284BC21}" destId="{DB0555BC-C93C-42DC-B07B-BB9574EC7E98}" srcOrd="2" destOrd="0" presId="urn:microsoft.com/office/officeart/2018/5/layout/IconLeafLabelList"/>
    <dgm:cxn modelId="{EB671B59-350D-4FDF-A68B-5EFF275D2613}" type="presParOf" srcId="{DB0555BC-C93C-42DC-B07B-BB9574EC7E98}" destId="{D457F5C7-E6A8-4351-A514-3297C494263C}" srcOrd="0" destOrd="0" presId="urn:microsoft.com/office/officeart/2018/5/layout/IconLeafLabelList"/>
    <dgm:cxn modelId="{D73561B5-CDF4-42FF-BBA8-9736AC7D2D84}" type="presParOf" srcId="{DB0555BC-C93C-42DC-B07B-BB9574EC7E98}" destId="{7E46CBEC-1530-431B-A827-61CD0A70A11B}" srcOrd="1" destOrd="0" presId="urn:microsoft.com/office/officeart/2018/5/layout/IconLeafLabelList"/>
    <dgm:cxn modelId="{B2FC1291-4998-44F6-9D21-335E1181E769}" type="presParOf" srcId="{DB0555BC-C93C-42DC-B07B-BB9574EC7E98}" destId="{E9E3AF04-835F-4B06-A61C-50598CD59EBE}" srcOrd="2" destOrd="0" presId="urn:microsoft.com/office/officeart/2018/5/layout/IconLeafLabelList"/>
    <dgm:cxn modelId="{7CC91E4D-A00D-4384-8B35-12B94588D60F}" type="presParOf" srcId="{DB0555BC-C93C-42DC-B07B-BB9574EC7E98}" destId="{8F9D1A37-6E28-490F-A978-721F53E03C6C}" srcOrd="3" destOrd="0" presId="urn:microsoft.com/office/officeart/2018/5/layout/IconLeafLabelList"/>
    <dgm:cxn modelId="{F210CD76-01F6-47C6-84C7-5E4EF635FBAB}" type="presParOf" srcId="{B863822F-8F09-40FC-87F4-C710F284BC21}" destId="{4B3B4953-036A-471E-B524-9A7264AA4753}" srcOrd="3" destOrd="0" presId="urn:microsoft.com/office/officeart/2018/5/layout/IconLeafLabelList"/>
    <dgm:cxn modelId="{6D889389-2EB1-446F-90E0-BF73D806B016}" type="presParOf" srcId="{B863822F-8F09-40FC-87F4-C710F284BC21}" destId="{A9732D70-E831-4202-A98E-1CD08673020A}" srcOrd="4" destOrd="0" presId="urn:microsoft.com/office/officeart/2018/5/layout/IconLeafLabelList"/>
    <dgm:cxn modelId="{D5A2CB72-BC44-4DA3-8D5B-A9CB4E20BC6D}" type="presParOf" srcId="{A9732D70-E831-4202-A98E-1CD08673020A}" destId="{031AF7B0-F70C-4114-8A2E-742CE716D81E}" srcOrd="0" destOrd="0" presId="urn:microsoft.com/office/officeart/2018/5/layout/IconLeafLabelList"/>
    <dgm:cxn modelId="{5D1F01D0-1766-4243-ADCE-7A190D8BD29E}" type="presParOf" srcId="{A9732D70-E831-4202-A98E-1CD08673020A}" destId="{476A7101-EF11-44E1-8B61-FE65E1A90F4A}" srcOrd="1" destOrd="0" presId="urn:microsoft.com/office/officeart/2018/5/layout/IconLeafLabelList"/>
    <dgm:cxn modelId="{236712D1-AD9D-4107-964B-67FF09DE2E30}" type="presParOf" srcId="{A9732D70-E831-4202-A98E-1CD08673020A}" destId="{24145A16-4BDD-46DF-9038-2C29F5AA51C6}" srcOrd="2" destOrd="0" presId="urn:microsoft.com/office/officeart/2018/5/layout/IconLeafLabelList"/>
    <dgm:cxn modelId="{C106BAC0-B5F3-4ED9-99C5-C4B83EB8392E}" type="presParOf" srcId="{A9732D70-E831-4202-A98E-1CD08673020A}" destId="{8A6A0D36-6D6F-4840-84A8-F400C7078781}" srcOrd="3" destOrd="0" presId="urn:microsoft.com/office/officeart/2018/5/layout/IconLeafLabelList"/>
    <dgm:cxn modelId="{0F2DF844-4200-47AC-BBED-BFEB71173645}" type="presParOf" srcId="{B863822F-8F09-40FC-87F4-C710F284BC21}" destId="{BD8D482F-DDA0-4B61-8CEB-4D95E42DAD6F}" srcOrd="5" destOrd="0" presId="urn:microsoft.com/office/officeart/2018/5/layout/IconLeafLabelList"/>
    <dgm:cxn modelId="{2E6C63F4-F60E-4B85-BD2D-33641B542490}" type="presParOf" srcId="{B863822F-8F09-40FC-87F4-C710F284BC21}" destId="{CCC874F8-A701-48D0-93B8-3EFC0FA96DDA}" srcOrd="6" destOrd="0" presId="urn:microsoft.com/office/officeart/2018/5/layout/IconLeafLabelList"/>
    <dgm:cxn modelId="{1C32EAF7-FB4C-4DB7-BECB-9EB536A16B5E}" type="presParOf" srcId="{CCC874F8-A701-48D0-93B8-3EFC0FA96DDA}" destId="{175EE90F-3F29-47F0-9ABE-E11780636C64}" srcOrd="0" destOrd="0" presId="urn:microsoft.com/office/officeart/2018/5/layout/IconLeafLabelList"/>
    <dgm:cxn modelId="{216B563D-43A2-4965-903A-A63C4FEAF0BC}" type="presParOf" srcId="{CCC874F8-A701-48D0-93B8-3EFC0FA96DDA}" destId="{324AE148-0DD3-4248-B521-54E643327B89}" srcOrd="1" destOrd="0" presId="urn:microsoft.com/office/officeart/2018/5/layout/IconLeafLabelList"/>
    <dgm:cxn modelId="{F67216A5-004C-4C13-96DB-FA830A4573C2}" type="presParOf" srcId="{CCC874F8-A701-48D0-93B8-3EFC0FA96DDA}" destId="{73E55F2B-1E17-435A-BFCB-E3312379E91F}" srcOrd="2" destOrd="0" presId="urn:microsoft.com/office/officeart/2018/5/layout/IconLeafLabelList"/>
    <dgm:cxn modelId="{994CEFAD-0988-4B90-94CA-BE48A0B04802}" type="presParOf" srcId="{CCC874F8-A701-48D0-93B8-3EFC0FA96DDA}" destId="{CC15CA94-A19A-4B5A-9BDE-CC1D679FF5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0E684-BE60-4361-87B4-834FC5613EED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C07248C5-139B-49EA-A488-0B1C6EF57F0E}">
      <dgm:prSet phldrT="[Text]"/>
      <dgm:spPr/>
      <dgm:t>
        <a:bodyPr/>
        <a:lstStyle/>
        <a:p>
          <a:r>
            <a:rPr lang="en-US" dirty="0"/>
            <a:t>.</a:t>
          </a:r>
          <a:r>
            <a:rPr lang="en-US" dirty="0" err="1"/>
            <a:t>cpp</a:t>
          </a:r>
          <a:endParaRPr lang="en-US" dirty="0"/>
        </a:p>
      </dgm:t>
    </dgm:pt>
    <dgm:pt modelId="{51243449-1C37-45F5-AD8E-18FFE00870B3}" type="parTrans" cxnId="{32EFC00E-916B-4F54-A5FA-3B007C2FA5A2}">
      <dgm:prSet/>
      <dgm:spPr/>
      <dgm:t>
        <a:bodyPr/>
        <a:lstStyle/>
        <a:p>
          <a:endParaRPr lang="en-US"/>
        </a:p>
      </dgm:t>
    </dgm:pt>
    <dgm:pt modelId="{0C6AE342-E2CE-4F5A-815C-89851C5B366F}" type="sibTrans" cxnId="{32EFC00E-916B-4F54-A5FA-3B007C2FA5A2}">
      <dgm:prSet/>
      <dgm:spPr/>
      <dgm:t>
        <a:bodyPr/>
        <a:lstStyle/>
        <a:p>
          <a:endParaRPr lang="en-US"/>
        </a:p>
      </dgm:t>
    </dgm:pt>
    <dgm:pt modelId="{C3E2E540-3AC8-46F7-B983-58869C0C9627}">
      <dgm:prSet phldrT="[Text]"/>
      <dgm:spPr/>
      <dgm:t>
        <a:bodyPr/>
        <a:lstStyle/>
        <a:p>
          <a:r>
            <a:rPr lang="en-US" dirty="0"/>
            <a:t>.</a:t>
          </a:r>
          <a:r>
            <a:rPr lang="en-US" dirty="0" err="1"/>
            <a:t>i</a:t>
          </a:r>
          <a:endParaRPr lang="en-US" dirty="0"/>
        </a:p>
      </dgm:t>
    </dgm:pt>
    <dgm:pt modelId="{031AC3DC-5AD2-4906-97C7-AB4F19E48ED0}" type="parTrans" cxnId="{547BA9F1-917F-41C1-AE89-1F160A4B6533}">
      <dgm:prSet/>
      <dgm:spPr/>
      <dgm:t>
        <a:bodyPr/>
        <a:lstStyle/>
        <a:p>
          <a:endParaRPr lang="en-US"/>
        </a:p>
      </dgm:t>
    </dgm:pt>
    <dgm:pt modelId="{2B428BB7-9E47-41D1-965D-F67109258973}" type="sibTrans" cxnId="{547BA9F1-917F-41C1-AE89-1F160A4B6533}">
      <dgm:prSet/>
      <dgm:spPr/>
      <dgm:t>
        <a:bodyPr/>
        <a:lstStyle/>
        <a:p>
          <a:endParaRPr lang="en-US"/>
        </a:p>
      </dgm:t>
    </dgm:pt>
    <dgm:pt modelId="{9A1D14B7-2524-483C-910F-1F127F205BDC}">
      <dgm:prSet phldrT="[Text]"/>
      <dgm:spPr/>
      <dgm:t>
        <a:bodyPr/>
        <a:lstStyle/>
        <a:p>
          <a:r>
            <a:rPr lang="en-US" dirty="0"/>
            <a:t>.s</a:t>
          </a:r>
        </a:p>
      </dgm:t>
    </dgm:pt>
    <dgm:pt modelId="{C02AD871-704E-443E-9F83-8B838A48CE81}" type="parTrans" cxnId="{B28E213C-034B-4209-ABFC-4D645A9231E6}">
      <dgm:prSet/>
      <dgm:spPr/>
      <dgm:t>
        <a:bodyPr/>
        <a:lstStyle/>
        <a:p>
          <a:endParaRPr lang="en-US"/>
        </a:p>
      </dgm:t>
    </dgm:pt>
    <dgm:pt modelId="{2775FD89-2F3D-4DF0-B650-AE5CD229CC03}" type="sibTrans" cxnId="{B28E213C-034B-4209-ABFC-4D645A9231E6}">
      <dgm:prSet/>
      <dgm:spPr/>
      <dgm:t>
        <a:bodyPr/>
        <a:lstStyle/>
        <a:p>
          <a:endParaRPr lang="en-US"/>
        </a:p>
      </dgm:t>
    </dgm:pt>
    <dgm:pt modelId="{B481544D-128E-4A45-96A6-9021E3806414}">
      <dgm:prSet phldrT="[Text]"/>
      <dgm:spPr/>
      <dgm:t>
        <a:bodyPr/>
        <a:lstStyle/>
        <a:p>
          <a:r>
            <a:rPr lang="en-US" dirty="0" err="1"/>
            <a:t>a.out</a:t>
          </a:r>
          <a:endParaRPr lang="en-US" dirty="0"/>
        </a:p>
      </dgm:t>
    </dgm:pt>
    <dgm:pt modelId="{DB1F7261-F693-48CF-B57D-514374F67A40}" type="parTrans" cxnId="{B7C6C376-4D09-4307-AD52-5DB6173F5332}">
      <dgm:prSet/>
      <dgm:spPr/>
      <dgm:t>
        <a:bodyPr/>
        <a:lstStyle/>
        <a:p>
          <a:endParaRPr lang="en-US"/>
        </a:p>
      </dgm:t>
    </dgm:pt>
    <dgm:pt modelId="{00786D9D-3BF9-4FBF-9CB4-EC34D93A225F}" type="sibTrans" cxnId="{B7C6C376-4D09-4307-AD52-5DB6173F5332}">
      <dgm:prSet/>
      <dgm:spPr/>
      <dgm:t>
        <a:bodyPr/>
        <a:lstStyle/>
        <a:p>
          <a:endParaRPr lang="en-US"/>
        </a:p>
      </dgm:t>
    </dgm:pt>
    <dgm:pt modelId="{1551817C-EB2B-407E-815E-E858416CBB33}" type="pres">
      <dgm:prSet presAssocID="{6380E684-BE60-4361-87B4-834FC5613EED}" presName="linearFlow" presStyleCnt="0">
        <dgm:presLayoutVars>
          <dgm:resizeHandles val="exact"/>
        </dgm:presLayoutVars>
      </dgm:prSet>
      <dgm:spPr/>
    </dgm:pt>
    <dgm:pt modelId="{351C22BF-064C-4788-9931-CF28B8D561AB}" type="pres">
      <dgm:prSet presAssocID="{C07248C5-139B-49EA-A488-0B1C6EF57F0E}" presName="node" presStyleLbl="node1" presStyleIdx="0" presStyleCnt="4">
        <dgm:presLayoutVars>
          <dgm:bulletEnabled val="1"/>
        </dgm:presLayoutVars>
      </dgm:prSet>
      <dgm:spPr/>
    </dgm:pt>
    <dgm:pt modelId="{17C92E42-5200-4D68-A513-2195656FD0BE}" type="pres">
      <dgm:prSet presAssocID="{0C6AE342-E2CE-4F5A-815C-89851C5B366F}" presName="sibTrans" presStyleLbl="sibTrans2D1" presStyleIdx="0" presStyleCnt="3"/>
      <dgm:spPr/>
    </dgm:pt>
    <dgm:pt modelId="{BBED85FA-09AA-4DC5-9845-79CDA04C4A85}" type="pres">
      <dgm:prSet presAssocID="{0C6AE342-E2CE-4F5A-815C-89851C5B366F}" presName="connectorText" presStyleLbl="sibTrans2D1" presStyleIdx="0" presStyleCnt="3"/>
      <dgm:spPr/>
    </dgm:pt>
    <dgm:pt modelId="{3A265EA7-A5D8-42E9-AB2B-9E0B5E18E885}" type="pres">
      <dgm:prSet presAssocID="{C3E2E540-3AC8-46F7-B983-58869C0C9627}" presName="node" presStyleLbl="node1" presStyleIdx="1" presStyleCnt="4">
        <dgm:presLayoutVars>
          <dgm:bulletEnabled val="1"/>
        </dgm:presLayoutVars>
      </dgm:prSet>
      <dgm:spPr/>
    </dgm:pt>
    <dgm:pt modelId="{FB462486-29B7-4C0E-AEDE-5F4313D49F48}" type="pres">
      <dgm:prSet presAssocID="{2B428BB7-9E47-41D1-965D-F67109258973}" presName="sibTrans" presStyleLbl="sibTrans2D1" presStyleIdx="1" presStyleCnt="3"/>
      <dgm:spPr/>
    </dgm:pt>
    <dgm:pt modelId="{9EF47483-677F-44F9-8B56-CB01034B2834}" type="pres">
      <dgm:prSet presAssocID="{2B428BB7-9E47-41D1-965D-F67109258973}" presName="connectorText" presStyleLbl="sibTrans2D1" presStyleIdx="1" presStyleCnt="3"/>
      <dgm:spPr/>
    </dgm:pt>
    <dgm:pt modelId="{07650F58-9967-40F9-BDA8-43A479D8E28C}" type="pres">
      <dgm:prSet presAssocID="{9A1D14B7-2524-483C-910F-1F127F205BDC}" presName="node" presStyleLbl="node1" presStyleIdx="2" presStyleCnt="4">
        <dgm:presLayoutVars>
          <dgm:bulletEnabled val="1"/>
        </dgm:presLayoutVars>
      </dgm:prSet>
      <dgm:spPr/>
    </dgm:pt>
    <dgm:pt modelId="{62854365-DC46-4D2C-8B3A-910F04256810}" type="pres">
      <dgm:prSet presAssocID="{2775FD89-2F3D-4DF0-B650-AE5CD229CC03}" presName="sibTrans" presStyleLbl="sibTrans2D1" presStyleIdx="2" presStyleCnt="3"/>
      <dgm:spPr/>
    </dgm:pt>
    <dgm:pt modelId="{C9A48104-0A64-4E21-B5EC-70F19EAAA420}" type="pres">
      <dgm:prSet presAssocID="{2775FD89-2F3D-4DF0-B650-AE5CD229CC03}" presName="connectorText" presStyleLbl="sibTrans2D1" presStyleIdx="2" presStyleCnt="3"/>
      <dgm:spPr/>
    </dgm:pt>
    <dgm:pt modelId="{8E48CC55-7EE9-4FD3-8075-270A504DE19F}" type="pres">
      <dgm:prSet presAssocID="{B481544D-128E-4A45-96A6-9021E3806414}" presName="node" presStyleLbl="node1" presStyleIdx="3" presStyleCnt="4">
        <dgm:presLayoutVars>
          <dgm:bulletEnabled val="1"/>
        </dgm:presLayoutVars>
      </dgm:prSet>
      <dgm:spPr/>
    </dgm:pt>
  </dgm:ptLst>
  <dgm:cxnLst>
    <dgm:cxn modelId="{32EFC00E-916B-4F54-A5FA-3B007C2FA5A2}" srcId="{6380E684-BE60-4361-87B4-834FC5613EED}" destId="{C07248C5-139B-49EA-A488-0B1C6EF57F0E}" srcOrd="0" destOrd="0" parTransId="{51243449-1C37-45F5-AD8E-18FFE00870B3}" sibTransId="{0C6AE342-E2CE-4F5A-815C-89851C5B366F}"/>
    <dgm:cxn modelId="{F7B1F320-D660-40E7-81F9-6CC00432048A}" type="presOf" srcId="{2B428BB7-9E47-41D1-965D-F67109258973}" destId="{9EF47483-677F-44F9-8B56-CB01034B2834}" srcOrd="1" destOrd="0" presId="urn:microsoft.com/office/officeart/2005/8/layout/process2"/>
    <dgm:cxn modelId="{3F649223-3BA3-4608-8DF5-7E7D88CE6C0E}" type="presOf" srcId="{2B428BB7-9E47-41D1-965D-F67109258973}" destId="{FB462486-29B7-4C0E-AEDE-5F4313D49F48}" srcOrd="0" destOrd="0" presId="urn:microsoft.com/office/officeart/2005/8/layout/process2"/>
    <dgm:cxn modelId="{CF955F2F-206D-4714-8DF9-0AA9D040DE00}" type="presOf" srcId="{B481544D-128E-4A45-96A6-9021E3806414}" destId="{8E48CC55-7EE9-4FD3-8075-270A504DE19F}" srcOrd="0" destOrd="0" presId="urn:microsoft.com/office/officeart/2005/8/layout/process2"/>
    <dgm:cxn modelId="{B28E213C-034B-4209-ABFC-4D645A9231E6}" srcId="{6380E684-BE60-4361-87B4-834FC5613EED}" destId="{9A1D14B7-2524-483C-910F-1F127F205BDC}" srcOrd="2" destOrd="0" parTransId="{C02AD871-704E-443E-9F83-8B838A48CE81}" sibTransId="{2775FD89-2F3D-4DF0-B650-AE5CD229CC03}"/>
    <dgm:cxn modelId="{98CD3346-79BC-4387-A5D4-C449EE9F0753}" type="presOf" srcId="{0C6AE342-E2CE-4F5A-815C-89851C5B366F}" destId="{17C92E42-5200-4D68-A513-2195656FD0BE}" srcOrd="0" destOrd="0" presId="urn:microsoft.com/office/officeart/2005/8/layout/process2"/>
    <dgm:cxn modelId="{E03B3454-8B30-452F-96E6-BAE493FFB41D}" type="presOf" srcId="{C07248C5-139B-49EA-A488-0B1C6EF57F0E}" destId="{351C22BF-064C-4788-9931-CF28B8D561AB}" srcOrd="0" destOrd="0" presId="urn:microsoft.com/office/officeart/2005/8/layout/process2"/>
    <dgm:cxn modelId="{B7C6C376-4D09-4307-AD52-5DB6173F5332}" srcId="{6380E684-BE60-4361-87B4-834FC5613EED}" destId="{B481544D-128E-4A45-96A6-9021E3806414}" srcOrd="3" destOrd="0" parTransId="{DB1F7261-F693-48CF-B57D-514374F67A40}" sibTransId="{00786D9D-3BF9-4FBF-9CB4-EC34D93A225F}"/>
    <dgm:cxn modelId="{29D7A781-57E9-475D-B6FE-EE599BEF6AE1}" type="presOf" srcId="{C3E2E540-3AC8-46F7-B983-58869C0C9627}" destId="{3A265EA7-A5D8-42E9-AB2B-9E0B5E18E885}" srcOrd="0" destOrd="0" presId="urn:microsoft.com/office/officeart/2005/8/layout/process2"/>
    <dgm:cxn modelId="{1FAD729F-CB34-4031-BECA-AC057F93D2A5}" type="presOf" srcId="{9A1D14B7-2524-483C-910F-1F127F205BDC}" destId="{07650F58-9967-40F9-BDA8-43A479D8E28C}" srcOrd="0" destOrd="0" presId="urn:microsoft.com/office/officeart/2005/8/layout/process2"/>
    <dgm:cxn modelId="{18D4B19F-79C7-4D18-8AF7-9C8ACA2F971B}" type="presOf" srcId="{2775FD89-2F3D-4DF0-B650-AE5CD229CC03}" destId="{C9A48104-0A64-4E21-B5EC-70F19EAAA420}" srcOrd="1" destOrd="0" presId="urn:microsoft.com/office/officeart/2005/8/layout/process2"/>
    <dgm:cxn modelId="{7FAE41AA-2125-4953-84A3-AC0BEFA805E5}" type="presOf" srcId="{6380E684-BE60-4361-87B4-834FC5613EED}" destId="{1551817C-EB2B-407E-815E-E858416CBB33}" srcOrd="0" destOrd="0" presId="urn:microsoft.com/office/officeart/2005/8/layout/process2"/>
    <dgm:cxn modelId="{936BC2E5-3856-4F86-9062-1B3BE81CA49A}" type="presOf" srcId="{2775FD89-2F3D-4DF0-B650-AE5CD229CC03}" destId="{62854365-DC46-4D2C-8B3A-910F04256810}" srcOrd="0" destOrd="0" presId="urn:microsoft.com/office/officeart/2005/8/layout/process2"/>
    <dgm:cxn modelId="{547BA9F1-917F-41C1-AE89-1F160A4B6533}" srcId="{6380E684-BE60-4361-87B4-834FC5613EED}" destId="{C3E2E540-3AC8-46F7-B983-58869C0C9627}" srcOrd="1" destOrd="0" parTransId="{031AC3DC-5AD2-4906-97C7-AB4F19E48ED0}" sibTransId="{2B428BB7-9E47-41D1-965D-F67109258973}"/>
    <dgm:cxn modelId="{EE47DFF5-A5B0-4E0E-9E85-8518FED316CB}" type="presOf" srcId="{0C6AE342-E2CE-4F5A-815C-89851C5B366F}" destId="{BBED85FA-09AA-4DC5-9845-79CDA04C4A85}" srcOrd="1" destOrd="0" presId="urn:microsoft.com/office/officeart/2005/8/layout/process2"/>
    <dgm:cxn modelId="{9DEA077F-4795-468C-8F25-762C0D13AE9D}" type="presParOf" srcId="{1551817C-EB2B-407E-815E-E858416CBB33}" destId="{351C22BF-064C-4788-9931-CF28B8D561AB}" srcOrd="0" destOrd="0" presId="urn:microsoft.com/office/officeart/2005/8/layout/process2"/>
    <dgm:cxn modelId="{81329269-656B-4C24-88B4-B82931EC54C4}" type="presParOf" srcId="{1551817C-EB2B-407E-815E-E858416CBB33}" destId="{17C92E42-5200-4D68-A513-2195656FD0BE}" srcOrd="1" destOrd="0" presId="urn:microsoft.com/office/officeart/2005/8/layout/process2"/>
    <dgm:cxn modelId="{494BCB86-5A38-42BD-8E3B-8F17E694AF8A}" type="presParOf" srcId="{17C92E42-5200-4D68-A513-2195656FD0BE}" destId="{BBED85FA-09AA-4DC5-9845-79CDA04C4A85}" srcOrd="0" destOrd="0" presId="urn:microsoft.com/office/officeart/2005/8/layout/process2"/>
    <dgm:cxn modelId="{86C0697C-8198-43B2-99BA-0D63A1CE32EE}" type="presParOf" srcId="{1551817C-EB2B-407E-815E-E858416CBB33}" destId="{3A265EA7-A5D8-42E9-AB2B-9E0B5E18E885}" srcOrd="2" destOrd="0" presId="urn:microsoft.com/office/officeart/2005/8/layout/process2"/>
    <dgm:cxn modelId="{9ED87AF1-3821-4129-B26D-D6B336050CFC}" type="presParOf" srcId="{1551817C-EB2B-407E-815E-E858416CBB33}" destId="{FB462486-29B7-4C0E-AEDE-5F4313D49F48}" srcOrd="3" destOrd="0" presId="urn:microsoft.com/office/officeart/2005/8/layout/process2"/>
    <dgm:cxn modelId="{7165CE0D-F0FB-4563-A0A1-87E0EDE02AFF}" type="presParOf" srcId="{FB462486-29B7-4C0E-AEDE-5F4313D49F48}" destId="{9EF47483-677F-44F9-8B56-CB01034B2834}" srcOrd="0" destOrd="0" presId="urn:microsoft.com/office/officeart/2005/8/layout/process2"/>
    <dgm:cxn modelId="{A3CA173A-C781-4429-8BBA-45863A4BC63F}" type="presParOf" srcId="{1551817C-EB2B-407E-815E-E858416CBB33}" destId="{07650F58-9967-40F9-BDA8-43A479D8E28C}" srcOrd="4" destOrd="0" presId="urn:microsoft.com/office/officeart/2005/8/layout/process2"/>
    <dgm:cxn modelId="{A723517B-BD4C-4CF5-9D94-01EA67545F64}" type="presParOf" srcId="{1551817C-EB2B-407E-815E-E858416CBB33}" destId="{62854365-DC46-4D2C-8B3A-910F04256810}" srcOrd="5" destOrd="0" presId="urn:microsoft.com/office/officeart/2005/8/layout/process2"/>
    <dgm:cxn modelId="{C2B8BE48-8764-4633-959B-03E3A1C9F5AB}" type="presParOf" srcId="{62854365-DC46-4D2C-8B3A-910F04256810}" destId="{C9A48104-0A64-4E21-B5EC-70F19EAAA420}" srcOrd="0" destOrd="0" presId="urn:microsoft.com/office/officeart/2005/8/layout/process2"/>
    <dgm:cxn modelId="{88B3B623-009E-4DA6-BAE9-EA1F6BA859B9}" type="presParOf" srcId="{1551817C-EB2B-407E-815E-E858416CBB33}" destId="{8E48CC55-7EE9-4FD3-8075-270A504DE19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8A344-FF4D-4B1F-89FE-72FB4B088E9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4C776A-0AB2-4991-99F5-CC12CD2DF5EB}">
      <dgm:prSet custT="1"/>
      <dgm:spPr/>
      <dgm:t>
        <a:bodyPr/>
        <a:lstStyle/>
        <a:p>
          <a:pPr algn="l"/>
          <a:r>
            <a:rPr lang="en-IN" sz="2100" b="1" dirty="0">
              <a:latin typeface="Cambria" panose="02040503050406030204" pitchFamily="18" charset="0"/>
            </a:rPr>
            <a:t>START  &lt;constant&gt; </a:t>
          </a:r>
          <a:endParaRPr lang="en-US" sz="2100" dirty="0">
            <a:latin typeface="Cambria" panose="02040503050406030204" pitchFamily="18" charset="0"/>
          </a:endParaRPr>
        </a:p>
      </dgm:t>
    </dgm:pt>
    <dgm:pt modelId="{FC544494-6BEB-4D59-AAFA-19D343775FF6}" type="parTrans" cxnId="{4AD3CDC2-2C0D-4B3E-ACD6-6F81C5003DBA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CB58AF88-B3B0-4674-B1BD-D41DA782917A}" type="sibTrans" cxnId="{4AD3CDC2-2C0D-4B3E-ACD6-6F81C5003DBA}">
      <dgm:prSet phldrT="1" phldr="0" custT="1"/>
      <dgm:spPr/>
      <dgm:t>
        <a:bodyPr/>
        <a:lstStyle/>
        <a:p>
          <a:r>
            <a:rPr lang="en-US" sz="2100">
              <a:latin typeface="Cambria" panose="02040503050406030204" pitchFamily="18" charset="0"/>
            </a:rPr>
            <a:t>1</a:t>
          </a:r>
        </a:p>
      </dgm:t>
    </dgm:pt>
    <dgm:pt modelId="{B997EA8E-DDAF-47D8-B00A-8DB0402561A7}">
      <dgm:prSet custT="1"/>
      <dgm:spPr/>
      <dgm:t>
        <a:bodyPr/>
        <a:lstStyle/>
        <a:p>
          <a:pPr algn="just"/>
          <a:r>
            <a:rPr lang="en-IN" sz="2000" dirty="0">
              <a:solidFill>
                <a:srgbClr val="C00000"/>
              </a:solidFill>
              <a:latin typeface="Cambria" panose="02040503050406030204" pitchFamily="18" charset="0"/>
            </a:rPr>
            <a:t>First word of target program </a:t>
          </a:r>
          <a:r>
            <a:rPr lang="en-IN" sz="2000" dirty="0">
              <a:latin typeface="Cambria" panose="02040503050406030204" pitchFamily="18" charset="0"/>
            </a:rPr>
            <a:t>should be placed in the memory word with address &lt;constant&gt;</a:t>
          </a:r>
          <a:endParaRPr lang="en-US" sz="2000" dirty="0">
            <a:latin typeface="Cambria" panose="02040503050406030204" pitchFamily="18" charset="0"/>
          </a:endParaRPr>
        </a:p>
      </dgm:t>
    </dgm:pt>
    <dgm:pt modelId="{D51FB0EB-2702-431D-98D2-8D8710F4CDB4}" type="parTrans" cxnId="{A3A49F6D-181D-49EC-B3E5-D6C98D80B063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AE2E7C19-D983-40C7-86AF-A9BA405ADFCA}" type="sibTrans" cxnId="{A3A49F6D-181D-49EC-B3E5-D6C98D80B063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36CED9D6-94BE-460F-9EF1-B8683F8B94AB}">
      <dgm:prSet custT="1"/>
      <dgm:spPr/>
      <dgm:t>
        <a:bodyPr/>
        <a:lstStyle/>
        <a:p>
          <a:pPr algn="l"/>
          <a:r>
            <a:rPr lang="en-US" sz="2100" b="1" dirty="0">
              <a:latin typeface="Cambria" panose="02040503050406030204" pitchFamily="18" charset="0"/>
            </a:rPr>
            <a:t>END </a:t>
          </a:r>
          <a:r>
            <a:rPr lang="en-IN" sz="2100" b="1" dirty="0">
              <a:latin typeface="Cambria" panose="02040503050406030204" pitchFamily="18" charset="0"/>
            </a:rPr>
            <a:t>[&lt;operand&gt;] </a:t>
          </a:r>
          <a:endParaRPr lang="en-US" sz="2100" dirty="0">
            <a:latin typeface="Cambria" panose="02040503050406030204" pitchFamily="18" charset="0"/>
          </a:endParaRPr>
        </a:p>
      </dgm:t>
    </dgm:pt>
    <dgm:pt modelId="{7105A7AE-AD80-45A9-A06F-4A8E35B8A7BC}" type="parTrans" cxnId="{70E71A17-39B2-41E0-8746-F8C0596ADCB9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4F35CA26-7689-4A01-8F3C-5BFF4B38438B}" type="sibTrans" cxnId="{70E71A17-39B2-41E0-8746-F8C0596ADCB9}">
      <dgm:prSet phldrT="2" phldr="0" custT="1"/>
      <dgm:spPr/>
      <dgm:t>
        <a:bodyPr/>
        <a:lstStyle/>
        <a:p>
          <a:r>
            <a:rPr lang="en-US" sz="2100">
              <a:latin typeface="Cambria" panose="02040503050406030204" pitchFamily="18" charset="0"/>
            </a:rPr>
            <a:t>2</a:t>
          </a:r>
        </a:p>
      </dgm:t>
    </dgm:pt>
    <dgm:pt modelId="{06019472-D4A8-4E09-840B-D887DAAE0A80}">
      <dgm:prSet custT="1"/>
      <dgm:spPr/>
      <dgm:t>
        <a:bodyPr/>
        <a:lstStyle/>
        <a:p>
          <a:pPr algn="just"/>
          <a:r>
            <a:rPr lang="en-IN" sz="2000" dirty="0">
              <a:latin typeface="Cambria" panose="02040503050406030204" pitchFamily="18" charset="0"/>
            </a:rPr>
            <a:t>Address where </a:t>
          </a:r>
          <a:r>
            <a:rPr lang="en-IN" sz="2000" b="1" dirty="0">
              <a:latin typeface="Cambria" panose="02040503050406030204" pitchFamily="18" charset="0"/>
            </a:rPr>
            <a:t>execution of program should begin</a:t>
          </a:r>
          <a:r>
            <a:rPr lang="en-IN" sz="2000" dirty="0">
              <a:latin typeface="Cambria" panose="02040503050406030204" pitchFamily="18" charset="0"/>
            </a:rPr>
            <a:t>. </a:t>
          </a:r>
          <a:endParaRPr lang="en-US" sz="2000" dirty="0">
            <a:latin typeface="Cambria" panose="02040503050406030204" pitchFamily="18" charset="0"/>
          </a:endParaRPr>
        </a:p>
      </dgm:t>
    </dgm:pt>
    <dgm:pt modelId="{5298D233-AE74-42CF-ADCB-32AA98F79A99}" type="parTrans" cxnId="{D26EA5BC-177C-4A0F-B08E-110D0146FC5A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C8B1CD5C-6A97-4AD2-B03B-D75D276A804D}" type="sibTrans" cxnId="{D26EA5BC-177C-4A0F-B08E-110D0146FC5A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2BBC3B8F-93A9-4B6F-A45E-BDB390756703}">
      <dgm:prSet custT="1"/>
      <dgm:spPr/>
      <dgm:t>
        <a:bodyPr/>
        <a:lstStyle/>
        <a:p>
          <a:pPr algn="just"/>
          <a:r>
            <a:rPr lang="en-IN" sz="2000" dirty="0">
              <a:latin typeface="Cambria" panose="02040503050406030204" pitchFamily="18" charset="0"/>
            </a:rPr>
            <a:t>(By default execution begins with the first instruction of assembled program)</a:t>
          </a:r>
          <a:endParaRPr lang="en-US" sz="2000" dirty="0">
            <a:latin typeface="Cambria" panose="02040503050406030204" pitchFamily="18" charset="0"/>
          </a:endParaRPr>
        </a:p>
      </dgm:t>
    </dgm:pt>
    <dgm:pt modelId="{FB60801F-7DFD-4361-A2C2-4B098D97A143}" type="parTrans" cxnId="{DF3BC96F-825A-4CB9-B927-84A21567055B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DF72AE7B-090C-4347-854B-56D7DE2B8102}" type="sibTrans" cxnId="{DF3BC96F-825A-4CB9-B927-84A21567055B}">
      <dgm:prSet/>
      <dgm:spPr/>
      <dgm:t>
        <a:bodyPr/>
        <a:lstStyle/>
        <a:p>
          <a:endParaRPr lang="en-US" sz="2100">
            <a:latin typeface="Cambria" panose="02040503050406030204" pitchFamily="18" charset="0"/>
          </a:endParaRPr>
        </a:p>
      </dgm:t>
    </dgm:pt>
    <dgm:pt modelId="{5DA7F1A6-8D91-4047-9D43-F12739D299E2}">
      <dgm:prSet custT="1"/>
      <dgm:spPr/>
      <dgm:t>
        <a:bodyPr/>
        <a:lstStyle/>
        <a:p>
          <a:pPr algn="just"/>
          <a:r>
            <a:rPr lang="en-US" sz="2000" dirty="0">
              <a:latin typeface="Cambria" panose="02040503050406030204" pitchFamily="18" charset="0"/>
            </a:rPr>
            <a:t>START 200</a:t>
          </a:r>
        </a:p>
      </dgm:t>
    </dgm:pt>
    <dgm:pt modelId="{B7232984-DA63-4C64-AE28-BC8DAB07567C}" type="parTrans" cxnId="{733A610E-0198-4172-841D-2292E57B9185}">
      <dgm:prSet/>
      <dgm:spPr/>
      <dgm:t>
        <a:bodyPr/>
        <a:lstStyle/>
        <a:p>
          <a:endParaRPr lang="en-US"/>
        </a:p>
      </dgm:t>
    </dgm:pt>
    <dgm:pt modelId="{839CD67C-95EA-4F1B-9E88-5F80C19F4264}" type="sibTrans" cxnId="{733A610E-0198-4172-841D-2292E57B9185}">
      <dgm:prSet/>
      <dgm:spPr/>
      <dgm:t>
        <a:bodyPr/>
        <a:lstStyle/>
        <a:p>
          <a:endParaRPr lang="en-US"/>
        </a:p>
      </dgm:t>
    </dgm:pt>
    <dgm:pt modelId="{4285B0C0-6D18-45EB-B6C5-5D8D941E9C21}" type="pres">
      <dgm:prSet presAssocID="{29C8A344-FF4D-4B1F-89FE-72FB4B088E95}" presName="Name0" presStyleCnt="0">
        <dgm:presLayoutVars>
          <dgm:animLvl val="lvl"/>
          <dgm:resizeHandles val="exact"/>
        </dgm:presLayoutVars>
      </dgm:prSet>
      <dgm:spPr/>
    </dgm:pt>
    <dgm:pt modelId="{7BE45D9F-F96C-42DA-BAEC-CB22DDC7CDB8}" type="pres">
      <dgm:prSet presAssocID="{604C776A-0AB2-4991-99F5-CC12CD2DF5EB}" presName="compositeNode" presStyleCnt="0">
        <dgm:presLayoutVars>
          <dgm:bulletEnabled val="1"/>
        </dgm:presLayoutVars>
      </dgm:prSet>
      <dgm:spPr/>
    </dgm:pt>
    <dgm:pt modelId="{8A5CDB61-3AB5-41E5-B5DF-9CFD57000572}" type="pres">
      <dgm:prSet presAssocID="{604C776A-0AB2-4991-99F5-CC12CD2DF5EB}" presName="bgRect" presStyleLbl="bgAccFollowNode1" presStyleIdx="0" presStyleCnt="2"/>
      <dgm:spPr/>
    </dgm:pt>
    <dgm:pt modelId="{E6BA7ECC-F2AD-4CF0-8683-F634042AB9DF}" type="pres">
      <dgm:prSet presAssocID="{CB58AF88-B3B0-4674-B1BD-D41DA782917A}" presName="sibTransNodeCircle" presStyleLbl="alignNode1" presStyleIdx="0" presStyleCnt="4" custLinFactNeighborY="-25884">
        <dgm:presLayoutVars>
          <dgm:chMax val="0"/>
          <dgm:bulletEnabled/>
        </dgm:presLayoutVars>
      </dgm:prSet>
      <dgm:spPr/>
    </dgm:pt>
    <dgm:pt modelId="{F9D5E2BC-C488-4064-8345-E35B9F2F1DA8}" type="pres">
      <dgm:prSet presAssocID="{604C776A-0AB2-4991-99F5-CC12CD2DF5EB}" presName="bottomLine" presStyleLbl="alignNode1" presStyleIdx="1" presStyleCnt="4">
        <dgm:presLayoutVars/>
      </dgm:prSet>
      <dgm:spPr/>
    </dgm:pt>
    <dgm:pt modelId="{82CE03AC-A2A8-484C-9761-45619CC4AB37}" type="pres">
      <dgm:prSet presAssocID="{604C776A-0AB2-4991-99F5-CC12CD2DF5EB}" presName="nodeText" presStyleLbl="bgAccFollowNode1" presStyleIdx="0" presStyleCnt="2">
        <dgm:presLayoutVars>
          <dgm:bulletEnabled val="1"/>
        </dgm:presLayoutVars>
      </dgm:prSet>
      <dgm:spPr/>
    </dgm:pt>
    <dgm:pt modelId="{9CB953B7-3E2B-45C7-872D-56037F4D0251}" type="pres">
      <dgm:prSet presAssocID="{CB58AF88-B3B0-4674-B1BD-D41DA782917A}" presName="sibTrans" presStyleCnt="0"/>
      <dgm:spPr/>
    </dgm:pt>
    <dgm:pt modelId="{C54DAD6E-A568-4236-9A4D-24BD77B2BA9A}" type="pres">
      <dgm:prSet presAssocID="{36CED9D6-94BE-460F-9EF1-B8683F8B94AB}" presName="compositeNode" presStyleCnt="0">
        <dgm:presLayoutVars>
          <dgm:bulletEnabled val="1"/>
        </dgm:presLayoutVars>
      </dgm:prSet>
      <dgm:spPr/>
    </dgm:pt>
    <dgm:pt modelId="{ADF0E8B3-BCEB-4836-8CD7-2072C8355033}" type="pres">
      <dgm:prSet presAssocID="{36CED9D6-94BE-460F-9EF1-B8683F8B94AB}" presName="bgRect" presStyleLbl="bgAccFollowNode1" presStyleIdx="1" presStyleCnt="2"/>
      <dgm:spPr/>
    </dgm:pt>
    <dgm:pt modelId="{955D28C7-76B7-4534-88B5-51B6F49F36C7}" type="pres">
      <dgm:prSet presAssocID="{4F35CA26-7689-4A01-8F3C-5BFF4B38438B}" presName="sibTransNodeCircle" presStyleLbl="alignNode1" presStyleIdx="2" presStyleCnt="4" custLinFactNeighborY="-25884">
        <dgm:presLayoutVars>
          <dgm:chMax val="0"/>
          <dgm:bulletEnabled/>
        </dgm:presLayoutVars>
      </dgm:prSet>
      <dgm:spPr/>
    </dgm:pt>
    <dgm:pt modelId="{A9162214-F1A7-4D13-920C-6B1303B6E945}" type="pres">
      <dgm:prSet presAssocID="{36CED9D6-94BE-460F-9EF1-B8683F8B94AB}" presName="bottomLine" presStyleLbl="alignNode1" presStyleIdx="3" presStyleCnt="4">
        <dgm:presLayoutVars/>
      </dgm:prSet>
      <dgm:spPr/>
    </dgm:pt>
    <dgm:pt modelId="{C7BA28A2-2CE6-453D-9609-3986913F7F66}" type="pres">
      <dgm:prSet presAssocID="{36CED9D6-94BE-460F-9EF1-B8683F8B94A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733A610E-0198-4172-841D-2292E57B9185}" srcId="{604C776A-0AB2-4991-99F5-CC12CD2DF5EB}" destId="{5DA7F1A6-8D91-4047-9D43-F12739D299E2}" srcOrd="1" destOrd="0" parTransId="{B7232984-DA63-4C64-AE28-BC8DAB07567C}" sibTransId="{839CD67C-95EA-4F1B-9E88-5F80C19F4264}"/>
    <dgm:cxn modelId="{70E71A17-39B2-41E0-8746-F8C0596ADCB9}" srcId="{29C8A344-FF4D-4B1F-89FE-72FB4B088E95}" destId="{36CED9D6-94BE-460F-9EF1-B8683F8B94AB}" srcOrd="1" destOrd="0" parTransId="{7105A7AE-AD80-45A9-A06F-4A8E35B8A7BC}" sibTransId="{4F35CA26-7689-4A01-8F3C-5BFF4B38438B}"/>
    <dgm:cxn modelId="{D8A7BD24-4E3A-4A3A-BCF0-1C6458771F32}" type="presOf" srcId="{604C776A-0AB2-4991-99F5-CC12CD2DF5EB}" destId="{8A5CDB61-3AB5-41E5-B5DF-9CFD57000572}" srcOrd="0" destOrd="0" presId="urn:microsoft.com/office/officeart/2016/7/layout/BasicLinearProcessNumbered"/>
    <dgm:cxn modelId="{F8264232-31AF-422D-9B90-2FABE756C771}" type="presOf" srcId="{604C776A-0AB2-4991-99F5-CC12CD2DF5EB}" destId="{82CE03AC-A2A8-484C-9761-45619CC4AB37}" srcOrd="1" destOrd="0" presId="urn:microsoft.com/office/officeart/2016/7/layout/BasicLinearProcessNumbered"/>
    <dgm:cxn modelId="{67AEC53B-457F-4450-A86E-F5BE8882D798}" type="presOf" srcId="{29C8A344-FF4D-4B1F-89FE-72FB4B088E95}" destId="{4285B0C0-6D18-45EB-B6C5-5D8D941E9C21}" srcOrd="0" destOrd="0" presId="urn:microsoft.com/office/officeart/2016/7/layout/BasicLinearProcessNumbered"/>
    <dgm:cxn modelId="{A3A49F6D-181D-49EC-B3E5-D6C98D80B063}" srcId="{604C776A-0AB2-4991-99F5-CC12CD2DF5EB}" destId="{B997EA8E-DDAF-47D8-B00A-8DB0402561A7}" srcOrd="0" destOrd="0" parTransId="{D51FB0EB-2702-431D-98D2-8D8710F4CDB4}" sibTransId="{AE2E7C19-D983-40C7-86AF-A9BA405ADFCA}"/>
    <dgm:cxn modelId="{DF3BC96F-825A-4CB9-B927-84A21567055B}" srcId="{36CED9D6-94BE-460F-9EF1-B8683F8B94AB}" destId="{2BBC3B8F-93A9-4B6F-A45E-BDB390756703}" srcOrd="1" destOrd="0" parTransId="{FB60801F-7DFD-4361-A2C2-4B098D97A143}" sibTransId="{DF72AE7B-090C-4347-854B-56D7DE2B8102}"/>
    <dgm:cxn modelId="{2C5E1656-EAD7-46CE-887A-535EC30A3655}" type="presOf" srcId="{4F35CA26-7689-4A01-8F3C-5BFF4B38438B}" destId="{955D28C7-76B7-4534-88B5-51B6F49F36C7}" srcOrd="0" destOrd="0" presId="urn:microsoft.com/office/officeart/2016/7/layout/BasicLinearProcessNumbered"/>
    <dgm:cxn modelId="{EBAAA18A-4DC2-400D-828D-3FD1BB619F43}" type="presOf" srcId="{36CED9D6-94BE-460F-9EF1-B8683F8B94AB}" destId="{C7BA28A2-2CE6-453D-9609-3986913F7F66}" srcOrd="1" destOrd="0" presId="urn:microsoft.com/office/officeart/2016/7/layout/BasicLinearProcessNumbered"/>
    <dgm:cxn modelId="{7DB8438B-8B36-4D3A-89F2-10280F7C92A2}" type="presOf" srcId="{5DA7F1A6-8D91-4047-9D43-F12739D299E2}" destId="{82CE03AC-A2A8-484C-9761-45619CC4AB37}" srcOrd="0" destOrd="2" presId="urn:microsoft.com/office/officeart/2016/7/layout/BasicLinearProcessNumbered"/>
    <dgm:cxn modelId="{61C9D1B7-A525-4C5B-BEA0-86E720A71C20}" type="presOf" srcId="{B997EA8E-DDAF-47D8-B00A-8DB0402561A7}" destId="{82CE03AC-A2A8-484C-9761-45619CC4AB37}" srcOrd="0" destOrd="1" presId="urn:microsoft.com/office/officeart/2016/7/layout/BasicLinearProcessNumbered"/>
    <dgm:cxn modelId="{D26EA5BC-177C-4A0F-B08E-110D0146FC5A}" srcId="{36CED9D6-94BE-460F-9EF1-B8683F8B94AB}" destId="{06019472-D4A8-4E09-840B-D887DAAE0A80}" srcOrd="0" destOrd="0" parTransId="{5298D233-AE74-42CF-ADCB-32AA98F79A99}" sibTransId="{C8B1CD5C-6A97-4AD2-B03B-D75D276A804D}"/>
    <dgm:cxn modelId="{4AD3CDC2-2C0D-4B3E-ACD6-6F81C5003DBA}" srcId="{29C8A344-FF4D-4B1F-89FE-72FB4B088E95}" destId="{604C776A-0AB2-4991-99F5-CC12CD2DF5EB}" srcOrd="0" destOrd="0" parTransId="{FC544494-6BEB-4D59-AAFA-19D343775FF6}" sibTransId="{CB58AF88-B3B0-4674-B1BD-D41DA782917A}"/>
    <dgm:cxn modelId="{E25E82E0-4694-422F-BC2E-912B33B6FBF5}" type="presOf" srcId="{36CED9D6-94BE-460F-9EF1-B8683F8B94AB}" destId="{ADF0E8B3-BCEB-4836-8CD7-2072C8355033}" srcOrd="0" destOrd="0" presId="urn:microsoft.com/office/officeart/2016/7/layout/BasicLinearProcessNumbered"/>
    <dgm:cxn modelId="{8E5386E9-DFE9-443B-BE52-820E8B34E6EC}" type="presOf" srcId="{2BBC3B8F-93A9-4B6F-A45E-BDB390756703}" destId="{C7BA28A2-2CE6-453D-9609-3986913F7F66}" srcOrd="0" destOrd="2" presId="urn:microsoft.com/office/officeart/2016/7/layout/BasicLinearProcessNumbered"/>
    <dgm:cxn modelId="{A5B961EF-2743-48BD-AF45-7C01E45A23FF}" type="presOf" srcId="{CB58AF88-B3B0-4674-B1BD-D41DA782917A}" destId="{E6BA7ECC-F2AD-4CF0-8683-F634042AB9DF}" srcOrd="0" destOrd="0" presId="urn:microsoft.com/office/officeart/2016/7/layout/BasicLinearProcessNumbered"/>
    <dgm:cxn modelId="{4DEB1AFB-3EE4-4B22-8E28-85B61DB7AE28}" type="presOf" srcId="{06019472-D4A8-4E09-840B-D887DAAE0A80}" destId="{C7BA28A2-2CE6-453D-9609-3986913F7F66}" srcOrd="0" destOrd="1" presId="urn:microsoft.com/office/officeart/2016/7/layout/BasicLinearProcessNumbered"/>
    <dgm:cxn modelId="{06401651-DF62-400B-BDA3-F8029B4FA2C3}" type="presParOf" srcId="{4285B0C0-6D18-45EB-B6C5-5D8D941E9C21}" destId="{7BE45D9F-F96C-42DA-BAEC-CB22DDC7CDB8}" srcOrd="0" destOrd="0" presId="urn:microsoft.com/office/officeart/2016/7/layout/BasicLinearProcessNumbered"/>
    <dgm:cxn modelId="{4B154D76-18D2-48E7-943B-B21C486FCAC6}" type="presParOf" srcId="{7BE45D9F-F96C-42DA-BAEC-CB22DDC7CDB8}" destId="{8A5CDB61-3AB5-41E5-B5DF-9CFD57000572}" srcOrd="0" destOrd="0" presId="urn:microsoft.com/office/officeart/2016/7/layout/BasicLinearProcessNumbered"/>
    <dgm:cxn modelId="{C5990453-1911-4BE5-B777-283ED295BC68}" type="presParOf" srcId="{7BE45D9F-F96C-42DA-BAEC-CB22DDC7CDB8}" destId="{E6BA7ECC-F2AD-4CF0-8683-F634042AB9DF}" srcOrd="1" destOrd="0" presId="urn:microsoft.com/office/officeart/2016/7/layout/BasicLinearProcessNumbered"/>
    <dgm:cxn modelId="{05930FBE-7C8E-4292-8AA9-86C7FD14F764}" type="presParOf" srcId="{7BE45D9F-F96C-42DA-BAEC-CB22DDC7CDB8}" destId="{F9D5E2BC-C488-4064-8345-E35B9F2F1DA8}" srcOrd="2" destOrd="0" presId="urn:microsoft.com/office/officeart/2016/7/layout/BasicLinearProcessNumbered"/>
    <dgm:cxn modelId="{5C68557A-F3A9-40FA-B480-1B595F82D481}" type="presParOf" srcId="{7BE45D9F-F96C-42DA-BAEC-CB22DDC7CDB8}" destId="{82CE03AC-A2A8-484C-9761-45619CC4AB37}" srcOrd="3" destOrd="0" presId="urn:microsoft.com/office/officeart/2016/7/layout/BasicLinearProcessNumbered"/>
    <dgm:cxn modelId="{305D4E7D-E77B-4F4F-B0A5-23D8C0CCCCA3}" type="presParOf" srcId="{4285B0C0-6D18-45EB-B6C5-5D8D941E9C21}" destId="{9CB953B7-3E2B-45C7-872D-56037F4D0251}" srcOrd="1" destOrd="0" presId="urn:microsoft.com/office/officeart/2016/7/layout/BasicLinearProcessNumbered"/>
    <dgm:cxn modelId="{216BAF0A-4AD2-478F-812B-5689C04471F1}" type="presParOf" srcId="{4285B0C0-6D18-45EB-B6C5-5D8D941E9C21}" destId="{C54DAD6E-A568-4236-9A4D-24BD77B2BA9A}" srcOrd="2" destOrd="0" presId="urn:microsoft.com/office/officeart/2016/7/layout/BasicLinearProcessNumbered"/>
    <dgm:cxn modelId="{08342AB3-0719-4498-AB90-BBD2B04FDF79}" type="presParOf" srcId="{C54DAD6E-A568-4236-9A4D-24BD77B2BA9A}" destId="{ADF0E8B3-BCEB-4836-8CD7-2072C8355033}" srcOrd="0" destOrd="0" presId="urn:microsoft.com/office/officeart/2016/7/layout/BasicLinearProcessNumbered"/>
    <dgm:cxn modelId="{8009EC69-7A08-4449-9389-3D3C12811274}" type="presParOf" srcId="{C54DAD6E-A568-4236-9A4D-24BD77B2BA9A}" destId="{955D28C7-76B7-4534-88B5-51B6F49F36C7}" srcOrd="1" destOrd="0" presId="urn:microsoft.com/office/officeart/2016/7/layout/BasicLinearProcessNumbered"/>
    <dgm:cxn modelId="{5600E277-65B2-46CA-B597-74475199BD0D}" type="presParOf" srcId="{C54DAD6E-A568-4236-9A4D-24BD77B2BA9A}" destId="{A9162214-F1A7-4D13-920C-6B1303B6E945}" srcOrd="2" destOrd="0" presId="urn:microsoft.com/office/officeart/2016/7/layout/BasicLinearProcessNumbered"/>
    <dgm:cxn modelId="{9DE0A408-1DB1-476A-8AF9-56FCC7EC87B2}" type="presParOf" srcId="{C54DAD6E-A568-4236-9A4D-24BD77B2BA9A}" destId="{C7BA28A2-2CE6-453D-9609-3986913F7F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029EC-1D62-42F2-ABDB-0FDCA5539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945851-A177-4627-9C82-95A529BFFEA6}">
      <dgm:prSet/>
      <dgm:spPr/>
      <dgm:t>
        <a:bodyPr/>
        <a:lstStyle/>
        <a:p>
          <a:pPr algn="just"/>
          <a:r>
            <a:rPr lang="en-US" dirty="0"/>
            <a:t>Duplicate literals – the </a:t>
          </a:r>
          <a:r>
            <a:rPr lang="en-US" b="1" dirty="0"/>
            <a:t>same literal </a:t>
          </a:r>
          <a:r>
            <a:rPr lang="en-US" dirty="0"/>
            <a:t>used in more than one place in the program</a:t>
          </a:r>
        </a:p>
      </dgm:t>
    </dgm:pt>
    <dgm:pt modelId="{6987A436-CFA1-4BF3-9B7D-6E084757345B}" type="parTrans" cxnId="{962958C8-6A5B-45EF-9B46-7C3650FA2F3D}">
      <dgm:prSet/>
      <dgm:spPr/>
      <dgm:t>
        <a:bodyPr/>
        <a:lstStyle/>
        <a:p>
          <a:endParaRPr lang="en-US"/>
        </a:p>
      </dgm:t>
    </dgm:pt>
    <dgm:pt modelId="{0238F51B-A3EF-4AE1-A7CA-281F6DA223EF}" type="sibTrans" cxnId="{962958C8-6A5B-45EF-9B46-7C3650FA2F3D}">
      <dgm:prSet/>
      <dgm:spPr/>
      <dgm:t>
        <a:bodyPr/>
        <a:lstStyle/>
        <a:p>
          <a:endParaRPr lang="en-US"/>
        </a:p>
      </dgm:t>
    </dgm:pt>
    <dgm:pt modelId="{D7FE1C62-A7B1-4A45-9A39-DCE37961C14E}">
      <dgm:prSet/>
      <dgm:spPr/>
      <dgm:t>
        <a:bodyPr/>
        <a:lstStyle/>
        <a:p>
          <a:r>
            <a:rPr lang="en-US" b="1" dirty="0"/>
            <a:t>In a single pool</a:t>
          </a:r>
          <a:r>
            <a:rPr lang="en-US" dirty="0"/>
            <a:t>; for duplicate literals, we should </a:t>
          </a:r>
          <a:r>
            <a:rPr lang="en-US" b="1" dirty="0"/>
            <a:t>store only one copy </a:t>
          </a:r>
          <a:r>
            <a:rPr lang="en-US" dirty="0"/>
            <a:t>of the specified data value to save space.</a:t>
          </a:r>
        </a:p>
      </dgm:t>
    </dgm:pt>
    <dgm:pt modelId="{0FA7C5B5-0578-4735-AE86-EF51AB2E3869}" type="parTrans" cxnId="{FC743CF9-52C3-482E-8432-3B5835E5F227}">
      <dgm:prSet/>
      <dgm:spPr/>
      <dgm:t>
        <a:bodyPr/>
        <a:lstStyle/>
        <a:p>
          <a:endParaRPr lang="en-US"/>
        </a:p>
      </dgm:t>
    </dgm:pt>
    <dgm:pt modelId="{71F7A909-C061-4B8E-B065-4DDFF098D98F}" type="sibTrans" cxnId="{FC743CF9-52C3-482E-8432-3B5835E5F227}">
      <dgm:prSet/>
      <dgm:spPr/>
      <dgm:t>
        <a:bodyPr/>
        <a:lstStyle/>
        <a:p>
          <a:endParaRPr lang="en-US"/>
        </a:p>
      </dgm:t>
    </dgm:pt>
    <dgm:pt modelId="{439B8092-A257-445D-8D34-01236C543BF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Most assembler can recognize duplicate literals.</a:t>
          </a:r>
        </a:p>
      </dgm:t>
    </dgm:pt>
    <dgm:pt modelId="{D361AA47-6A0B-49F6-BF77-FE886B5D544C}" type="parTrans" cxnId="{D5832B39-C486-40E6-BA69-001EF99753A2}">
      <dgm:prSet/>
      <dgm:spPr/>
      <dgm:t>
        <a:bodyPr/>
        <a:lstStyle/>
        <a:p>
          <a:endParaRPr lang="en-US"/>
        </a:p>
      </dgm:t>
    </dgm:pt>
    <dgm:pt modelId="{1DDD19AB-9A55-425C-88E1-BDC7D072B5DB}" type="sibTrans" cxnId="{D5832B39-C486-40E6-BA69-001EF99753A2}">
      <dgm:prSet/>
      <dgm:spPr/>
      <dgm:t>
        <a:bodyPr/>
        <a:lstStyle/>
        <a:p>
          <a:endParaRPr lang="en-US"/>
        </a:p>
      </dgm:t>
    </dgm:pt>
    <dgm:pt modelId="{F4967B43-F766-4C4D-9688-93E53996564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E.g., There are two uses of =’1’ on lines 4 and 13, respectively.</a:t>
          </a:r>
        </a:p>
      </dgm:t>
    </dgm:pt>
    <dgm:pt modelId="{7FA69BD9-C4F3-42BD-B0D4-9DF0DCCDDEA4}" type="parTrans" cxnId="{61A49416-FCC9-4123-8C39-F5AE5EF2FFCE}">
      <dgm:prSet/>
      <dgm:spPr/>
      <dgm:t>
        <a:bodyPr/>
        <a:lstStyle/>
        <a:p>
          <a:endParaRPr lang="en-US"/>
        </a:p>
      </dgm:t>
    </dgm:pt>
    <dgm:pt modelId="{CA3AB847-4ABA-44D2-AFC8-A2811944D1DD}" type="sibTrans" cxnId="{61A49416-FCC9-4123-8C39-F5AE5EF2FFCE}">
      <dgm:prSet/>
      <dgm:spPr/>
      <dgm:t>
        <a:bodyPr/>
        <a:lstStyle/>
        <a:p>
          <a:endParaRPr lang="en-US"/>
        </a:p>
      </dgm:t>
    </dgm:pt>
    <dgm:pt modelId="{C79B4AE1-9057-4138-9B43-1F409AB9802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Multiple copies are generated.</a:t>
          </a:r>
        </a:p>
      </dgm:t>
    </dgm:pt>
    <dgm:pt modelId="{57EB07AF-0EE2-43BA-AB53-676DC77CD4A4}" type="parTrans" cxnId="{63619796-78E6-4AD5-B0B6-AECEFF2DFEB3}">
      <dgm:prSet/>
      <dgm:spPr/>
      <dgm:t>
        <a:bodyPr/>
        <a:lstStyle/>
        <a:p>
          <a:endParaRPr lang="en-US"/>
        </a:p>
      </dgm:t>
    </dgm:pt>
    <dgm:pt modelId="{C5321FC5-08CC-4E4D-AFC7-20182BA4B9BB}" type="sibTrans" cxnId="{63619796-78E6-4AD5-B0B6-AECEFF2DFEB3}">
      <dgm:prSet/>
      <dgm:spPr/>
      <dgm:t>
        <a:bodyPr/>
        <a:lstStyle/>
        <a:p>
          <a:endParaRPr lang="en-US"/>
        </a:p>
      </dgm:t>
    </dgm:pt>
    <dgm:pt modelId="{CD933776-747B-470A-8B6C-97E1DF1BA534}" type="pres">
      <dgm:prSet presAssocID="{5B1029EC-1D62-42F2-ABDB-0FDCA553968A}" presName="root" presStyleCnt="0">
        <dgm:presLayoutVars>
          <dgm:dir/>
          <dgm:resizeHandles val="exact"/>
        </dgm:presLayoutVars>
      </dgm:prSet>
      <dgm:spPr/>
    </dgm:pt>
    <dgm:pt modelId="{AC498508-6CA1-4565-89C4-4D7FC4A70F91}" type="pres">
      <dgm:prSet presAssocID="{24945851-A177-4627-9C82-95A529BFFEA6}" presName="compNode" presStyleCnt="0"/>
      <dgm:spPr/>
    </dgm:pt>
    <dgm:pt modelId="{C39D008B-D36B-4274-9E7B-09BCF70A31F4}" type="pres">
      <dgm:prSet presAssocID="{24945851-A177-4627-9C82-95A529BFFEA6}" presName="bgRect" presStyleLbl="bgShp" presStyleIdx="0" presStyleCnt="3"/>
      <dgm:spPr/>
    </dgm:pt>
    <dgm:pt modelId="{4F2E9E83-F920-459F-9AD0-F4D6026CA8FD}" type="pres">
      <dgm:prSet presAssocID="{24945851-A177-4627-9C82-95A529BFFE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682B095-EA55-4536-A1B3-F8A7175E619D}" type="pres">
      <dgm:prSet presAssocID="{24945851-A177-4627-9C82-95A529BFFEA6}" presName="spaceRect" presStyleCnt="0"/>
      <dgm:spPr/>
    </dgm:pt>
    <dgm:pt modelId="{9C7B06AB-F41F-43EE-9A78-CE902C7491B5}" type="pres">
      <dgm:prSet presAssocID="{24945851-A177-4627-9C82-95A529BFFEA6}" presName="parTx" presStyleLbl="revTx" presStyleIdx="0" presStyleCnt="4">
        <dgm:presLayoutVars>
          <dgm:chMax val="0"/>
          <dgm:chPref val="0"/>
        </dgm:presLayoutVars>
      </dgm:prSet>
      <dgm:spPr/>
    </dgm:pt>
    <dgm:pt modelId="{0FAEC43A-C4AA-4C26-BCC1-3B2BC6C9EA80}" type="pres">
      <dgm:prSet presAssocID="{0238F51B-A3EF-4AE1-A7CA-281F6DA223EF}" presName="sibTrans" presStyleCnt="0"/>
      <dgm:spPr/>
    </dgm:pt>
    <dgm:pt modelId="{048B7E25-B2F9-4710-837A-3C1582A8EAED}" type="pres">
      <dgm:prSet presAssocID="{D7FE1C62-A7B1-4A45-9A39-DCE37961C14E}" presName="compNode" presStyleCnt="0"/>
      <dgm:spPr/>
    </dgm:pt>
    <dgm:pt modelId="{1BAFD4C0-C521-44CB-8AE5-80383E18BFCD}" type="pres">
      <dgm:prSet presAssocID="{D7FE1C62-A7B1-4A45-9A39-DCE37961C14E}" presName="bgRect" presStyleLbl="bgShp" presStyleIdx="1" presStyleCnt="3"/>
      <dgm:spPr/>
    </dgm:pt>
    <dgm:pt modelId="{40FD9087-BA55-41D8-8333-C5A4A350A30F}" type="pres">
      <dgm:prSet presAssocID="{D7FE1C62-A7B1-4A45-9A39-DCE37961C1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1F70053-7E47-45C3-8983-C349A05ED61B}" type="pres">
      <dgm:prSet presAssocID="{D7FE1C62-A7B1-4A45-9A39-DCE37961C14E}" presName="spaceRect" presStyleCnt="0"/>
      <dgm:spPr/>
    </dgm:pt>
    <dgm:pt modelId="{D04BCA07-6643-4C7E-BEE2-C093319F571E}" type="pres">
      <dgm:prSet presAssocID="{D7FE1C62-A7B1-4A45-9A39-DCE37961C14E}" presName="parTx" presStyleLbl="revTx" presStyleIdx="1" presStyleCnt="4">
        <dgm:presLayoutVars>
          <dgm:chMax val="0"/>
          <dgm:chPref val="0"/>
        </dgm:presLayoutVars>
      </dgm:prSet>
      <dgm:spPr/>
    </dgm:pt>
    <dgm:pt modelId="{079F5E8C-9C4B-4BD7-BB37-4F435D15FB48}" type="pres">
      <dgm:prSet presAssocID="{71F7A909-C061-4B8E-B065-4DDFF098D98F}" presName="sibTrans" presStyleCnt="0"/>
      <dgm:spPr/>
    </dgm:pt>
    <dgm:pt modelId="{E3293C82-B4E0-4D53-80D1-34F4A53042B6}" type="pres">
      <dgm:prSet presAssocID="{439B8092-A257-445D-8D34-01236C543BFA}" presName="compNode" presStyleCnt="0"/>
      <dgm:spPr/>
    </dgm:pt>
    <dgm:pt modelId="{23BF7F24-F02F-4AB5-80F4-7DB2AEE21AED}" type="pres">
      <dgm:prSet presAssocID="{439B8092-A257-445D-8D34-01236C543BFA}" presName="bgRect" presStyleLbl="bgShp" presStyleIdx="2" presStyleCnt="3"/>
      <dgm:spPr/>
    </dgm:pt>
    <dgm:pt modelId="{4021F869-EEFA-4F0A-A379-6535EDAD1F7A}" type="pres">
      <dgm:prSet presAssocID="{439B8092-A257-445D-8D34-01236C543B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7823B7-9A53-4F4D-893E-5A755853B7B9}" type="pres">
      <dgm:prSet presAssocID="{439B8092-A257-445D-8D34-01236C543BFA}" presName="spaceRect" presStyleCnt="0"/>
      <dgm:spPr/>
    </dgm:pt>
    <dgm:pt modelId="{3CE7B01E-687F-4B69-8897-A99FA367FABC}" type="pres">
      <dgm:prSet presAssocID="{439B8092-A257-445D-8D34-01236C543BFA}" presName="parTx" presStyleLbl="revTx" presStyleIdx="2" presStyleCnt="4">
        <dgm:presLayoutVars>
          <dgm:chMax val="0"/>
          <dgm:chPref val="0"/>
        </dgm:presLayoutVars>
      </dgm:prSet>
      <dgm:spPr/>
    </dgm:pt>
    <dgm:pt modelId="{8A7276DF-7A4A-4071-91AA-A863B7EB309C}" type="pres">
      <dgm:prSet presAssocID="{439B8092-A257-445D-8D34-01236C543BFA}" presName="desTx" presStyleLbl="revTx" presStyleIdx="3" presStyleCnt="4">
        <dgm:presLayoutVars/>
      </dgm:prSet>
      <dgm:spPr/>
    </dgm:pt>
  </dgm:ptLst>
  <dgm:cxnLst>
    <dgm:cxn modelId="{56D8D40C-F00D-4809-95F8-B173721D3418}" type="presOf" srcId="{C79B4AE1-9057-4138-9B43-1F409AB98026}" destId="{8A7276DF-7A4A-4071-91AA-A863B7EB309C}" srcOrd="0" destOrd="1" presId="urn:microsoft.com/office/officeart/2018/2/layout/IconVerticalSolidList"/>
    <dgm:cxn modelId="{61A49416-FCC9-4123-8C39-F5AE5EF2FFCE}" srcId="{439B8092-A257-445D-8D34-01236C543BFA}" destId="{F4967B43-F766-4C4D-9688-93E539965645}" srcOrd="0" destOrd="0" parTransId="{7FA69BD9-C4F3-42BD-B0D4-9DF0DCCDDEA4}" sibTransId="{CA3AB847-4ABA-44D2-AFC8-A2811944D1DD}"/>
    <dgm:cxn modelId="{3C3E0837-93B8-47E9-9C68-3D1CC2A4B3A8}" type="presOf" srcId="{5B1029EC-1D62-42F2-ABDB-0FDCA553968A}" destId="{CD933776-747B-470A-8B6C-97E1DF1BA534}" srcOrd="0" destOrd="0" presId="urn:microsoft.com/office/officeart/2018/2/layout/IconVerticalSolidList"/>
    <dgm:cxn modelId="{A478B437-2D65-488C-B29A-AA532B50A5ED}" type="presOf" srcId="{439B8092-A257-445D-8D34-01236C543BFA}" destId="{3CE7B01E-687F-4B69-8897-A99FA367FABC}" srcOrd="0" destOrd="0" presId="urn:microsoft.com/office/officeart/2018/2/layout/IconVerticalSolidList"/>
    <dgm:cxn modelId="{D5832B39-C486-40E6-BA69-001EF99753A2}" srcId="{5B1029EC-1D62-42F2-ABDB-0FDCA553968A}" destId="{439B8092-A257-445D-8D34-01236C543BFA}" srcOrd="2" destOrd="0" parTransId="{D361AA47-6A0B-49F6-BF77-FE886B5D544C}" sibTransId="{1DDD19AB-9A55-425C-88E1-BDC7D072B5DB}"/>
    <dgm:cxn modelId="{3803876E-54AD-442C-8212-768BEF539166}" type="presOf" srcId="{F4967B43-F766-4C4D-9688-93E539965645}" destId="{8A7276DF-7A4A-4071-91AA-A863B7EB309C}" srcOrd="0" destOrd="0" presId="urn:microsoft.com/office/officeart/2018/2/layout/IconVerticalSolidList"/>
    <dgm:cxn modelId="{0B183355-367E-42ED-8139-80AD969656D9}" type="presOf" srcId="{24945851-A177-4627-9C82-95A529BFFEA6}" destId="{9C7B06AB-F41F-43EE-9A78-CE902C7491B5}" srcOrd="0" destOrd="0" presId="urn:microsoft.com/office/officeart/2018/2/layout/IconVerticalSolidList"/>
    <dgm:cxn modelId="{63619796-78E6-4AD5-B0B6-AECEFF2DFEB3}" srcId="{439B8092-A257-445D-8D34-01236C543BFA}" destId="{C79B4AE1-9057-4138-9B43-1F409AB98026}" srcOrd="1" destOrd="0" parTransId="{57EB07AF-0EE2-43BA-AB53-676DC77CD4A4}" sibTransId="{C5321FC5-08CC-4E4D-AFC7-20182BA4B9BB}"/>
    <dgm:cxn modelId="{962958C8-6A5B-45EF-9B46-7C3650FA2F3D}" srcId="{5B1029EC-1D62-42F2-ABDB-0FDCA553968A}" destId="{24945851-A177-4627-9C82-95A529BFFEA6}" srcOrd="0" destOrd="0" parTransId="{6987A436-CFA1-4BF3-9B7D-6E084757345B}" sibTransId="{0238F51B-A3EF-4AE1-A7CA-281F6DA223EF}"/>
    <dgm:cxn modelId="{06A6D2F7-D08D-46FB-8605-47809CE09B68}" type="presOf" srcId="{D7FE1C62-A7B1-4A45-9A39-DCE37961C14E}" destId="{D04BCA07-6643-4C7E-BEE2-C093319F571E}" srcOrd="0" destOrd="0" presId="urn:microsoft.com/office/officeart/2018/2/layout/IconVerticalSolidList"/>
    <dgm:cxn modelId="{FC743CF9-52C3-482E-8432-3B5835E5F227}" srcId="{5B1029EC-1D62-42F2-ABDB-0FDCA553968A}" destId="{D7FE1C62-A7B1-4A45-9A39-DCE37961C14E}" srcOrd="1" destOrd="0" parTransId="{0FA7C5B5-0578-4735-AE86-EF51AB2E3869}" sibTransId="{71F7A909-C061-4B8E-B065-4DDFF098D98F}"/>
    <dgm:cxn modelId="{613B9C37-94B9-4F5B-9268-775B1A1AD1DE}" type="presParOf" srcId="{CD933776-747B-470A-8B6C-97E1DF1BA534}" destId="{AC498508-6CA1-4565-89C4-4D7FC4A70F91}" srcOrd="0" destOrd="0" presId="urn:microsoft.com/office/officeart/2018/2/layout/IconVerticalSolidList"/>
    <dgm:cxn modelId="{76333AD2-1F28-41BD-9EFD-C5C39A5AA61F}" type="presParOf" srcId="{AC498508-6CA1-4565-89C4-4D7FC4A70F91}" destId="{C39D008B-D36B-4274-9E7B-09BCF70A31F4}" srcOrd="0" destOrd="0" presId="urn:microsoft.com/office/officeart/2018/2/layout/IconVerticalSolidList"/>
    <dgm:cxn modelId="{133AA031-DD2A-447B-BDD3-4B377A04734E}" type="presParOf" srcId="{AC498508-6CA1-4565-89C4-4D7FC4A70F91}" destId="{4F2E9E83-F920-459F-9AD0-F4D6026CA8FD}" srcOrd="1" destOrd="0" presId="urn:microsoft.com/office/officeart/2018/2/layout/IconVerticalSolidList"/>
    <dgm:cxn modelId="{09906A11-A0C2-4687-A2F9-AA349A4F901F}" type="presParOf" srcId="{AC498508-6CA1-4565-89C4-4D7FC4A70F91}" destId="{E682B095-EA55-4536-A1B3-F8A7175E619D}" srcOrd="2" destOrd="0" presId="urn:microsoft.com/office/officeart/2018/2/layout/IconVerticalSolidList"/>
    <dgm:cxn modelId="{3D9AEBE0-946A-459F-9A7E-F3A3B2B19317}" type="presParOf" srcId="{AC498508-6CA1-4565-89C4-4D7FC4A70F91}" destId="{9C7B06AB-F41F-43EE-9A78-CE902C7491B5}" srcOrd="3" destOrd="0" presId="urn:microsoft.com/office/officeart/2018/2/layout/IconVerticalSolidList"/>
    <dgm:cxn modelId="{96AD6352-8E36-4120-8472-9525EF370ECF}" type="presParOf" srcId="{CD933776-747B-470A-8B6C-97E1DF1BA534}" destId="{0FAEC43A-C4AA-4C26-BCC1-3B2BC6C9EA80}" srcOrd="1" destOrd="0" presId="urn:microsoft.com/office/officeart/2018/2/layout/IconVerticalSolidList"/>
    <dgm:cxn modelId="{CBB38A60-08E1-48CD-B5B5-187127B1B27E}" type="presParOf" srcId="{CD933776-747B-470A-8B6C-97E1DF1BA534}" destId="{048B7E25-B2F9-4710-837A-3C1582A8EAED}" srcOrd="2" destOrd="0" presId="urn:microsoft.com/office/officeart/2018/2/layout/IconVerticalSolidList"/>
    <dgm:cxn modelId="{2D31969C-5B0A-4AA8-A0E8-C27F4DA9DBF6}" type="presParOf" srcId="{048B7E25-B2F9-4710-837A-3C1582A8EAED}" destId="{1BAFD4C0-C521-44CB-8AE5-80383E18BFCD}" srcOrd="0" destOrd="0" presId="urn:microsoft.com/office/officeart/2018/2/layout/IconVerticalSolidList"/>
    <dgm:cxn modelId="{375B9BED-BF00-4671-8B56-08096A1EB82C}" type="presParOf" srcId="{048B7E25-B2F9-4710-837A-3C1582A8EAED}" destId="{40FD9087-BA55-41D8-8333-C5A4A350A30F}" srcOrd="1" destOrd="0" presId="urn:microsoft.com/office/officeart/2018/2/layout/IconVerticalSolidList"/>
    <dgm:cxn modelId="{380F53B2-AE5D-4BC3-B6F3-5BF03AC878C9}" type="presParOf" srcId="{048B7E25-B2F9-4710-837A-3C1582A8EAED}" destId="{41F70053-7E47-45C3-8983-C349A05ED61B}" srcOrd="2" destOrd="0" presId="urn:microsoft.com/office/officeart/2018/2/layout/IconVerticalSolidList"/>
    <dgm:cxn modelId="{95EC12A1-537E-4089-A2CA-17D41819D7B0}" type="presParOf" srcId="{048B7E25-B2F9-4710-837A-3C1582A8EAED}" destId="{D04BCA07-6643-4C7E-BEE2-C093319F571E}" srcOrd="3" destOrd="0" presId="urn:microsoft.com/office/officeart/2018/2/layout/IconVerticalSolidList"/>
    <dgm:cxn modelId="{0D4F6DA4-A1B8-4386-A868-0E5E99F690EB}" type="presParOf" srcId="{CD933776-747B-470A-8B6C-97E1DF1BA534}" destId="{079F5E8C-9C4B-4BD7-BB37-4F435D15FB48}" srcOrd="3" destOrd="0" presId="urn:microsoft.com/office/officeart/2018/2/layout/IconVerticalSolidList"/>
    <dgm:cxn modelId="{C6C9C568-093D-4300-82BB-D3F0DA2627B0}" type="presParOf" srcId="{CD933776-747B-470A-8B6C-97E1DF1BA534}" destId="{E3293C82-B4E0-4D53-80D1-34F4A53042B6}" srcOrd="4" destOrd="0" presId="urn:microsoft.com/office/officeart/2018/2/layout/IconVerticalSolidList"/>
    <dgm:cxn modelId="{551C97D7-699D-49DD-BFA5-9A07B04E39ED}" type="presParOf" srcId="{E3293C82-B4E0-4D53-80D1-34F4A53042B6}" destId="{23BF7F24-F02F-4AB5-80F4-7DB2AEE21AED}" srcOrd="0" destOrd="0" presId="urn:microsoft.com/office/officeart/2018/2/layout/IconVerticalSolidList"/>
    <dgm:cxn modelId="{8A638C35-7DBC-4D05-8DC0-CC189D8B3F1B}" type="presParOf" srcId="{E3293C82-B4E0-4D53-80D1-34F4A53042B6}" destId="{4021F869-EEFA-4F0A-A379-6535EDAD1F7A}" srcOrd="1" destOrd="0" presId="urn:microsoft.com/office/officeart/2018/2/layout/IconVerticalSolidList"/>
    <dgm:cxn modelId="{90163913-1E0B-46A5-95D9-9A3D29031A34}" type="presParOf" srcId="{E3293C82-B4E0-4D53-80D1-34F4A53042B6}" destId="{297823B7-9A53-4F4D-893E-5A755853B7B9}" srcOrd="2" destOrd="0" presId="urn:microsoft.com/office/officeart/2018/2/layout/IconVerticalSolidList"/>
    <dgm:cxn modelId="{917C4D78-845F-4601-950D-DD85654F43E3}" type="presParOf" srcId="{E3293C82-B4E0-4D53-80D1-34F4A53042B6}" destId="{3CE7B01E-687F-4B69-8897-A99FA367FABC}" srcOrd="3" destOrd="0" presId="urn:microsoft.com/office/officeart/2018/2/layout/IconVerticalSolidList"/>
    <dgm:cxn modelId="{64D6F49D-54FA-410E-BD12-0B404282CB65}" type="presParOf" srcId="{E3293C82-B4E0-4D53-80D1-34F4A53042B6}" destId="{8A7276DF-7A4A-4071-91AA-A863B7EB30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3A71FC-DBC2-499B-ABF7-AB15769E65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E17FB1-0D29-4940-B4F0-BD419F115D87}">
      <dgm:prSet custT="1"/>
      <dgm:spPr/>
      <dgm:t>
        <a:bodyPr/>
        <a:lstStyle/>
        <a:p>
          <a:pPr algn="just"/>
          <a:r>
            <a:rPr lang="en-US" sz="2200" dirty="0">
              <a:latin typeface="Cambria" panose="02040503050406030204" pitchFamily="18" charset="0"/>
            </a:rPr>
            <a:t>Use the EQU directive to </a:t>
          </a:r>
          <a:r>
            <a:rPr lang="en-US" sz="2200" b="1" dirty="0">
              <a:latin typeface="Cambria" panose="02040503050406030204" pitchFamily="18" charset="0"/>
            </a:rPr>
            <a:t>define a symbol’s value</a:t>
          </a:r>
          <a:r>
            <a:rPr lang="en-US" sz="2200" dirty="0">
              <a:latin typeface="Cambria" panose="02040503050406030204" pitchFamily="18" charset="0"/>
            </a:rPr>
            <a:t>.</a:t>
          </a:r>
        </a:p>
      </dgm:t>
    </dgm:pt>
    <dgm:pt modelId="{9F7313AD-871A-49C7-B4F0-16E89FE7E7EF}" type="parTrans" cxnId="{C10CB087-0519-4340-8E4D-30145859A72E}">
      <dgm:prSet/>
      <dgm:spPr/>
      <dgm:t>
        <a:bodyPr/>
        <a:lstStyle/>
        <a:p>
          <a:endParaRPr lang="en-US"/>
        </a:p>
      </dgm:t>
    </dgm:pt>
    <dgm:pt modelId="{E4957DA2-F61E-4D4B-B27D-812F8A81B043}" type="sibTrans" cxnId="{C10CB087-0519-4340-8E4D-30145859A72E}">
      <dgm:prSet/>
      <dgm:spPr/>
      <dgm:t>
        <a:bodyPr/>
        <a:lstStyle/>
        <a:p>
          <a:endParaRPr lang="en-US"/>
        </a:p>
      </dgm:t>
    </dgm:pt>
    <dgm:pt modelId="{34C8B5F0-1D93-4832-93B3-AF1067669FFD}">
      <dgm:prSet custT="1"/>
      <dgm:spPr/>
      <dgm:t>
        <a:bodyPr/>
        <a:lstStyle/>
        <a:p>
          <a:r>
            <a:rPr lang="en-US" sz="2200" b="1" dirty="0">
              <a:solidFill>
                <a:schemeClr val="tx1"/>
              </a:solidFill>
            </a:rPr>
            <a:t>&lt;symbol&gt; EQU  &lt;</a:t>
          </a:r>
          <a:r>
            <a:rPr lang="en-US" sz="2200" b="1" dirty="0" err="1">
              <a:solidFill>
                <a:schemeClr val="tx1"/>
              </a:solidFill>
            </a:rPr>
            <a:t>address_spec</a:t>
          </a:r>
          <a:r>
            <a:rPr lang="en-US" sz="2200" b="1" dirty="0">
              <a:solidFill>
                <a:schemeClr val="tx1"/>
              </a:solidFill>
            </a:rPr>
            <a:t>&gt;</a:t>
          </a:r>
          <a:endParaRPr lang="en-US" sz="2200" dirty="0">
            <a:solidFill>
              <a:schemeClr val="tx1"/>
            </a:solidFill>
          </a:endParaRPr>
        </a:p>
      </dgm:t>
    </dgm:pt>
    <dgm:pt modelId="{94421F4A-CB0D-4516-BDD8-2BC9603DC48D}" type="parTrans" cxnId="{EBE8DB13-8022-4C03-98B2-472CF201012F}">
      <dgm:prSet/>
      <dgm:spPr/>
      <dgm:t>
        <a:bodyPr/>
        <a:lstStyle/>
        <a:p>
          <a:endParaRPr lang="en-US"/>
        </a:p>
      </dgm:t>
    </dgm:pt>
    <dgm:pt modelId="{3F6A3648-6860-4CC6-86E5-083DE9D7DB9C}" type="sibTrans" cxnId="{EBE8DB13-8022-4C03-98B2-472CF201012F}">
      <dgm:prSet/>
      <dgm:spPr/>
      <dgm:t>
        <a:bodyPr/>
        <a:lstStyle/>
        <a:p>
          <a:endParaRPr lang="en-US"/>
        </a:p>
      </dgm:t>
    </dgm:pt>
    <dgm:pt modelId="{771C7625-51FC-4836-9EEF-693D9F4C74DE}">
      <dgm:prSet custT="1"/>
      <dgm:spPr/>
      <dgm:t>
        <a:bodyPr/>
        <a:lstStyle/>
        <a:p>
          <a:pPr algn="just"/>
          <a:r>
            <a:rPr lang="en-US" sz="2200" dirty="0">
              <a:latin typeface="Cambria" panose="02040503050406030204" pitchFamily="18" charset="0"/>
            </a:rPr>
            <a:t>The value assigned to a symbol may be a constant, or any expression involving constants and previously defined symbols.</a:t>
          </a:r>
        </a:p>
      </dgm:t>
    </dgm:pt>
    <dgm:pt modelId="{D1AE7A60-E567-4B33-8111-6E1B82D4D3BD}" type="parTrans" cxnId="{F9CD4D9C-B8D9-411C-8858-23E5B5C34EF6}">
      <dgm:prSet/>
      <dgm:spPr/>
      <dgm:t>
        <a:bodyPr/>
        <a:lstStyle/>
        <a:p>
          <a:endParaRPr lang="en-US"/>
        </a:p>
      </dgm:t>
    </dgm:pt>
    <dgm:pt modelId="{4EEA80C4-2328-4357-8974-102864DDD955}" type="sibTrans" cxnId="{F9CD4D9C-B8D9-411C-8858-23E5B5C34EF6}">
      <dgm:prSet/>
      <dgm:spPr/>
      <dgm:t>
        <a:bodyPr/>
        <a:lstStyle/>
        <a:p>
          <a:endParaRPr lang="en-US"/>
        </a:p>
      </dgm:t>
    </dgm:pt>
    <dgm:pt modelId="{7298EE19-B72B-41E8-927B-2EC062718733}" type="pres">
      <dgm:prSet presAssocID="{D43A71FC-DBC2-499B-ABF7-AB15769E65C3}" presName="root" presStyleCnt="0">
        <dgm:presLayoutVars>
          <dgm:dir/>
          <dgm:resizeHandles val="exact"/>
        </dgm:presLayoutVars>
      </dgm:prSet>
      <dgm:spPr/>
    </dgm:pt>
    <dgm:pt modelId="{999153D6-9CC3-4B75-BFC9-55B076ED1DBD}" type="pres">
      <dgm:prSet presAssocID="{0AE17FB1-0D29-4940-B4F0-BD419F115D87}" presName="compNode" presStyleCnt="0"/>
      <dgm:spPr/>
    </dgm:pt>
    <dgm:pt modelId="{02B0A163-394B-4BAE-9A9B-292C07CEBC67}" type="pres">
      <dgm:prSet presAssocID="{0AE17FB1-0D29-4940-B4F0-BD419F115D87}" presName="bgRect" presStyleLbl="bgShp" presStyleIdx="0" presStyleCnt="3"/>
      <dgm:spPr/>
    </dgm:pt>
    <dgm:pt modelId="{5416580E-159E-4C5E-9267-7464932B860C}" type="pres">
      <dgm:prSet presAssocID="{0AE17FB1-0D29-4940-B4F0-BD419F115D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F22D163D-9A6F-4814-9ED1-39A18E6D9D39}" type="pres">
      <dgm:prSet presAssocID="{0AE17FB1-0D29-4940-B4F0-BD419F115D87}" presName="spaceRect" presStyleCnt="0"/>
      <dgm:spPr/>
    </dgm:pt>
    <dgm:pt modelId="{49CABE37-6624-4C42-90B1-552055498717}" type="pres">
      <dgm:prSet presAssocID="{0AE17FB1-0D29-4940-B4F0-BD419F115D87}" presName="parTx" presStyleLbl="revTx" presStyleIdx="0" presStyleCnt="3">
        <dgm:presLayoutVars>
          <dgm:chMax val="0"/>
          <dgm:chPref val="0"/>
        </dgm:presLayoutVars>
      </dgm:prSet>
      <dgm:spPr/>
    </dgm:pt>
    <dgm:pt modelId="{53CFEDDD-5871-4BAA-B8BD-034877979C01}" type="pres">
      <dgm:prSet presAssocID="{E4957DA2-F61E-4D4B-B27D-812F8A81B043}" presName="sibTrans" presStyleCnt="0"/>
      <dgm:spPr/>
    </dgm:pt>
    <dgm:pt modelId="{73B630FA-D95F-4CD3-82B8-97A381C3F7FE}" type="pres">
      <dgm:prSet presAssocID="{34C8B5F0-1D93-4832-93B3-AF1067669FFD}" presName="compNode" presStyleCnt="0"/>
      <dgm:spPr/>
    </dgm:pt>
    <dgm:pt modelId="{02CD8C3A-3AD9-4578-9B0E-F0727740A77A}" type="pres">
      <dgm:prSet presAssocID="{34C8B5F0-1D93-4832-93B3-AF1067669FFD}" presName="bgRect" presStyleLbl="bgShp" presStyleIdx="1" presStyleCnt="3"/>
      <dgm:spPr/>
    </dgm:pt>
    <dgm:pt modelId="{7BDEA361-D4C7-49CB-990C-E6473AC69015}" type="pres">
      <dgm:prSet presAssocID="{34C8B5F0-1D93-4832-93B3-AF1067669F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D63584-20C5-4E1E-A184-E64E5340DC87}" type="pres">
      <dgm:prSet presAssocID="{34C8B5F0-1D93-4832-93B3-AF1067669FFD}" presName="spaceRect" presStyleCnt="0"/>
      <dgm:spPr/>
    </dgm:pt>
    <dgm:pt modelId="{3A3252BF-2F87-43C3-9A73-8E347C2DB913}" type="pres">
      <dgm:prSet presAssocID="{34C8B5F0-1D93-4832-93B3-AF1067669FFD}" presName="parTx" presStyleLbl="revTx" presStyleIdx="1" presStyleCnt="3">
        <dgm:presLayoutVars>
          <dgm:chMax val="0"/>
          <dgm:chPref val="0"/>
        </dgm:presLayoutVars>
      </dgm:prSet>
      <dgm:spPr/>
    </dgm:pt>
    <dgm:pt modelId="{B1603780-88A2-48E3-80D8-9E25BE197280}" type="pres">
      <dgm:prSet presAssocID="{3F6A3648-6860-4CC6-86E5-083DE9D7DB9C}" presName="sibTrans" presStyleCnt="0"/>
      <dgm:spPr/>
    </dgm:pt>
    <dgm:pt modelId="{B7687397-09C0-4308-9A31-1071D1F1F671}" type="pres">
      <dgm:prSet presAssocID="{771C7625-51FC-4836-9EEF-693D9F4C74DE}" presName="compNode" presStyleCnt="0"/>
      <dgm:spPr/>
    </dgm:pt>
    <dgm:pt modelId="{3CC44003-1B39-4DCA-8DF0-27BF0255C0E6}" type="pres">
      <dgm:prSet presAssocID="{771C7625-51FC-4836-9EEF-693D9F4C74DE}" presName="bgRect" presStyleLbl="bgShp" presStyleIdx="2" presStyleCnt="3"/>
      <dgm:spPr>
        <a:solidFill>
          <a:schemeClr val="accent6">
            <a:lumMod val="50000"/>
          </a:schemeClr>
        </a:solidFill>
      </dgm:spPr>
    </dgm:pt>
    <dgm:pt modelId="{4A0DAEDD-A65F-44B9-8C48-B0EE9162AAA2}" type="pres">
      <dgm:prSet presAssocID="{771C7625-51FC-4836-9EEF-693D9F4C74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AB05CF6-B75F-4E5C-BB5C-7526CF9EC2A0}" type="pres">
      <dgm:prSet presAssocID="{771C7625-51FC-4836-9EEF-693D9F4C74DE}" presName="spaceRect" presStyleCnt="0"/>
      <dgm:spPr/>
    </dgm:pt>
    <dgm:pt modelId="{2AFDEBEC-E9DF-46B3-8935-E122339F76EC}" type="pres">
      <dgm:prSet presAssocID="{771C7625-51FC-4836-9EEF-693D9F4C74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E8DB13-8022-4C03-98B2-472CF201012F}" srcId="{D43A71FC-DBC2-499B-ABF7-AB15769E65C3}" destId="{34C8B5F0-1D93-4832-93B3-AF1067669FFD}" srcOrd="1" destOrd="0" parTransId="{94421F4A-CB0D-4516-BDD8-2BC9603DC48D}" sibTransId="{3F6A3648-6860-4CC6-86E5-083DE9D7DB9C}"/>
    <dgm:cxn modelId="{E17A5E39-1377-48D7-9FC2-6C4E864CDC7D}" type="presOf" srcId="{0AE17FB1-0D29-4940-B4F0-BD419F115D87}" destId="{49CABE37-6624-4C42-90B1-552055498717}" srcOrd="0" destOrd="0" presId="urn:microsoft.com/office/officeart/2018/2/layout/IconVerticalSolidList"/>
    <dgm:cxn modelId="{8A21166B-CF51-4B31-8681-E0AEBE3A9B62}" type="presOf" srcId="{D43A71FC-DBC2-499B-ABF7-AB15769E65C3}" destId="{7298EE19-B72B-41E8-927B-2EC062718733}" srcOrd="0" destOrd="0" presId="urn:microsoft.com/office/officeart/2018/2/layout/IconVerticalSolidList"/>
    <dgm:cxn modelId="{F028304F-54ED-456D-BD11-6478E0B76406}" type="presOf" srcId="{34C8B5F0-1D93-4832-93B3-AF1067669FFD}" destId="{3A3252BF-2F87-43C3-9A73-8E347C2DB913}" srcOrd="0" destOrd="0" presId="urn:microsoft.com/office/officeart/2018/2/layout/IconVerticalSolidList"/>
    <dgm:cxn modelId="{C10CB087-0519-4340-8E4D-30145859A72E}" srcId="{D43A71FC-DBC2-499B-ABF7-AB15769E65C3}" destId="{0AE17FB1-0D29-4940-B4F0-BD419F115D87}" srcOrd="0" destOrd="0" parTransId="{9F7313AD-871A-49C7-B4F0-16E89FE7E7EF}" sibTransId="{E4957DA2-F61E-4D4B-B27D-812F8A81B043}"/>
    <dgm:cxn modelId="{F9CD4D9C-B8D9-411C-8858-23E5B5C34EF6}" srcId="{D43A71FC-DBC2-499B-ABF7-AB15769E65C3}" destId="{771C7625-51FC-4836-9EEF-693D9F4C74DE}" srcOrd="2" destOrd="0" parTransId="{D1AE7A60-E567-4B33-8111-6E1B82D4D3BD}" sibTransId="{4EEA80C4-2328-4357-8974-102864DDD955}"/>
    <dgm:cxn modelId="{DD6A7EAD-5CE2-4BDB-A908-344B959D09C2}" type="presOf" srcId="{771C7625-51FC-4836-9EEF-693D9F4C74DE}" destId="{2AFDEBEC-E9DF-46B3-8935-E122339F76EC}" srcOrd="0" destOrd="0" presId="urn:microsoft.com/office/officeart/2018/2/layout/IconVerticalSolidList"/>
    <dgm:cxn modelId="{79C4F076-CCD9-48C0-AFE8-F083A4E17364}" type="presParOf" srcId="{7298EE19-B72B-41E8-927B-2EC062718733}" destId="{999153D6-9CC3-4B75-BFC9-55B076ED1DBD}" srcOrd="0" destOrd="0" presId="urn:microsoft.com/office/officeart/2018/2/layout/IconVerticalSolidList"/>
    <dgm:cxn modelId="{9AB4BCCA-00B5-496E-8B5E-855ABEE24C6A}" type="presParOf" srcId="{999153D6-9CC3-4B75-BFC9-55B076ED1DBD}" destId="{02B0A163-394B-4BAE-9A9B-292C07CEBC67}" srcOrd="0" destOrd="0" presId="urn:microsoft.com/office/officeart/2018/2/layout/IconVerticalSolidList"/>
    <dgm:cxn modelId="{D3796C75-F2ED-46EB-BA33-25C93FFEECE1}" type="presParOf" srcId="{999153D6-9CC3-4B75-BFC9-55B076ED1DBD}" destId="{5416580E-159E-4C5E-9267-7464932B860C}" srcOrd="1" destOrd="0" presId="urn:microsoft.com/office/officeart/2018/2/layout/IconVerticalSolidList"/>
    <dgm:cxn modelId="{A7FDE0CB-EA76-437F-B939-85CA09E84724}" type="presParOf" srcId="{999153D6-9CC3-4B75-BFC9-55B076ED1DBD}" destId="{F22D163D-9A6F-4814-9ED1-39A18E6D9D39}" srcOrd="2" destOrd="0" presId="urn:microsoft.com/office/officeart/2018/2/layout/IconVerticalSolidList"/>
    <dgm:cxn modelId="{1DD985E5-305A-4543-B54D-FD11FA359359}" type="presParOf" srcId="{999153D6-9CC3-4B75-BFC9-55B076ED1DBD}" destId="{49CABE37-6624-4C42-90B1-552055498717}" srcOrd="3" destOrd="0" presId="urn:microsoft.com/office/officeart/2018/2/layout/IconVerticalSolidList"/>
    <dgm:cxn modelId="{9594C048-39A9-4163-B5DB-70C0B6839731}" type="presParOf" srcId="{7298EE19-B72B-41E8-927B-2EC062718733}" destId="{53CFEDDD-5871-4BAA-B8BD-034877979C01}" srcOrd="1" destOrd="0" presId="urn:microsoft.com/office/officeart/2018/2/layout/IconVerticalSolidList"/>
    <dgm:cxn modelId="{AE31219C-8C40-470E-A621-3675098AD853}" type="presParOf" srcId="{7298EE19-B72B-41E8-927B-2EC062718733}" destId="{73B630FA-D95F-4CD3-82B8-97A381C3F7FE}" srcOrd="2" destOrd="0" presId="urn:microsoft.com/office/officeart/2018/2/layout/IconVerticalSolidList"/>
    <dgm:cxn modelId="{CBD93EA3-7838-4718-B215-CE01FC8641C1}" type="presParOf" srcId="{73B630FA-D95F-4CD3-82B8-97A381C3F7FE}" destId="{02CD8C3A-3AD9-4578-9B0E-F0727740A77A}" srcOrd="0" destOrd="0" presId="urn:microsoft.com/office/officeart/2018/2/layout/IconVerticalSolidList"/>
    <dgm:cxn modelId="{04F2C5AC-4C07-4D28-9639-AA407681F773}" type="presParOf" srcId="{73B630FA-D95F-4CD3-82B8-97A381C3F7FE}" destId="{7BDEA361-D4C7-49CB-990C-E6473AC69015}" srcOrd="1" destOrd="0" presId="urn:microsoft.com/office/officeart/2018/2/layout/IconVerticalSolidList"/>
    <dgm:cxn modelId="{D434781A-46CC-41B4-A216-9114C2E86A02}" type="presParOf" srcId="{73B630FA-D95F-4CD3-82B8-97A381C3F7FE}" destId="{15D63584-20C5-4E1E-A184-E64E5340DC87}" srcOrd="2" destOrd="0" presId="urn:microsoft.com/office/officeart/2018/2/layout/IconVerticalSolidList"/>
    <dgm:cxn modelId="{C2F7EF4E-7427-4747-82D9-5824DA174244}" type="presParOf" srcId="{73B630FA-D95F-4CD3-82B8-97A381C3F7FE}" destId="{3A3252BF-2F87-43C3-9A73-8E347C2DB913}" srcOrd="3" destOrd="0" presId="urn:microsoft.com/office/officeart/2018/2/layout/IconVerticalSolidList"/>
    <dgm:cxn modelId="{F6D31389-5722-4F08-AB88-D34E32E55DA3}" type="presParOf" srcId="{7298EE19-B72B-41E8-927B-2EC062718733}" destId="{B1603780-88A2-48E3-80D8-9E25BE197280}" srcOrd="3" destOrd="0" presId="urn:microsoft.com/office/officeart/2018/2/layout/IconVerticalSolidList"/>
    <dgm:cxn modelId="{CFCA98DF-C616-4077-8932-F6853FE2D464}" type="presParOf" srcId="{7298EE19-B72B-41E8-927B-2EC062718733}" destId="{B7687397-09C0-4308-9A31-1071D1F1F671}" srcOrd="4" destOrd="0" presId="urn:microsoft.com/office/officeart/2018/2/layout/IconVerticalSolidList"/>
    <dgm:cxn modelId="{808A0072-4557-4749-B08F-CD20CA7ECC98}" type="presParOf" srcId="{B7687397-09C0-4308-9A31-1071D1F1F671}" destId="{3CC44003-1B39-4DCA-8DF0-27BF0255C0E6}" srcOrd="0" destOrd="0" presId="urn:microsoft.com/office/officeart/2018/2/layout/IconVerticalSolidList"/>
    <dgm:cxn modelId="{ED69A4CB-6BC2-4388-81DE-4971B218A3DD}" type="presParOf" srcId="{B7687397-09C0-4308-9A31-1071D1F1F671}" destId="{4A0DAEDD-A65F-44B9-8C48-B0EE9162AAA2}" srcOrd="1" destOrd="0" presId="urn:microsoft.com/office/officeart/2018/2/layout/IconVerticalSolidList"/>
    <dgm:cxn modelId="{13458F64-3A39-4B6B-AF94-337B65C71238}" type="presParOf" srcId="{B7687397-09C0-4308-9A31-1071D1F1F671}" destId="{3AB05CF6-B75F-4E5C-BB5C-7526CF9EC2A0}" srcOrd="2" destOrd="0" presId="urn:microsoft.com/office/officeart/2018/2/layout/IconVerticalSolidList"/>
    <dgm:cxn modelId="{24AF06CD-4E50-47C3-B771-A0A656551443}" type="presParOf" srcId="{B7687397-09C0-4308-9A31-1071D1F1F671}" destId="{2AFDEBEC-E9DF-46B3-8935-E122339F76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6F72EF-3501-4776-A966-960586AE394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95D8C2-F3B7-4377-AD95-77516EEB8F62}">
      <dgm:prSet custT="1"/>
      <dgm:spPr/>
      <dgm:t>
        <a:bodyPr/>
        <a:lstStyle/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Machine Opcode table – OPTAB :</a:t>
          </a:r>
        </a:p>
        <a:p>
          <a:pPr marL="0" lvl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Opcode, &amp;</a:t>
          </a:r>
        </a:p>
        <a:p>
          <a:pPr marL="0" lvl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Mnemonic name</a:t>
          </a:r>
        </a:p>
      </dgm:t>
    </dgm:pt>
    <dgm:pt modelId="{39EC4D27-6B12-4064-AC93-778D24FEF40F}" type="parTrans" cxnId="{6120E473-20D5-468D-8A4C-CC081DDA45EF}">
      <dgm:prSet/>
      <dgm:spPr/>
      <dgm:t>
        <a:bodyPr/>
        <a:lstStyle/>
        <a:p>
          <a:endParaRPr lang="en-US"/>
        </a:p>
      </dgm:t>
    </dgm:pt>
    <dgm:pt modelId="{986AC77B-85CC-4BE2-8511-6E222AAEE193}" type="sibTrans" cxnId="{6120E473-20D5-468D-8A4C-CC081DDA45EF}">
      <dgm:prSet/>
      <dgm:spPr/>
      <dgm:t>
        <a:bodyPr/>
        <a:lstStyle/>
        <a:p>
          <a:endParaRPr lang="en-US"/>
        </a:p>
      </dgm:t>
    </dgm:pt>
    <dgm:pt modelId="{6D6C7267-ED56-447B-A528-EA8D23A04FF4}">
      <dgm:prSet custT="1"/>
      <dgm:spPr/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kern="1200" dirty="0">
              <a:solidFill>
                <a:schemeClr val="bg1"/>
              </a:solidFill>
            </a:rPr>
            <a:t>Register table – REGTAB : 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Register Name &amp; 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ordinal value</a:t>
          </a:r>
        </a:p>
      </dgm:t>
    </dgm:pt>
    <dgm:pt modelId="{76C8C4DE-F0E1-4109-9734-C5C05FCEC2A8}" type="parTrans" cxnId="{F3CF89F1-7685-4CCA-A747-D649C5BA80BB}">
      <dgm:prSet/>
      <dgm:spPr/>
      <dgm:t>
        <a:bodyPr/>
        <a:lstStyle/>
        <a:p>
          <a:endParaRPr lang="en-US"/>
        </a:p>
      </dgm:t>
    </dgm:pt>
    <dgm:pt modelId="{D97E2904-0CB4-44B9-9EC7-BAA09BBB9365}" type="sibTrans" cxnId="{F3CF89F1-7685-4CCA-A747-D649C5BA80BB}">
      <dgm:prSet/>
      <dgm:spPr/>
      <dgm:t>
        <a:bodyPr/>
        <a:lstStyle/>
        <a:p>
          <a:endParaRPr lang="en-US"/>
        </a:p>
      </dgm:t>
    </dgm:pt>
    <dgm:pt modelId="{D7DD683E-614C-41BC-B947-272CA2A981B7}">
      <dgm:prSet custT="1"/>
      <dgm:spPr/>
      <dgm:t>
        <a:bodyPr/>
        <a:lstStyle/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Condition code table – CCTAB : </a:t>
          </a:r>
        </a:p>
        <a:p>
          <a:pPr marL="0" lvl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Condition code, &amp;  ordinal value</a:t>
          </a:r>
        </a:p>
      </dgm:t>
    </dgm:pt>
    <dgm:pt modelId="{60EB469C-8B83-4481-8917-062D10627CC8}" type="parTrans" cxnId="{94D68402-8047-44CF-BBEB-7F273B080DB7}">
      <dgm:prSet/>
      <dgm:spPr/>
      <dgm:t>
        <a:bodyPr/>
        <a:lstStyle/>
        <a:p>
          <a:endParaRPr lang="en-US"/>
        </a:p>
      </dgm:t>
    </dgm:pt>
    <dgm:pt modelId="{1B0DFD5F-2EC5-4578-BD4E-CAE50E2B285B}" type="sibTrans" cxnId="{94D68402-8047-44CF-BBEB-7F273B080DB7}">
      <dgm:prSet/>
      <dgm:spPr/>
      <dgm:t>
        <a:bodyPr/>
        <a:lstStyle/>
        <a:p>
          <a:endParaRPr lang="en-US"/>
        </a:p>
      </dgm:t>
    </dgm:pt>
    <dgm:pt modelId="{7E6649E7-D161-4B1C-8D73-4217075C09C8}">
      <dgm:prSet custT="1"/>
      <dgm:spPr/>
      <dgm:t>
        <a:bodyPr/>
        <a:lstStyle/>
        <a:p>
          <a:pPr marL="0"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Symbol table – SYMTAB: </a:t>
          </a:r>
        </a:p>
        <a:p>
          <a:pPr marL="0" lvl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Symbol name, &amp; </a:t>
          </a:r>
        </a:p>
        <a:p>
          <a:pPr marL="0" lvl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its  address</a:t>
          </a:r>
        </a:p>
      </dgm:t>
    </dgm:pt>
    <dgm:pt modelId="{E389F455-836F-4897-80F4-2D047B1FB979}" type="parTrans" cxnId="{3E3112F5-F600-4F66-981A-97378382C7F4}">
      <dgm:prSet/>
      <dgm:spPr/>
      <dgm:t>
        <a:bodyPr/>
        <a:lstStyle/>
        <a:p>
          <a:endParaRPr lang="en-US"/>
        </a:p>
      </dgm:t>
    </dgm:pt>
    <dgm:pt modelId="{1830F2BD-348B-42C3-A042-9CED7F73431F}" type="sibTrans" cxnId="{3E3112F5-F600-4F66-981A-97378382C7F4}">
      <dgm:prSet/>
      <dgm:spPr/>
      <dgm:t>
        <a:bodyPr/>
        <a:lstStyle/>
        <a:p>
          <a:endParaRPr lang="en-US"/>
        </a:p>
      </dgm:t>
    </dgm:pt>
    <dgm:pt modelId="{D6E5BD15-2093-4D66-BB3E-BB59565E1A87}">
      <dgm:prSet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b="1" dirty="0">
              <a:solidFill>
                <a:schemeClr val="tx1"/>
              </a:solidFill>
            </a:rPr>
            <a:t>Literal table – LITTAB: 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en-US" b="0" dirty="0">
              <a:solidFill>
                <a:schemeClr val="tx1"/>
              </a:solidFill>
            </a:rPr>
            <a:t>Liter</a:t>
          </a:r>
          <a:r>
            <a:rPr lang="en-US" dirty="0">
              <a:solidFill>
                <a:schemeClr val="tx1"/>
              </a:solidFill>
            </a:rPr>
            <a:t>al name, &amp; 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en-US" dirty="0">
              <a:solidFill>
                <a:schemeClr val="tx1"/>
              </a:solidFill>
            </a:rPr>
            <a:t>its address</a:t>
          </a:r>
        </a:p>
      </dgm:t>
    </dgm:pt>
    <dgm:pt modelId="{5AAFA883-450E-467E-A9F3-3B8FEDA4DE4A}" type="parTrans" cxnId="{2E022E06-7BDB-4D18-9B71-E93075896BBE}">
      <dgm:prSet/>
      <dgm:spPr/>
      <dgm:t>
        <a:bodyPr/>
        <a:lstStyle/>
        <a:p>
          <a:endParaRPr lang="en-US"/>
        </a:p>
      </dgm:t>
    </dgm:pt>
    <dgm:pt modelId="{9417C7C6-D07A-475B-B8A7-86D4B2F4B95E}" type="sibTrans" cxnId="{2E022E06-7BDB-4D18-9B71-E93075896BBE}">
      <dgm:prSet/>
      <dgm:spPr/>
      <dgm:t>
        <a:bodyPr/>
        <a:lstStyle/>
        <a:p>
          <a:endParaRPr lang="en-US"/>
        </a:p>
      </dgm:t>
    </dgm:pt>
    <dgm:pt modelId="{BD1959E8-241A-48D1-8D3C-C7B260C7DB67}">
      <dgm:prSet custT="1"/>
      <dgm:spPr/>
      <dgm:t>
        <a:bodyPr/>
        <a:lstStyle/>
        <a:p>
          <a:pPr algn="just"/>
          <a:r>
            <a:rPr lang="en-US" sz="2400" b="1" kern="1200" dirty="0">
              <a:solidFill>
                <a:schemeClr val="tx1"/>
              </a:solidFill>
            </a:rPr>
            <a:t>Pool table – POOLTAB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contains starting offset of each pool</a:t>
          </a:r>
        </a:p>
      </dgm:t>
    </dgm:pt>
    <dgm:pt modelId="{49A191E8-B74F-49C9-8B5E-3C7DB68CE7B9}" type="parTrans" cxnId="{0252A096-BD8A-41B0-9D92-335FBE437481}">
      <dgm:prSet/>
      <dgm:spPr/>
      <dgm:t>
        <a:bodyPr/>
        <a:lstStyle/>
        <a:p>
          <a:endParaRPr lang="en-US"/>
        </a:p>
      </dgm:t>
    </dgm:pt>
    <dgm:pt modelId="{02AA2B4E-7D67-49BA-95B2-1C333DF04A7D}" type="sibTrans" cxnId="{0252A096-BD8A-41B0-9D92-335FBE437481}">
      <dgm:prSet/>
      <dgm:spPr/>
      <dgm:t>
        <a:bodyPr/>
        <a:lstStyle/>
        <a:p>
          <a:endParaRPr lang="en-US"/>
        </a:p>
      </dgm:t>
    </dgm:pt>
    <dgm:pt modelId="{9E36EAAD-555C-4929-BDAE-010E3033911D}" type="pres">
      <dgm:prSet presAssocID="{AD6F72EF-3501-4776-A966-960586AE394E}" presName="diagram" presStyleCnt="0">
        <dgm:presLayoutVars>
          <dgm:dir/>
          <dgm:resizeHandles val="exact"/>
        </dgm:presLayoutVars>
      </dgm:prSet>
      <dgm:spPr/>
    </dgm:pt>
    <dgm:pt modelId="{EC87CF29-89E4-4055-B004-EBB649FD46B1}" type="pres">
      <dgm:prSet presAssocID="{4695D8C2-F3B7-4377-AD95-77516EEB8F62}" presName="node" presStyleLbl="node1" presStyleIdx="0" presStyleCnt="6">
        <dgm:presLayoutVars>
          <dgm:bulletEnabled val="1"/>
        </dgm:presLayoutVars>
      </dgm:prSet>
      <dgm:spPr/>
    </dgm:pt>
    <dgm:pt modelId="{894D142B-CF0D-4D74-A06A-E78156EA1E35}" type="pres">
      <dgm:prSet presAssocID="{986AC77B-85CC-4BE2-8511-6E222AAEE193}" presName="sibTrans" presStyleCnt="0"/>
      <dgm:spPr/>
    </dgm:pt>
    <dgm:pt modelId="{75C7629E-9CEE-43EB-9113-C1D88A3DE20F}" type="pres">
      <dgm:prSet presAssocID="{6D6C7267-ED56-447B-A528-EA8D23A04FF4}" presName="node" presStyleLbl="node1" presStyleIdx="1" presStyleCnt="6">
        <dgm:presLayoutVars>
          <dgm:bulletEnabled val="1"/>
        </dgm:presLayoutVars>
      </dgm:prSet>
      <dgm:spPr/>
    </dgm:pt>
    <dgm:pt modelId="{C7F01359-5450-4DAA-8FBD-BAA33CB967F3}" type="pres">
      <dgm:prSet presAssocID="{D97E2904-0CB4-44B9-9EC7-BAA09BBB9365}" presName="sibTrans" presStyleCnt="0"/>
      <dgm:spPr/>
    </dgm:pt>
    <dgm:pt modelId="{8D4434CA-1915-4369-A96B-D361DBF1E31C}" type="pres">
      <dgm:prSet presAssocID="{D7DD683E-614C-41BC-B947-272CA2A981B7}" presName="node" presStyleLbl="node1" presStyleIdx="2" presStyleCnt="6">
        <dgm:presLayoutVars>
          <dgm:bulletEnabled val="1"/>
        </dgm:presLayoutVars>
      </dgm:prSet>
      <dgm:spPr/>
    </dgm:pt>
    <dgm:pt modelId="{490FC015-78E6-4A97-989B-60ECB5E7883C}" type="pres">
      <dgm:prSet presAssocID="{1B0DFD5F-2EC5-4578-BD4E-CAE50E2B285B}" presName="sibTrans" presStyleCnt="0"/>
      <dgm:spPr/>
    </dgm:pt>
    <dgm:pt modelId="{F391A9BA-7FB8-4941-A9A3-88A81540040B}" type="pres">
      <dgm:prSet presAssocID="{7E6649E7-D161-4B1C-8D73-4217075C09C8}" presName="node" presStyleLbl="node1" presStyleIdx="3" presStyleCnt="6">
        <dgm:presLayoutVars>
          <dgm:bulletEnabled val="1"/>
        </dgm:presLayoutVars>
      </dgm:prSet>
      <dgm:spPr/>
    </dgm:pt>
    <dgm:pt modelId="{4612CA38-42ED-4C5E-8C3F-871117C5A880}" type="pres">
      <dgm:prSet presAssocID="{1830F2BD-348B-42C3-A042-9CED7F73431F}" presName="sibTrans" presStyleCnt="0"/>
      <dgm:spPr/>
    </dgm:pt>
    <dgm:pt modelId="{E5106359-B789-4562-9AA9-8DC43F42D76F}" type="pres">
      <dgm:prSet presAssocID="{D6E5BD15-2093-4D66-BB3E-BB59565E1A87}" presName="node" presStyleLbl="node1" presStyleIdx="4" presStyleCnt="6">
        <dgm:presLayoutVars>
          <dgm:bulletEnabled val="1"/>
        </dgm:presLayoutVars>
      </dgm:prSet>
      <dgm:spPr/>
    </dgm:pt>
    <dgm:pt modelId="{8B5451C0-B695-4B38-8511-C4271E7B32C9}" type="pres">
      <dgm:prSet presAssocID="{9417C7C6-D07A-475B-B8A7-86D4B2F4B95E}" presName="sibTrans" presStyleCnt="0"/>
      <dgm:spPr/>
    </dgm:pt>
    <dgm:pt modelId="{7946EDD0-B3D9-4B1A-9147-54556D57E7D3}" type="pres">
      <dgm:prSet presAssocID="{BD1959E8-241A-48D1-8D3C-C7B260C7DB67}" presName="node" presStyleLbl="node1" presStyleIdx="5" presStyleCnt="6">
        <dgm:presLayoutVars>
          <dgm:bulletEnabled val="1"/>
        </dgm:presLayoutVars>
      </dgm:prSet>
      <dgm:spPr/>
    </dgm:pt>
  </dgm:ptLst>
  <dgm:cxnLst>
    <dgm:cxn modelId="{94D68402-8047-44CF-BBEB-7F273B080DB7}" srcId="{AD6F72EF-3501-4776-A966-960586AE394E}" destId="{D7DD683E-614C-41BC-B947-272CA2A981B7}" srcOrd="2" destOrd="0" parTransId="{60EB469C-8B83-4481-8917-062D10627CC8}" sibTransId="{1B0DFD5F-2EC5-4578-BD4E-CAE50E2B285B}"/>
    <dgm:cxn modelId="{2E022E06-7BDB-4D18-9B71-E93075896BBE}" srcId="{AD6F72EF-3501-4776-A966-960586AE394E}" destId="{D6E5BD15-2093-4D66-BB3E-BB59565E1A87}" srcOrd="4" destOrd="0" parTransId="{5AAFA883-450E-467E-A9F3-3B8FEDA4DE4A}" sibTransId="{9417C7C6-D07A-475B-B8A7-86D4B2F4B95E}"/>
    <dgm:cxn modelId="{DA3A1809-4D6A-417F-BCB8-2D07D90553E4}" type="presOf" srcId="{6D6C7267-ED56-447B-A528-EA8D23A04FF4}" destId="{75C7629E-9CEE-43EB-9113-C1D88A3DE20F}" srcOrd="0" destOrd="0" presId="urn:microsoft.com/office/officeart/2005/8/layout/default"/>
    <dgm:cxn modelId="{FD879A2D-0900-4AC1-B41E-74BC695F997A}" type="presOf" srcId="{4695D8C2-F3B7-4377-AD95-77516EEB8F62}" destId="{EC87CF29-89E4-4055-B004-EBB649FD46B1}" srcOrd="0" destOrd="0" presId="urn:microsoft.com/office/officeart/2005/8/layout/default"/>
    <dgm:cxn modelId="{C3BE713F-CDEB-4153-8957-47EE7003406C}" type="presOf" srcId="{7E6649E7-D161-4B1C-8D73-4217075C09C8}" destId="{F391A9BA-7FB8-4941-A9A3-88A81540040B}" srcOrd="0" destOrd="0" presId="urn:microsoft.com/office/officeart/2005/8/layout/default"/>
    <dgm:cxn modelId="{6120E473-20D5-468D-8A4C-CC081DDA45EF}" srcId="{AD6F72EF-3501-4776-A966-960586AE394E}" destId="{4695D8C2-F3B7-4377-AD95-77516EEB8F62}" srcOrd="0" destOrd="0" parTransId="{39EC4D27-6B12-4064-AC93-778D24FEF40F}" sibTransId="{986AC77B-85CC-4BE2-8511-6E222AAEE193}"/>
    <dgm:cxn modelId="{64823C56-215F-48FB-A436-222D3480FA42}" type="presOf" srcId="{AD6F72EF-3501-4776-A966-960586AE394E}" destId="{9E36EAAD-555C-4929-BDAE-010E3033911D}" srcOrd="0" destOrd="0" presId="urn:microsoft.com/office/officeart/2005/8/layout/default"/>
    <dgm:cxn modelId="{44087A81-86CD-49B0-BA17-2424D8ACDBBF}" type="presOf" srcId="{D7DD683E-614C-41BC-B947-272CA2A981B7}" destId="{8D4434CA-1915-4369-A96B-D361DBF1E31C}" srcOrd="0" destOrd="0" presId="urn:microsoft.com/office/officeart/2005/8/layout/default"/>
    <dgm:cxn modelId="{0252A096-BD8A-41B0-9D92-335FBE437481}" srcId="{AD6F72EF-3501-4776-A966-960586AE394E}" destId="{BD1959E8-241A-48D1-8D3C-C7B260C7DB67}" srcOrd="5" destOrd="0" parTransId="{49A191E8-B74F-49C9-8B5E-3C7DB68CE7B9}" sibTransId="{02AA2B4E-7D67-49BA-95B2-1C333DF04A7D}"/>
    <dgm:cxn modelId="{FEEF76CD-A854-4EC2-B178-18BE655D49DD}" type="presOf" srcId="{BD1959E8-241A-48D1-8D3C-C7B260C7DB67}" destId="{7946EDD0-B3D9-4B1A-9147-54556D57E7D3}" srcOrd="0" destOrd="0" presId="urn:microsoft.com/office/officeart/2005/8/layout/default"/>
    <dgm:cxn modelId="{6D11F7E8-9A20-487E-A2BF-949CFFC588DD}" type="presOf" srcId="{D6E5BD15-2093-4D66-BB3E-BB59565E1A87}" destId="{E5106359-B789-4562-9AA9-8DC43F42D76F}" srcOrd="0" destOrd="0" presId="urn:microsoft.com/office/officeart/2005/8/layout/default"/>
    <dgm:cxn modelId="{F3CF89F1-7685-4CCA-A747-D649C5BA80BB}" srcId="{AD6F72EF-3501-4776-A966-960586AE394E}" destId="{6D6C7267-ED56-447B-A528-EA8D23A04FF4}" srcOrd="1" destOrd="0" parTransId="{76C8C4DE-F0E1-4109-9734-C5C05FCEC2A8}" sibTransId="{D97E2904-0CB4-44B9-9EC7-BAA09BBB9365}"/>
    <dgm:cxn modelId="{3E3112F5-F600-4F66-981A-97378382C7F4}" srcId="{AD6F72EF-3501-4776-A966-960586AE394E}" destId="{7E6649E7-D161-4B1C-8D73-4217075C09C8}" srcOrd="3" destOrd="0" parTransId="{E389F455-836F-4897-80F4-2D047B1FB979}" sibTransId="{1830F2BD-348B-42C3-A042-9CED7F73431F}"/>
    <dgm:cxn modelId="{2228BB8F-4790-4052-9275-A0932599F55D}" type="presParOf" srcId="{9E36EAAD-555C-4929-BDAE-010E3033911D}" destId="{EC87CF29-89E4-4055-B004-EBB649FD46B1}" srcOrd="0" destOrd="0" presId="urn:microsoft.com/office/officeart/2005/8/layout/default"/>
    <dgm:cxn modelId="{0F735929-DB7B-443D-B89F-7A4795CF9EC3}" type="presParOf" srcId="{9E36EAAD-555C-4929-BDAE-010E3033911D}" destId="{894D142B-CF0D-4D74-A06A-E78156EA1E35}" srcOrd="1" destOrd="0" presId="urn:microsoft.com/office/officeart/2005/8/layout/default"/>
    <dgm:cxn modelId="{E79DC54D-584A-428C-AABB-2305DF5397CE}" type="presParOf" srcId="{9E36EAAD-555C-4929-BDAE-010E3033911D}" destId="{75C7629E-9CEE-43EB-9113-C1D88A3DE20F}" srcOrd="2" destOrd="0" presId="urn:microsoft.com/office/officeart/2005/8/layout/default"/>
    <dgm:cxn modelId="{60B3ADEE-6352-4346-A74D-933C00A321A8}" type="presParOf" srcId="{9E36EAAD-555C-4929-BDAE-010E3033911D}" destId="{C7F01359-5450-4DAA-8FBD-BAA33CB967F3}" srcOrd="3" destOrd="0" presId="urn:microsoft.com/office/officeart/2005/8/layout/default"/>
    <dgm:cxn modelId="{9730A6D9-4355-4B54-AE56-56541112A05C}" type="presParOf" srcId="{9E36EAAD-555C-4929-BDAE-010E3033911D}" destId="{8D4434CA-1915-4369-A96B-D361DBF1E31C}" srcOrd="4" destOrd="0" presId="urn:microsoft.com/office/officeart/2005/8/layout/default"/>
    <dgm:cxn modelId="{AE72107A-40F1-4A46-8D8F-FF3B7FAC0E80}" type="presParOf" srcId="{9E36EAAD-555C-4929-BDAE-010E3033911D}" destId="{490FC015-78E6-4A97-989B-60ECB5E7883C}" srcOrd="5" destOrd="0" presId="urn:microsoft.com/office/officeart/2005/8/layout/default"/>
    <dgm:cxn modelId="{C0E6AFC9-C0C2-4231-A269-CC98FAD201D0}" type="presParOf" srcId="{9E36EAAD-555C-4929-BDAE-010E3033911D}" destId="{F391A9BA-7FB8-4941-A9A3-88A81540040B}" srcOrd="6" destOrd="0" presId="urn:microsoft.com/office/officeart/2005/8/layout/default"/>
    <dgm:cxn modelId="{7B359633-3F5C-4AA9-820C-80472FFC63E1}" type="presParOf" srcId="{9E36EAAD-555C-4929-BDAE-010E3033911D}" destId="{4612CA38-42ED-4C5E-8C3F-871117C5A880}" srcOrd="7" destOrd="0" presId="urn:microsoft.com/office/officeart/2005/8/layout/default"/>
    <dgm:cxn modelId="{F3F38052-8ED8-4D5F-A0F8-C75098837BE0}" type="presParOf" srcId="{9E36EAAD-555C-4929-BDAE-010E3033911D}" destId="{E5106359-B789-4562-9AA9-8DC43F42D76F}" srcOrd="8" destOrd="0" presId="urn:microsoft.com/office/officeart/2005/8/layout/default"/>
    <dgm:cxn modelId="{2FDD44B3-633F-43FE-B13E-EB9B8CD9F5B0}" type="presParOf" srcId="{9E36EAAD-555C-4929-BDAE-010E3033911D}" destId="{8B5451C0-B695-4B38-8511-C4271E7B32C9}" srcOrd="9" destOrd="0" presId="urn:microsoft.com/office/officeart/2005/8/layout/default"/>
    <dgm:cxn modelId="{C2F7D678-8069-41E3-A7EE-E928851249A8}" type="presParOf" srcId="{9E36EAAD-555C-4929-BDAE-010E3033911D}" destId="{7946EDD0-B3D9-4B1A-9147-54556D57E7D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59F6E2-D5F3-4D2C-8A02-3B67D9842D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BCF1EA-800A-4DDD-9BF0-21EC9B3686D8}">
      <dgm:prSet/>
      <dgm:spPr/>
      <dgm:t>
        <a:bodyPr/>
        <a:lstStyle/>
        <a:p>
          <a:pPr>
            <a:defRPr cap="all"/>
          </a:pPr>
          <a:r>
            <a:rPr lang="en-US" dirty="0"/>
            <a:t>Assembler Pass1 (Algorithm)</a:t>
          </a:r>
        </a:p>
      </dgm:t>
    </dgm:pt>
    <dgm:pt modelId="{CAC1C663-F096-483E-88B9-BAC64F121F63}" type="parTrans" cxnId="{430912C8-3D69-417A-A583-CF1F15E4CB1F}">
      <dgm:prSet/>
      <dgm:spPr/>
      <dgm:t>
        <a:bodyPr/>
        <a:lstStyle/>
        <a:p>
          <a:endParaRPr lang="en-US"/>
        </a:p>
      </dgm:t>
    </dgm:pt>
    <dgm:pt modelId="{2077CC40-EF3C-421E-B058-87D159F88787}" type="sibTrans" cxnId="{430912C8-3D69-417A-A583-CF1F15E4CB1F}">
      <dgm:prSet/>
      <dgm:spPr/>
      <dgm:t>
        <a:bodyPr/>
        <a:lstStyle/>
        <a:p>
          <a:endParaRPr lang="en-US"/>
        </a:p>
      </dgm:t>
    </dgm:pt>
    <dgm:pt modelId="{D860D1DB-0735-4F50-BBC6-D3A01C4E6645}">
      <dgm:prSet/>
      <dgm:spPr/>
      <dgm:t>
        <a:bodyPr/>
        <a:lstStyle/>
        <a:p>
          <a:pPr>
            <a:defRPr cap="all"/>
          </a:pPr>
          <a:r>
            <a:rPr lang="en-US"/>
            <a:t>IC – Variant – II</a:t>
          </a:r>
        </a:p>
      </dgm:t>
    </dgm:pt>
    <dgm:pt modelId="{4F3E3117-3FD0-4FC5-80E2-8A78478C13D8}" type="parTrans" cxnId="{557F17FC-74DA-4690-89BC-3C927734DD95}">
      <dgm:prSet/>
      <dgm:spPr/>
      <dgm:t>
        <a:bodyPr/>
        <a:lstStyle/>
        <a:p>
          <a:endParaRPr lang="en-US"/>
        </a:p>
      </dgm:t>
    </dgm:pt>
    <dgm:pt modelId="{1806CF92-2E8F-4B33-BED0-6CB285EB4C67}" type="sibTrans" cxnId="{557F17FC-74DA-4690-89BC-3C927734DD95}">
      <dgm:prSet/>
      <dgm:spPr/>
      <dgm:t>
        <a:bodyPr/>
        <a:lstStyle/>
        <a:p>
          <a:endParaRPr lang="en-US"/>
        </a:p>
      </dgm:t>
    </dgm:pt>
    <dgm:pt modelId="{7AC0303B-7D32-4682-A6DE-AF162F9A3D1A}">
      <dgm:prSet/>
      <dgm:spPr/>
      <dgm:t>
        <a:bodyPr/>
        <a:lstStyle/>
        <a:p>
          <a:pPr>
            <a:defRPr cap="all"/>
          </a:pPr>
          <a:r>
            <a:rPr lang="en-US" dirty="0"/>
            <a:t>Assembler Pass2 </a:t>
          </a:r>
        </a:p>
      </dgm:t>
    </dgm:pt>
    <dgm:pt modelId="{CD3C5AD0-FD37-428B-B30C-B052F99B5AE2}" type="parTrans" cxnId="{96B30B9C-31CC-4D1F-827B-AD1A5D1710B8}">
      <dgm:prSet/>
      <dgm:spPr/>
      <dgm:t>
        <a:bodyPr/>
        <a:lstStyle/>
        <a:p>
          <a:endParaRPr lang="en-US"/>
        </a:p>
      </dgm:t>
    </dgm:pt>
    <dgm:pt modelId="{26E4A522-3FDF-433E-A060-E47793253B86}" type="sibTrans" cxnId="{96B30B9C-31CC-4D1F-827B-AD1A5D1710B8}">
      <dgm:prSet/>
      <dgm:spPr/>
      <dgm:t>
        <a:bodyPr/>
        <a:lstStyle/>
        <a:p>
          <a:endParaRPr lang="en-US"/>
        </a:p>
      </dgm:t>
    </dgm:pt>
    <dgm:pt modelId="{3CD5C6C1-773E-448E-A53D-A89DB7F36B51}">
      <dgm:prSet/>
      <dgm:spPr/>
      <dgm:t>
        <a:bodyPr/>
        <a:lstStyle/>
        <a:p>
          <a:pPr>
            <a:defRPr cap="all"/>
          </a:pPr>
          <a:r>
            <a:rPr lang="en-US" dirty="0"/>
            <a:t>Example(s)</a:t>
          </a:r>
        </a:p>
      </dgm:t>
    </dgm:pt>
    <dgm:pt modelId="{17EFA7B7-02B5-4081-9338-A2A8C2B24768}" type="parTrans" cxnId="{24F810B7-F412-49D3-B63F-610CC07395E5}">
      <dgm:prSet/>
      <dgm:spPr/>
      <dgm:t>
        <a:bodyPr/>
        <a:lstStyle/>
        <a:p>
          <a:endParaRPr lang="en-US"/>
        </a:p>
      </dgm:t>
    </dgm:pt>
    <dgm:pt modelId="{45234326-AE9C-412F-BBFC-4D39C171C894}" type="sibTrans" cxnId="{24F810B7-F412-49D3-B63F-610CC07395E5}">
      <dgm:prSet/>
      <dgm:spPr/>
      <dgm:t>
        <a:bodyPr/>
        <a:lstStyle/>
        <a:p>
          <a:endParaRPr lang="en-US"/>
        </a:p>
      </dgm:t>
    </dgm:pt>
    <dgm:pt modelId="{8C20FB69-0B40-4266-9F94-EB12BBFDB69D}" type="pres">
      <dgm:prSet presAssocID="{6E59F6E2-D5F3-4D2C-8A02-3B67D9842D93}" presName="root" presStyleCnt="0">
        <dgm:presLayoutVars>
          <dgm:dir/>
          <dgm:resizeHandles val="exact"/>
        </dgm:presLayoutVars>
      </dgm:prSet>
      <dgm:spPr/>
    </dgm:pt>
    <dgm:pt modelId="{7ACC1123-DBD0-4AD9-B1D7-CE557AA82ACC}" type="pres">
      <dgm:prSet presAssocID="{ABBCF1EA-800A-4DDD-9BF0-21EC9B3686D8}" presName="compNode" presStyleCnt="0"/>
      <dgm:spPr/>
    </dgm:pt>
    <dgm:pt modelId="{5F76A90A-07B7-44B8-99BF-B4387F0AD551}" type="pres">
      <dgm:prSet presAssocID="{ABBCF1EA-800A-4DDD-9BF0-21EC9B3686D8}" presName="iconBgRect" presStyleLbl="bgShp" presStyleIdx="0" presStyleCnt="4"/>
      <dgm:spPr/>
    </dgm:pt>
    <dgm:pt modelId="{65B7BC55-0CFA-47F6-95A3-097A9BF9D03A}" type="pres">
      <dgm:prSet presAssocID="{ABBCF1EA-800A-4DDD-9BF0-21EC9B3686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20EA5ED-5373-489B-A476-1E514434C2A7}" type="pres">
      <dgm:prSet presAssocID="{ABBCF1EA-800A-4DDD-9BF0-21EC9B3686D8}" presName="spaceRect" presStyleCnt="0"/>
      <dgm:spPr/>
    </dgm:pt>
    <dgm:pt modelId="{FF2E571B-9FFF-4BAE-A823-5D884A507107}" type="pres">
      <dgm:prSet presAssocID="{ABBCF1EA-800A-4DDD-9BF0-21EC9B3686D8}" presName="textRect" presStyleLbl="revTx" presStyleIdx="0" presStyleCnt="4">
        <dgm:presLayoutVars>
          <dgm:chMax val="1"/>
          <dgm:chPref val="1"/>
        </dgm:presLayoutVars>
      </dgm:prSet>
      <dgm:spPr/>
    </dgm:pt>
    <dgm:pt modelId="{C2A54E36-CBF8-4BB3-A7EC-A5DF44AA4E04}" type="pres">
      <dgm:prSet presAssocID="{2077CC40-EF3C-421E-B058-87D159F88787}" presName="sibTrans" presStyleCnt="0"/>
      <dgm:spPr/>
    </dgm:pt>
    <dgm:pt modelId="{590E878C-CD76-4BFA-9644-3A33EB93C9F5}" type="pres">
      <dgm:prSet presAssocID="{D860D1DB-0735-4F50-BBC6-D3A01C4E6645}" presName="compNode" presStyleCnt="0"/>
      <dgm:spPr/>
    </dgm:pt>
    <dgm:pt modelId="{E8BF28FE-70BF-4BCE-AE78-D4EBB53D5811}" type="pres">
      <dgm:prSet presAssocID="{D860D1DB-0735-4F50-BBC6-D3A01C4E6645}" presName="iconBgRect" presStyleLbl="bgShp" presStyleIdx="1" presStyleCnt="4"/>
      <dgm:spPr/>
    </dgm:pt>
    <dgm:pt modelId="{C0FD9313-7C35-4582-9B32-6FEE504F8922}" type="pres">
      <dgm:prSet presAssocID="{D860D1DB-0735-4F50-BBC6-D3A01C4E66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1060B4-68BA-4732-A490-68860A37640B}" type="pres">
      <dgm:prSet presAssocID="{D860D1DB-0735-4F50-BBC6-D3A01C4E6645}" presName="spaceRect" presStyleCnt="0"/>
      <dgm:spPr/>
    </dgm:pt>
    <dgm:pt modelId="{1136BEBA-9745-4C67-B194-09C774B072DC}" type="pres">
      <dgm:prSet presAssocID="{D860D1DB-0735-4F50-BBC6-D3A01C4E6645}" presName="textRect" presStyleLbl="revTx" presStyleIdx="1" presStyleCnt="4">
        <dgm:presLayoutVars>
          <dgm:chMax val="1"/>
          <dgm:chPref val="1"/>
        </dgm:presLayoutVars>
      </dgm:prSet>
      <dgm:spPr/>
    </dgm:pt>
    <dgm:pt modelId="{B0156194-7DD7-4D8A-8383-C007CE669142}" type="pres">
      <dgm:prSet presAssocID="{1806CF92-2E8F-4B33-BED0-6CB285EB4C67}" presName="sibTrans" presStyleCnt="0"/>
      <dgm:spPr/>
    </dgm:pt>
    <dgm:pt modelId="{1E05BA4F-ADBA-4023-99EC-71D5F4E04E26}" type="pres">
      <dgm:prSet presAssocID="{7AC0303B-7D32-4682-A6DE-AF162F9A3D1A}" presName="compNode" presStyleCnt="0"/>
      <dgm:spPr/>
    </dgm:pt>
    <dgm:pt modelId="{1E9C5507-38F2-41BD-8371-2ABD3DE022C7}" type="pres">
      <dgm:prSet presAssocID="{7AC0303B-7D32-4682-A6DE-AF162F9A3D1A}" presName="iconBgRect" presStyleLbl="bgShp" presStyleIdx="2" presStyleCnt="4"/>
      <dgm:spPr/>
    </dgm:pt>
    <dgm:pt modelId="{328E52EE-9C01-497E-8CF0-1EB45EA5C7A5}" type="pres">
      <dgm:prSet presAssocID="{7AC0303B-7D32-4682-A6DE-AF162F9A3D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9897B81-E90A-40C2-B4C2-75E1381890AC}" type="pres">
      <dgm:prSet presAssocID="{7AC0303B-7D32-4682-A6DE-AF162F9A3D1A}" presName="spaceRect" presStyleCnt="0"/>
      <dgm:spPr/>
    </dgm:pt>
    <dgm:pt modelId="{F8D77ED9-7A11-4C82-87FB-735AE06CBC30}" type="pres">
      <dgm:prSet presAssocID="{7AC0303B-7D32-4682-A6DE-AF162F9A3D1A}" presName="textRect" presStyleLbl="revTx" presStyleIdx="2" presStyleCnt="4">
        <dgm:presLayoutVars>
          <dgm:chMax val="1"/>
          <dgm:chPref val="1"/>
        </dgm:presLayoutVars>
      </dgm:prSet>
      <dgm:spPr/>
    </dgm:pt>
    <dgm:pt modelId="{03B868DC-5E13-46E4-931C-176D760760BB}" type="pres">
      <dgm:prSet presAssocID="{26E4A522-3FDF-433E-A060-E47793253B86}" presName="sibTrans" presStyleCnt="0"/>
      <dgm:spPr/>
    </dgm:pt>
    <dgm:pt modelId="{994F1E1A-961C-4FA0-9512-DC0842DE964D}" type="pres">
      <dgm:prSet presAssocID="{3CD5C6C1-773E-448E-A53D-A89DB7F36B51}" presName="compNode" presStyleCnt="0"/>
      <dgm:spPr/>
    </dgm:pt>
    <dgm:pt modelId="{63163960-A7F1-4732-B17E-A825CD4F8FA2}" type="pres">
      <dgm:prSet presAssocID="{3CD5C6C1-773E-448E-A53D-A89DB7F36B51}" presName="iconBgRect" presStyleLbl="bgShp" presStyleIdx="3" presStyleCnt="4"/>
      <dgm:spPr/>
    </dgm:pt>
    <dgm:pt modelId="{199D42D4-A2A5-4E6D-A7A7-22769DF0C93B}" type="pres">
      <dgm:prSet presAssocID="{3CD5C6C1-773E-448E-A53D-A89DB7F36B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BFE106-CA48-4C02-A717-771025749D73}" type="pres">
      <dgm:prSet presAssocID="{3CD5C6C1-773E-448E-A53D-A89DB7F36B51}" presName="spaceRect" presStyleCnt="0"/>
      <dgm:spPr/>
    </dgm:pt>
    <dgm:pt modelId="{D732CA57-4392-4235-9C1B-F713B4253E10}" type="pres">
      <dgm:prSet presAssocID="{3CD5C6C1-773E-448E-A53D-A89DB7F36B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0FC45C-09FC-407C-9B12-F4E89B715E6E}" type="presOf" srcId="{7AC0303B-7D32-4682-A6DE-AF162F9A3D1A}" destId="{F8D77ED9-7A11-4C82-87FB-735AE06CBC30}" srcOrd="0" destOrd="0" presId="urn:microsoft.com/office/officeart/2018/5/layout/IconCircleLabelList"/>
    <dgm:cxn modelId="{28C71A86-B2F1-4156-88DD-8EAA1FB36927}" type="presOf" srcId="{ABBCF1EA-800A-4DDD-9BF0-21EC9B3686D8}" destId="{FF2E571B-9FFF-4BAE-A823-5D884A507107}" srcOrd="0" destOrd="0" presId="urn:microsoft.com/office/officeart/2018/5/layout/IconCircleLabelList"/>
    <dgm:cxn modelId="{7A011394-88DE-495F-86C6-AE9D337473E3}" type="presOf" srcId="{6E59F6E2-D5F3-4D2C-8A02-3B67D9842D93}" destId="{8C20FB69-0B40-4266-9F94-EB12BBFDB69D}" srcOrd="0" destOrd="0" presId="urn:microsoft.com/office/officeart/2018/5/layout/IconCircleLabelList"/>
    <dgm:cxn modelId="{96B30B9C-31CC-4D1F-827B-AD1A5D1710B8}" srcId="{6E59F6E2-D5F3-4D2C-8A02-3B67D9842D93}" destId="{7AC0303B-7D32-4682-A6DE-AF162F9A3D1A}" srcOrd="2" destOrd="0" parTransId="{CD3C5AD0-FD37-428B-B30C-B052F99B5AE2}" sibTransId="{26E4A522-3FDF-433E-A060-E47793253B86}"/>
    <dgm:cxn modelId="{24F810B7-F412-49D3-B63F-610CC07395E5}" srcId="{6E59F6E2-D5F3-4D2C-8A02-3B67D9842D93}" destId="{3CD5C6C1-773E-448E-A53D-A89DB7F36B51}" srcOrd="3" destOrd="0" parTransId="{17EFA7B7-02B5-4081-9338-A2A8C2B24768}" sibTransId="{45234326-AE9C-412F-BBFC-4D39C171C894}"/>
    <dgm:cxn modelId="{B4769BBE-D18F-415A-A811-B34D23EB06DA}" type="presOf" srcId="{D860D1DB-0735-4F50-BBC6-D3A01C4E6645}" destId="{1136BEBA-9745-4C67-B194-09C774B072DC}" srcOrd="0" destOrd="0" presId="urn:microsoft.com/office/officeart/2018/5/layout/IconCircleLabelList"/>
    <dgm:cxn modelId="{430912C8-3D69-417A-A583-CF1F15E4CB1F}" srcId="{6E59F6E2-D5F3-4D2C-8A02-3B67D9842D93}" destId="{ABBCF1EA-800A-4DDD-9BF0-21EC9B3686D8}" srcOrd="0" destOrd="0" parTransId="{CAC1C663-F096-483E-88B9-BAC64F121F63}" sibTransId="{2077CC40-EF3C-421E-B058-87D159F88787}"/>
    <dgm:cxn modelId="{A94C06CF-2ADE-4EA5-BF9B-960B32FEF029}" type="presOf" srcId="{3CD5C6C1-773E-448E-A53D-A89DB7F36B51}" destId="{D732CA57-4392-4235-9C1B-F713B4253E10}" srcOrd="0" destOrd="0" presId="urn:microsoft.com/office/officeart/2018/5/layout/IconCircleLabelList"/>
    <dgm:cxn modelId="{557F17FC-74DA-4690-89BC-3C927734DD95}" srcId="{6E59F6E2-D5F3-4D2C-8A02-3B67D9842D93}" destId="{D860D1DB-0735-4F50-BBC6-D3A01C4E6645}" srcOrd="1" destOrd="0" parTransId="{4F3E3117-3FD0-4FC5-80E2-8A78478C13D8}" sibTransId="{1806CF92-2E8F-4B33-BED0-6CB285EB4C67}"/>
    <dgm:cxn modelId="{3AB0845B-E525-4368-BDA5-EC2DD6EFC047}" type="presParOf" srcId="{8C20FB69-0B40-4266-9F94-EB12BBFDB69D}" destId="{7ACC1123-DBD0-4AD9-B1D7-CE557AA82ACC}" srcOrd="0" destOrd="0" presId="urn:microsoft.com/office/officeart/2018/5/layout/IconCircleLabelList"/>
    <dgm:cxn modelId="{D9E2743D-BF31-4064-8586-0709AF606EA8}" type="presParOf" srcId="{7ACC1123-DBD0-4AD9-B1D7-CE557AA82ACC}" destId="{5F76A90A-07B7-44B8-99BF-B4387F0AD551}" srcOrd="0" destOrd="0" presId="urn:microsoft.com/office/officeart/2018/5/layout/IconCircleLabelList"/>
    <dgm:cxn modelId="{1AC8C8A9-3F01-45BD-83C7-ABB43E02D873}" type="presParOf" srcId="{7ACC1123-DBD0-4AD9-B1D7-CE557AA82ACC}" destId="{65B7BC55-0CFA-47F6-95A3-097A9BF9D03A}" srcOrd="1" destOrd="0" presId="urn:microsoft.com/office/officeart/2018/5/layout/IconCircleLabelList"/>
    <dgm:cxn modelId="{0BB0BDCA-902C-4DB5-AEEA-9B18B04AA043}" type="presParOf" srcId="{7ACC1123-DBD0-4AD9-B1D7-CE557AA82ACC}" destId="{620EA5ED-5373-489B-A476-1E514434C2A7}" srcOrd="2" destOrd="0" presId="urn:microsoft.com/office/officeart/2018/5/layout/IconCircleLabelList"/>
    <dgm:cxn modelId="{89C3E18F-3D18-4D5A-A32B-A4B9DF91347B}" type="presParOf" srcId="{7ACC1123-DBD0-4AD9-B1D7-CE557AA82ACC}" destId="{FF2E571B-9FFF-4BAE-A823-5D884A507107}" srcOrd="3" destOrd="0" presId="urn:microsoft.com/office/officeart/2018/5/layout/IconCircleLabelList"/>
    <dgm:cxn modelId="{E5CDEB6F-6B3E-4325-B145-E9036B965817}" type="presParOf" srcId="{8C20FB69-0B40-4266-9F94-EB12BBFDB69D}" destId="{C2A54E36-CBF8-4BB3-A7EC-A5DF44AA4E04}" srcOrd="1" destOrd="0" presId="urn:microsoft.com/office/officeart/2018/5/layout/IconCircleLabelList"/>
    <dgm:cxn modelId="{B6D6661A-41DE-43CE-A58A-9A6874143C88}" type="presParOf" srcId="{8C20FB69-0B40-4266-9F94-EB12BBFDB69D}" destId="{590E878C-CD76-4BFA-9644-3A33EB93C9F5}" srcOrd="2" destOrd="0" presId="urn:microsoft.com/office/officeart/2018/5/layout/IconCircleLabelList"/>
    <dgm:cxn modelId="{079AC560-65A7-4FB3-AE64-92C25DB2B859}" type="presParOf" srcId="{590E878C-CD76-4BFA-9644-3A33EB93C9F5}" destId="{E8BF28FE-70BF-4BCE-AE78-D4EBB53D5811}" srcOrd="0" destOrd="0" presId="urn:microsoft.com/office/officeart/2018/5/layout/IconCircleLabelList"/>
    <dgm:cxn modelId="{EC50092B-1295-4C85-9593-65445C31830E}" type="presParOf" srcId="{590E878C-CD76-4BFA-9644-3A33EB93C9F5}" destId="{C0FD9313-7C35-4582-9B32-6FEE504F8922}" srcOrd="1" destOrd="0" presId="urn:microsoft.com/office/officeart/2018/5/layout/IconCircleLabelList"/>
    <dgm:cxn modelId="{0EF1E95A-B581-4C5F-B5BC-CE0F1D71A9E6}" type="presParOf" srcId="{590E878C-CD76-4BFA-9644-3A33EB93C9F5}" destId="{2B1060B4-68BA-4732-A490-68860A37640B}" srcOrd="2" destOrd="0" presId="urn:microsoft.com/office/officeart/2018/5/layout/IconCircleLabelList"/>
    <dgm:cxn modelId="{D2469E99-3DC2-4A86-BC3D-0E2D37A7B7B6}" type="presParOf" srcId="{590E878C-CD76-4BFA-9644-3A33EB93C9F5}" destId="{1136BEBA-9745-4C67-B194-09C774B072DC}" srcOrd="3" destOrd="0" presId="urn:microsoft.com/office/officeart/2018/5/layout/IconCircleLabelList"/>
    <dgm:cxn modelId="{5DE36EF6-7E79-42E3-A2A9-F444BA7ED28F}" type="presParOf" srcId="{8C20FB69-0B40-4266-9F94-EB12BBFDB69D}" destId="{B0156194-7DD7-4D8A-8383-C007CE669142}" srcOrd="3" destOrd="0" presId="urn:microsoft.com/office/officeart/2018/5/layout/IconCircleLabelList"/>
    <dgm:cxn modelId="{86E15000-6451-4650-A134-0998C15323E3}" type="presParOf" srcId="{8C20FB69-0B40-4266-9F94-EB12BBFDB69D}" destId="{1E05BA4F-ADBA-4023-99EC-71D5F4E04E26}" srcOrd="4" destOrd="0" presId="urn:microsoft.com/office/officeart/2018/5/layout/IconCircleLabelList"/>
    <dgm:cxn modelId="{DE6A4EC0-A4E6-42EF-95BE-F62A8B6E1C20}" type="presParOf" srcId="{1E05BA4F-ADBA-4023-99EC-71D5F4E04E26}" destId="{1E9C5507-38F2-41BD-8371-2ABD3DE022C7}" srcOrd="0" destOrd="0" presId="urn:microsoft.com/office/officeart/2018/5/layout/IconCircleLabelList"/>
    <dgm:cxn modelId="{20555B59-FFB2-4444-A6D0-853509010812}" type="presParOf" srcId="{1E05BA4F-ADBA-4023-99EC-71D5F4E04E26}" destId="{328E52EE-9C01-497E-8CF0-1EB45EA5C7A5}" srcOrd="1" destOrd="0" presId="urn:microsoft.com/office/officeart/2018/5/layout/IconCircleLabelList"/>
    <dgm:cxn modelId="{9943E381-3E27-4BB7-9A48-8B0F8779B2E1}" type="presParOf" srcId="{1E05BA4F-ADBA-4023-99EC-71D5F4E04E26}" destId="{59897B81-E90A-40C2-B4C2-75E1381890AC}" srcOrd="2" destOrd="0" presId="urn:microsoft.com/office/officeart/2018/5/layout/IconCircleLabelList"/>
    <dgm:cxn modelId="{4FB17441-FCF1-43A6-9D66-0F141F458431}" type="presParOf" srcId="{1E05BA4F-ADBA-4023-99EC-71D5F4E04E26}" destId="{F8D77ED9-7A11-4C82-87FB-735AE06CBC30}" srcOrd="3" destOrd="0" presId="urn:microsoft.com/office/officeart/2018/5/layout/IconCircleLabelList"/>
    <dgm:cxn modelId="{D8B701A6-3E89-4CBC-8FF3-1BF575C92BD9}" type="presParOf" srcId="{8C20FB69-0B40-4266-9F94-EB12BBFDB69D}" destId="{03B868DC-5E13-46E4-931C-176D760760BB}" srcOrd="5" destOrd="0" presId="urn:microsoft.com/office/officeart/2018/5/layout/IconCircleLabelList"/>
    <dgm:cxn modelId="{34F4DC3F-78EE-4C25-9D94-75C62D470EC3}" type="presParOf" srcId="{8C20FB69-0B40-4266-9F94-EB12BBFDB69D}" destId="{994F1E1A-961C-4FA0-9512-DC0842DE964D}" srcOrd="6" destOrd="0" presId="urn:microsoft.com/office/officeart/2018/5/layout/IconCircleLabelList"/>
    <dgm:cxn modelId="{CC762012-2688-4247-86D6-B9D65B3BA711}" type="presParOf" srcId="{994F1E1A-961C-4FA0-9512-DC0842DE964D}" destId="{63163960-A7F1-4732-B17E-A825CD4F8FA2}" srcOrd="0" destOrd="0" presId="urn:microsoft.com/office/officeart/2018/5/layout/IconCircleLabelList"/>
    <dgm:cxn modelId="{D8D10A54-D8DC-48BD-A15B-FCF83802D18D}" type="presParOf" srcId="{994F1E1A-961C-4FA0-9512-DC0842DE964D}" destId="{199D42D4-A2A5-4E6D-A7A7-22769DF0C93B}" srcOrd="1" destOrd="0" presId="urn:microsoft.com/office/officeart/2018/5/layout/IconCircleLabelList"/>
    <dgm:cxn modelId="{498FB3F6-BF18-4FD8-8BF2-6D4F7D54B2CA}" type="presParOf" srcId="{994F1E1A-961C-4FA0-9512-DC0842DE964D}" destId="{AFBFE106-CA48-4C02-A717-771025749D73}" srcOrd="2" destOrd="0" presId="urn:microsoft.com/office/officeart/2018/5/layout/IconCircleLabelList"/>
    <dgm:cxn modelId="{82E7F75E-A8A2-4195-BD68-16AE10AD37B0}" type="presParOf" srcId="{994F1E1A-961C-4FA0-9512-DC0842DE964D}" destId="{D732CA57-4392-4235-9C1B-F713B4253E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108F24-00DD-4F13-A1E8-3C7764936B81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D2FF01-7694-4D0B-8472-E0F81C5DD2C2}">
      <dgm:prSet phldrT="[Text]" custT="1"/>
      <dgm:spPr/>
      <dgm:t>
        <a:bodyPr/>
        <a:lstStyle/>
        <a:p>
          <a:r>
            <a:rPr lang="en-US" sz="2000" b="1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1</a:t>
          </a:r>
        </a:p>
        <a:p>
          <a:r>
            <a:rPr lang="en-US" sz="2000" b="1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Analysis Phase</a:t>
          </a:r>
          <a:endParaRPr lang="en-US" sz="2000" b="1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A5FE31C2-A6B2-4686-BA88-38FA842917F7}" type="parTrans" cxnId="{9BE02268-49A5-4E08-955C-8EFB97499826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0500BD58-8756-4258-B77E-134F5B813220}" type="sibTrans" cxnId="{9BE02268-49A5-4E08-955C-8EFB97499826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A74DD616-CBB9-4C0B-AAFC-B4057B74C4ED}">
      <dgm:prSet phldrT="[Text]" custT="1"/>
      <dgm:spPr/>
      <dgm:t>
        <a:bodyPr/>
        <a:lstStyle/>
        <a:p>
          <a:r>
            <a:rPr lang="en-US" sz="2000" b="1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2</a:t>
          </a:r>
        </a:p>
        <a:p>
          <a:r>
            <a:rPr lang="en-US" sz="2000" b="1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Synthesis Phase</a:t>
          </a:r>
          <a:endParaRPr lang="en-US" sz="2000" b="1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2BE6FF40-1E39-42A8-9A85-CFBBC914E2CD}" type="parTrans" cxnId="{D0872786-FAAE-4EB0-89F1-79E4BF900804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5159091B-FDD0-4C74-9903-DA912CCBF9B4}" type="sibTrans" cxnId="{D0872786-FAAE-4EB0-89F1-79E4BF900804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C8A0FC2B-84B9-4935-97DD-F72FA14DE235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12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Obtain address of a memory operand from Symbol or Literal Table.</a:t>
          </a:r>
        </a:p>
      </dgm:t>
    </dgm:pt>
    <dgm:pt modelId="{65D03E88-8D76-40EB-87CB-4DB424C9BFED}" type="parTrans" cxnId="{242F0C26-698C-4767-A6AA-78553E28E757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3C9BF015-B432-4FA2-8B44-2E9D7A434024}" type="sibTrans" cxnId="{242F0C26-698C-4767-A6AA-78553E28E757}">
      <dgm:prSet/>
      <dgm:spPr/>
      <dgm:t>
        <a:bodyPr/>
        <a:lstStyle/>
        <a:p>
          <a:endParaRPr lang="en-US" sz="200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71DDCA6B-907D-47EA-8974-624944065624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1200"/>
            </a:spcAft>
          </a:pPr>
          <a:r>
            <a:rPr lang="en-US" sz="19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Synthesize a machine instruction or the machine form of a constant. </a:t>
          </a:r>
          <a:endParaRPr lang="en-US" sz="19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A14052CC-7B3C-4A65-BAAF-FA1A92D20919}" type="parTrans" cxnId="{CB9BA0EF-F5A0-428F-8B07-EABB6417E83B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613B626D-2C6E-428A-9B14-CE193A9315D5}" type="sibTrans" cxnId="{CB9BA0EF-F5A0-428F-8B07-EABB6417E83B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A8ACBF7-AB9E-4285-9A74-FE98F7969815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6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If a </a:t>
          </a: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label</a:t>
          </a: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 is present; enter the pair </a:t>
          </a: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(symbol, &lt;LC contents&gt; </a:t>
          </a: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in a new entry of symbol.</a:t>
          </a:r>
        </a:p>
      </dgm:t>
    </dgm:pt>
    <dgm:pt modelId="{74E33AD4-F6A5-4076-BF41-F27DB41ED420}" type="parTrans" cxnId="{6F504B8C-F45C-487E-BC63-79AC6D8C3709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959C6DC3-97B6-45C7-AC7C-099688551710}" type="sibTrans" cxnId="{6F504B8C-F45C-487E-BC63-79AC6D8C3709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91111B93-9B9C-422A-A5B1-DA05E9FEED76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6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Get the </a:t>
          </a: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mnemonic opcode </a:t>
          </a: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from mnemonic table.</a:t>
          </a:r>
        </a:p>
      </dgm:t>
    </dgm:pt>
    <dgm:pt modelId="{00521C8C-E901-4A31-97B4-5AE2E5C21115}" type="parTrans" cxnId="{47C65B8E-988D-4F7D-A6E7-C184CBC8D09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6F1081FA-D6BA-487E-8BD9-A043E2DA9A16}" type="sibTrans" cxnId="{47C65B8E-988D-4F7D-A6E7-C184CBC8D09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0D43F398-D6D5-46BE-B579-00B262F8BAB8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6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Perform LC processing and symbols and literals present in the instruction.</a:t>
          </a:r>
        </a:p>
      </dgm:t>
    </dgm:pt>
    <dgm:pt modelId="{53CAEA09-0E04-487C-A252-4FC0CC4B935A}" type="parTrans" cxnId="{9EE6D3B9-B09C-4E15-AA5D-C15FFF3B823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E2D55967-4F77-4026-BCD5-3D7CC24697E3}" type="sibTrans" cxnId="{9EE6D3B9-B09C-4E15-AA5D-C15FFF3B8237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08622746-62BA-44D4-870C-301099ADAC03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ct val="150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Obtain the machine code corresponding to the mnemonic from the IC.</a:t>
          </a:r>
        </a:p>
      </dgm:t>
    </dgm:pt>
    <dgm:pt modelId="{747A721D-BEB4-4F2F-8BA6-CE3AF2C91148}" type="parTrans" cxnId="{E69BBF42-DE31-47D5-81BD-08CD11C1F61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874C5506-8D03-4959-BDD6-234BCB03B0A9}" type="sibTrans" cxnId="{E69BBF42-DE31-47D5-81BD-08CD11C1F61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91242002-0BEF-4A68-83D3-EC85BB9F6A60}">
      <dgm:prSet phldrT="[Text]" custT="1"/>
      <dgm:spPr/>
      <dgm:t>
        <a:bodyPr/>
        <a:lstStyle/>
        <a:p>
          <a:pPr algn="just">
            <a:spcBef>
              <a:spcPts val="1200"/>
            </a:spcBef>
            <a:spcAft>
              <a:spcPts val="600"/>
            </a:spcAft>
          </a:pPr>
          <a:r>
            <a:rPr lang="en-US" sz="1900" b="1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Tokenize</a:t>
          </a: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 the label, mnemonic opcode and operand fields.</a:t>
          </a:r>
        </a:p>
      </dgm:t>
    </dgm:pt>
    <dgm:pt modelId="{5AD8DDCA-1833-4F71-8CC5-A7B8A4745A38}" type="parTrans" cxnId="{1DF2A70E-1AA4-4F2A-9141-AC8EB711441B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1DFAAE2-6FED-4D11-8312-794048A6358C}" type="sibTrans" cxnId="{1DF2A70E-1AA4-4F2A-9141-AC8EB711441B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66E2FE8A-C758-46A7-8B01-F8785B6A90D4}">
      <dgm:prSet phldrT="[Text]" custT="1"/>
      <dgm:spPr/>
      <dgm:t>
        <a:bodyPr/>
        <a:lstStyle/>
        <a:p>
          <a:pPr algn="just">
            <a:spcBef>
              <a:spcPts val="1200"/>
            </a:spcBef>
            <a:spcAft>
              <a:spcPts val="600"/>
            </a:spcAft>
          </a:pPr>
          <a:endParaRPr lang="en-US" sz="105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gm:t>
    </dgm:pt>
    <dgm:pt modelId="{08B52C45-EC55-42DB-8492-F6F4E8B04864}" type="parTrans" cxnId="{2DCB6237-DB56-4CB4-BD3B-00F4B67AE2B3}">
      <dgm:prSet/>
      <dgm:spPr/>
      <dgm:t>
        <a:bodyPr/>
        <a:lstStyle/>
        <a:p>
          <a:endParaRPr lang="en-US"/>
        </a:p>
      </dgm:t>
    </dgm:pt>
    <dgm:pt modelId="{25F3946F-59A3-4129-B55F-E9F611CDE7BC}" type="sibTrans" cxnId="{2DCB6237-DB56-4CB4-BD3B-00F4B67AE2B3}">
      <dgm:prSet/>
      <dgm:spPr/>
      <dgm:t>
        <a:bodyPr/>
        <a:lstStyle/>
        <a:p>
          <a:endParaRPr lang="en-US"/>
        </a:p>
      </dgm:t>
    </dgm:pt>
    <dgm:pt modelId="{9E13E00C-89D3-4AB5-B5BB-5A51CFCF7C8B}">
      <dgm:prSet phldrT="[Text]" custT="1"/>
      <dgm:spPr/>
      <dgm:t>
        <a:bodyPr/>
        <a:lstStyle/>
        <a:p>
          <a:pPr algn="just">
            <a:spcBef>
              <a:spcPts val="600"/>
            </a:spcBef>
            <a:spcAft>
              <a:spcPts val="600"/>
            </a:spcAft>
          </a:pPr>
          <a:r>
            <a:rPr lang="en-US" sz="19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Intermediate Code</a:t>
          </a:r>
        </a:p>
      </dgm:t>
    </dgm:pt>
    <dgm:pt modelId="{1E4E7284-2D49-4A16-9855-66304DDEDDD6}" type="parTrans" cxnId="{83BBF094-E99E-4993-A886-CCF769892991}">
      <dgm:prSet/>
      <dgm:spPr/>
    </dgm:pt>
    <dgm:pt modelId="{D5AC35CF-B1F1-4FDC-B61A-967ACE32B8AB}" type="sibTrans" cxnId="{83BBF094-E99E-4993-A886-CCF769892991}">
      <dgm:prSet/>
      <dgm:spPr/>
    </dgm:pt>
    <dgm:pt modelId="{1DCC1455-8ACC-4BBF-91F7-FED65BD2A08D}" type="pres">
      <dgm:prSet presAssocID="{2D108F24-00DD-4F13-A1E8-3C7764936B81}" presName="Name0" presStyleCnt="0">
        <dgm:presLayoutVars>
          <dgm:dir/>
          <dgm:animLvl val="lvl"/>
          <dgm:resizeHandles/>
        </dgm:presLayoutVars>
      </dgm:prSet>
      <dgm:spPr/>
    </dgm:pt>
    <dgm:pt modelId="{C329940E-4797-434E-A2B1-67D83A65F829}" type="pres">
      <dgm:prSet presAssocID="{EBD2FF01-7694-4D0B-8472-E0F81C5DD2C2}" presName="linNode" presStyleCnt="0"/>
      <dgm:spPr/>
    </dgm:pt>
    <dgm:pt modelId="{EEB6619D-1E03-4BC4-B1B6-4B1CA1211B68}" type="pres">
      <dgm:prSet presAssocID="{EBD2FF01-7694-4D0B-8472-E0F81C5DD2C2}" presName="parentShp" presStyleLbl="node1" presStyleIdx="0" presStyleCnt="2" custScaleX="63633">
        <dgm:presLayoutVars>
          <dgm:bulletEnabled val="1"/>
        </dgm:presLayoutVars>
      </dgm:prSet>
      <dgm:spPr/>
    </dgm:pt>
    <dgm:pt modelId="{CC5D0DDB-81DE-416E-9487-2257C24CF8F8}" type="pres">
      <dgm:prSet presAssocID="{EBD2FF01-7694-4D0B-8472-E0F81C5DD2C2}" presName="childShp" presStyleLbl="bgAccFollowNode1" presStyleIdx="0" presStyleCnt="2" custScaleX="124408" custScaleY="219454" custLinFactNeighborY="2088">
        <dgm:presLayoutVars>
          <dgm:bulletEnabled val="1"/>
        </dgm:presLayoutVars>
      </dgm:prSet>
      <dgm:spPr/>
    </dgm:pt>
    <dgm:pt modelId="{1D549012-F67E-4C7C-AF69-2B41E4089ED4}" type="pres">
      <dgm:prSet presAssocID="{0500BD58-8756-4258-B77E-134F5B813220}" presName="spacing" presStyleCnt="0"/>
      <dgm:spPr/>
    </dgm:pt>
    <dgm:pt modelId="{C0261116-7066-4FD0-9AB4-90D6DB4BBE3E}" type="pres">
      <dgm:prSet presAssocID="{A74DD616-CBB9-4C0B-AAFC-B4057B74C4ED}" presName="linNode" presStyleCnt="0"/>
      <dgm:spPr/>
    </dgm:pt>
    <dgm:pt modelId="{2DF1D7AD-C2CB-40D2-BD6E-6E2A1FDFBDFF}" type="pres">
      <dgm:prSet presAssocID="{A74DD616-CBB9-4C0B-AAFC-B4057B74C4ED}" presName="parentShp" presStyleLbl="node1" presStyleIdx="1" presStyleCnt="2" custScaleX="64812">
        <dgm:presLayoutVars>
          <dgm:bulletEnabled val="1"/>
        </dgm:presLayoutVars>
      </dgm:prSet>
      <dgm:spPr/>
    </dgm:pt>
    <dgm:pt modelId="{ECB71256-6E4D-4C0D-843E-1A3C613ADBBF}" type="pres">
      <dgm:prSet presAssocID="{A74DD616-CBB9-4C0B-AAFC-B4057B74C4ED}" presName="childShp" presStyleLbl="bgAccFollowNode1" presStyleIdx="1" presStyleCnt="2" custScaleX="120669" custScaleY="188566">
        <dgm:presLayoutVars>
          <dgm:bulletEnabled val="1"/>
        </dgm:presLayoutVars>
      </dgm:prSet>
      <dgm:spPr/>
    </dgm:pt>
  </dgm:ptLst>
  <dgm:cxnLst>
    <dgm:cxn modelId="{1DF2A70E-1AA4-4F2A-9141-AC8EB711441B}" srcId="{EBD2FF01-7694-4D0B-8472-E0F81C5DD2C2}" destId="{91242002-0BEF-4A68-83D3-EC85BB9F6A60}" srcOrd="1" destOrd="0" parTransId="{5AD8DDCA-1833-4F71-8CC5-A7B8A4745A38}" sibTransId="{A1DFAAE2-6FED-4D11-8312-794048A6358C}"/>
    <dgm:cxn modelId="{A6DDAD18-5449-43F6-B533-5D17156AD22D}" type="presOf" srcId="{08622746-62BA-44D4-870C-301099ADAC03}" destId="{ECB71256-6E4D-4C0D-843E-1A3C613ADBBF}" srcOrd="0" destOrd="0" presId="urn:microsoft.com/office/officeart/2005/8/layout/vList6"/>
    <dgm:cxn modelId="{242F0C26-698C-4767-A6AA-78553E28E757}" srcId="{A74DD616-CBB9-4C0B-AAFC-B4057B74C4ED}" destId="{C8A0FC2B-84B9-4935-97DD-F72FA14DE235}" srcOrd="1" destOrd="0" parTransId="{65D03E88-8D76-40EB-87CB-4DB424C9BFED}" sibTransId="{3C9BF015-B432-4FA2-8B44-2E9D7A434024}"/>
    <dgm:cxn modelId="{8C009927-9788-4197-A95B-6918794EF9D3}" type="presOf" srcId="{EBD2FF01-7694-4D0B-8472-E0F81C5DD2C2}" destId="{EEB6619D-1E03-4BC4-B1B6-4B1CA1211B68}" srcOrd="0" destOrd="0" presId="urn:microsoft.com/office/officeart/2005/8/layout/vList6"/>
    <dgm:cxn modelId="{6DF1BC32-0AA5-43DE-BAFE-CBC8CBEFCABF}" type="presOf" srcId="{0D43F398-D6D5-46BE-B579-00B262F8BAB8}" destId="{CC5D0DDB-81DE-416E-9487-2257C24CF8F8}" srcOrd="0" destOrd="4" presId="urn:microsoft.com/office/officeart/2005/8/layout/vList6"/>
    <dgm:cxn modelId="{2DCB6237-DB56-4CB4-BD3B-00F4B67AE2B3}" srcId="{EBD2FF01-7694-4D0B-8472-E0F81C5DD2C2}" destId="{66E2FE8A-C758-46A7-8B01-F8785B6A90D4}" srcOrd="0" destOrd="0" parTransId="{08B52C45-EC55-42DB-8492-F6F4E8B04864}" sibTransId="{25F3946F-59A3-4129-B55F-E9F611CDE7BC}"/>
    <dgm:cxn modelId="{E69BBF42-DE31-47D5-81BD-08CD11C1F611}" srcId="{A74DD616-CBB9-4C0B-AAFC-B4057B74C4ED}" destId="{08622746-62BA-44D4-870C-301099ADAC03}" srcOrd="0" destOrd="0" parTransId="{747A721D-BEB4-4F2F-8BA6-CE3AF2C91148}" sibTransId="{874C5506-8D03-4959-BDD6-234BCB03B0A9}"/>
    <dgm:cxn modelId="{A9764564-A5ED-43CB-B6FA-BE4BB72DCD8E}" type="presOf" srcId="{9E13E00C-89D3-4AB5-B5BB-5A51CFCF7C8B}" destId="{CC5D0DDB-81DE-416E-9487-2257C24CF8F8}" srcOrd="0" destOrd="5" presId="urn:microsoft.com/office/officeart/2005/8/layout/vList6"/>
    <dgm:cxn modelId="{9BE02268-49A5-4E08-955C-8EFB97499826}" srcId="{2D108F24-00DD-4F13-A1E8-3C7764936B81}" destId="{EBD2FF01-7694-4D0B-8472-E0F81C5DD2C2}" srcOrd="0" destOrd="0" parTransId="{A5FE31C2-A6B2-4686-BA88-38FA842917F7}" sibTransId="{0500BD58-8756-4258-B77E-134F5B813220}"/>
    <dgm:cxn modelId="{9193FF4A-A95A-4556-862C-1844BC4A0374}" type="presOf" srcId="{A74DD616-CBB9-4C0B-AAFC-B4057B74C4ED}" destId="{2DF1D7AD-C2CB-40D2-BD6E-6E2A1FDFBDFF}" srcOrd="0" destOrd="0" presId="urn:microsoft.com/office/officeart/2005/8/layout/vList6"/>
    <dgm:cxn modelId="{4240CE6B-F028-4538-BC87-4F172A91221F}" type="presOf" srcId="{2D108F24-00DD-4F13-A1E8-3C7764936B81}" destId="{1DCC1455-8ACC-4BBF-91F7-FED65BD2A08D}" srcOrd="0" destOrd="0" presId="urn:microsoft.com/office/officeart/2005/8/layout/vList6"/>
    <dgm:cxn modelId="{947CE96D-187B-4C39-A1FD-86C99EDE2393}" type="presOf" srcId="{91111B93-9B9C-422A-A5B1-DA05E9FEED76}" destId="{CC5D0DDB-81DE-416E-9487-2257C24CF8F8}" srcOrd="0" destOrd="3" presId="urn:microsoft.com/office/officeart/2005/8/layout/vList6"/>
    <dgm:cxn modelId="{63777684-8999-42E0-BF0A-A80AF6AE468B}" type="presOf" srcId="{91242002-0BEF-4A68-83D3-EC85BB9F6A60}" destId="{CC5D0DDB-81DE-416E-9487-2257C24CF8F8}" srcOrd="0" destOrd="1" presId="urn:microsoft.com/office/officeart/2005/8/layout/vList6"/>
    <dgm:cxn modelId="{D0872786-FAAE-4EB0-89F1-79E4BF900804}" srcId="{2D108F24-00DD-4F13-A1E8-3C7764936B81}" destId="{A74DD616-CBB9-4C0B-AAFC-B4057B74C4ED}" srcOrd="1" destOrd="0" parTransId="{2BE6FF40-1E39-42A8-9A85-CFBBC914E2CD}" sibTransId="{5159091B-FDD0-4C74-9903-DA912CCBF9B4}"/>
    <dgm:cxn modelId="{6F504B8C-F45C-487E-BC63-79AC6D8C3709}" srcId="{EBD2FF01-7694-4D0B-8472-E0F81C5DD2C2}" destId="{3A8ACBF7-AB9E-4285-9A74-FE98F7969815}" srcOrd="2" destOrd="0" parTransId="{74E33AD4-F6A5-4076-BF41-F27DB41ED420}" sibTransId="{959C6DC3-97B6-45C7-AC7C-099688551710}"/>
    <dgm:cxn modelId="{47C65B8E-988D-4F7D-A6E7-C184CBC8D090}" srcId="{EBD2FF01-7694-4D0B-8472-E0F81C5DD2C2}" destId="{91111B93-9B9C-422A-A5B1-DA05E9FEED76}" srcOrd="3" destOrd="0" parTransId="{00521C8C-E901-4A31-97B4-5AE2E5C21115}" sibTransId="{6F1081FA-D6BA-487E-8BD9-A043E2DA9A16}"/>
    <dgm:cxn modelId="{83BBF094-E99E-4993-A886-CCF769892991}" srcId="{EBD2FF01-7694-4D0B-8472-E0F81C5DD2C2}" destId="{9E13E00C-89D3-4AB5-B5BB-5A51CFCF7C8B}" srcOrd="5" destOrd="0" parTransId="{1E4E7284-2D49-4A16-9855-66304DDEDDD6}" sibTransId="{D5AC35CF-B1F1-4FDC-B61A-967ACE32B8AB}"/>
    <dgm:cxn modelId="{B76E6696-0B5E-4B58-8E7B-6DB42DBEA479}" type="presOf" srcId="{66E2FE8A-C758-46A7-8B01-F8785B6A90D4}" destId="{CC5D0DDB-81DE-416E-9487-2257C24CF8F8}" srcOrd="0" destOrd="0" presId="urn:microsoft.com/office/officeart/2005/8/layout/vList6"/>
    <dgm:cxn modelId="{0516709E-A906-4383-80DD-92798C847C14}" type="presOf" srcId="{C8A0FC2B-84B9-4935-97DD-F72FA14DE235}" destId="{ECB71256-6E4D-4C0D-843E-1A3C613ADBBF}" srcOrd="0" destOrd="1" presId="urn:microsoft.com/office/officeart/2005/8/layout/vList6"/>
    <dgm:cxn modelId="{9EE6D3B9-B09C-4E15-AA5D-C15FFF3B8237}" srcId="{EBD2FF01-7694-4D0B-8472-E0F81C5DD2C2}" destId="{0D43F398-D6D5-46BE-B579-00B262F8BAB8}" srcOrd="4" destOrd="0" parTransId="{53CAEA09-0E04-487C-A252-4FC0CC4B935A}" sibTransId="{E2D55967-4F77-4026-BCD5-3D7CC24697E3}"/>
    <dgm:cxn modelId="{CF084AC5-5BD0-4702-B4A7-9D6902CE06A8}" type="presOf" srcId="{3A8ACBF7-AB9E-4285-9A74-FE98F7969815}" destId="{CC5D0DDB-81DE-416E-9487-2257C24CF8F8}" srcOrd="0" destOrd="2" presId="urn:microsoft.com/office/officeart/2005/8/layout/vList6"/>
    <dgm:cxn modelId="{97740EE6-1FB8-4D3B-BB5F-5D0689688DBE}" type="presOf" srcId="{71DDCA6B-907D-47EA-8974-624944065624}" destId="{ECB71256-6E4D-4C0D-843E-1A3C613ADBBF}" srcOrd="0" destOrd="2" presId="urn:microsoft.com/office/officeart/2005/8/layout/vList6"/>
    <dgm:cxn modelId="{CB9BA0EF-F5A0-428F-8B07-EABB6417E83B}" srcId="{A74DD616-CBB9-4C0B-AAFC-B4057B74C4ED}" destId="{71DDCA6B-907D-47EA-8974-624944065624}" srcOrd="2" destOrd="0" parTransId="{A14052CC-7B3C-4A65-BAAF-FA1A92D20919}" sibTransId="{613B626D-2C6E-428A-9B14-CE193A9315D5}"/>
    <dgm:cxn modelId="{06CE9F05-A22D-4DA6-B9F0-8E5DC40674DB}" type="presParOf" srcId="{1DCC1455-8ACC-4BBF-91F7-FED65BD2A08D}" destId="{C329940E-4797-434E-A2B1-67D83A65F829}" srcOrd="0" destOrd="0" presId="urn:microsoft.com/office/officeart/2005/8/layout/vList6"/>
    <dgm:cxn modelId="{5470E63C-A837-4DAC-8A28-72D7FA148F76}" type="presParOf" srcId="{C329940E-4797-434E-A2B1-67D83A65F829}" destId="{EEB6619D-1E03-4BC4-B1B6-4B1CA1211B68}" srcOrd="0" destOrd="0" presId="urn:microsoft.com/office/officeart/2005/8/layout/vList6"/>
    <dgm:cxn modelId="{58B534D9-2534-42DB-9319-396F0C16C7BB}" type="presParOf" srcId="{C329940E-4797-434E-A2B1-67D83A65F829}" destId="{CC5D0DDB-81DE-416E-9487-2257C24CF8F8}" srcOrd="1" destOrd="0" presId="urn:microsoft.com/office/officeart/2005/8/layout/vList6"/>
    <dgm:cxn modelId="{6955E4C6-371D-42D3-940A-F0BFDD95169C}" type="presParOf" srcId="{1DCC1455-8ACC-4BBF-91F7-FED65BD2A08D}" destId="{1D549012-F67E-4C7C-AF69-2B41E4089ED4}" srcOrd="1" destOrd="0" presId="urn:microsoft.com/office/officeart/2005/8/layout/vList6"/>
    <dgm:cxn modelId="{DA17F980-42CF-41F7-84AF-D9A79916E310}" type="presParOf" srcId="{1DCC1455-8ACC-4BBF-91F7-FED65BD2A08D}" destId="{C0261116-7066-4FD0-9AB4-90D6DB4BBE3E}" srcOrd="2" destOrd="0" presId="urn:microsoft.com/office/officeart/2005/8/layout/vList6"/>
    <dgm:cxn modelId="{EAFD2F9F-6AF3-4E58-82D2-75F54C73D874}" type="presParOf" srcId="{C0261116-7066-4FD0-9AB4-90D6DB4BBE3E}" destId="{2DF1D7AD-C2CB-40D2-BD6E-6E2A1FDFBDFF}" srcOrd="0" destOrd="0" presId="urn:microsoft.com/office/officeart/2005/8/layout/vList6"/>
    <dgm:cxn modelId="{0E4AC6DE-130B-4CB0-B2AD-1356C2629425}" type="presParOf" srcId="{C0261116-7066-4FD0-9AB4-90D6DB4BBE3E}" destId="{ECB71256-6E4D-4C0D-843E-1A3C613ADBB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0BBD6E-5BE1-4B5F-B682-F49CE55051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2C1535D-0819-48EC-86AD-013273FA0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</a:rPr>
            <a:t>Single pass does:</a:t>
          </a:r>
        </a:p>
      </dgm:t>
    </dgm:pt>
    <dgm:pt modelId="{A74A1D7D-3AD1-4430-A8C7-E24D9DF33A19}" type="parTrans" cxnId="{A46ACCBD-2F93-495C-A84A-C268FFD60877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4BBF3939-01CB-4B82-8FBA-E161728D035A}" type="sibTrans" cxnId="{A46ACCBD-2F93-495C-A84A-C268FFD6087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6CAB9A74-2A51-4A7D-8F72-7E679E1404C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500" dirty="0">
              <a:latin typeface="Cambria" panose="02040503050406030204" pitchFamily="18" charset="0"/>
            </a:rPr>
            <a:t>1. LC processing</a:t>
          </a:r>
        </a:p>
        <a:p>
          <a:pPr algn="just">
            <a:lnSpc>
              <a:spcPct val="100000"/>
            </a:lnSpc>
          </a:pPr>
          <a:r>
            <a:rPr lang="en-US" sz="1500" dirty="0">
              <a:latin typeface="Cambria" panose="02040503050406030204" pitchFamily="18" charset="0"/>
            </a:rPr>
            <a:t>2. Construction of symbol table, Literal table, </a:t>
          </a:r>
          <a:r>
            <a:rPr lang="en-US" sz="1500" dirty="0">
              <a:highlight>
                <a:srgbClr val="FBFB65"/>
              </a:highlight>
              <a:latin typeface="Cambria" panose="02040503050406030204" pitchFamily="18" charset="0"/>
            </a:rPr>
            <a:t>target program.</a:t>
          </a:r>
          <a:endParaRPr lang="en-US" sz="1500" dirty="0">
            <a:latin typeface="Cambria" panose="02040503050406030204" pitchFamily="18" charset="0"/>
          </a:endParaRPr>
        </a:p>
      </dgm:t>
    </dgm:pt>
    <dgm:pt modelId="{BECCF12F-2030-42F5-B58F-1C701C21388E}" type="parTrans" cxnId="{7D1BEAB8-591A-4C9A-8113-78AAC8B7D3A1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638B62B1-709B-4D72-B81D-6B07A71A1812}" type="sibTrans" cxnId="{7D1BEAB8-591A-4C9A-8113-78AAC8B7D3A1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A1337E0-6DD2-4E78-AAB9-D0F5D6555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</a:rPr>
            <a:t>How to handle forward references?</a:t>
          </a:r>
        </a:p>
      </dgm:t>
    </dgm:pt>
    <dgm:pt modelId="{6BBE3175-6379-48FB-8631-DEE54CFB24EA}" type="parTrans" cxnId="{4CBF3D9C-742D-4A0F-AAC7-DBAB43FCEC92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0183CA67-39AD-465C-9A5C-1E95784182FC}" type="sibTrans" cxnId="{4CBF3D9C-742D-4A0F-AAC7-DBAB43FCEC9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514A6541-A680-4BEA-8468-43A3DD9009A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>
              <a:highlight>
                <a:srgbClr val="00FFFF"/>
              </a:highlight>
              <a:latin typeface="Cambria" panose="02040503050406030204" pitchFamily="18" charset="0"/>
            </a:rPr>
            <a:t>Forward references are handled by </a:t>
          </a:r>
          <a:r>
            <a:rPr lang="en-US" sz="1800" i="1" dirty="0">
              <a:highlight>
                <a:srgbClr val="00FFFF"/>
              </a:highlight>
              <a:latin typeface="Cambria" panose="02040503050406030204" pitchFamily="18" charset="0"/>
            </a:rPr>
            <a:t>backpatching</a:t>
          </a:r>
          <a:r>
            <a:rPr lang="en-US" sz="1800" dirty="0">
              <a:highlight>
                <a:srgbClr val="00FFFF"/>
              </a:highlight>
              <a:latin typeface="Cambria" panose="02040503050406030204" pitchFamily="18" charset="0"/>
            </a:rPr>
            <a:t>.</a:t>
          </a:r>
        </a:p>
      </dgm:t>
    </dgm:pt>
    <dgm:pt modelId="{C56A61D8-1E9E-4172-A306-8679C9DBF4AC}" type="parTrans" cxnId="{9E61822D-2078-4837-9658-2441421EB272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E41D3573-6DBE-4563-9AE7-C4D7E37A687A}" type="sibTrans" cxnId="{9E61822D-2078-4837-9658-2441421EB27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297C222-A152-44AF-B595-DB08424C4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</a:rPr>
            <a:t>If instruction contains a forward reference to a symbol; </a:t>
          </a:r>
          <a:r>
            <a:rPr lang="en-US" dirty="0">
              <a:highlight>
                <a:srgbClr val="00FF00"/>
              </a:highlight>
              <a:latin typeface="Cambria" panose="02040503050406030204" pitchFamily="18" charset="0"/>
            </a:rPr>
            <a:t>assembler leaves the operand field of an instruction blank</a:t>
          </a:r>
          <a:r>
            <a:rPr lang="en-US" dirty="0">
              <a:latin typeface="Cambria" panose="02040503050406030204" pitchFamily="18" charset="0"/>
            </a:rPr>
            <a:t>.</a:t>
          </a:r>
        </a:p>
      </dgm:t>
    </dgm:pt>
    <dgm:pt modelId="{AD5BBC5E-8C14-4ABA-BC85-0405D4D846CD}" type="parTrans" cxnId="{670989F4-6F95-4FD3-846D-18D411FEFADF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A2905CF0-17DD-45DE-87AA-F2986BFCDCDF}" type="sibTrans" cxnId="{670989F4-6F95-4FD3-846D-18D411FEFAD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60A7602-7BB3-4DF3-98E1-2052E8D53C0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>
              <a:latin typeface="Cambria" panose="02040503050406030204" pitchFamily="18" charset="0"/>
            </a:rPr>
            <a:t>The address of symbol is processed </a:t>
          </a:r>
          <a:r>
            <a:rPr lang="en-US" dirty="0">
              <a:solidFill>
                <a:srgbClr val="C00000"/>
              </a:solidFill>
              <a:latin typeface="Cambria" panose="02040503050406030204" pitchFamily="18" charset="0"/>
            </a:rPr>
            <a:t>after the definition of symbol</a:t>
          </a:r>
          <a:r>
            <a:rPr lang="en-US" dirty="0">
              <a:latin typeface="Cambria" panose="02040503050406030204" pitchFamily="18" charset="0"/>
            </a:rPr>
            <a:t> is encountered in the program.</a:t>
          </a:r>
        </a:p>
      </dgm:t>
    </dgm:pt>
    <dgm:pt modelId="{842C675A-E73A-4062-B9F2-B8554EC0668B}" type="parTrans" cxnId="{3F6D2C9E-4CA4-4F12-B0E2-8340E577D361}">
      <dgm:prSet/>
      <dgm:spPr/>
      <dgm:t>
        <a:bodyPr/>
        <a:lstStyle/>
        <a:p>
          <a:pPr algn="just"/>
          <a:endParaRPr lang="en-US" sz="1500">
            <a:latin typeface="Cambria" panose="02040503050406030204" pitchFamily="18" charset="0"/>
          </a:endParaRPr>
        </a:p>
      </dgm:t>
    </dgm:pt>
    <dgm:pt modelId="{BC4E7B41-5DC7-4F6E-A054-205111895DE7}" type="sibTrans" cxnId="{3F6D2C9E-4CA4-4F12-B0E2-8340E577D361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54AD558A-4F75-4A3C-9364-7F9F72F6AB63}" type="pres">
      <dgm:prSet presAssocID="{0E0BBD6E-5BE1-4B5F-B682-F49CE550517E}" presName="root" presStyleCnt="0">
        <dgm:presLayoutVars>
          <dgm:dir/>
          <dgm:resizeHandles val="exact"/>
        </dgm:presLayoutVars>
      </dgm:prSet>
      <dgm:spPr/>
    </dgm:pt>
    <dgm:pt modelId="{5D6083DE-66BB-47BE-9870-5F2F1F135A37}" type="pres">
      <dgm:prSet presAssocID="{92C1535D-0819-48EC-86AD-013273FA05F8}" presName="compNode" presStyleCnt="0"/>
      <dgm:spPr/>
    </dgm:pt>
    <dgm:pt modelId="{BD785F28-115D-47ED-9280-8A5C7FCD26C4}" type="pres">
      <dgm:prSet presAssocID="{92C1535D-0819-48EC-86AD-013273FA05F8}" presName="bgRect" presStyleLbl="bgShp" presStyleIdx="0" presStyleCnt="4"/>
      <dgm:spPr/>
    </dgm:pt>
    <dgm:pt modelId="{E44EA90C-D63D-4EC5-9814-E876A402A0B4}" type="pres">
      <dgm:prSet presAssocID="{92C1535D-0819-48EC-86AD-013273FA05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25A2F5-3460-47FD-855B-A516032DEDF2}" type="pres">
      <dgm:prSet presAssocID="{92C1535D-0819-48EC-86AD-013273FA05F8}" presName="spaceRect" presStyleCnt="0"/>
      <dgm:spPr/>
    </dgm:pt>
    <dgm:pt modelId="{8502F830-FC3E-44EC-9861-5DD0345FA4A8}" type="pres">
      <dgm:prSet presAssocID="{92C1535D-0819-48EC-86AD-013273FA05F8}" presName="parTx" presStyleLbl="revTx" presStyleIdx="0" presStyleCnt="6">
        <dgm:presLayoutVars>
          <dgm:chMax val="0"/>
          <dgm:chPref val="0"/>
        </dgm:presLayoutVars>
      </dgm:prSet>
      <dgm:spPr/>
    </dgm:pt>
    <dgm:pt modelId="{FD78EB2C-A39D-44E7-A1B8-A2D4C0396388}" type="pres">
      <dgm:prSet presAssocID="{92C1535D-0819-48EC-86AD-013273FA05F8}" presName="desTx" presStyleLbl="revTx" presStyleIdx="1" presStyleCnt="6">
        <dgm:presLayoutVars/>
      </dgm:prSet>
      <dgm:spPr/>
    </dgm:pt>
    <dgm:pt modelId="{07F09952-01FF-491A-ACC6-3AD53212297B}" type="pres">
      <dgm:prSet presAssocID="{4BBF3939-01CB-4B82-8FBA-E161728D035A}" presName="sibTrans" presStyleCnt="0"/>
      <dgm:spPr/>
    </dgm:pt>
    <dgm:pt modelId="{E7AD458F-F7B9-4664-B4F2-B67537E642D4}" type="pres">
      <dgm:prSet presAssocID="{FA1337E0-6DD2-4E78-AAB9-D0F5D65551D4}" presName="compNode" presStyleCnt="0"/>
      <dgm:spPr/>
    </dgm:pt>
    <dgm:pt modelId="{A30003D7-6D7E-466A-AC53-975B7018A8FE}" type="pres">
      <dgm:prSet presAssocID="{FA1337E0-6DD2-4E78-AAB9-D0F5D65551D4}" presName="bgRect" presStyleLbl="bgShp" presStyleIdx="1" presStyleCnt="4"/>
      <dgm:spPr/>
    </dgm:pt>
    <dgm:pt modelId="{46A8F92C-1FF0-412E-A6E4-B68BB87D630D}" type="pres">
      <dgm:prSet presAssocID="{FA1337E0-6DD2-4E78-AAB9-D0F5D65551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E33BA0F8-68C4-4334-A339-6C059D8A8F9B}" type="pres">
      <dgm:prSet presAssocID="{FA1337E0-6DD2-4E78-AAB9-D0F5D65551D4}" presName="spaceRect" presStyleCnt="0"/>
      <dgm:spPr/>
    </dgm:pt>
    <dgm:pt modelId="{A296A82C-6703-41C7-BB80-6FE9808B171B}" type="pres">
      <dgm:prSet presAssocID="{FA1337E0-6DD2-4E78-AAB9-D0F5D65551D4}" presName="parTx" presStyleLbl="revTx" presStyleIdx="2" presStyleCnt="6">
        <dgm:presLayoutVars>
          <dgm:chMax val="0"/>
          <dgm:chPref val="0"/>
        </dgm:presLayoutVars>
      </dgm:prSet>
      <dgm:spPr/>
    </dgm:pt>
    <dgm:pt modelId="{F65636B4-3949-48C2-ADAA-C76EFFEBD7E1}" type="pres">
      <dgm:prSet presAssocID="{FA1337E0-6DD2-4E78-AAB9-D0F5D65551D4}" presName="desTx" presStyleLbl="revTx" presStyleIdx="3" presStyleCnt="6">
        <dgm:presLayoutVars/>
      </dgm:prSet>
      <dgm:spPr/>
    </dgm:pt>
    <dgm:pt modelId="{9B66AAAD-4B09-450C-AB7E-686CF30839F6}" type="pres">
      <dgm:prSet presAssocID="{0183CA67-39AD-465C-9A5C-1E95784182FC}" presName="sibTrans" presStyleCnt="0"/>
      <dgm:spPr/>
    </dgm:pt>
    <dgm:pt modelId="{25C466F5-1F01-47AB-9A34-F17A51EE1CCC}" type="pres">
      <dgm:prSet presAssocID="{C297C222-A152-44AF-B595-DB08424C4423}" presName="compNode" presStyleCnt="0"/>
      <dgm:spPr/>
    </dgm:pt>
    <dgm:pt modelId="{33D33201-E4E9-4417-8C52-B4C2CD66D444}" type="pres">
      <dgm:prSet presAssocID="{C297C222-A152-44AF-B595-DB08424C4423}" presName="bgRect" presStyleLbl="bgShp" presStyleIdx="2" presStyleCnt="4"/>
      <dgm:spPr/>
    </dgm:pt>
    <dgm:pt modelId="{9E2D265F-E7AF-4B1E-BAC3-413487FA2F8A}" type="pres">
      <dgm:prSet presAssocID="{C297C222-A152-44AF-B595-DB08424C44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F2925B39-ED30-4042-88C7-421710E8A3D5}" type="pres">
      <dgm:prSet presAssocID="{C297C222-A152-44AF-B595-DB08424C4423}" presName="spaceRect" presStyleCnt="0"/>
      <dgm:spPr/>
    </dgm:pt>
    <dgm:pt modelId="{2FE57D1E-47D5-40CA-AA86-BFB5E5F36087}" type="pres">
      <dgm:prSet presAssocID="{C297C222-A152-44AF-B595-DB08424C4423}" presName="parTx" presStyleLbl="revTx" presStyleIdx="4" presStyleCnt="6">
        <dgm:presLayoutVars>
          <dgm:chMax val="0"/>
          <dgm:chPref val="0"/>
        </dgm:presLayoutVars>
      </dgm:prSet>
      <dgm:spPr/>
    </dgm:pt>
    <dgm:pt modelId="{1B033137-A634-4744-863C-25DDCC5F8514}" type="pres">
      <dgm:prSet presAssocID="{A2905CF0-17DD-45DE-87AA-F2986BFCDCDF}" presName="sibTrans" presStyleCnt="0"/>
      <dgm:spPr/>
    </dgm:pt>
    <dgm:pt modelId="{69B7554C-3794-45B9-A7E3-88444445E3C8}" type="pres">
      <dgm:prSet presAssocID="{C60A7602-7BB3-4DF3-98E1-2052E8D53C07}" presName="compNode" presStyleCnt="0"/>
      <dgm:spPr/>
    </dgm:pt>
    <dgm:pt modelId="{ABD6B22C-9628-44EC-8199-EA43EBEE7799}" type="pres">
      <dgm:prSet presAssocID="{C60A7602-7BB3-4DF3-98E1-2052E8D53C07}" presName="bgRect" presStyleLbl="bgShp" presStyleIdx="3" presStyleCnt="4"/>
      <dgm:spPr/>
    </dgm:pt>
    <dgm:pt modelId="{19D0792E-9BD7-4E22-8081-6D77C861609D}" type="pres">
      <dgm:prSet presAssocID="{C60A7602-7BB3-4DF3-98E1-2052E8D53C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13B6FB-2781-4D45-A48B-FDD033CE7F14}" type="pres">
      <dgm:prSet presAssocID="{C60A7602-7BB3-4DF3-98E1-2052E8D53C07}" presName="spaceRect" presStyleCnt="0"/>
      <dgm:spPr/>
    </dgm:pt>
    <dgm:pt modelId="{7BF08ED6-36B4-4A82-8F32-F4A28B74E0AC}" type="pres">
      <dgm:prSet presAssocID="{C60A7602-7BB3-4DF3-98E1-2052E8D53C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A6EBA10-7022-4BDC-BA97-304B7D79696F}" type="presOf" srcId="{FA1337E0-6DD2-4E78-AAB9-D0F5D65551D4}" destId="{A296A82C-6703-41C7-BB80-6FE9808B171B}" srcOrd="0" destOrd="0" presId="urn:microsoft.com/office/officeart/2018/2/layout/IconVerticalSolidList"/>
    <dgm:cxn modelId="{9E61822D-2078-4837-9658-2441421EB272}" srcId="{FA1337E0-6DD2-4E78-AAB9-D0F5D65551D4}" destId="{514A6541-A680-4BEA-8468-43A3DD9009AE}" srcOrd="0" destOrd="0" parTransId="{C56A61D8-1E9E-4172-A306-8679C9DBF4AC}" sibTransId="{E41D3573-6DBE-4563-9AE7-C4D7E37A687A}"/>
    <dgm:cxn modelId="{8EA53479-BFC7-4604-BE95-25C3A8D1541C}" type="presOf" srcId="{6CAB9A74-2A51-4A7D-8F72-7E679E1404CD}" destId="{FD78EB2C-A39D-44E7-A1B8-A2D4C0396388}" srcOrd="0" destOrd="0" presId="urn:microsoft.com/office/officeart/2018/2/layout/IconVerticalSolidList"/>
    <dgm:cxn modelId="{CE932C7D-749A-45E8-AF29-C3C853F76931}" type="presOf" srcId="{0E0BBD6E-5BE1-4B5F-B682-F49CE550517E}" destId="{54AD558A-4F75-4A3C-9364-7F9F72F6AB63}" srcOrd="0" destOrd="0" presId="urn:microsoft.com/office/officeart/2018/2/layout/IconVerticalSolidList"/>
    <dgm:cxn modelId="{D5646388-2CC5-4ACC-81A5-C22D030C44F6}" type="presOf" srcId="{92C1535D-0819-48EC-86AD-013273FA05F8}" destId="{8502F830-FC3E-44EC-9861-5DD0345FA4A8}" srcOrd="0" destOrd="0" presId="urn:microsoft.com/office/officeart/2018/2/layout/IconVerticalSolidList"/>
    <dgm:cxn modelId="{4CBF3D9C-742D-4A0F-AAC7-DBAB43FCEC92}" srcId="{0E0BBD6E-5BE1-4B5F-B682-F49CE550517E}" destId="{FA1337E0-6DD2-4E78-AAB9-D0F5D65551D4}" srcOrd="1" destOrd="0" parTransId="{6BBE3175-6379-48FB-8631-DEE54CFB24EA}" sibTransId="{0183CA67-39AD-465C-9A5C-1E95784182FC}"/>
    <dgm:cxn modelId="{63CC1C9D-598E-4FFB-AD1E-6B5A74EDECE2}" type="presOf" srcId="{C297C222-A152-44AF-B595-DB08424C4423}" destId="{2FE57D1E-47D5-40CA-AA86-BFB5E5F36087}" srcOrd="0" destOrd="0" presId="urn:microsoft.com/office/officeart/2018/2/layout/IconVerticalSolidList"/>
    <dgm:cxn modelId="{3F6D2C9E-4CA4-4F12-B0E2-8340E577D361}" srcId="{0E0BBD6E-5BE1-4B5F-B682-F49CE550517E}" destId="{C60A7602-7BB3-4DF3-98E1-2052E8D53C07}" srcOrd="3" destOrd="0" parTransId="{842C675A-E73A-4062-B9F2-B8554EC0668B}" sibTransId="{BC4E7B41-5DC7-4F6E-A054-205111895DE7}"/>
    <dgm:cxn modelId="{7D1BEAB8-591A-4C9A-8113-78AAC8B7D3A1}" srcId="{92C1535D-0819-48EC-86AD-013273FA05F8}" destId="{6CAB9A74-2A51-4A7D-8F72-7E679E1404CD}" srcOrd="0" destOrd="0" parTransId="{BECCF12F-2030-42F5-B58F-1C701C21388E}" sibTransId="{638B62B1-709B-4D72-B81D-6B07A71A1812}"/>
    <dgm:cxn modelId="{A46ACCBD-2F93-495C-A84A-C268FFD60877}" srcId="{0E0BBD6E-5BE1-4B5F-B682-F49CE550517E}" destId="{92C1535D-0819-48EC-86AD-013273FA05F8}" srcOrd="0" destOrd="0" parTransId="{A74A1D7D-3AD1-4430-A8C7-E24D9DF33A19}" sibTransId="{4BBF3939-01CB-4B82-8FBA-E161728D035A}"/>
    <dgm:cxn modelId="{C33E79E0-97DE-4E38-B1B1-76A901C8D6B2}" type="presOf" srcId="{C60A7602-7BB3-4DF3-98E1-2052E8D53C07}" destId="{7BF08ED6-36B4-4A82-8F32-F4A28B74E0AC}" srcOrd="0" destOrd="0" presId="urn:microsoft.com/office/officeart/2018/2/layout/IconVerticalSolidList"/>
    <dgm:cxn modelId="{670989F4-6F95-4FD3-846D-18D411FEFADF}" srcId="{0E0BBD6E-5BE1-4B5F-B682-F49CE550517E}" destId="{C297C222-A152-44AF-B595-DB08424C4423}" srcOrd="2" destOrd="0" parTransId="{AD5BBC5E-8C14-4ABA-BC85-0405D4D846CD}" sibTransId="{A2905CF0-17DD-45DE-87AA-F2986BFCDCDF}"/>
    <dgm:cxn modelId="{696191F8-81B9-45AA-A0CF-16A78B97510A}" type="presOf" srcId="{514A6541-A680-4BEA-8468-43A3DD9009AE}" destId="{F65636B4-3949-48C2-ADAA-C76EFFEBD7E1}" srcOrd="0" destOrd="0" presId="urn:microsoft.com/office/officeart/2018/2/layout/IconVerticalSolidList"/>
    <dgm:cxn modelId="{792BC9B1-4E11-4809-841D-3DE7BEF08DF9}" type="presParOf" srcId="{54AD558A-4F75-4A3C-9364-7F9F72F6AB63}" destId="{5D6083DE-66BB-47BE-9870-5F2F1F135A37}" srcOrd="0" destOrd="0" presId="urn:microsoft.com/office/officeart/2018/2/layout/IconVerticalSolidList"/>
    <dgm:cxn modelId="{9B483D8A-C983-4EDE-9A2F-225D07C6B60C}" type="presParOf" srcId="{5D6083DE-66BB-47BE-9870-5F2F1F135A37}" destId="{BD785F28-115D-47ED-9280-8A5C7FCD26C4}" srcOrd="0" destOrd="0" presId="urn:microsoft.com/office/officeart/2018/2/layout/IconVerticalSolidList"/>
    <dgm:cxn modelId="{03D12003-B356-478D-9F1E-78AF0E6BE201}" type="presParOf" srcId="{5D6083DE-66BB-47BE-9870-5F2F1F135A37}" destId="{E44EA90C-D63D-4EC5-9814-E876A402A0B4}" srcOrd="1" destOrd="0" presId="urn:microsoft.com/office/officeart/2018/2/layout/IconVerticalSolidList"/>
    <dgm:cxn modelId="{52ED76FC-6F2B-45B2-BF8B-725687ED1DDA}" type="presParOf" srcId="{5D6083DE-66BB-47BE-9870-5F2F1F135A37}" destId="{5F25A2F5-3460-47FD-855B-A516032DEDF2}" srcOrd="2" destOrd="0" presId="urn:microsoft.com/office/officeart/2018/2/layout/IconVerticalSolidList"/>
    <dgm:cxn modelId="{94C9BCFE-1A74-4380-95E8-F7F649544D8C}" type="presParOf" srcId="{5D6083DE-66BB-47BE-9870-5F2F1F135A37}" destId="{8502F830-FC3E-44EC-9861-5DD0345FA4A8}" srcOrd="3" destOrd="0" presId="urn:microsoft.com/office/officeart/2018/2/layout/IconVerticalSolidList"/>
    <dgm:cxn modelId="{776690FE-0CE9-4980-BB4C-89224549D81D}" type="presParOf" srcId="{5D6083DE-66BB-47BE-9870-5F2F1F135A37}" destId="{FD78EB2C-A39D-44E7-A1B8-A2D4C0396388}" srcOrd="4" destOrd="0" presId="urn:microsoft.com/office/officeart/2018/2/layout/IconVerticalSolidList"/>
    <dgm:cxn modelId="{1503DC02-FC50-482A-B49E-574F689B1A80}" type="presParOf" srcId="{54AD558A-4F75-4A3C-9364-7F9F72F6AB63}" destId="{07F09952-01FF-491A-ACC6-3AD53212297B}" srcOrd="1" destOrd="0" presId="urn:microsoft.com/office/officeart/2018/2/layout/IconVerticalSolidList"/>
    <dgm:cxn modelId="{838FE8B8-FB83-45AD-B985-A878C753323B}" type="presParOf" srcId="{54AD558A-4F75-4A3C-9364-7F9F72F6AB63}" destId="{E7AD458F-F7B9-4664-B4F2-B67537E642D4}" srcOrd="2" destOrd="0" presId="urn:microsoft.com/office/officeart/2018/2/layout/IconVerticalSolidList"/>
    <dgm:cxn modelId="{13637942-9C6D-468B-A07E-E6767E4D52A6}" type="presParOf" srcId="{E7AD458F-F7B9-4664-B4F2-B67537E642D4}" destId="{A30003D7-6D7E-466A-AC53-975B7018A8FE}" srcOrd="0" destOrd="0" presId="urn:microsoft.com/office/officeart/2018/2/layout/IconVerticalSolidList"/>
    <dgm:cxn modelId="{12E2BD06-442D-447A-B5E2-88CB0E229EF1}" type="presParOf" srcId="{E7AD458F-F7B9-4664-B4F2-B67537E642D4}" destId="{46A8F92C-1FF0-412E-A6E4-B68BB87D630D}" srcOrd="1" destOrd="0" presId="urn:microsoft.com/office/officeart/2018/2/layout/IconVerticalSolidList"/>
    <dgm:cxn modelId="{FE1A43A5-7299-4245-9400-4D91CFCAF98C}" type="presParOf" srcId="{E7AD458F-F7B9-4664-B4F2-B67537E642D4}" destId="{E33BA0F8-68C4-4334-A339-6C059D8A8F9B}" srcOrd="2" destOrd="0" presId="urn:microsoft.com/office/officeart/2018/2/layout/IconVerticalSolidList"/>
    <dgm:cxn modelId="{991DD94E-657D-4D8B-AECC-D774E5E3BF88}" type="presParOf" srcId="{E7AD458F-F7B9-4664-B4F2-B67537E642D4}" destId="{A296A82C-6703-41C7-BB80-6FE9808B171B}" srcOrd="3" destOrd="0" presId="urn:microsoft.com/office/officeart/2018/2/layout/IconVerticalSolidList"/>
    <dgm:cxn modelId="{FD2E4F06-75B6-447E-A550-0908E15BF68C}" type="presParOf" srcId="{E7AD458F-F7B9-4664-B4F2-B67537E642D4}" destId="{F65636B4-3949-48C2-ADAA-C76EFFEBD7E1}" srcOrd="4" destOrd="0" presId="urn:microsoft.com/office/officeart/2018/2/layout/IconVerticalSolidList"/>
    <dgm:cxn modelId="{B3D101C0-6CC3-4ACB-A253-7538471DEBB7}" type="presParOf" srcId="{54AD558A-4F75-4A3C-9364-7F9F72F6AB63}" destId="{9B66AAAD-4B09-450C-AB7E-686CF30839F6}" srcOrd="3" destOrd="0" presId="urn:microsoft.com/office/officeart/2018/2/layout/IconVerticalSolidList"/>
    <dgm:cxn modelId="{06AE05A4-0108-4D13-8002-B2E0EBB2D7A1}" type="presParOf" srcId="{54AD558A-4F75-4A3C-9364-7F9F72F6AB63}" destId="{25C466F5-1F01-47AB-9A34-F17A51EE1CCC}" srcOrd="4" destOrd="0" presId="urn:microsoft.com/office/officeart/2018/2/layout/IconVerticalSolidList"/>
    <dgm:cxn modelId="{F020E6A6-14C7-4B8C-9282-7F46FCF886B6}" type="presParOf" srcId="{25C466F5-1F01-47AB-9A34-F17A51EE1CCC}" destId="{33D33201-E4E9-4417-8C52-B4C2CD66D444}" srcOrd="0" destOrd="0" presId="urn:microsoft.com/office/officeart/2018/2/layout/IconVerticalSolidList"/>
    <dgm:cxn modelId="{5D638E88-F29D-4EFD-951E-4883A553DC16}" type="presParOf" srcId="{25C466F5-1F01-47AB-9A34-F17A51EE1CCC}" destId="{9E2D265F-E7AF-4B1E-BAC3-413487FA2F8A}" srcOrd="1" destOrd="0" presId="urn:microsoft.com/office/officeart/2018/2/layout/IconVerticalSolidList"/>
    <dgm:cxn modelId="{5F2C6F0E-F20C-454F-A2E3-7D7545BBBC3D}" type="presParOf" srcId="{25C466F5-1F01-47AB-9A34-F17A51EE1CCC}" destId="{F2925B39-ED30-4042-88C7-421710E8A3D5}" srcOrd="2" destOrd="0" presId="urn:microsoft.com/office/officeart/2018/2/layout/IconVerticalSolidList"/>
    <dgm:cxn modelId="{748D40C8-6616-4E6E-BD83-292E3EC566F2}" type="presParOf" srcId="{25C466F5-1F01-47AB-9A34-F17A51EE1CCC}" destId="{2FE57D1E-47D5-40CA-AA86-BFB5E5F36087}" srcOrd="3" destOrd="0" presId="urn:microsoft.com/office/officeart/2018/2/layout/IconVerticalSolidList"/>
    <dgm:cxn modelId="{5527C71F-90FF-45BD-9B3C-F7BB1E2BCA3B}" type="presParOf" srcId="{54AD558A-4F75-4A3C-9364-7F9F72F6AB63}" destId="{1B033137-A634-4744-863C-25DDCC5F8514}" srcOrd="5" destOrd="0" presId="urn:microsoft.com/office/officeart/2018/2/layout/IconVerticalSolidList"/>
    <dgm:cxn modelId="{7D4A772B-3106-45A5-9321-C2CA50438C7F}" type="presParOf" srcId="{54AD558A-4F75-4A3C-9364-7F9F72F6AB63}" destId="{69B7554C-3794-45B9-A7E3-88444445E3C8}" srcOrd="6" destOrd="0" presId="urn:microsoft.com/office/officeart/2018/2/layout/IconVerticalSolidList"/>
    <dgm:cxn modelId="{72D4AEAC-BECE-4588-AF3C-573514AB301A}" type="presParOf" srcId="{69B7554C-3794-45B9-A7E3-88444445E3C8}" destId="{ABD6B22C-9628-44EC-8199-EA43EBEE7799}" srcOrd="0" destOrd="0" presId="urn:microsoft.com/office/officeart/2018/2/layout/IconVerticalSolidList"/>
    <dgm:cxn modelId="{629F92E0-D1EF-41FC-8913-87AF21F8F3C3}" type="presParOf" srcId="{69B7554C-3794-45B9-A7E3-88444445E3C8}" destId="{19D0792E-9BD7-4E22-8081-6D77C861609D}" srcOrd="1" destOrd="0" presId="urn:microsoft.com/office/officeart/2018/2/layout/IconVerticalSolidList"/>
    <dgm:cxn modelId="{7308071D-A315-4EBD-9BD4-7B102063BB19}" type="presParOf" srcId="{69B7554C-3794-45B9-A7E3-88444445E3C8}" destId="{F013B6FB-2781-4D45-A48B-FDD033CE7F14}" srcOrd="2" destOrd="0" presId="urn:microsoft.com/office/officeart/2018/2/layout/IconVerticalSolidList"/>
    <dgm:cxn modelId="{CCD36854-3AE1-4EF3-8976-0506C6E4A099}" type="presParOf" srcId="{69B7554C-3794-45B9-A7E3-88444445E3C8}" destId="{7BF08ED6-36B4-4A82-8F32-F4A28B74E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C6B8-9E01-4880-90A5-041D0B308A3A}">
      <dsp:nvSpPr>
        <dsp:cNvPr id="0" name=""/>
        <dsp:cNvSpPr/>
      </dsp:nvSpPr>
      <dsp:spPr>
        <a:xfrm>
          <a:off x="394667" y="21585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FBCEB-BD00-47A2-966A-97D28FD150DE}">
      <dsp:nvSpPr>
        <dsp:cNvPr id="0" name=""/>
        <dsp:cNvSpPr/>
      </dsp:nvSpPr>
      <dsp:spPr>
        <a:xfrm>
          <a:off x="628667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DB115-2134-42ED-B21A-F7EE45C3CD06}">
      <dsp:nvSpPr>
        <dsp:cNvPr id="0" name=""/>
        <dsp:cNvSpPr/>
      </dsp:nvSpPr>
      <dsp:spPr>
        <a:xfrm>
          <a:off x="43667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Cambria" panose="02040503050406030204" pitchFamily="18" charset="0"/>
            </a:rPr>
            <a:t>Introduction to Systems Programming </a:t>
          </a:r>
          <a:endParaRPr lang="en-US" sz="1600" kern="1200" dirty="0">
            <a:latin typeface="Cambria" panose="02040503050406030204" pitchFamily="18" charset="0"/>
          </a:endParaRPr>
        </a:p>
      </dsp:txBody>
      <dsp:txXfrm>
        <a:off x="43667" y="1655856"/>
        <a:ext cx="1800000" cy="967500"/>
      </dsp:txXfrm>
    </dsp:sp>
    <dsp:sp modelId="{25AEE92C-A2FB-48F4-B229-DD2C83392B99}">
      <dsp:nvSpPr>
        <dsp:cNvPr id="0" name=""/>
        <dsp:cNvSpPr/>
      </dsp:nvSpPr>
      <dsp:spPr>
        <a:xfrm>
          <a:off x="2509667" y="21585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BB1F2-05D5-4DDD-AB50-F846ECE0615F}">
      <dsp:nvSpPr>
        <dsp:cNvPr id="0" name=""/>
        <dsp:cNvSpPr/>
      </dsp:nvSpPr>
      <dsp:spPr>
        <a:xfrm>
          <a:off x="2743667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E37F8-10ED-4030-A156-3D0E5851C29E}">
      <dsp:nvSpPr>
        <dsp:cNvPr id="0" name=""/>
        <dsp:cNvSpPr/>
      </dsp:nvSpPr>
      <dsp:spPr>
        <a:xfrm>
          <a:off x="2158667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  <a:ea typeface="+mn-ea"/>
              <a:cs typeface="+mn-cs"/>
            </a:rPr>
            <a:t>Introduction to Macro Processors</a:t>
          </a:r>
        </a:p>
      </dsp:txBody>
      <dsp:txXfrm>
        <a:off x="2158667" y="1655856"/>
        <a:ext cx="1800000" cy="967500"/>
      </dsp:txXfrm>
    </dsp:sp>
    <dsp:sp modelId="{626AB68A-D501-4644-A888-2405DCCEDF8F}">
      <dsp:nvSpPr>
        <dsp:cNvPr id="0" name=""/>
        <dsp:cNvSpPr/>
      </dsp:nvSpPr>
      <dsp:spPr>
        <a:xfrm>
          <a:off x="4624668" y="21585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03380-F16A-4478-943F-1DB1DFA667F8}">
      <dsp:nvSpPr>
        <dsp:cNvPr id="0" name=""/>
        <dsp:cNvSpPr/>
      </dsp:nvSpPr>
      <dsp:spPr>
        <a:xfrm>
          <a:off x="4858668" y="44985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17CD-F90E-4352-81AA-8F537DE21EE0}">
      <dsp:nvSpPr>
        <dsp:cNvPr id="0" name=""/>
        <dsp:cNvSpPr/>
      </dsp:nvSpPr>
      <dsp:spPr>
        <a:xfrm>
          <a:off x="4273668" y="16558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Introduction to Operating System &amp; Process Management </a:t>
          </a:r>
        </a:p>
      </dsp:txBody>
      <dsp:txXfrm>
        <a:off x="4273668" y="1655856"/>
        <a:ext cx="1800000" cy="967500"/>
      </dsp:txXfrm>
    </dsp:sp>
    <dsp:sp modelId="{3D8D5BD5-2427-4B89-AAA0-8515497CCC96}">
      <dsp:nvSpPr>
        <dsp:cNvPr id="0" name=""/>
        <dsp:cNvSpPr/>
      </dsp:nvSpPr>
      <dsp:spPr>
        <a:xfrm>
          <a:off x="1452167" y="307335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A941F-5D31-4C9B-8F55-1C358657EE04}">
      <dsp:nvSpPr>
        <dsp:cNvPr id="0" name=""/>
        <dsp:cNvSpPr/>
      </dsp:nvSpPr>
      <dsp:spPr>
        <a:xfrm>
          <a:off x="1686167" y="330735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DFC70-A5C5-4550-929E-9A74C0F11917}">
      <dsp:nvSpPr>
        <dsp:cNvPr id="0" name=""/>
        <dsp:cNvSpPr/>
      </dsp:nvSpPr>
      <dsp:spPr>
        <a:xfrm>
          <a:off x="1101167" y="45133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Memory Management</a:t>
          </a:r>
        </a:p>
      </dsp:txBody>
      <dsp:txXfrm>
        <a:off x="1101167" y="4513356"/>
        <a:ext cx="1800000" cy="967500"/>
      </dsp:txXfrm>
    </dsp:sp>
    <dsp:sp modelId="{E2620F19-A1B7-4A69-945F-A153F68444E8}">
      <dsp:nvSpPr>
        <dsp:cNvPr id="0" name=""/>
        <dsp:cNvSpPr/>
      </dsp:nvSpPr>
      <dsp:spPr>
        <a:xfrm>
          <a:off x="3567168" y="307335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C6250-699E-47F3-ACA5-ABCE70A157C6}">
      <dsp:nvSpPr>
        <dsp:cNvPr id="0" name=""/>
        <dsp:cNvSpPr/>
      </dsp:nvSpPr>
      <dsp:spPr>
        <a:xfrm>
          <a:off x="3801168" y="330735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1509-2B3A-4AFE-8F0F-3FFBBF7ECEBA}">
      <dsp:nvSpPr>
        <dsp:cNvPr id="0" name=""/>
        <dsp:cNvSpPr/>
      </dsp:nvSpPr>
      <dsp:spPr>
        <a:xfrm>
          <a:off x="3216167" y="4513356"/>
          <a:ext cx="180000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mbria" panose="02040503050406030204" pitchFamily="18" charset="0"/>
            </a:rPr>
            <a:t>I/O and File Management</a:t>
          </a:r>
        </a:p>
      </dsp:txBody>
      <dsp:txXfrm>
        <a:off x="3216167" y="4513356"/>
        <a:ext cx="1800000" cy="967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A599-4656-42CE-B2CA-EC4A163BABDB}">
      <dsp:nvSpPr>
        <dsp:cNvPr id="0" name=""/>
        <dsp:cNvSpPr/>
      </dsp:nvSpPr>
      <dsp:spPr>
        <a:xfrm>
          <a:off x="0" y="3714"/>
          <a:ext cx="11077136" cy="79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EF542-7611-4210-92D1-003C68AA3766}">
      <dsp:nvSpPr>
        <dsp:cNvPr id="0" name=""/>
        <dsp:cNvSpPr/>
      </dsp:nvSpPr>
      <dsp:spPr>
        <a:xfrm>
          <a:off x="239317" y="181718"/>
          <a:ext cx="435122" cy="435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6CB55-C2F1-4614-9EAD-042F1B2B33B4}">
      <dsp:nvSpPr>
        <dsp:cNvPr id="0" name=""/>
        <dsp:cNvSpPr/>
      </dsp:nvSpPr>
      <dsp:spPr>
        <a:xfrm>
          <a:off x="913757" y="3714"/>
          <a:ext cx="10163378" cy="79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8" tIns="83728" rIns="83728" bIns="8372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</a:rPr>
            <a:t>Assembler builds a </a:t>
          </a:r>
          <a:r>
            <a:rPr lang="en-US" sz="2000" i="1" kern="1200" dirty="0">
              <a:highlight>
                <a:srgbClr val="00FFFF"/>
              </a:highlight>
              <a:latin typeface="Cambria" panose="02040503050406030204" pitchFamily="18" charset="0"/>
            </a:rPr>
            <a:t>Table of Incomplete Instruction </a:t>
          </a:r>
          <a:r>
            <a:rPr lang="en-US" sz="2000" kern="1200" dirty="0">
              <a:highlight>
                <a:srgbClr val="00FFFF"/>
              </a:highlight>
              <a:latin typeface="Cambria" panose="02040503050406030204" pitchFamily="18" charset="0"/>
            </a:rPr>
            <a:t>(TII)</a:t>
          </a:r>
          <a:r>
            <a:rPr lang="en-US" sz="2000" kern="1200" dirty="0">
              <a:latin typeface="Cambria" panose="02040503050406030204" pitchFamily="18" charset="0"/>
            </a:rPr>
            <a:t>; which records the information about instructions whose operand fields were left blank.</a:t>
          </a:r>
        </a:p>
      </dsp:txBody>
      <dsp:txXfrm>
        <a:off x="913757" y="3714"/>
        <a:ext cx="10163378" cy="791132"/>
      </dsp:txXfrm>
    </dsp:sp>
    <dsp:sp modelId="{83715921-0103-4A41-AA64-FC79292959FE}">
      <dsp:nvSpPr>
        <dsp:cNvPr id="0" name=""/>
        <dsp:cNvSpPr/>
      </dsp:nvSpPr>
      <dsp:spPr>
        <a:xfrm>
          <a:off x="0" y="992629"/>
          <a:ext cx="11077136" cy="79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2FED-D06B-41EC-B935-9A255D7BEF1C}">
      <dsp:nvSpPr>
        <dsp:cNvPr id="0" name=""/>
        <dsp:cNvSpPr/>
      </dsp:nvSpPr>
      <dsp:spPr>
        <a:xfrm>
          <a:off x="239317" y="1170634"/>
          <a:ext cx="435122" cy="435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537C6-A117-4201-8A75-AEE40D97AFFB}">
      <dsp:nvSpPr>
        <dsp:cNvPr id="0" name=""/>
        <dsp:cNvSpPr/>
      </dsp:nvSpPr>
      <dsp:spPr>
        <a:xfrm>
          <a:off x="913757" y="992629"/>
          <a:ext cx="10163378" cy="79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8" tIns="83728" rIns="83728" bIns="837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</a:rPr>
            <a:t>Each entry in TII contains a pair of the form </a:t>
          </a:r>
          <a:r>
            <a:rPr lang="en-US" sz="2000" kern="1200" dirty="0">
              <a:highlight>
                <a:srgbClr val="FFFF00"/>
              </a:highlight>
              <a:latin typeface="Cambria" panose="02040503050406030204" pitchFamily="18" charset="0"/>
            </a:rPr>
            <a:t>- (instruction address,  symbol) </a:t>
          </a:r>
        </a:p>
      </dsp:txBody>
      <dsp:txXfrm>
        <a:off x="913757" y="992629"/>
        <a:ext cx="10163378" cy="791132"/>
      </dsp:txXfrm>
    </dsp:sp>
    <dsp:sp modelId="{3B94F517-DC3E-40DD-A9A4-F9222950A82D}">
      <dsp:nvSpPr>
        <dsp:cNvPr id="0" name=""/>
        <dsp:cNvSpPr/>
      </dsp:nvSpPr>
      <dsp:spPr>
        <a:xfrm>
          <a:off x="0" y="1981544"/>
          <a:ext cx="11077136" cy="79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8CB5D-FF3B-4CD0-B687-E5DDDC8D4374}">
      <dsp:nvSpPr>
        <dsp:cNvPr id="0" name=""/>
        <dsp:cNvSpPr/>
      </dsp:nvSpPr>
      <dsp:spPr>
        <a:xfrm>
          <a:off x="239317" y="2159549"/>
          <a:ext cx="435122" cy="435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B781-FD9E-41F9-AC2C-D3094C20E1ED}">
      <dsp:nvSpPr>
        <dsp:cNvPr id="0" name=""/>
        <dsp:cNvSpPr/>
      </dsp:nvSpPr>
      <dsp:spPr>
        <a:xfrm>
          <a:off x="913757" y="1981544"/>
          <a:ext cx="10163378" cy="79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8" tIns="83728" rIns="83728" bIns="8372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</a:rPr>
            <a:t>This indicates that the address of symbol should be put in the operand field  of the instruction with the specified address.</a:t>
          </a:r>
        </a:p>
      </dsp:txBody>
      <dsp:txXfrm>
        <a:off x="913757" y="1981544"/>
        <a:ext cx="10163378" cy="791132"/>
      </dsp:txXfrm>
    </dsp:sp>
    <dsp:sp modelId="{80F58BF7-6A0A-4298-BC7F-49C3537DE93C}">
      <dsp:nvSpPr>
        <dsp:cNvPr id="0" name=""/>
        <dsp:cNvSpPr/>
      </dsp:nvSpPr>
      <dsp:spPr>
        <a:xfrm>
          <a:off x="0" y="2970460"/>
          <a:ext cx="11077136" cy="79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46075-DDD1-4537-BCB5-C55F746BEBB0}">
      <dsp:nvSpPr>
        <dsp:cNvPr id="0" name=""/>
        <dsp:cNvSpPr/>
      </dsp:nvSpPr>
      <dsp:spPr>
        <a:xfrm>
          <a:off x="239317" y="3148464"/>
          <a:ext cx="435122" cy="435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3AA9A-5623-44C4-BB90-002E63313D50}">
      <dsp:nvSpPr>
        <dsp:cNvPr id="0" name=""/>
        <dsp:cNvSpPr/>
      </dsp:nvSpPr>
      <dsp:spPr>
        <a:xfrm>
          <a:off x="913757" y="2970460"/>
          <a:ext cx="10163378" cy="79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8" tIns="83728" rIns="83728" bIns="8372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</a:rPr>
            <a:t>At the END statement, symbol table contains the addresses of all defined symbols and TII contains information describing all forward references.</a:t>
          </a:r>
        </a:p>
      </dsp:txBody>
      <dsp:txXfrm>
        <a:off x="913757" y="2970460"/>
        <a:ext cx="10163378" cy="791132"/>
      </dsp:txXfrm>
    </dsp:sp>
    <dsp:sp modelId="{34B856F7-5826-4BF0-BA82-ECA0FB9B8BE1}">
      <dsp:nvSpPr>
        <dsp:cNvPr id="0" name=""/>
        <dsp:cNvSpPr/>
      </dsp:nvSpPr>
      <dsp:spPr>
        <a:xfrm>
          <a:off x="0" y="3959375"/>
          <a:ext cx="11077136" cy="79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B2-C353-4A5D-A4E9-1335A8377890}">
      <dsp:nvSpPr>
        <dsp:cNvPr id="0" name=""/>
        <dsp:cNvSpPr/>
      </dsp:nvSpPr>
      <dsp:spPr>
        <a:xfrm>
          <a:off x="239317" y="4137380"/>
          <a:ext cx="435122" cy="435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46CA1-D929-458B-A215-8C99BB54A0DA}">
      <dsp:nvSpPr>
        <dsp:cNvPr id="0" name=""/>
        <dsp:cNvSpPr/>
      </dsp:nvSpPr>
      <dsp:spPr>
        <a:xfrm>
          <a:off x="913757" y="3959375"/>
          <a:ext cx="10163378" cy="79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8" tIns="83728" rIns="83728" bIns="8372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</a:rPr>
            <a:t>Now the assembler can process each entry in TII to complete the concerned instruction.</a:t>
          </a:r>
        </a:p>
      </dsp:txBody>
      <dsp:txXfrm>
        <a:off x="913757" y="3959375"/>
        <a:ext cx="10163378" cy="7911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4224-2783-4DDA-94A3-EC4A49589B0A}">
      <dsp:nvSpPr>
        <dsp:cNvPr id="0" name=""/>
        <dsp:cNvSpPr/>
      </dsp:nvSpPr>
      <dsp:spPr>
        <a:xfrm>
          <a:off x="973190" y="674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DE9B9-77E4-4751-BAF0-44B19BA5EF07}">
      <dsp:nvSpPr>
        <dsp:cNvPr id="0" name=""/>
        <dsp:cNvSpPr/>
      </dsp:nvSpPr>
      <dsp:spPr>
        <a:xfrm>
          <a:off x="1242597" y="944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0CF75-3507-42B0-8EAC-39C613C60D75}">
      <dsp:nvSpPr>
        <dsp:cNvPr id="0" name=""/>
        <dsp:cNvSpPr/>
      </dsp:nvSpPr>
      <dsp:spPr>
        <a:xfrm>
          <a:off x="569079" y="2332707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>
              <a:latin typeface="Cambria" panose="02040503050406030204" pitchFamily="18" charset="0"/>
            </a:rPr>
            <a:t>Pass 1</a:t>
          </a:r>
        </a:p>
      </dsp:txBody>
      <dsp:txXfrm>
        <a:off x="569079" y="2332707"/>
        <a:ext cx="2072362" cy="1350000"/>
      </dsp:txXfrm>
    </dsp:sp>
    <dsp:sp modelId="{D457F5C7-E6A8-4351-A514-3297C494263C}">
      <dsp:nvSpPr>
        <dsp:cNvPr id="0" name=""/>
        <dsp:cNvSpPr/>
      </dsp:nvSpPr>
      <dsp:spPr>
        <a:xfrm>
          <a:off x="3408216" y="674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CBEC-1530-431B-A827-61CD0A70A11B}">
      <dsp:nvSpPr>
        <dsp:cNvPr id="0" name=""/>
        <dsp:cNvSpPr/>
      </dsp:nvSpPr>
      <dsp:spPr>
        <a:xfrm>
          <a:off x="3677623" y="944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1A37-6E28-490F-A978-721F53E03C6C}">
      <dsp:nvSpPr>
        <dsp:cNvPr id="0" name=""/>
        <dsp:cNvSpPr/>
      </dsp:nvSpPr>
      <dsp:spPr>
        <a:xfrm>
          <a:off x="3004105" y="2332707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>
              <a:latin typeface="Cambria" panose="02040503050406030204" pitchFamily="18" charset="0"/>
            </a:rPr>
            <a:t>Pass 1 &amp; 2</a:t>
          </a:r>
        </a:p>
      </dsp:txBody>
      <dsp:txXfrm>
        <a:off x="3004105" y="2332707"/>
        <a:ext cx="2072362" cy="1350000"/>
      </dsp:txXfrm>
    </dsp:sp>
    <dsp:sp modelId="{031AF7B0-F70C-4114-8A2E-742CE716D81E}">
      <dsp:nvSpPr>
        <dsp:cNvPr id="0" name=""/>
        <dsp:cNvSpPr/>
      </dsp:nvSpPr>
      <dsp:spPr>
        <a:xfrm>
          <a:off x="5843242" y="674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A7101-EF11-44E1-8B61-FE65E1A90F4A}">
      <dsp:nvSpPr>
        <dsp:cNvPr id="0" name=""/>
        <dsp:cNvSpPr/>
      </dsp:nvSpPr>
      <dsp:spPr>
        <a:xfrm>
          <a:off x="6112649" y="944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A0D36-6D6F-4840-84A8-F400C7078781}">
      <dsp:nvSpPr>
        <dsp:cNvPr id="0" name=""/>
        <dsp:cNvSpPr/>
      </dsp:nvSpPr>
      <dsp:spPr>
        <a:xfrm>
          <a:off x="5439131" y="2332707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>
              <a:latin typeface="Cambria" panose="02040503050406030204" pitchFamily="18" charset="0"/>
            </a:rPr>
            <a:t>Only Pass 2</a:t>
          </a:r>
        </a:p>
      </dsp:txBody>
      <dsp:txXfrm>
        <a:off x="5439131" y="2332707"/>
        <a:ext cx="2072362" cy="1350000"/>
      </dsp:txXfrm>
    </dsp:sp>
    <dsp:sp modelId="{175EE90F-3F29-47F0-9ABE-E11780636C64}">
      <dsp:nvSpPr>
        <dsp:cNvPr id="0" name=""/>
        <dsp:cNvSpPr/>
      </dsp:nvSpPr>
      <dsp:spPr>
        <a:xfrm>
          <a:off x="8278268" y="67481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AE148-0DD3-4248-B521-54E643327B89}">
      <dsp:nvSpPr>
        <dsp:cNvPr id="0" name=""/>
        <dsp:cNvSpPr/>
      </dsp:nvSpPr>
      <dsp:spPr>
        <a:xfrm>
          <a:off x="8547675" y="944224"/>
          <a:ext cx="725326" cy="7253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5CA94-A19A-4B5A-9BDE-CC1D679FF507}">
      <dsp:nvSpPr>
        <dsp:cNvPr id="0" name=""/>
        <dsp:cNvSpPr/>
      </dsp:nvSpPr>
      <dsp:spPr>
        <a:xfrm>
          <a:off x="7874157" y="2332707"/>
          <a:ext cx="2072362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>
              <a:latin typeface="Cambria" panose="02040503050406030204" pitchFamily="18" charset="0"/>
            </a:rPr>
            <a:t>Single pass assembler</a:t>
          </a:r>
        </a:p>
      </dsp:txBody>
      <dsp:txXfrm>
        <a:off x="7874157" y="2332707"/>
        <a:ext cx="2072362" cy="13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22BF-064C-4788-9931-CF28B8D561AB}">
      <dsp:nvSpPr>
        <dsp:cNvPr id="0" name=""/>
        <dsp:cNvSpPr/>
      </dsp:nvSpPr>
      <dsp:spPr>
        <a:xfrm>
          <a:off x="679120" y="1461"/>
          <a:ext cx="978559" cy="5436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.</a:t>
          </a:r>
          <a:r>
            <a:rPr lang="en-US" sz="2300" kern="1200" dirty="0" err="1"/>
            <a:t>cpp</a:t>
          </a:r>
          <a:endParaRPr lang="en-US" sz="2300" kern="1200" dirty="0"/>
        </a:p>
      </dsp:txBody>
      <dsp:txXfrm>
        <a:off x="695043" y="17384"/>
        <a:ext cx="946713" cy="511798"/>
      </dsp:txXfrm>
    </dsp:sp>
    <dsp:sp modelId="{17C92E42-5200-4D68-A513-2195656FD0BE}">
      <dsp:nvSpPr>
        <dsp:cNvPr id="0" name=""/>
        <dsp:cNvSpPr/>
      </dsp:nvSpPr>
      <dsp:spPr>
        <a:xfrm rot="5400000">
          <a:off x="1066466" y="558696"/>
          <a:ext cx="203866" cy="244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095008" y="579082"/>
        <a:ext cx="146783" cy="142706"/>
      </dsp:txXfrm>
    </dsp:sp>
    <dsp:sp modelId="{3A265EA7-A5D8-42E9-AB2B-9E0B5E18E885}">
      <dsp:nvSpPr>
        <dsp:cNvPr id="0" name=""/>
        <dsp:cNvSpPr/>
      </dsp:nvSpPr>
      <dsp:spPr>
        <a:xfrm>
          <a:off x="679120" y="816927"/>
          <a:ext cx="978559" cy="543644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.</a:t>
          </a:r>
          <a:r>
            <a:rPr lang="en-US" sz="2300" kern="1200" dirty="0" err="1"/>
            <a:t>i</a:t>
          </a:r>
          <a:endParaRPr lang="en-US" sz="2300" kern="1200" dirty="0"/>
        </a:p>
      </dsp:txBody>
      <dsp:txXfrm>
        <a:off x="695043" y="832850"/>
        <a:ext cx="946713" cy="511798"/>
      </dsp:txXfrm>
    </dsp:sp>
    <dsp:sp modelId="{FB462486-29B7-4C0E-AEDE-5F4313D49F48}">
      <dsp:nvSpPr>
        <dsp:cNvPr id="0" name=""/>
        <dsp:cNvSpPr/>
      </dsp:nvSpPr>
      <dsp:spPr>
        <a:xfrm rot="5400000">
          <a:off x="1066466" y="1374163"/>
          <a:ext cx="203866" cy="244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095008" y="1394549"/>
        <a:ext cx="146783" cy="142706"/>
      </dsp:txXfrm>
    </dsp:sp>
    <dsp:sp modelId="{07650F58-9967-40F9-BDA8-43A479D8E28C}">
      <dsp:nvSpPr>
        <dsp:cNvPr id="0" name=""/>
        <dsp:cNvSpPr/>
      </dsp:nvSpPr>
      <dsp:spPr>
        <a:xfrm>
          <a:off x="679120" y="1632394"/>
          <a:ext cx="978559" cy="543644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.s</a:t>
          </a:r>
        </a:p>
      </dsp:txBody>
      <dsp:txXfrm>
        <a:off x="695043" y="1648317"/>
        <a:ext cx="946713" cy="511798"/>
      </dsp:txXfrm>
    </dsp:sp>
    <dsp:sp modelId="{62854365-DC46-4D2C-8B3A-910F04256810}">
      <dsp:nvSpPr>
        <dsp:cNvPr id="0" name=""/>
        <dsp:cNvSpPr/>
      </dsp:nvSpPr>
      <dsp:spPr>
        <a:xfrm rot="5400000">
          <a:off x="1066466" y="2189629"/>
          <a:ext cx="203866" cy="244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095008" y="2210015"/>
        <a:ext cx="146783" cy="142706"/>
      </dsp:txXfrm>
    </dsp:sp>
    <dsp:sp modelId="{8E48CC55-7EE9-4FD3-8075-270A504DE19F}">
      <dsp:nvSpPr>
        <dsp:cNvPr id="0" name=""/>
        <dsp:cNvSpPr/>
      </dsp:nvSpPr>
      <dsp:spPr>
        <a:xfrm>
          <a:off x="679120" y="2447860"/>
          <a:ext cx="978559" cy="543644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a.out</a:t>
          </a:r>
          <a:endParaRPr lang="en-US" sz="2300" kern="1200" dirty="0"/>
        </a:p>
      </dsp:txBody>
      <dsp:txXfrm>
        <a:off x="695043" y="2463783"/>
        <a:ext cx="946713" cy="511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CDB61-3AB5-41E5-B5DF-9CFD57000572}">
      <dsp:nvSpPr>
        <dsp:cNvPr id="0" name=""/>
        <dsp:cNvSpPr/>
      </dsp:nvSpPr>
      <dsp:spPr>
        <a:xfrm>
          <a:off x="1396" y="0"/>
          <a:ext cx="5445713" cy="3364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569" tIns="330200" rIns="4245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Cambria" panose="02040503050406030204" pitchFamily="18" charset="0"/>
            </a:rPr>
            <a:t>START  &lt;constant&gt; </a:t>
          </a:r>
          <a:endParaRPr lang="en-US" sz="2100" kern="1200" dirty="0">
            <a:latin typeface="Cambria" panose="020405030504060302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C00000"/>
              </a:solidFill>
              <a:latin typeface="Cambria" panose="02040503050406030204" pitchFamily="18" charset="0"/>
            </a:rPr>
            <a:t>First word of target program </a:t>
          </a:r>
          <a:r>
            <a:rPr lang="en-IN" sz="2000" kern="1200" dirty="0">
              <a:latin typeface="Cambria" panose="02040503050406030204" pitchFamily="18" charset="0"/>
            </a:rPr>
            <a:t>should be placed in the memory word with address &lt;constant&gt;</a:t>
          </a:r>
          <a:endParaRPr lang="en-US" sz="2000" kern="1200" dirty="0">
            <a:latin typeface="Cambria" panose="020405030504060302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mbria" panose="02040503050406030204" pitchFamily="18" charset="0"/>
            </a:rPr>
            <a:t>START 200</a:t>
          </a:r>
        </a:p>
      </dsp:txBody>
      <dsp:txXfrm>
        <a:off x="1396" y="1278505"/>
        <a:ext cx="5445713" cy="2018692"/>
      </dsp:txXfrm>
    </dsp:sp>
    <dsp:sp modelId="{E6BA7ECC-F2AD-4CF0-8683-F634042AB9DF}">
      <dsp:nvSpPr>
        <dsp:cNvPr id="0" name=""/>
        <dsp:cNvSpPr/>
      </dsp:nvSpPr>
      <dsp:spPr>
        <a:xfrm>
          <a:off x="2219580" y="75189"/>
          <a:ext cx="1009346" cy="10093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93" tIns="12700" rIns="78693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mbria" panose="02040503050406030204" pitchFamily="18" charset="0"/>
            </a:rPr>
            <a:t>1</a:t>
          </a:r>
        </a:p>
      </dsp:txBody>
      <dsp:txXfrm>
        <a:off x="2367395" y="223004"/>
        <a:ext cx="713716" cy="713716"/>
      </dsp:txXfrm>
    </dsp:sp>
    <dsp:sp modelId="{F9D5E2BC-C488-4064-8345-E35B9F2F1DA8}">
      <dsp:nvSpPr>
        <dsp:cNvPr id="0" name=""/>
        <dsp:cNvSpPr/>
      </dsp:nvSpPr>
      <dsp:spPr>
        <a:xfrm>
          <a:off x="1396" y="3364416"/>
          <a:ext cx="5445713" cy="7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E8B3-BCEB-4836-8CD7-2072C8355033}">
      <dsp:nvSpPr>
        <dsp:cNvPr id="0" name=""/>
        <dsp:cNvSpPr/>
      </dsp:nvSpPr>
      <dsp:spPr>
        <a:xfrm>
          <a:off x="5991681" y="0"/>
          <a:ext cx="5445713" cy="336448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569" tIns="330200" rIns="4245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mbria" panose="02040503050406030204" pitchFamily="18" charset="0"/>
            </a:rPr>
            <a:t>END </a:t>
          </a:r>
          <a:r>
            <a:rPr lang="en-IN" sz="2100" b="1" kern="1200" dirty="0">
              <a:latin typeface="Cambria" panose="02040503050406030204" pitchFamily="18" charset="0"/>
            </a:rPr>
            <a:t>[&lt;operand&gt;] </a:t>
          </a:r>
          <a:endParaRPr lang="en-US" sz="2100" kern="1200" dirty="0">
            <a:latin typeface="Cambria" panose="020405030504060302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mbria" panose="02040503050406030204" pitchFamily="18" charset="0"/>
            </a:rPr>
            <a:t>Address where </a:t>
          </a:r>
          <a:r>
            <a:rPr lang="en-IN" sz="2000" b="1" kern="1200" dirty="0">
              <a:latin typeface="Cambria" panose="02040503050406030204" pitchFamily="18" charset="0"/>
            </a:rPr>
            <a:t>execution of program should begin</a:t>
          </a:r>
          <a:r>
            <a:rPr lang="en-IN" sz="2000" kern="1200" dirty="0">
              <a:latin typeface="Cambria" panose="02040503050406030204" pitchFamily="18" charset="0"/>
            </a:rPr>
            <a:t>. </a:t>
          </a:r>
          <a:endParaRPr lang="en-US" sz="2000" kern="1200" dirty="0">
            <a:latin typeface="Cambria" panose="020405030504060302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mbria" panose="02040503050406030204" pitchFamily="18" charset="0"/>
            </a:rPr>
            <a:t>(By default execution begins with the first instruction of assembled program)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5991681" y="1278505"/>
        <a:ext cx="5445713" cy="2018692"/>
      </dsp:txXfrm>
    </dsp:sp>
    <dsp:sp modelId="{955D28C7-76B7-4534-88B5-51B6F49F36C7}">
      <dsp:nvSpPr>
        <dsp:cNvPr id="0" name=""/>
        <dsp:cNvSpPr/>
      </dsp:nvSpPr>
      <dsp:spPr>
        <a:xfrm>
          <a:off x="8209865" y="75189"/>
          <a:ext cx="1009346" cy="1009346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93" tIns="12700" rIns="78693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mbria" panose="02040503050406030204" pitchFamily="18" charset="0"/>
            </a:rPr>
            <a:t>2</a:t>
          </a:r>
        </a:p>
      </dsp:txBody>
      <dsp:txXfrm>
        <a:off x="8357680" y="223004"/>
        <a:ext cx="713716" cy="713716"/>
      </dsp:txXfrm>
    </dsp:sp>
    <dsp:sp modelId="{A9162214-F1A7-4D13-920C-6B1303B6E945}">
      <dsp:nvSpPr>
        <dsp:cNvPr id="0" name=""/>
        <dsp:cNvSpPr/>
      </dsp:nvSpPr>
      <dsp:spPr>
        <a:xfrm>
          <a:off x="5991681" y="3364416"/>
          <a:ext cx="5445713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D008B-D36B-4274-9E7B-09BCF70A31F4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E9E83-F920-459F-9AD0-F4D6026CA8F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06AB-F41F-43EE-9A78-CE902C7491B5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Duplicate literals – the </a:t>
          </a:r>
          <a:r>
            <a:rPr lang="en-US" sz="2500" b="1" kern="1200" dirty="0"/>
            <a:t>same literal </a:t>
          </a:r>
          <a:r>
            <a:rPr lang="en-US" sz="2500" kern="1200" dirty="0"/>
            <a:t>used in more than one place in the program</a:t>
          </a:r>
        </a:p>
      </dsp:txBody>
      <dsp:txXfrm>
        <a:off x="1435590" y="531"/>
        <a:ext cx="9971896" cy="1242935"/>
      </dsp:txXfrm>
    </dsp:sp>
    <dsp:sp modelId="{1BAFD4C0-C521-44CB-8AE5-80383E18BFCD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9087-BA55-41D8-8333-C5A4A350A30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CA07-6643-4C7E-BEE2-C093319F571E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 a single pool</a:t>
          </a:r>
          <a:r>
            <a:rPr lang="en-US" sz="2500" kern="1200" dirty="0"/>
            <a:t>; for duplicate literals, we should </a:t>
          </a:r>
          <a:r>
            <a:rPr lang="en-US" sz="2500" b="1" kern="1200" dirty="0"/>
            <a:t>store only one copy </a:t>
          </a:r>
          <a:r>
            <a:rPr lang="en-US" sz="2500" kern="1200" dirty="0"/>
            <a:t>of the specified data value to save space.</a:t>
          </a:r>
        </a:p>
      </dsp:txBody>
      <dsp:txXfrm>
        <a:off x="1435590" y="1554201"/>
        <a:ext cx="9971896" cy="1242935"/>
      </dsp:txXfrm>
    </dsp:sp>
    <dsp:sp modelId="{23BF7F24-F02F-4AB5-80F4-7DB2AEE21AED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1F869-EEFA-4F0A-A379-6535EDAD1F7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7B01E-687F-4B69-8897-A99FA367FABC}">
      <dsp:nvSpPr>
        <dsp:cNvPr id="0" name=""/>
        <dsp:cNvSpPr/>
      </dsp:nvSpPr>
      <dsp:spPr>
        <a:xfrm>
          <a:off x="1435590" y="3107870"/>
          <a:ext cx="513336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Most assembler can recognize duplicate literals.</a:t>
          </a:r>
        </a:p>
      </dsp:txBody>
      <dsp:txXfrm>
        <a:off x="1435590" y="3107870"/>
        <a:ext cx="5133369" cy="1242935"/>
      </dsp:txXfrm>
    </dsp:sp>
    <dsp:sp modelId="{8A7276DF-7A4A-4071-91AA-A863B7EB309C}">
      <dsp:nvSpPr>
        <dsp:cNvPr id="0" name=""/>
        <dsp:cNvSpPr/>
      </dsp:nvSpPr>
      <dsp:spPr>
        <a:xfrm>
          <a:off x="6568960" y="3107870"/>
          <a:ext cx="48385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E.g., There are two uses of =’1’ on lines 4 and 13, respectively.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Multiple copies are generated.</a:t>
          </a:r>
        </a:p>
      </dsp:txBody>
      <dsp:txXfrm>
        <a:off x="6568960" y="3107870"/>
        <a:ext cx="4838526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0A163-394B-4BAE-9A9B-292C07CEBC67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6580E-159E-4C5E-9267-7464932B860C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ABE37-6624-4C42-90B1-552055498717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</a:rPr>
            <a:t>Use the EQU directive to </a:t>
          </a:r>
          <a:r>
            <a:rPr lang="en-US" sz="2200" b="1" kern="1200" dirty="0">
              <a:latin typeface="Cambria" panose="02040503050406030204" pitchFamily="18" charset="0"/>
            </a:rPr>
            <a:t>define a symbol’s value</a:t>
          </a:r>
          <a:r>
            <a:rPr lang="en-US" sz="2200" kern="1200" dirty="0">
              <a:latin typeface="Cambria" panose="02040503050406030204" pitchFamily="18" charset="0"/>
            </a:rPr>
            <a:t>.</a:t>
          </a:r>
        </a:p>
      </dsp:txBody>
      <dsp:txXfrm>
        <a:off x="1838352" y="680"/>
        <a:ext cx="4430685" cy="1591647"/>
      </dsp:txXfrm>
    </dsp:sp>
    <dsp:sp modelId="{02CD8C3A-3AD9-4578-9B0E-F0727740A77A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EA361-D4C7-49CB-990C-E6473AC69015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252BF-2F87-43C3-9A73-8E347C2DB913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&lt;symbol&gt; EQU  &lt;</a:t>
          </a:r>
          <a:r>
            <a:rPr lang="en-US" sz="2200" b="1" kern="1200" dirty="0" err="1">
              <a:solidFill>
                <a:schemeClr val="tx1"/>
              </a:solidFill>
            </a:rPr>
            <a:t>address_spec</a:t>
          </a:r>
          <a:r>
            <a:rPr lang="en-US" sz="2200" b="1" kern="1200" dirty="0">
              <a:solidFill>
                <a:schemeClr val="tx1"/>
              </a:solidFill>
            </a:rPr>
            <a:t>&gt;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838352" y="1990238"/>
        <a:ext cx="4430685" cy="1591647"/>
      </dsp:txXfrm>
    </dsp:sp>
    <dsp:sp modelId="{3CC44003-1B39-4DCA-8DF0-27BF0255C0E6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DAEDD-A65F-44B9-8C48-B0EE9162AAA2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DEBEC-E9DF-46B3-8935-E122339F76E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</a:rPr>
            <a:t>The value assigned to a symbol may be a constant, or any expression involving constants and previously defined symbols.</a:t>
          </a:r>
        </a:p>
      </dsp:txBody>
      <dsp:txXfrm>
        <a:off x="1838352" y="3979797"/>
        <a:ext cx="4430685" cy="15916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7CF29-89E4-4055-B004-EBB649FD46B1}">
      <dsp:nvSpPr>
        <dsp:cNvPr id="0" name=""/>
        <dsp:cNvSpPr/>
      </dsp:nvSpPr>
      <dsp:spPr>
        <a:xfrm>
          <a:off x="777" y="171207"/>
          <a:ext cx="3031599" cy="18189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Machine Opcode table – OPTAB :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Opcode, &amp;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Mnemonic name</a:t>
          </a:r>
        </a:p>
      </dsp:txBody>
      <dsp:txXfrm>
        <a:off x="777" y="171207"/>
        <a:ext cx="3031599" cy="1818959"/>
      </dsp:txXfrm>
    </dsp:sp>
    <dsp:sp modelId="{75C7629E-9CEE-43EB-9113-C1D88A3DE20F}">
      <dsp:nvSpPr>
        <dsp:cNvPr id="0" name=""/>
        <dsp:cNvSpPr/>
      </dsp:nvSpPr>
      <dsp:spPr>
        <a:xfrm>
          <a:off x="3335536" y="171207"/>
          <a:ext cx="3031599" cy="1818959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Register table – REGTAB : 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Register Name &amp; 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ordinal value</a:t>
          </a:r>
        </a:p>
      </dsp:txBody>
      <dsp:txXfrm>
        <a:off x="3335536" y="171207"/>
        <a:ext cx="3031599" cy="1818959"/>
      </dsp:txXfrm>
    </dsp:sp>
    <dsp:sp modelId="{8D4434CA-1915-4369-A96B-D361DBF1E31C}">
      <dsp:nvSpPr>
        <dsp:cNvPr id="0" name=""/>
        <dsp:cNvSpPr/>
      </dsp:nvSpPr>
      <dsp:spPr>
        <a:xfrm>
          <a:off x="777" y="2293326"/>
          <a:ext cx="3031599" cy="1818959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Condition code table – CCTAB : 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Condition code, &amp;  ordinal value</a:t>
          </a:r>
        </a:p>
      </dsp:txBody>
      <dsp:txXfrm>
        <a:off x="777" y="2293326"/>
        <a:ext cx="3031599" cy="1818959"/>
      </dsp:txXfrm>
    </dsp:sp>
    <dsp:sp modelId="{F391A9BA-7FB8-4941-A9A3-88A81540040B}">
      <dsp:nvSpPr>
        <dsp:cNvPr id="0" name=""/>
        <dsp:cNvSpPr/>
      </dsp:nvSpPr>
      <dsp:spPr>
        <a:xfrm>
          <a:off x="3335536" y="2293326"/>
          <a:ext cx="3031599" cy="1818959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Symbol table – SYMTAB: 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Symbol name, &amp; </a:t>
          </a:r>
        </a:p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its  address</a:t>
          </a:r>
        </a:p>
      </dsp:txBody>
      <dsp:txXfrm>
        <a:off x="3335536" y="2293326"/>
        <a:ext cx="3031599" cy="1818959"/>
      </dsp:txXfrm>
    </dsp:sp>
    <dsp:sp modelId="{E5106359-B789-4562-9AA9-8DC43F42D76F}">
      <dsp:nvSpPr>
        <dsp:cNvPr id="0" name=""/>
        <dsp:cNvSpPr/>
      </dsp:nvSpPr>
      <dsp:spPr>
        <a:xfrm>
          <a:off x="777" y="4415446"/>
          <a:ext cx="3031599" cy="1818959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Literal table – LITTAB: </a:t>
          </a:r>
        </a:p>
        <a:p>
          <a:pPr marL="0" lvl="0" indent="0" algn="just" defTabSz="11557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b="0" kern="1200" dirty="0">
              <a:solidFill>
                <a:schemeClr val="tx1"/>
              </a:solidFill>
            </a:rPr>
            <a:t>Liter</a:t>
          </a:r>
          <a:r>
            <a:rPr lang="en-US" sz="2600" kern="1200" dirty="0">
              <a:solidFill>
                <a:schemeClr val="tx1"/>
              </a:solidFill>
            </a:rPr>
            <a:t>al name, &amp; </a:t>
          </a:r>
        </a:p>
        <a:p>
          <a:pPr marL="0" lvl="0" indent="0" algn="just" defTabSz="11557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its address</a:t>
          </a:r>
        </a:p>
      </dsp:txBody>
      <dsp:txXfrm>
        <a:off x="777" y="4415446"/>
        <a:ext cx="3031599" cy="1818959"/>
      </dsp:txXfrm>
    </dsp:sp>
    <dsp:sp modelId="{7946EDD0-B3D9-4B1A-9147-54556D57E7D3}">
      <dsp:nvSpPr>
        <dsp:cNvPr id="0" name=""/>
        <dsp:cNvSpPr/>
      </dsp:nvSpPr>
      <dsp:spPr>
        <a:xfrm>
          <a:off x="3335536" y="4415446"/>
          <a:ext cx="3031599" cy="181895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Pool table – POOLTAB</a:t>
          </a:r>
          <a:r>
            <a:rPr lang="en-US" sz="2400" kern="1200" dirty="0">
              <a:solidFill>
                <a:schemeClr val="tx1"/>
              </a:solidFill>
            </a:rPr>
            <a:t>: </a:t>
          </a:r>
          <a:r>
            <a:rPr lang="en-US" sz="24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contains starting offset of each pool</a:t>
          </a:r>
        </a:p>
      </dsp:txBody>
      <dsp:txXfrm>
        <a:off x="3335536" y="4415446"/>
        <a:ext cx="3031599" cy="1818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A90A-07B7-44B8-99BF-B4387F0AD551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7BC55-0CFA-47F6-95A3-097A9BF9D03A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E571B-9FFF-4BAE-A823-5D884A507107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Assembler Pass1 (Algorithm)</a:t>
          </a:r>
        </a:p>
      </dsp:txBody>
      <dsp:txXfrm>
        <a:off x="658546" y="1924062"/>
        <a:ext cx="2389200" cy="720000"/>
      </dsp:txXfrm>
    </dsp:sp>
    <dsp:sp modelId="{E8BF28FE-70BF-4BCE-AE78-D4EBB53D5811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D9313-7C35-4582-9B32-6FEE504F892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6BEBA-9745-4C67-B194-09C774B072DC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IC – Variant – II</a:t>
          </a:r>
        </a:p>
      </dsp:txBody>
      <dsp:txXfrm>
        <a:off x="3465857" y="1924062"/>
        <a:ext cx="2389200" cy="720000"/>
      </dsp:txXfrm>
    </dsp:sp>
    <dsp:sp modelId="{1E9C5507-38F2-41BD-8371-2ABD3DE022C7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E52EE-9C01-497E-8CF0-1EB45EA5C7A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77ED9-7A11-4C82-87FB-735AE06CBC30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Assembler Pass2 </a:t>
          </a:r>
        </a:p>
      </dsp:txBody>
      <dsp:txXfrm>
        <a:off x="658546" y="5152723"/>
        <a:ext cx="2389200" cy="720000"/>
      </dsp:txXfrm>
    </dsp:sp>
    <dsp:sp modelId="{63163960-A7F1-4732-B17E-A825CD4F8FA2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D42D4-A2A5-4E6D-A7A7-22769DF0C93B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CA57-4392-4235-9C1B-F713B4253E1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Example(s)</a:t>
          </a:r>
        </a:p>
      </dsp:txBody>
      <dsp:txXfrm>
        <a:off x="3465857" y="5152723"/>
        <a:ext cx="23892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D0DDB-81DE-416E-9487-2257C24CF8F8}">
      <dsp:nvSpPr>
        <dsp:cNvPr id="0" name=""/>
        <dsp:cNvSpPr/>
      </dsp:nvSpPr>
      <dsp:spPr>
        <a:xfrm>
          <a:off x="2692568" y="30608"/>
          <a:ext cx="7881179" cy="2957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just" defTabSz="466725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endParaRPr lang="en-US" sz="1050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Tokenize</a:t>
          </a: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 the label, mnemonic opcode and operand fields.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If a </a:t>
          </a: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label</a:t>
          </a: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 is present; enter the pair </a:t>
          </a: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(symbol, &lt;LC contents&gt; </a:t>
          </a: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in a new entry of symbol.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Get the </a:t>
          </a:r>
          <a:r>
            <a:rPr lang="en-US" sz="1900" b="1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mnemonic opcode </a:t>
          </a: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from mnemonic table.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Perform LC processing and symbols and literals present in the instruction.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Create Intermediate Code</a:t>
          </a:r>
        </a:p>
      </dsp:txBody>
      <dsp:txXfrm>
        <a:off x="2692568" y="400319"/>
        <a:ext cx="6772045" cy="2218269"/>
      </dsp:txXfrm>
    </dsp:sp>
    <dsp:sp modelId="{EEB6619D-1E03-4BC4-B1B6-4B1CA1211B68}">
      <dsp:nvSpPr>
        <dsp:cNvPr id="0" name=""/>
        <dsp:cNvSpPr/>
      </dsp:nvSpPr>
      <dsp:spPr>
        <a:xfrm>
          <a:off x="5157" y="807437"/>
          <a:ext cx="2687410" cy="1347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Analysis Phase</a:t>
          </a:r>
          <a:endParaRPr lang="en-US" sz="2000" b="1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sp:txBody>
      <dsp:txXfrm>
        <a:off x="70949" y="873229"/>
        <a:ext cx="2555826" cy="1216166"/>
      </dsp:txXfrm>
    </dsp:sp>
    <dsp:sp modelId="{ECB71256-6E4D-4C0D-843E-1A3C613ADBBF}">
      <dsp:nvSpPr>
        <dsp:cNvPr id="0" name=""/>
        <dsp:cNvSpPr/>
      </dsp:nvSpPr>
      <dsp:spPr>
        <a:xfrm>
          <a:off x="2833495" y="3094934"/>
          <a:ext cx="7651795" cy="254139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Obtain the machine code corresponding to the mnemonic from the IC.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 dirty="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Obtain address of a memory operand from Symbol or Literal Table.</a:t>
          </a: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900" kern="12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Synthesize a machine instruction or the machine form of a constant. </a:t>
          </a:r>
          <a:endParaRPr lang="en-US" sz="1900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sp:txBody>
      <dsp:txXfrm>
        <a:off x="2833495" y="3412609"/>
        <a:ext cx="6698771" cy="1906048"/>
      </dsp:txXfrm>
    </dsp:sp>
    <dsp:sp modelId="{2DF1D7AD-C2CB-40D2-BD6E-6E2A1FDFBDFF}">
      <dsp:nvSpPr>
        <dsp:cNvPr id="0" name=""/>
        <dsp:cNvSpPr/>
      </dsp:nvSpPr>
      <dsp:spPr>
        <a:xfrm>
          <a:off x="93613" y="3691758"/>
          <a:ext cx="2739881" cy="1347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Pass 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mbria" panose="02040503050406030204" pitchFamily="18" charset="0"/>
              <a:ea typeface="Verdana" pitchFamily="34" charset="0"/>
              <a:cs typeface="Verdana" pitchFamily="34" charset="0"/>
            </a:rPr>
            <a:t>Synthesis Phase</a:t>
          </a:r>
          <a:endParaRPr lang="en-US" sz="2000" b="1" kern="1200" dirty="0">
            <a:latin typeface="Cambria" panose="02040503050406030204" pitchFamily="18" charset="0"/>
            <a:ea typeface="Verdana" pitchFamily="34" charset="0"/>
            <a:cs typeface="Verdana" pitchFamily="34" charset="0"/>
          </a:endParaRPr>
        </a:p>
      </dsp:txBody>
      <dsp:txXfrm>
        <a:off x="159405" y="3757550"/>
        <a:ext cx="2608297" cy="1216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85F28-115D-47ED-9280-8A5C7FCD26C4}">
      <dsp:nvSpPr>
        <dsp:cNvPr id="0" name=""/>
        <dsp:cNvSpPr/>
      </dsp:nvSpPr>
      <dsp:spPr>
        <a:xfrm>
          <a:off x="0" y="5143"/>
          <a:ext cx="6624476" cy="1197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EA90C-D63D-4EC5-9814-E876A402A0B4}">
      <dsp:nvSpPr>
        <dsp:cNvPr id="0" name=""/>
        <dsp:cNvSpPr/>
      </dsp:nvSpPr>
      <dsp:spPr>
        <a:xfrm>
          <a:off x="362135" y="274500"/>
          <a:ext cx="658428" cy="658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2F830-FC3E-44EC-9861-5DD0345FA4A8}">
      <dsp:nvSpPr>
        <dsp:cNvPr id="0" name=""/>
        <dsp:cNvSpPr/>
      </dsp:nvSpPr>
      <dsp:spPr>
        <a:xfrm>
          <a:off x="1382699" y="5143"/>
          <a:ext cx="2981014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mbria" panose="02040503050406030204" pitchFamily="18" charset="0"/>
            </a:rPr>
            <a:t>Single pass does:</a:t>
          </a:r>
        </a:p>
      </dsp:txBody>
      <dsp:txXfrm>
        <a:off x="1382699" y="5143"/>
        <a:ext cx="2981014" cy="1197142"/>
      </dsp:txXfrm>
    </dsp:sp>
    <dsp:sp modelId="{FD78EB2C-A39D-44E7-A1B8-A2D4C0396388}">
      <dsp:nvSpPr>
        <dsp:cNvPr id="0" name=""/>
        <dsp:cNvSpPr/>
      </dsp:nvSpPr>
      <dsp:spPr>
        <a:xfrm>
          <a:off x="4363713" y="5143"/>
          <a:ext cx="2259411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mbria" panose="02040503050406030204" pitchFamily="18" charset="0"/>
            </a:rPr>
            <a:t>1. LC processing</a:t>
          </a:r>
        </a:p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mbria" panose="02040503050406030204" pitchFamily="18" charset="0"/>
            </a:rPr>
            <a:t>2. Construction of symbol table, Literal table, </a:t>
          </a:r>
          <a:r>
            <a:rPr lang="en-US" sz="1500" kern="1200" dirty="0">
              <a:highlight>
                <a:srgbClr val="FBFB65"/>
              </a:highlight>
              <a:latin typeface="Cambria" panose="02040503050406030204" pitchFamily="18" charset="0"/>
            </a:rPr>
            <a:t>target program.</a:t>
          </a:r>
          <a:endParaRPr lang="en-US" sz="1500" kern="1200" dirty="0">
            <a:latin typeface="Cambria" panose="02040503050406030204" pitchFamily="18" charset="0"/>
          </a:endParaRPr>
        </a:p>
      </dsp:txBody>
      <dsp:txXfrm>
        <a:off x="4363713" y="5143"/>
        <a:ext cx="2259411" cy="1197142"/>
      </dsp:txXfrm>
    </dsp:sp>
    <dsp:sp modelId="{A30003D7-6D7E-466A-AC53-975B7018A8FE}">
      <dsp:nvSpPr>
        <dsp:cNvPr id="0" name=""/>
        <dsp:cNvSpPr/>
      </dsp:nvSpPr>
      <dsp:spPr>
        <a:xfrm>
          <a:off x="0" y="1501571"/>
          <a:ext cx="6624476" cy="1197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8F92C-1FF0-412E-A6E4-B68BB87D630D}">
      <dsp:nvSpPr>
        <dsp:cNvPr id="0" name=""/>
        <dsp:cNvSpPr/>
      </dsp:nvSpPr>
      <dsp:spPr>
        <a:xfrm>
          <a:off x="362135" y="1770928"/>
          <a:ext cx="658428" cy="658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6A82C-6703-41C7-BB80-6FE9808B171B}">
      <dsp:nvSpPr>
        <dsp:cNvPr id="0" name=""/>
        <dsp:cNvSpPr/>
      </dsp:nvSpPr>
      <dsp:spPr>
        <a:xfrm>
          <a:off x="1382699" y="1501571"/>
          <a:ext cx="2981014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mbria" panose="02040503050406030204" pitchFamily="18" charset="0"/>
            </a:rPr>
            <a:t>How to handle forward references?</a:t>
          </a:r>
        </a:p>
      </dsp:txBody>
      <dsp:txXfrm>
        <a:off x="1382699" y="1501571"/>
        <a:ext cx="2981014" cy="1197142"/>
      </dsp:txXfrm>
    </dsp:sp>
    <dsp:sp modelId="{F65636B4-3949-48C2-ADAA-C76EFFEBD7E1}">
      <dsp:nvSpPr>
        <dsp:cNvPr id="0" name=""/>
        <dsp:cNvSpPr/>
      </dsp:nvSpPr>
      <dsp:spPr>
        <a:xfrm>
          <a:off x="4363713" y="1501571"/>
          <a:ext cx="2259411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ighlight>
                <a:srgbClr val="00FFFF"/>
              </a:highlight>
              <a:latin typeface="Cambria" panose="02040503050406030204" pitchFamily="18" charset="0"/>
            </a:rPr>
            <a:t>Forward references are handled by </a:t>
          </a:r>
          <a:r>
            <a:rPr lang="en-US" sz="1800" i="1" kern="1200" dirty="0">
              <a:highlight>
                <a:srgbClr val="00FFFF"/>
              </a:highlight>
              <a:latin typeface="Cambria" panose="02040503050406030204" pitchFamily="18" charset="0"/>
            </a:rPr>
            <a:t>backpatching</a:t>
          </a:r>
          <a:r>
            <a:rPr lang="en-US" sz="1800" kern="1200" dirty="0">
              <a:highlight>
                <a:srgbClr val="00FFFF"/>
              </a:highlight>
              <a:latin typeface="Cambria" panose="02040503050406030204" pitchFamily="18" charset="0"/>
            </a:rPr>
            <a:t>.</a:t>
          </a:r>
        </a:p>
      </dsp:txBody>
      <dsp:txXfrm>
        <a:off x="4363713" y="1501571"/>
        <a:ext cx="2259411" cy="1197142"/>
      </dsp:txXfrm>
    </dsp:sp>
    <dsp:sp modelId="{33D33201-E4E9-4417-8C52-B4C2CD66D444}">
      <dsp:nvSpPr>
        <dsp:cNvPr id="0" name=""/>
        <dsp:cNvSpPr/>
      </dsp:nvSpPr>
      <dsp:spPr>
        <a:xfrm>
          <a:off x="0" y="2997998"/>
          <a:ext cx="6624476" cy="1197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D265F-E7AF-4B1E-BAC3-413487FA2F8A}">
      <dsp:nvSpPr>
        <dsp:cNvPr id="0" name=""/>
        <dsp:cNvSpPr/>
      </dsp:nvSpPr>
      <dsp:spPr>
        <a:xfrm>
          <a:off x="362135" y="3267355"/>
          <a:ext cx="658428" cy="6584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57D1E-47D5-40CA-AA86-BFB5E5F36087}">
      <dsp:nvSpPr>
        <dsp:cNvPr id="0" name=""/>
        <dsp:cNvSpPr/>
      </dsp:nvSpPr>
      <dsp:spPr>
        <a:xfrm>
          <a:off x="1382699" y="2997998"/>
          <a:ext cx="5240425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mbria" panose="02040503050406030204" pitchFamily="18" charset="0"/>
            </a:rPr>
            <a:t>If instruction contains a forward reference to a symbol; </a:t>
          </a:r>
          <a:r>
            <a:rPr lang="en-US" sz="2100" kern="1200" dirty="0">
              <a:highlight>
                <a:srgbClr val="00FF00"/>
              </a:highlight>
              <a:latin typeface="Cambria" panose="02040503050406030204" pitchFamily="18" charset="0"/>
            </a:rPr>
            <a:t>assembler leaves the operand field of an instruction blank</a:t>
          </a:r>
          <a:r>
            <a:rPr lang="en-US" sz="2100" kern="1200" dirty="0">
              <a:latin typeface="Cambria" panose="02040503050406030204" pitchFamily="18" charset="0"/>
            </a:rPr>
            <a:t>.</a:t>
          </a:r>
        </a:p>
      </dsp:txBody>
      <dsp:txXfrm>
        <a:off x="1382699" y="2997998"/>
        <a:ext cx="5240425" cy="1197142"/>
      </dsp:txXfrm>
    </dsp:sp>
    <dsp:sp modelId="{ABD6B22C-9628-44EC-8199-EA43EBEE7799}">
      <dsp:nvSpPr>
        <dsp:cNvPr id="0" name=""/>
        <dsp:cNvSpPr/>
      </dsp:nvSpPr>
      <dsp:spPr>
        <a:xfrm>
          <a:off x="0" y="4494426"/>
          <a:ext cx="6624476" cy="1197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792E-9BD7-4E22-8081-6D77C861609D}">
      <dsp:nvSpPr>
        <dsp:cNvPr id="0" name=""/>
        <dsp:cNvSpPr/>
      </dsp:nvSpPr>
      <dsp:spPr>
        <a:xfrm>
          <a:off x="362135" y="4763783"/>
          <a:ext cx="658428" cy="6584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8ED6-36B4-4A82-8F32-F4A28B74E0AC}">
      <dsp:nvSpPr>
        <dsp:cNvPr id="0" name=""/>
        <dsp:cNvSpPr/>
      </dsp:nvSpPr>
      <dsp:spPr>
        <a:xfrm>
          <a:off x="1382699" y="4494426"/>
          <a:ext cx="5240425" cy="119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8" tIns="126698" rIns="126698" bIns="126698" numCol="1" spcCol="1270" anchor="ctr" anchorCtr="0">
          <a:noAutofit/>
        </a:bodyPr>
        <a:lstStyle/>
        <a:p>
          <a:pPr marL="0" lvl="0" indent="0" algn="just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mbria" panose="02040503050406030204" pitchFamily="18" charset="0"/>
            </a:rPr>
            <a:t>The address of symbol is processed </a:t>
          </a:r>
          <a:r>
            <a:rPr lang="en-US" sz="2100" kern="1200" dirty="0">
              <a:solidFill>
                <a:srgbClr val="C00000"/>
              </a:solidFill>
              <a:latin typeface="Cambria" panose="02040503050406030204" pitchFamily="18" charset="0"/>
            </a:rPr>
            <a:t>after the definition of symbol</a:t>
          </a:r>
          <a:r>
            <a:rPr lang="en-US" sz="2100" kern="1200" dirty="0">
              <a:latin typeface="Cambria" panose="02040503050406030204" pitchFamily="18" charset="0"/>
            </a:rPr>
            <a:t> is encountered in the program.</a:t>
          </a:r>
        </a:p>
      </dsp:txBody>
      <dsp:txXfrm>
        <a:off x="1382699" y="4494426"/>
        <a:ext cx="5240425" cy="119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BFE7-775A-45C7-B0FD-8EF53138F131}" type="datetimeFigureOut">
              <a:rPr lang="en-US" smtClean="0"/>
              <a:t>30/08/2020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69DDF-9AEA-4AC1-8F50-E6FAE348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33077-7649-4A6C-92B6-F9CC00280D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69DDF-9AEA-4AC1-8F50-E6FAE348A0E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01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33077-7649-4A6C-92B6-F9CC00280D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05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2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40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3FED-A5C1-4A70-A495-760C2A43B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086B-BD09-44E1-A473-43355018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3234-9184-4CC7-99F5-AD109EB6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65CC-19A0-4593-B386-2F93FEB3FBA0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8AE2-B450-41D6-A238-AC59309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FF40-0231-4D97-A62A-BD7C0645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EEA1-450D-4F7D-99BB-C2DA5F01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7367D-BD51-49EC-92E7-D7559184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DCA8-4900-45A5-9FB3-7402F98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BC2A-9A26-40C6-8087-514D4CA78D39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E93E-7871-4A8A-893F-CACB0FB2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C27F-6E13-4960-8E37-14364B4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F13DE-955F-4E30-A055-AB2FED47B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F7CB-26C5-419E-8582-32D93F52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9FD2-41D5-4572-AAD5-6F66BDB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2E8-5440-4EAD-B116-BA326AF8D858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00D2-E108-48BA-B0A8-AEEB6BA8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06CC-B4C6-46A9-A2A9-EF792CB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85D-A0FD-46FB-9319-5CE2D901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6213-7B05-49E2-9887-81F6EAFB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40FA-EF5B-4445-B53F-23057358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A943-244F-4937-9F65-E4E4817B907B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472-5AB4-4205-9AC6-48ADA73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EF91-CE08-43AA-B74B-B6656941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68E-C0F2-4D2A-801C-08F9D09B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EC41-86C2-424F-8B7A-4B638C5C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812D-17C7-436B-AA96-024B35E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40A2-A048-4D0E-9CD2-A5C42D4AD20B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DDD6-D85E-4F41-9E1F-82F978E4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20E7-0CE2-4767-8536-9F0AF3D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492-196D-4EF5-8C36-72F2EA2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7BE9-2D8A-47F6-B8F6-32B9B263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B623-7270-49E0-ABB9-4B822378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9CD03-8062-4EEB-9A30-99ED904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7675-1FC2-431E-BF0D-469EB144B7B0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16DE-016F-4A12-A720-14EB05CE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2A1D-7ADF-4B66-8BF9-D302585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C7D7-9C1D-4169-8E6A-BAB352D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24A4-AD67-4BDF-9543-16DF85F4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4905-D2C9-44BD-B78E-F16D8927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9F2A2-60B0-433B-BA35-F8B566DB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5779A-32D5-430E-8E6E-6C38907C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2B142-CECF-4F70-B813-61B11CE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BDFE-25D0-4B00-8EDB-8C9DCC05587E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A853-A79F-4856-89B9-20A979F2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46F3A-4367-4819-B0F3-7F72D01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365-FDB7-43D5-95F7-4D7ADEC4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97C19-F18A-4303-8CD1-651006F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C429-8E60-430D-9BCF-BA5461B23390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D445-30EF-4AC4-AA5A-F0F15C6B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7DCE8-A95C-4731-A7F0-0187804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751A-C1EB-4815-9151-AF2BC2A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9D7E-9485-4A98-89F5-D99E8E124F19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32B44-29A5-4CAE-909C-28A7D9A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342F-4D58-46ED-BD0F-E551C1A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2B5F-7741-445D-99E0-1197F304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148F-67D4-4B1B-AF63-AAF06ADF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C3E8F-4E2F-498E-8685-EC79419C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0E7D-081A-45F6-929C-1D39C30B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B9C4-556A-4CC9-BD30-153B0F2D744D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A09E-FEDD-4972-BF36-13AE12A2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5B99-3A03-42C6-8F96-58C5084F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942-8BFC-4286-A917-AC3CD2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0CC9-EDB0-473D-970F-BA8917CC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FB11-C7B3-49D4-9F44-19E952CFB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2A1D-7BA0-4269-98E7-1E6004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BF60-FFDB-4402-86A9-C948C0A464D6}" type="datetime2">
              <a:rPr lang="en-US" smtClean="0"/>
              <a:t>Sunday, August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75BA-B31C-4E66-AE4B-3E43BDC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1B9C-DDEA-4213-B193-F138927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07F36-5DC8-444A-9F02-877A646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420C-674F-4A7B-9635-A37D81B5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3887-14B9-4729-907E-577C15620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E050-67B3-421A-AA07-37AC9242BE06}" type="datetime2">
              <a:rPr lang="en-US" smtClean="0"/>
              <a:t>Sunday, August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6D91-A801-4817-BF79-9564D3D1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C444-1157-4B5A-9ADC-9A963CBD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4.png"/><Relationship Id="rId4" Type="http://schemas.openxmlformats.org/officeDocument/2006/relationships/oleObject" Target="../embeddings/oleObject1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C14F-7C0B-4856-ACB9-683DF11E0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245809"/>
            <a:ext cx="11029950" cy="1564716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sz="4800" b="1" dirty="0"/>
              <a:t>System Programming and Operating System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F276-0BA9-4644-8B6D-F54F2F64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3679672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18BTIS502/18BTCS502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782BD8-0BA0-4F44-916E-77F8C0CF3E5C}"/>
              </a:ext>
            </a:extLst>
          </p:cNvPr>
          <p:cNvSpPr txBox="1">
            <a:spLocks/>
          </p:cNvSpPr>
          <p:nvPr/>
        </p:nvSpPr>
        <p:spPr>
          <a:xfrm>
            <a:off x="7263087" y="4791001"/>
            <a:ext cx="4822896" cy="140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Compiled by –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Dr. Jyoti Malhotra &amp; Prof. Pranav More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SPOS faculty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Department of CSE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MIT School of Engineering, MIT ADT University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D5A8190-16F2-404A-BD60-52A38BB285B4}"/>
              </a:ext>
            </a:extLst>
          </p:cNvPr>
          <p:cNvSpPr/>
          <p:nvPr/>
        </p:nvSpPr>
        <p:spPr>
          <a:xfrm>
            <a:off x="63482" y="6116833"/>
            <a:ext cx="6054776" cy="4913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/>
              <a:t>Pre-requisite : Maturity on Programming Languages and Data Structures 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F4D760A0-4122-4570-896B-8EE5EB80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18395" y="0"/>
            <a:ext cx="1273604" cy="53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92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Introduction to System Software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48139" y="1524000"/>
            <a:ext cx="9667461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algn="ctr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System Software = Operating System + Utilities enabling computer to function</a:t>
            </a: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</a:p>
          <a:p>
            <a:pPr marL="273050" indent="-273050" algn="ctr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endParaRPr lang="en-US" sz="16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8139" y="2286000"/>
            <a:ext cx="966746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000" b="1" i="1" dirty="0">
                <a:latin typeface="Cambria" panose="02040503050406030204" pitchFamily="18" charset="0"/>
              </a:rPr>
              <a:t>	System software</a:t>
            </a:r>
            <a:r>
              <a:rPr lang="en-US" sz="2000" i="1" dirty="0">
                <a:latin typeface="Cambria" panose="02040503050406030204" pitchFamily="18" charset="0"/>
              </a:rPr>
              <a:t> is a computer software which </a:t>
            </a:r>
            <a:r>
              <a:rPr lang="en-US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MANAGES</a:t>
            </a:r>
            <a:r>
              <a:rPr lang="en-US" sz="2000" i="1" dirty="0">
                <a:latin typeface="Cambria" panose="02040503050406030204" pitchFamily="18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CONTROLS</a:t>
            </a:r>
            <a:r>
              <a:rPr lang="en-US" sz="2000" i="1" dirty="0">
                <a:latin typeface="Cambria" panose="02040503050406030204" pitchFamily="18" charset="0"/>
              </a:rPr>
              <a:t> the hardware </a:t>
            </a:r>
            <a:r>
              <a:rPr lang="en-US" sz="2000" dirty="0">
                <a:latin typeface="Cambria" panose="02040503050406030204" pitchFamily="18" charset="0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PROVIDES</a:t>
            </a:r>
            <a:r>
              <a:rPr lang="en-US" sz="2000" dirty="0">
                <a:latin typeface="Cambria" panose="02040503050406030204" pitchFamily="18" charset="0"/>
              </a:rPr>
              <a:t> a platform for running application </a:t>
            </a:r>
            <a:r>
              <a:rPr lang="en-US" sz="2000" b="1" dirty="0">
                <a:latin typeface="Cambria" panose="02040503050406030204" pitchFamily="18" charset="0"/>
              </a:rPr>
              <a:t>software.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108546" name="Picture 2" descr="Image result for System soft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3352800"/>
            <a:ext cx="6839301" cy="3352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05800" y="4038601"/>
            <a:ext cx="213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b="1" dirty="0">
                <a:latin typeface="Cambria" panose="02040503050406030204" pitchFamily="18" charset="0"/>
              </a:rPr>
              <a:t>Examples</a:t>
            </a:r>
            <a:r>
              <a:rPr lang="en-US" sz="2000" dirty="0">
                <a:latin typeface="Cambria" panose="02040503050406030204" pitchFamily="18" charset="0"/>
              </a:rPr>
              <a:t> : 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Compilers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Loaders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Linkers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Interpreters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Debuggers</a:t>
            </a:r>
          </a:p>
          <a:p>
            <a:pPr marL="273050" indent="-273050" algn="just">
              <a:buClr>
                <a:schemeClr val="accent1"/>
              </a:buClr>
              <a:buSzPct val="76000"/>
              <a:defRPr/>
            </a:pPr>
            <a:r>
              <a:rPr lang="en-US" sz="2000" dirty="0">
                <a:latin typeface="Cambria" panose="02040503050406030204" pitchFamily="18" charset="0"/>
              </a:rPr>
              <a:t>	Drivers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83A33-683C-4798-92B9-45B619C40D8A}"/>
              </a:ext>
            </a:extLst>
          </p:cNvPr>
          <p:cNvSpPr/>
          <p:nvPr/>
        </p:nvSpPr>
        <p:spPr>
          <a:xfrm>
            <a:off x="15890" y="650771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Image Courtesy: https://courses.cs.vt.edu/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6FF57-FC0A-44CF-88B4-202A074E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35599" y="6315039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algn="r">
              <a:defRPr/>
            </a:pPr>
            <a:fld id="{6FF3363C-32E6-4944-9FB4-C7AC474189DD}" type="slidenum">
              <a:rPr lang="en-US" altLang="zh-TW" sz="1400">
                <a:solidFill>
                  <a:schemeClr val="tx2"/>
                </a:solidFill>
              </a:rPr>
              <a:pPr algn="r">
                <a:defRPr/>
              </a:pPr>
              <a:t>100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211016" y="106978"/>
            <a:ext cx="9340948" cy="677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Write </a:t>
            </a:r>
            <a:r>
              <a:rPr lang="en-US" sz="19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Target code </a:t>
            </a:r>
            <a:r>
              <a:rPr lang="en-US" sz="19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for following IC of TWO Pass assembler with hypothetical Instruction set. (</a:t>
            </a:r>
            <a:r>
              <a:rPr lang="en-US" sz="19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Assume symbols, literal, symbol table and literal table)</a:t>
            </a:r>
            <a:endParaRPr lang="en-US" sz="1900" dirty="0"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26388" y="1047715"/>
            <a:ext cx="290873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00)  (C, 500)</a:t>
            </a:r>
            <a:endParaRPr lang="en-US" sz="2000" dirty="0"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(L,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(1)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(2)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02) (C, 1500)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02) (C, 3500)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25)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00)  (C, 10)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20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E85834-4F94-42B8-BC7E-EE468B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74" y="175419"/>
            <a:ext cx="2334651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CB2753-B161-4022-9D85-31CDD24C88F4}"/>
              </a:ext>
            </a:extLst>
          </p:cNvPr>
          <p:cNvGrpSpPr/>
          <p:nvPr/>
        </p:nvGrpSpPr>
        <p:grpSpPr>
          <a:xfrm>
            <a:off x="9720774" y="1472570"/>
            <a:ext cx="2274333" cy="3785652"/>
            <a:chOff x="9175741" y="1357271"/>
            <a:chExt cx="2274333" cy="37856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A6B80C-0B6F-4F47-9929-B4C1379EE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5073" y="1495770"/>
              <a:ext cx="1905001" cy="22528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C2680A-D587-4DBB-A1A1-3E690B850B7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6327" y="3996871"/>
              <a:ext cx="1762492" cy="105507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8F1966-7732-411E-AF32-AC152099872D}"/>
                </a:ext>
              </a:extLst>
            </p:cNvPr>
            <p:cNvSpPr txBox="1"/>
            <p:nvPr/>
          </p:nvSpPr>
          <p:spPr>
            <a:xfrm rot="5400000">
              <a:off x="7467581" y="3065431"/>
              <a:ext cx="378565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vert="vert270" wrap="square" anchor="b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F O R    -</a:t>
              </a:r>
            </a:p>
            <a:p>
              <a:pPr algn="ctr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R E  F  E R E N C E</a:t>
              </a:r>
              <a:endParaRPr lang="en-US" b="1" dirty="0"/>
            </a:p>
          </p:txBody>
        </p:sp>
      </p:grpSp>
      <p:graphicFrame>
        <p:nvGraphicFramePr>
          <p:cNvPr id="114688" name="Table 114690">
            <a:extLst>
              <a:ext uri="{FF2B5EF4-FFF2-40B4-BE49-F238E27FC236}">
                <a16:creationId xmlns:a16="http://schemas.microsoft.com/office/drawing/2014/main" id="{25DD5621-EC68-40AB-9A6F-E1D3D1ABC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19439"/>
              </p:ext>
            </p:extLst>
          </p:nvPr>
        </p:nvGraphicFramePr>
        <p:xfrm>
          <a:off x="3235124" y="1064923"/>
          <a:ext cx="2297268" cy="19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28094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04619"/>
                  </a:ext>
                </a:extLst>
              </a:tr>
            </a:tbl>
          </a:graphicData>
        </a:graphic>
      </p:graphicFrame>
      <p:graphicFrame>
        <p:nvGraphicFramePr>
          <p:cNvPr id="114691" name="Table 114690">
            <a:extLst>
              <a:ext uri="{FF2B5EF4-FFF2-40B4-BE49-F238E27FC236}">
                <a16:creationId xmlns:a16="http://schemas.microsoft.com/office/drawing/2014/main" id="{2DFBD75B-B007-43FF-8EB8-1C5DAB45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94365"/>
              </p:ext>
            </p:extLst>
          </p:nvPr>
        </p:nvGraphicFramePr>
        <p:xfrm>
          <a:off x="3236040" y="3329710"/>
          <a:ext cx="2297268" cy="158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74988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</a:tbl>
          </a:graphicData>
        </a:graphic>
      </p:graphicFrame>
      <p:graphicFrame>
        <p:nvGraphicFramePr>
          <p:cNvPr id="114692" name="Table 114691">
            <a:extLst>
              <a:ext uri="{FF2B5EF4-FFF2-40B4-BE49-F238E27FC236}">
                <a16:creationId xmlns:a16="http://schemas.microsoft.com/office/drawing/2014/main" id="{F9B66655-2A43-4812-9DBE-4762920A4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38615"/>
              </p:ext>
            </p:extLst>
          </p:nvPr>
        </p:nvGraphicFramePr>
        <p:xfrm>
          <a:off x="3235124" y="5380001"/>
          <a:ext cx="1531512" cy="1190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9014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79547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34B0B19-03DB-4A3B-933E-A19C038D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89" y="885040"/>
            <a:ext cx="3250614" cy="62324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TARGET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500 +  09  0  3501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501 +  10  0  3526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502 +  01  0  3528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503 +  04  1  3501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504 +  01  2  3526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endParaRPr lang="en-US" sz="1100" dirty="0"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1500 + 02  0  3529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1501 + 05  0  3527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1502 + 10  0  3527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1503 +  01 0  3526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1504 +  02  0  3530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endParaRPr lang="en-US" sz="1200" dirty="0"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3500 +  05  0  ……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solidFill>
                  <a:srgbClr val="FF0000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(Undefined symbol at 3500)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3501 +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3526 + 00  0  010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3527 +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3528 + 00  0  006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3529 + 00  0  007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sz="19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3530 + 00  0  008</a:t>
            </a:r>
          </a:p>
        </p:txBody>
      </p:sp>
    </p:spTree>
    <p:extLst>
      <p:ext uri="{BB962C8B-B14F-4D97-AF65-F5344CB8AC3E}">
        <p14:creationId xmlns:p14="http://schemas.microsoft.com/office/powerpoint/2010/main" val="18549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06" y="113353"/>
            <a:ext cx="2903805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100" b="1" dirty="0"/>
              <a:t>2-pass assembler practice example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4101906" y="1196563"/>
            <a:ext cx="7451774" cy="167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the following piece of assembly language code; show the contents of the symbol table, literal table, &amp; pool table by generating the Intermediate Code. Assume the </a:t>
            </a:r>
            <a:r>
              <a:rPr lang="en-US" sz="1800" b="1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 of instruction</a:t>
            </a:r>
            <a:r>
              <a:rPr lang="en-US" sz="1800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as</a:t>
            </a:r>
            <a:r>
              <a:rPr lang="en-US" sz="1800" b="1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2 for DC and 1 for IS, AD</a:t>
            </a:r>
            <a:r>
              <a:rPr lang="en-US" sz="1800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sz="1900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93794"/>
              </p:ext>
            </p:extLst>
          </p:nvPr>
        </p:nvGraphicFramePr>
        <p:xfrm>
          <a:off x="243450" y="113353"/>
          <a:ext cx="3723640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BREG, 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CREG, =’5’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EQU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A+1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PRINT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L1+2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LTORG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=’10’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408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06" y="113353"/>
            <a:ext cx="2903805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100" b="1" dirty="0"/>
              <a:t>2-pass assembler practice example 6 - </a:t>
            </a:r>
            <a:r>
              <a:rPr lang="en-US" sz="2100" b="1" dirty="0">
                <a:highlight>
                  <a:srgbClr val="00FFFF"/>
                </a:highlight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4140004" y="830803"/>
            <a:ext cx="282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highlight>
                  <a:srgbClr val="FFFF00"/>
                </a:highlight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 of DC= 2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/>
        </p:nvGraphicFramePr>
        <p:xfrm>
          <a:off x="243450" y="113353"/>
          <a:ext cx="3723640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BREG, 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CREG, =’5’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EQU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A+1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PRINT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L1+2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LTORG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=’10’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9A5B180-2041-44D6-9870-98CBB1015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43906"/>
              </p:ext>
            </p:extLst>
          </p:nvPr>
        </p:nvGraphicFramePr>
        <p:xfrm>
          <a:off x="7401561" y="91440"/>
          <a:ext cx="3723640" cy="667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LC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(C, 5000)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(1) (S, 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5001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(DL,  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(C, 30)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5031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15)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(2)  (L, 00)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16)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 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 03)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00) + 1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5034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 03)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05)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(0)  (L, 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 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01) + 2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5035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(DL,  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 ,05)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03)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(0) (L,  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05)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(0)  (S,  03)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5039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 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 02)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(C, 7000)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7000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(DL,01)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(C,  25)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7025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  <p:graphicFrame>
        <p:nvGraphicFramePr>
          <p:cNvPr id="8" name="Table 114690">
            <a:extLst>
              <a:ext uri="{FF2B5EF4-FFF2-40B4-BE49-F238E27FC236}">
                <a16:creationId xmlns:a16="http://schemas.microsoft.com/office/drawing/2014/main" id="{F13BB846-61D7-49B3-9E83-31A88E03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60200"/>
              </p:ext>
            </p:extLst>
          </p:nvPr>
        </p:nvGraphicFramePr>
        <p:xfrm>
          <a:off x="4140004" y="1200135"/>
          <a:ext cx="2297268" cy="238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0086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704619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01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360E92-0FF8-416F-A3A1-8084B383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89149"/>
              </p:ext>
            </p:extLst>
          </p:nvPr>
        </p:nvGraphicFramePr>
        <p:xfrm>
          <a:off x="4140004" y="3824009"/>
          <a:ext cx="2297268" cy="158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74988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6AFF21-ABD2-455B-BFAF-11210EBF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42370"/>
              </p:ext>
            </p:extLst>
          </p:nvPr>
        </p:nvGraphicFramePr>
        <p:xfrm>
          <a:off x="4165623" y="5573457"/>
          <a:ext cx="1531512" cy="1190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69014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7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"/>
            <a:ext cx="10515600" cy="544513"/>
          </a:xfrm>
        </p:spPr>
        <p:txBody>
          <a:bodyPr>
            <a:normAutofit/>
          </a:bodyPr>
          <a:lstStyle/>
          <a:p>
            <a:pPr algn="r"/>
            <a:r>
              <a:rPr lang="en-US" sz="2100" b="1" dirty="0"/>
              <a:t>2-pass assembler practice example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4178103" y="568494"/>
            <a:ext cx="766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the following piece of assembly language code; generate Target code using single pass assembler features. Assume the </a:t>
            </a:r>
            <a:r>
              <a:rPr lang="en-US" sz="1800" b="1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 of instruction</a:t>
            </a:r>
            <a:r>
              <a:rPr lang="en-US" sz="1800" dirty="0">
                <a:effectLst/>
                <a:latin typeface="Cambria" panose="020405030504060302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1</a:t>
            </a:r>
            <a:endParaRPr lang="en-US" sz="1900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71577"/>
              </p:ext>
            </p:extLst>
          </p:nvPr>
        </p:nvGraphicFramePr>
        <p:xfrm>
          <a:off x="347003" y="276860"/>
          <a:ext cx="372364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BREG, 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CREG, 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EQU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A-5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PRINT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LTORG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4137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70" y="84991"/>
            <a:ext cx="3427437" cy="5445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b="1" dirty="0"/>
              <a:t>2-pass assembler practice </a:t>
            </a:r>
            <a:br>
              <a:rPr lang="en-US" sz="2100" b="1" dirty="0"/>
            </a:br>
            <a:r>
              <a:rPr lang="en-US" sz="2100" b="1" dirty="0"/>
              <a:t>example 7 - </a:t>
            </a:r>
            <a:r>
              <a:rPr lang="en-US" sz="2100" b="1" dirty="0">
                <a:highlight>
                  <a:srgbClr val="00FFFF"/>
                </a:highlight>
              </a:rPr>
              <a:t>SOLUTION</a:t>
            </a:r>
            <a:r>
              <a:rPr lang="en-US" sz="21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6335"/>
              </p:ext>
            </p:extLst>
          </p:nvPr>
        </p:nvGraphicFramePr>
        <p:xfrm>
          <a:off x="361070" y="771776"/>
          <a:ext cx="372364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BREG, 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CREG, 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EQU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A-5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PRINT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=’15’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LTORG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MULT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MOVEM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AREG, 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ORIGIN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  <p:graphicFrame>
        <p:nvGraphicFramePr>
          <p:cNvPr id="7" name="Table 114690">
            <a:extLst>
              <a:ext uri="{FF2B5EF4-FFF2-40B4-BE49-F238E27FC236}">
                <a16:creationId xmlns:a16="http://schemas.microsoft.com/office/drawing/2014/main" id="{31888BEF-1066-43BA-A132-413418A7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50370"/>
              </p:ext>
            </p:extLst>
          </p:nvPr>
        </p:nvGraphicFramePr>
        <p:xfrm>
          <a:off x="4494269" y="284961"/>
          <a:ext cx="2297268" cy="19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0086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723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B17C2A-424C-46E9-9D1C-28F42C18D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34448"/>
              </p:ext>
            </p:extLst>
          </p:nvPr>
        </p:nvGraphicFramePr>
        <p:xfrm>
          <a:off x="4494269" y="3919446"/>
          <a:ext cx="2743200" cy="2399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355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988845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</a:tblGrid>
              <a:tr h="62441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OF INCOMPLETE 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74988"/>
                  </a:ext>
                </a:extLst>
              </a:tr>
              <a:tr h="617212">
                <a:tc>
                  <a:txBody>
                    <a:bodyPr/>
                    <a:lstStyle/>
                    <a:p>
                      <a:r>
                        <a:rPr lang="en-US" dirty="0"/>
                        <a:t>Instruction Address (LC)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Symbols/Literals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7318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  <a:tr h="37318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5006, 5007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59857"/>
                  </a:ext>
                </a:extLst>
              </a:tr>
              <a:tr h="37318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=‘15’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68216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6DBD9875-7E5C-41A3-994F-DB76E3B0F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75362"/>
              </p:ext>
            </p:extLst>
          </p:nvPr>
        </p:nvGraphicFramePr>
        <p:xfrm>
          <a:off x="7793503" y="357248"/>
          <a:ext cx="3723640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57972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226060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TARGET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5000+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  …….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7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5001+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5006+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  …….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5007+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…….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5008+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0  4996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5009+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…….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0  0015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0  0005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0  5011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0  4996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5014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0  0000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4A6FA7-165A-494B-8DD9-FCE63279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0959"/>
              </p:ext>
            </p:extLst>
          </p:nvPr>
        </p:nvGraphicFramePr>
        <p:xfrm>
          <a:off x="4494269" y="2510451"/>
          <a:ext cx="2297268" cy="1190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56">
                  <a:extLst>
                    <a:ext uri="{9D8B030D-6E8A-4147-A177-3AD203B41FA5}">
                      <a16:colId xmlns:a16="http://schemas.microsoft.com/office/drawing/2014/main" val="211715310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3554703935"/>
                    </a:ext>
                  </a:extLst>
                </a:gridCol>
                <a:gridCol w="765756">
                  <a:extLst>
                    <a:ext uri="{9D8B030D-6E8A-4147-A177-3AD203B41FA5}">
                      <a16:colId xmlns:a16="http://schemas.microsoft.com/office/drawing/2014/main" val="2117750810"/>
                    </a:ext>
                  </a:extLst>
                </a:gridCol>
              </a:tblGrid>
              <a:tr h="3968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74988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62592"/>
                  </a:ext>
                </a:extLst>
              </a:tr>
              <a:tr h="39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0222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3FD4F33-D027-4287-B963-4B91B42E187C}"/>
              </a:ext>
            </a:extLst>
          </p:cNvPr>
          <p:cNvSpPr/>
          <p:nvPr/>
        </p:nvSpPr>
        <p:spPr>
          <a:xfrm>
            <a:off x="6326769" y="5176911"/>
            <a:ext cx="858129" cy="3995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C73E0-0242-414A-B121-E420693B8F78}"/>
              </a:ext>
            </a:extLst>
          </p:cNvPr>
          <p:cNvSpPr/>
          <p:nvPr/>
        </p:nvSpPr>
        <p:spPr>
          <a:xfrm>
            <a:off x="4494269" y="5176911"/>
            <a:ext cx="1219201" cy="399586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550A5-D9A5-46D0-8B97-4E6484EB88AB}"/>
              </a:ext>
            </a:extLst>
          </p:cNvPr>
          <p:cNvSpPr txBox="1"/>
          <p:nvPr/>
        </p:nvSpPr>
        <p:spPr>
          <a:xfrm>
            <a:off x="9537630" y="692964"/>
            <a:ext cx="962698" cy="384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sz="1900" b="1" dirty="0">
                <a:latin typeface="Cambria" panose="02040503050406030204" pitchFamily="18" charset="0"/>
              </a:rPr>
              <a:t>5001</a:t>
            </a: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432FE-E8FB-4BD7-BD64-E32FF6A2E160}"/>
              </a:ext>
            </a:extLst>
          </p:cNvPr>
          <p:cNvSpPr/>
          <p:nvPr/>
        </p:nvSpPr>
        <p:spPr>
          <a:xfrm>
            <a:off x="4494268" y="687118"/>
            <a:ext cx="2297267" cy="399586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8DEBB-BBF3-4506-955B-A5F55E305910}"/>
              </a:ext>
            </a:extLst>
          </p:cNvPr>
          <p:cNvSpPr/>
          <p:nvPr/>
        </p:nvSpPr>
        <p:spPr>
          <a:xfrm>
            <a:off x="6326769" y="5599402"/>
            <a:ext cx="858129" cy="3995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806F12-660C-4E6C-B368-E1642DFAA5A4}"/>
              </a:ext>
            </a:extLst>
          </p:cNvPr>
          <p:cNvSpPr/>
          <p:nvPr/>
        </p:nvSpPr>
        <p:spPr>
          <a:xfrm>
            <a:off x="4494269" y="5599402"/>
            <a:ext cx="1219201" cy="399586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354F2-C1A0-4345-9791-1519A8BC1B68}"/>
              </a:ext>
            </a:extLst>
          </p:cNvPr>
          <p:cNvSpPr/>
          <p:nvPr/>
        </p:nvSpPr>
        <p:spPr>
          <a:xfrm>
            <a:off x="4494268" y="1109609"/>
            <a:ext cx="2297267" cy="399586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EF01A-85C0-4D97-8706-3CB0DE34C487}"/>
              </a:ext>
            </a:extLst>
          </p:cNvPr>
          <p:cNvSpPr txBox="1"/>
          <p:nvPr/>
        </p:nvSpPr>
        <p:spPr>
          <a:xfrm>
            <a:off x="9551699" y="1444178"/>
            <a:ext cx="962698" cy="384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sz="1900" b="1" dirty="0">
                <a:latin typeface="Cambria" panose="02040503050406030204" pitchFamily="18" charset="0"/>
              </a:rPr>
              <a:t>5011</a:t>
            </a: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03330D-B5E6-441E-95CC-37E7484EA850}"/>
              </a:ext>
            </a:extLst>
          </p:cNvPr>
          <p:cNvSpPr txBox="1"/>
          <p:nvPr/>
        </p:nvSpPr>
        <p:spPr>
          <a:xfrm>
            <a:off x="9551699" y="1859676"/>
            <a:ext cx="962698" cy="384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sz="1900" b="1" dirty="0">
                <a:latin typeface="Cambria" panose="02040503050406030204" pitchFamily="18" charset="0"/>
              </a:rPr>
              <a:t>5011</a:t>
            </a:r>
            <a:endParaRPr lang="en-US" sz="1900" dirty="0"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72994-18EF-4EBC-A698-6AB47171407D}"/>
              </a:ext>
            </a:extLst>
          </p:cNvPr>
          <p:cNvSpPr/>
          <p:nvPr/>
        </p:nvSpPr>
        <p:spPr>
          <a:xfrm>
            <a:off x="6324421" y="5976886"/>
            <a:ext cx="858129" cy="3995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BFEA4-49BA-4012-8913-B860EA2AE5BF}"/>
              </a:ext>
            </a:extLst>
          </p:cNvPr>
          <p:cNvSpPr/>
          <p:nvPr/>
        </p:nvSpPr>
        <p:spPr>
          <a:xfrm>
            <a:off x="4491921" y="5976886"/>
            <a:ext cx="1219201" cy="399586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20F70F-0365-44C1-BB40-020CE24B6FD0}"/>
              </a:ext>
            </a:extLst>
          </p:cNvPr>
          <p:cNvSpPr/>
          <p:nvPr/>
        </p:nvSpPr>
        <p:spPr>
          <a:xfrm>
            <a:off x="4494267" y="2883457"/>
            <a:ext cx="2297267" cy="399586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F4472-55DF-4E4A-9707-E6A9DE437D94}"/>
              </a:ext>
            </a:extLst>
          </p:cNvPr>
          <p:cNvSpPr txBox="1"/>
          <p:nvPr/>
        </p:nvSpPr>
        <p:spPr>
          <a:xfrm>
            <a:off x="9551699" y="2946606"/>
            <a:ext cx="962698" cy="384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sz="1900" b="1" dirty="0">
                <a:latin typeface="Cambria" panose="02040503050406030204" pitchFamily="18" charset="0"/>
              </a:rPr>
              <a:t>5010</a:t>
            </a:r>
            <a:endParaRPr lang="en-US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</a:rPr>
              <a:t>Language Processing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1"/>
            <a:ext cx="6248400" cy="2667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ambria" panose="02040503050406030204" pitchFamily="18" charset="0"/>
              </a:rPr>
              <a:t>Software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</a:rPr>
              <a:t>Customer expresses the ideas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</a:rPr>
              <a:t>Designer describes the ideas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</a:rPr>
              <a:t>Programmer implements the ideas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</a:rPr>
              <a:t>Systems behaves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276850" y="2590800"/>
            <a:ext cx="1352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2388514"/>
            <a:ext cx="2550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Application domain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86450" y="3078749"/>
            <a:ext cx="7620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2963646"/>
            <a:ext cx="2352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Execution domain</a:t>
            </a:r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3899586"/>
            <a:ext cx="2868468" cy="255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063163"/>
            <a:ext cx="4533900" cy="236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68668" y="4858792"/>
            <a:ext cx="2286000" cy="769441"/>
          </a:xfrm>
          <a:prstGeom prst="rect">
            <a:avLst/>
          </a:prstGeom>
          <a:gradFill>
            <a:gsLst>
              <a:gs pos="0">
                <a:srgbClr val="FFEFD1">
                  <a:alpha val="16000"/>
                </a:srgbClr>
              </a:gs>
              <a:gs pos="64999">
                <a:srgbClr val="F0EBD5"/>
              </a:gs>
              <a:gs pos="100000">
                <a:srgbClr val="D1C39F"/>
              </a:gs>
            </a:gsLst>
            <a:lin ang="95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PL – Programming Languages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036F0-9173-489E-968E-98E4C00AAAB7}"/>
              </a:ext>
            </a:extLst>
          </p:cNvPr>
          <p:cNvSpPr/>
          <p:nvPr/>
        </p:nvSpPr>
        <p:spPr>
          <a:xfrm>
            <a:off x="15890" y="6507718"/>
            <a:ext cx="612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Image Courtesy: </a:t>
            </a:r>
            <a:r>
              <a:rPr lang="en-US" altLang="zh-TW" sz="1400" i="1" dirty="0"/>
              <a:t>Systems Programming and Operating Systems, D.M. </a:t>
            </a:r>
            <a:r>
              <a:rPr lang="en-US" altLang="zh-TW" sz="1400" i="1" dirty="0" err="1"/>
              <a:t>Dhamdhere</a:t>
            </a:r>
            <a:r>
              <a:rPr lang="en-US" sz="1400" i="1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783B1-D099-49E2-A771-2101AC2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</a:rPr>
              <a:t>Language Processing + Activities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71550" y="1387476"/>
            <a:ext cx="10572750" cy="20415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100" b="1" u="sng" dirty="0">
                <a:solidFill>
                  <a:srgbClr val="0000FF"/>
                </a:solidFill>
                <a:latin typeface="Cambria" panose="02040503050406030204" pitchFamily="18" charset="0"/>
              </a:rPr>
              <a:t>Language processors </a:t>
            </a:r>
            <a:r>
              <a:rPr lang="en-US" sz="2100" dirty="0">
                <a:latin typeface="Cambria" panose="02040503050406030204" pitchFamily="18" charset="0"/>
              </a:rPr>
              <a:t>– A System Program that </a:t>
            </a:r>
            <a:r>
              <a:rPr lang="en-US" sz="2100" dirty="0">
                <a:solidFill>
                  <a:srgbClr val="C00000"/>
                </a:solidFill>
                <a:latin typeface="Cambria" panose="02040503050406030204" pitchFamily="18" charset="0"/>
              </a:rPr>
              <a:t>bridges the specification and execution gap </a:t>
            </a:r>
            <a:r>
              <a:rPr lang="en-US" sz="2100" dirty="0">
                <a:latin typeface="Cambria" panose="02040503050406030204" pitchFamily="18" charset="0"/>
              </a:rPr>
              <a:t>of the computation.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100" dirty="0">
                <a:latin typeface="Cambria" panose="02040503050406030204" pitchFamily="18" charset="0"/>
              </a:rPr>
              <a:t>#define MAX 50 → </a:t>
            </a:r>
            <a:r>
              <a:rPr lang="en-US" sz="2100" dirty="0" err="1">
                <a:latin typeface="Cambria" panose="02040503050406030204" pitchFamily="18" charset="0"/>
              </a:rPr>
              <a:t>int</a:t>
            </a:r>
            <a:r>
              <a:rPr lang="en-US" sz="2100" dirty="0">
                <a:latin typeface="Cambria" panose="02040503050406030204" pitchFamily="18" charset="0"/>
              </a:rPr>
              <a:t> </a:t>
            </a:r>
            <a:r>
              <a:rPr lang="en-US" sz="2100" dirty="0" err="1">
                <a:latin typeface="Cambria" panose="02040503050406030204" pitchFamily="18" charset="0"/>
              </a:rPr>
              <a:t>arr</a:t>
            </a:r>
            <a:r>
              <a:rPr lang="en-US" sz="2100" dirty="0">
                <a:latin typeface="Cambria" panose="02040503050406030204" pitchFamily="18" charset="0"/>
              </a:rPr>
              <a:t>[MAX]; → </a:t>
            </a:r>
            <a:r>
              <a:rPr lang="en-US" sz="2100" dirty="0" err="1">
                <a:latin typeface="Cambria" panose="02040503050406030204" pitchFamily="18" charset="0"/>
              </a:rPr>
              <a:t>int</a:t>
            </a:r>
            <a:r>
              <a:rPr lang="en-US" sz="2100" dirty="0">
                <a:latin typeface="Cambria" panose="02040503050406030204" pitchFamily="18" charset="0"/>
              </a:rPr>
              <a:t> </a:t>
            </a:r>
            <a:r>
              <a:rPr lang="en-US" sz="2100" dirty="0" err="1">
                <a:latin typeface="Cambria" panose="02040503050406030204" pitchFamily="18" charset="0"/>
              </a:rPr>
              <a:t>arr</a:t>
            </a:r>
            <a:r>
              <a:rPr lang="en-US" sz="2100" dirty="0">
                <a:latin typeface="Cambria" panose="02040503050406030204" pitchFamily="18" charset="0"/>
              </a:rPr>
              <a:t>[50];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100" dirty="0" err="1">
                <a:latin typeface="Cambria" panose="02040503050406030204" pitchFamily="18" charset="0"/>
              </a:rPr>
              <a:t>test.c</a:t>
            </a:r>
            <a:r>
              <a:rPr lang="en-US" sz="2100" dirty="0">
                <a:latin typeface="Cambria" panose="02040503050406030204" pitchFamily="18" charset="0"/>
              </a:rPr>
              <a:t> → </a:t>
            </a:r>
            <a:r>
              <a:rPr lang="en-US" sz="2100" dirty="0" err="1">
                <a:latin typeface="Cambria" panose="02040503050406030204" pitchFamily="18" charset="0"/>
              </a:rPr>
              <a:t>gcc</a:t>
            </a:r>
            <a:r>
              <a:rPr lang="en-US" sz="2100" dirty="0">
                <a:latin typeface="Cambria" panose="02040503050406030204" pitchFamily="18" charset="0"/>
              </a:rPr>
              <a:t> –o t </a:t>
            </a:r>
            <a:r>
              <a:rPr lang="en-US" sz="2100" dirty="0" err="1">
                <a:latin typeface="Cambria" panose="02040503050406030204" pitchFamily="18" charset="0"/>
              </a:rPr>
              <a:t>test.c</a:t>
            </a:r>
            <a:r>
              <a:rPr lang="en-US" sz="2100" dirty="0">
                <a:latin typeface="Cambria" panose="02040503050406030204" pitchFamily="18" charset="0"/>
              </a:rPr>
              <a:t> → 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1550" y="3368676"/>
            <a:ext cx="923925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algn="just"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100" b="1" u="sng" dirty="0">
                <a:solidFill>
                  <a:srgbClr val="0000FF"/>
                </a:solidFill>
                <a:latin typeface="Cambria" panose="02040503050406030204" pitchFamily="18" charset="0"/>
              </a:rPr>
              <a:t>Language Processing activities </a:t>
            </a:r>
            <a:r>
              <a:rPr lang="en-US" sz="2100" dirty="0">
                <a:latin typeface="Cambria" panose="02040503050406030204" pitchFamily="18" charset="0"/>
              </a:rPr>
              <a:t>-</a:t>
            </a:r>
          </a:p>
          <a:p>
            <a:pPr marL="457200" indent="-457200" algn="just" fontAlgn="base">
              <a:lnSpc>
                <a:spcPct val="150000"/>
              </a:lnSpc>
              <a:spcAft>
                <a:spcPct val="0"/>
              </a:spcAft>
              <a:buSzPct val="76000"/>
              <a:buFont typeface="+mj-lt"/>
              <a:buAutoNum type="arabicPeriod"/>
              <a:defRPr/>
            </a:pPr>
            <a:r>
              <a:rPr lang="en-US" sz="2100" dirty="0">
                <a:latin typeface="Cambria" panose="02040503050406030204" pitchFamily="18" charset="0"/>
              </a:rPr>
              <a:t>Program Generation</a:t>
            </a:r>
          </a:p>
          <a:p>
            <a:pPr marL="457200" indent="-457200" algn="just" fontAlgn="base">
              <a:lnSpc>
                <a:spcPct val="150000"/>
              </a:lnSpc>
              <a:spcAft>
                <a:spcPct val="0"/>
              </a:spcAft>
              <a:buSzPct val="76000"/>
              <a:buFont typeface="+mj-lt"/>
              <a:buAutoNum type="arabicPeriod"/>
              <a:defRPr/>
            </a:pPr>
            <a:r>
              <a:rPr lang="en-US" sz="2100" dirty="0">
                <a:latin typeface="Cambria" panose="02040503050406030204" pitchFamily="18" charset="0"/>
              </a:rPr>
              <a:t>Program Execution</a:t>
            </a:r>
          </a:p>
          <a:p>
            <a:pPr marL="731838" lvl="1" indent="-4572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76000"/>
              <a:buFont typeface="+mj-lt"/>
              <a:buAutoNum type="alphaLcParenR"/>
              <a:defRPr/>
            </a:pPr>
            <a:r>
              <a:rPr lang="en-US" sz="2100" dirty="0">
                <a:latin typeface="Cambria" panose="02040503050406030204" pitchFamily="18" charset="0"/>
              </a:rPr>
              <a:t>Program Translation</a:t>
            </a:r>
          </a:p>
          <a:p>
            <a:pPr marL="731838" lvl="1" indent="-4572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76000"/>
              <a:buFont typeface="+mj-lt"/>
              <a:buAutoNum type="alphaLcParenR"/>
              <a:defRPr/>
            </a:pPr>
            <a:r>
              <a:rPr lang="en-US" sz="2100" dirty="0">
                <a:latin typeface="Cambria" panose="02040503050406030204" pitchFamily="18" charset="0"/>
              </a:rPr>
              <a:t>Program Interpretation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4227513"/>
            <a:ext cx="5105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92C0B7-9B4C-43D9-BAAA-833F749C00C9}"/>
              </a:ext>
            </a:extLst>
          </p:cNvPr>
          <p:cNvSpPr/>
          <p:nvPr/>
        </p:nvSpPr>
        <p:spPr>
          <a:xfrm>
            <a:off x="15890" y="6507718"/>
            <a:ext cx="612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Image Courtesy: </a:t>
            </a:r>
            <a:r>
              <a:rPr lang="en-US" altLang="zh-TW" sz="1400" i="1" dirty="0"/>
              <a:t>Systems Programming and Operating Systems, D.M. </a:t>
            </a:r>
            <a:r>
              <a:rPr lang="en-US" altLang="zh-TW" sz="1400" i="1" dirty="0" err="1"/>
              <a:t>Dhamdhere</a:t>
            </a:r>
            <a:r>
              <a:rPr lang="en-US" sz="1400" i="1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B2D4A-8C6C-413D-8661-BCF948CD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Program Translator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3505200"/>
            <a:ext cx="10096500" cy="2362200"/>
          </a:xfrm>
          <a:ln>
            <a:headEnd/>
            <a:tailEnd/>
          </a:ln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100" b="1" dirty="0">
                <a:latin typeface="Cambria" panose="02040503050406030204" pitchFamily="18" charset="0"/>
              </a:rPr>
              <a:t>Characteristics of program translation-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latin typeface="Cambria" panose="02040503050406030204" pitchFamily="18" charset="0"/>
              </a:rPr>
              <a:t>A program must be translated before its execution.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latin typeface="Cambria" panose="02040503050406030204" pitchFamily="18" charset="0"/>
              </a:rPr>
              <a:t>Translated program is saved in a file, which may be </a:t>
            </a:r>
            <a:r>
              <a:rPr lang="en-US" sz="2200" i="1" dirty="0">
                <a:solidFill>
                  <a:srgbClr val="0000FF"/>
                </a:solidFill>
                <a:latin typeface="Cambria" panose="02040503050406030204" pitchFamily="18" charset="0"/>
              </a:rPr>
              <a:t>executed repeatedly</a:t>
            </a:r>
            <a:r>
              <a:rPr lang="en-US" sz="2200" dirty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latin typeface="Cambria" panose="02040503050406030204" pitchFamily="18" charset="0"/>
              </a:rPr>
              <a:t>A program may be </a:t>
            </a:r>
            <a:r>
              <a:rPr lang="en-US" sz="2200" i="1" dirty="0">
                <a:solidFill>
                  <a:srgbClr val="0000FF"/>
                </a:solidFill>
                <a:latin typeface="Cambria" panose="02040503050406030204" pitchFamily="18" charset="0"/>
              </a:rPr>
              <a:t>retranslated</a:t>
            </a:r>
            <a:r>
              <a:rPr lang="en-US" sz="2200" dirty="0">
                <a:latin typeface="Cambria" panose="02040503050406030204" pitchFamily="18" charset="0"/>
              </a:rPr>
              <a:t> with modifications.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Cambria" panose="020405030504060302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33501"/>
            <a:ext cx="7734300" cy="19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DD2F51-65BE-48F7-9041-A213F9ED8336}"/>
              </a:ext>
            </a:extLst>
          </p:cNvPr>
          <p:cNvSpPr/>
          <p:nvPr/>
        </p:nvSpPr>
        <p:spPr>
          <a:xfrm>
            <a:off x="15890" y="6507718"/>
            <a:ext cx="612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Image Courtesy: </a:t>
            </a:r>
            <a:r>
              <a:rPr lang="en-US" altLang="zh-TW" sz="1400" i="1" dirty="0"/>
              <a:t>Systems Programming and Operating Systems, D.M. </a:t>
            </a:r>
            <a:r>
              <a:rPr lang="en-US" altLang="zh-TW" sz="1400" i="1" dirty="0" err="1"/>
              <a:t>Dhamdhere</a:t>
            </a:r>
            <a:r>
              <a:rPr lang="en-US" sz="1400" i="1" dirty="0"/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48CF51-4009-4449-92CC-A0125A7D5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143121"/>
              </p:ext>
            </p:extLst>
          </p:nvPr>
        </p:nvGraphicFramePr>
        <p:xfrm>
          <a:off x="9867900" y="3352800"/>
          <a:ext cx="2336800" cy="299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64C24-9DFD-4714-93B9-E3D4C9D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189" y="228600"/>
            <a:ext cx="905747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0" y="152400"/>
            <a:ext cx="8229600" cy="533400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c/</a:t>
            </a:r>
            <a:r>
              <a:rPr lang="en-US" sz="2800" dirty="0" err="1">
                <a:solidFill>
                  <a:srgbClr val="0000FF"/>
                </a:solidFill>
                <a:latin typeface="Cambria" panose="02040503050406030204" pitchFamily="18" charset="0"/>
              </a:rPr>
              <a:t>cpp</a:t>
            </a:r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 program Translation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48DDF-DD4D-465D-97C2-6482A5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4724400" cy="68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0" y="76200"/>
            <a:ext cx="4495800" cy="990600"/>
          </a:xfrm>
        </p:spPr>
        <p:txBody>
          <a:bodyPr anchor="ctr"/>
          <a:lstStyle/>
          <a:p>
            <a:pPr algn="ctr"/>
            <a:r>
              <a:rPr lang="en-IN" sz="2800" dirty="0">
                <a:solidFill>
                  <a:srgbClr val="0000FF"/>
                </a:solidFill>
              </a:rPr>
              <a:t>Build Process in C</a:t>
            </a:r>
            <a:br>
              <a:rPr lang="en-IN" sz="2800" dirty="0">
                <a:solidFill>
                  <a:srgbClr val="0000FF"/>
                </a:solidFill>
              </a:rPr>
            </a:br>
            <a:r>
              <a:rPr lang="en-IN" sz="2000" i="1" dirty="0">
                <a:solidFill>
                  <a:srgbClr val="0000FF"/>
                </a:solidFill>
              </a:rPr>
              <a:t>(5 phases)</a:t>
            </a:r>
            <a:endParaRPr lang="en-IN" sz="2800" i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0" y="1155918"/>
            <a:ext cx="4038600" cy="914400"/>
          </a:xfrm>
          <a:prstGeom prst="rect">
            <a:avLst/>
          </a:prstGeom>
          <a:solidFill>
            <a:srgbClr val="8B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Preprocessing</a:t>
            </a:r>
            <a:r>
              <a:rPr lang="en-US" dirty="0">
                <a:solidFill>
                  <a:schemeClr val="tx1"/>
                </a:solidFill>
              </a:rPr>
              <a:t> – #symbol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Directives like #define, #include, #</a:t>
            </a:r>
            <a:r>
              <a:rPr lang="en-US" dirty="0" err="1">
                <a:solidFill>
                  <a:schemeClr val="tx1"/>
                </a:solidFill>
              </a:rPr>
              <a:t>ifdef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1206" y="2140893"/>
            <a:ext cx="40243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#include” causes the preprocessor to paste the contents of “</a:t>
            </a:r>
            <a:r>
              <a:rPr lang="en-US" dirty="0" err="1"/>
              <a:t>stdio.h</a:t>
            </a:r>
            <a:r>
              <a:rPr lang="en-US" dirty="0"/>
              <a:t>” into the source code file at the location of the #include 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594318"/>
            <a:ext cx="40386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Compiler</a:t>
            </a:r>
            <a:r>
              <a:rPr lang="en-US" dirty="0">
                <a:solidFill>
                  <a:schemeClr val="tx1"/>
                </a:solidFill>
              </a:rPr>
              <a:t>– Identification of syntax errors in </a:t>
            </a:r>
            <a:r>
              <a:rPr lang="en-US" dirty="0" err="1">
                <a:solidFill>
                  <a:schemeClr val="tx1"/>
                </a:solidFill>
              </a:rPr>
              <a:t>hello.i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1206" y="4471719"/>
            <a:ext cx="4024394" cy="19697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found; the syntax errors are listed on the terminal with warnings.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If NOT found; error free code is translated by the Compiler into an equivalent assembly language program – </a:t>
            </a:r>
            <a:r>
              <a:rPr lang="en-US" dirty="0" err="1"/>
              <a:t>hello.s</a:t>
            </a:r>
            <a:endParaRPr lang="en-US" dirty="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267200" y="6469904"/>
            <a:ext cx="3733800" cy="4308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gcc</a:t>
            </a:r>
            <a:r>
              <a:rPr lang="en-US" sz="2200" dirty="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   -c    -save-temps   </a:t>
            </a:r>
            <a:r>
              <a:rPr lang="en-US" sz="2200" dirty="0" err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hello.c</a:t>
            </a:r>
            <a:endParaRPr lang="en-US" sz="2200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F299-DCDE-453C-A6B2-BCF05497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533400"/>
            <a:ext cx="11658600" cy="533400"/>
          </a:xfrm>
          <a:ln>
            <a:headEnd/>
            <a:tailEnd/>
          </a:ln>
        </p:spPr>
        <p:txBody>
          <a:bodyPr>
            <a:noAutofit/>
          </a:bodyPr>
          <a:lstStyle/>
          <a:p>
            <a:r>
              <a:rPr lang="en-US" sz="4100" dirty="0"/>
              <a:t>Program Interpretation (Fetch, Analyze and execute)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11239500" cy="2971800"/>
          </a:xfrm>
          <a:ln>
            <a:headEnd/>
            <a:tailEnd/>
          </a:ln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sz="2200" dirty="0">
                <a:latin typeface="Cambria" panose="02040503050406030204" pitchFamily="18" charset="0"/>
              </a:rPr>
              <a:t>The interpreter reads the source program and stores it in its memory.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sz="2200" dirty="0">
                <a:latin typeface="Cambria" panose="02040503050406030204" pitchFamily="18" charset="0"/>
              </a:rPr>
              <a:t>Interpretation cycle which consists of the following </a:t>
            </a:r>
            <a:r>
              <a:rPr lang="en-US" sz="2200" b="1" dirty="0">
                <a:latin typeface="Cambria" panose="02040503050406030204" pitchFamily="18" charset="0"/>
              </a:rPr>
              <a:t>steps</a:t>
            </a:r>
            <a:r>
              <a:rPr lang="en-US" sz="2200" dirty="0">
                <a:latin typeface="Cambria" panose="02040503050406030204" pitchFamily="18" charset="0"/>
              </a:rPr>
              <a:t>:  </a:t>
            </a:r>
          </a:p>
          <a:p>
            <a:pPr marL="617538" lvl="1" indent="-342900" algn="just"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Fetch</a:t>
            </a:r>
            <a:r>
              <a:rPr lang="en-US" sz="2200" dirty="0">
                <a:latin typeface="Cambria" panose="02040503050406030204" pitchFamily="18" charset="0"/>
              </a:rPr>
              <a:t> the statement</a:t>
            </a:r>
          </a:p>
          <a:p>
            <a:pPr marL="617538" lvl="1" indent="-342900" algn="just"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Analyze</a:t>
            </a:r>
            <a:r>
              <a:rPr lang="en-US" sz="2200" dirty="0">
                <a:latin typeface="Cambria" panose="02040503050406030204" pitchFamily="18" charset="0"/>
              </a:rPr>
              <a:t> the statement and determine its meaning, viz. The computation to be performed and its operands.</a:t>
            </a:r>
          </a:p>
          <a:p>
            <a:pPr marL="617538" lvl="1" indent="-342900" algn="just">
              <a:spcBef>
                <a:spcPct val="20000"/>
              </a:spcBef>
              <a:buFontTx/>
              <a:buAutoNum type="alphaLcPeriod"/>
            </a:pPr>
            <a:r>
              <a:rPr 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Execute</a:t>
            </a:r>
            <a:r>
              <a:rPr lang="en-US" sz="2200" dirty="0">
                <a:latin typeface="Cambria" panose="02040503050406030204" pitchFamily="18" charset="0"/>
              </a:rPr>
              <a:t> the meaning of the statement.  </a:t>
            </a:r>
          </a:p>
          <a:p>
            <a:endParaRPr lang="en-US" sz="2200" dirty="0"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1371601"/>
            <a:ext cx="3857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80442E-7821-4B2C-BAAE-0260A34E3FDA}"/>
              </a:ext>
            </a:extLst>
          </p:cNvPr>
          <p:cNvSpPr/>
          <p:nvPr/>
        </p:nvSpPr>
        <p:spPr>
          <a:xfrm>
            <a:off x="15890" y="6507718"/>
            <a:ext cx="612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Image Courtesy: </a:t>
            </a:r>
            <a:r>
              <a:rPr lang="en-US" altLang="zh-TW" sz="1400" i="1" dirty="0"/>
              <a:t>Systems Programming and Operating Systems, D.M. </a:t>
            </a:r>
            <a:r>
              <a:rPr lang="en-US" altLang="zh-TW" sz="1400" i="1" dirty="0" err="1"/>
              <a:t>Dhamdhere</a:t>
            </a:r>
            <a:r>
              <a:rPr lang="en-US" sz="1400" i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A9004-87A5-4B64-9EE2-CD35A8BF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Graphic 69" descr="Books">
            <a:extLst>
              <a:ext uri="{FF2B5EF4-FFF2-40B4-BE49-F238E27FC236}">
                <a16:creationId xmlns:a16="http://schemas.microsoft.com/office/drawing/2014/main" id="{D11FB7ED-36D7-404E-B451-1D5CB14E7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215" y="2168751"/>
            <a:ext cx="2520498" cy="2520498"/>
          </a:xfrm>
          <a:prstGeom prst="rect">
            <a:avLst/>
          </a:prstGeom>
        </p:spPr>
      </p:pic>
      <p:sp>
        <p:nvSpPr>
          <p:cNvPr id="33794" name="Text Box 44"/>
          <p:cNvSpPr txBox="1">
            <a:spLocks noChangeArrowheads="1"/>
          </p:cNvSpPr>
          <p:nvPr/>
        </p:nvSpPr>
        <p:spPr bwMode="auto">
          <a:xfrm>
            <a:off x="4108487" y="1074228"/>
            <a:ext cx="7365589" cy="4926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Language processing = </a:t>
            </a:r>
          </a:p>
          <a:p>
            <a:pPr marL="114300">
              <a:spcBef>
                <a:spcPts val="600"/>
              </a:spcBef>
            </a:pPr>
            <a:r>
              <a:rPr lang="en-US" sz="2000" b="1" dirty="0">
                <a:latin typeface="Cambria" panose="02040503050406030204" pitchFamily="18" charset="0"/>
              </a:rPr>
              <a:t>Analysis of Source Program + Synthesis of Target Program</a:t>
            </a:r>
          </a:p>
          <a:p>
            <a:pPr marL="3429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ighlight>
                  <a:srgbClr val="00FFFF"/>
                </a:highlight>
                <a:latin typeface="Cambria" panose="02040503050406030204" pitchFamily="18" charset="0"/>
              </a:rPr>
              <a:t>Analysis</a:t>
            </a:r>
          </a:p>
          <a:p>
            <a:pPr marL="800100" lvl="1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Lexical rules </a:t>
            </a:r>
            <a:r>
              <a:rPr lang="en-US" sz="2000" i="1" dirty="0">
                <a:solidFill>
                  <a:srgbClr val="2209B7"/>
                </a:solidFill>
                <a:latin typeface="Cambria" panose="02040503050406030204" pitchFamily="18" charset="0"/>
              </a:rPr>
              <a:t>(vocabulary of a language)</a:t>
            </a:r>
          </a:p>
          <a:p>
            <a:pPr marL="800100" lvl="1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Syntax rules  </a:t>
            </a:r>
            <a:r>
              <a:rPr lang="en-US" sz="2000" i="1" dirty="0" err="1">
                <a:solidFill>
                  <a:srgbClr val="2209B7"/>
                </a:solidFill>
                <a:latin typeface="Cambria" panose="02040503050406030204" pitchFamily="18" charset="0"/>
              </a:rPr>
              <a:t>eg.</a:t>
            </a:r>
            <a:r>
              <a:rPr lang="en-US" sz="2000" i="1" dirty="0">
                <a:solidFill>
                  <a:srgbClr val="2209B7"/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>
                <a:solidFill>
                  <a:srgbClr val="2209B7"/>
                </a:solidFill>
                <a:latin typeface="Cambria" panose="02040503050406030204" pitchFamily="18" charset="0"/>
              </a:rPr>
              <a:t>Per_profit</a:t>
            </a:r>
            <a:r>
              <a:rPr lang="en-US" sz="2000" i="1" dirty="0">
                <a:solidFill>
                  <a:srgbClr val="2209B7"/>
                </a:solidFill>
                <a:latin typeface="Cambria" panose="02040503050406030204" pitchFamily="18" charset="0"/>
              </a:rPr>
              <a:t>=(profit*100)/</a:t>
            </a:r>
            <a:r>
              <a:rPr lang="en-US" sz="2000" i="1" dirty="0" err="1">
                <a:solidFill>
                  <a:srgbClr val="2209B7"/>
                </a:solidFill>
                <a:latin typeface="Cambria" panose="02040503050406030204" pitchFamily="18" charset="0"/>
              </a:rPr>
              <a:t>costprice</a:t>
            </a:r>
            <a:r>
              <a:rPr lang="en-US" sz="2000" i="1" dirty="0">
                <a:solidFill>
                  <a:srgbClr val="2209B7"/>
                </a:solidFill>
                <a:latin typeface="Cambria" panose="02040503050406030204" pitchFamily="18" charset="0"/>
              </a:rPr>
              <a:t>;</a:t>
            </a:r>
          </a:p>
          <a:p>
            <a:pPr marL="800100" lvl="1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Semantic rules </a:t>
            </a:r>
            <a:r>
              <a:rPr lang="en-US" sz="2000" i="1" dirty="0">
                <a:solidFill>
                  <a:srgbClr val="2209B7"/>
                </a:solidFill>
                <a:latin typeface="Cambria" panose="02040503050406030204" pitchFamily="18" charset="0"/>
              </a:rPr>
              <a:t>(Meaning of an instruction)</a:t>
            </a:r>
            <a:endParaRPr lang="en-US" sz="2000" dirty="0">
              <a:solidFill>
                <a:srgbClr val="2209B7"/>
              </a:solidFill>
              <a:latin typeface="Cambria" panose="02040503050406030204" pitchFamily="18" charset="0"/>
            </a:endParaRPr>
          </a:p>
          <a:p>
            <a:pPr marL="3429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ighlight>
                  <a:srgbClr val="00FF00"/>
                </a:highlight>
                <a:latin typeface="Cambria" panose="02040503050406030204" pitchFamily="18" charset="0"/>
              </a:rPr>
              <a:t>Synthesis</a:t>
            </a:r>
            <a:r>
              <a:rPr lang="en-US" sz="2000" dirty="0">
                <a:latin typeface="Cambria" panose="02040503050406030204" pitchFamily="18" charset="0"/>
              </a:rPr>
              <a:t> (construction of data structures in target program)</a:t>
            </a:r>
          </a:p>
          <a:p>
            <a:pPr marL="800100" lvl="1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Creation of data structure i.e. Memory Allocation</a:t>
            </a:r>
          </a:p>
          <a:p>
            <a:pPr marL="800100" lvl="1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Generation of target code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F4F78-5020-49F7-87AD-EE46D758FE0F}"/>
              </a:ext>
            </a:extLst>
          </p:cNvPr>
          <p:cNvSpPr/>
          <p:nvPr/>
        </p:nvSpPr>
        <p:spPr>
          <a:xfrm>
            <a:off x="717924" y="769118"/>
            <a:ext cx="3408305" cy="907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114300">
              <a:spcBef>
                <a:spcPts val="600"/>
              </a:spcBef>
            </a:pPr>
            <a:r>
              <a:rPr lang="en-US" sz="2400" b="1" dirty="0">
                <a:latin typeface="Cambria" panose="02040503050406030204" pitchFamily="18" charset="0"/>
              </a:rPr>
              <a:t>Fundamentals of </a:t>
            </a:r>
          </a:p>
          <a:p>
            <a:pPr marL="114300">
              <a:spcBef>
                <a:spcPts val="600"/>
              </a:spcBef>
            </a:pPr>
            <a:r>
              <a:rPr lang="en-US" sz="2400" b="1" dirty="0">
                <a:latin typeface="Cambria" panose="02040503050406030204" pitchFamily="18" charset="0"/>
              </a:rPr>
              <a:t>Language Processing: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30009-C489-42FC-BE7A-B1985BB7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09800" y="4953000"/>
            <a:ext cx="784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96215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Components </a:t>
            </a:r>
            <a:br>
              <a:rPr lang="en-US" sz="3600" dirty="0">
                <a:latin typeface="Cambria" panose="02040503050406030204" pitchFamily="18" charset="0"/>
              </a:rPr>
            </a:br>
            <a:r>
              <a:rPr lang="en-US" sz="3600" dirty="0">
                <a:latin typeface="Cambria" panose="02040503050406030204" pitchFamily="18" charset="0"/>
              </a:rPr>
              <a:t>of </a:t>
            </a:r>
            <a:br>
              <a:rPr lang="en-US" sz="3600" dirty="0">
                <a:latin typeface="Cambria" panose="02040503050406030204" pitchFamily="18" charset="0"/>
              </a:rPr>
            </a:br>
            <a:r>
              <a:rPr lang="en-US" sz="3600" dirty="0">
                <a:latin typeface="Cambria" panose="02040503050406030204" pitchFamily="18" charset="0"/>
              </a:rPr>
              <a:t>System Software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667000" y="3252282"/>
            <a:ext cx="70104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77000"/>
              <a:buFont typeface="Wingdings" pitchFamily="2" charset="2"/>
              <a:buChar char="q"/>
            </a:pPr>
            <a:r>
              <a:rPr lang="en-IN" sz="3000" dirty="0">
                <a:highlight>
                  <a:srgbClr val="00FFFF"/>
                </a:highlight>
              </a:rPr>
              <a:t>Assemblers</a:t>
            </a:r>
          </a:p>
          <a:p>
            <a:pPr marL="457200" indent="-457200">
              <a:spcBef>
                <a:spcPts val="600"/>
              </a:spcBef>
              <a:buSzPct val="77000"/>
              <a:buFont typeface="Wingdings" pitchFamily="2" charset="2"/>
              <a:buChar char="q"/>
            </a:pPr>
            <a:r>
              <a:rPr lang="en-IN" sz="3000" dirty="0"/>
              <a:t>Macro Processors</a:t>
            </a:r>
          </a:p>
        </p:txBody>
      </p:sp>
      <p:sp>
        <p:nvSpPr>
          <p:cNvPr id="131074" name="AutoShape 2" descr="Image result for Etherne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5334000"/>
            <a:ext cx="232101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2" name="AutoShape 4" descr="https://upload.wikimedia.org/wikipedia/commons/4/48/Netwide_Assembler.svg"/>
          <p:cNvSpPr>
            <a:spLocks noChangeAspect="1" noChangeArrowheads="1"/>
          </p:cNvSpPr>
          <p:nvPr/>
        </p:nvSpPr>
        <p:spPr bwMode="auto">
          <a:xfrm>
            <a:off x="1679575" y="-669925"/>
            <a:ext cx="240030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4" name="AutoShape 6" descr="https://upload.wikimedia.org/wikipedia/commons/4/48/Netwide_Assembler.svg"/>
          <p:cNvSpPr>
            <a:spLocks noChangeAspect="1" noChangeArrowheads="1"/>
          </p:cNvSpPr>
          <p:nvPr/>
        </p:nvSpPr>
        <p:spPr bwMode="auto">
          <a:xfrm>
            <a:off x="1679575" y="-669925"/>
            <a:ext cx="240030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6" name="AutoShape 8" descr="https://upload.wikimedia.org/wikipedia/commons/4/48/Netwide_Assembler.svg"/>
          <p:cNvSpPr>
            <a:spLocks noChangeAspect="1" noChangeArrowheads="1"/>
          </p:cNvSpPr>
          <p:nvPr/>
        </p:nvSpPr>
        <p:spPr bwMode="auto">
          <a:xfrm>
            <a:off x="1679575" y="-669925"/>
            <a:ext cx="2400300" cy="1409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9578" name="Picture 10" descr="Netwide Assemble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181600"/>
            <a:ext cx="1828800" cy="1067912"/>
          </a:xfrm>
          <a:prstGeom prst="rect">
            <a:avLst/>
          </a:prstGeom>
          <a:noFill/>
        </p:spPr>
      </p:pic>
      <p:pic>
        <p:nvPicPr>
          <p:cNvPr id="109580" name="Picture 12" descr="Image result for masm assembl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1" y="5029200"/>
            <a:ext cx="222814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rgbClr val="FFFFFE"/>
                </a:solidFill>
                <a:latin typeface="Cambria" panose="02040503050406030204" pitchFamily="18" charset="0"/>
              </a:rPr>
              <a:t>Assemblers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676276" y="485776"/>
            <a:ext cx="7283903" cy="2705188"/>
          </a:xfrm>
        </p:spPr>
        <p:txBody>
          <a:bodyPr anchor="ctr">
            <a:norm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b="1" dirty="0">
                <a:latin typeface="Cambria" panose="02040503050406030204" pitchFamily="18" charset="0"/>
              </a:rPr>
              <a:t>Converts</a:t>
            </a:r>
            <a:r>
              <a:rPr lang="en-US" sz="2200" dirty="0">
                <a:latin typeface="Cambria" panose="02040503050406030204" pitchFamily="18" charset="0"/>
              </a:rPr>
              <a:t> assembly language programs into object files.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200" b="1" dirty="0">
                <a:latin typeface="Cambria" panose="02040503050406030204" pitchFamily="18" charset="0"/>
              </a:rPr>
              <a:t>Object files </a:t>
            </a:r>
            <a:r>
              <a:rPr lang="en-US" sz="2200" dirty="0">
                <a:latin typeface="Cambria" panose="02040503050406030204" pitchFamily="18" charset="0"/>
              </a:rPr>
              <a:t>contain a combination of -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Cambria" panose="02040503050406030204" pitchFamily="18" charset="0"/>
              </a:rPr>
              <a:t>Machine instructions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Cambria" panose="02040503050406030204" pitchFamily="18" charset="0"/>
              </a:rPr>
              <a:t>Data and information needed to place instructions properly in memory.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706" name="Picture 2" descr="Image result for Assembler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46174" y="3615155"/>
            <a:ext cx="7114006" cy="1902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51041-FDA4-47F2-9ED9-D5EC35C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Objectives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6A987E66-C0DD-4391-93E4-385C0C40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understand basics of </a:t>
            </a:r>
            <a:r>
              <a:rPr lang="en-US" b="1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System Programming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learn and understand 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cs typeface="Arial" charset="0"/>
              </a:rPr>
              <a:t>data structures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used in design of system software.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understand </a:t>
            </a:r>
            <a:r>
              <a:rPr lang="en-US" b="1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functions of operating system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To learn and understand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process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resource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memory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 management.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1FB42-870E-4F1C-A8F1-A648F46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>
                <a:latin typeface="Cambria" panose="02040503050406030204" pitchFamily="18" charset="0"/>
              </a:rPr>
              <a:t>Elements of Assembly Language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27348" y="1782981"/>
            <a:ext cx="4816152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100" b="1" dirty="0">
                <a:latin typeface="Cambria" panose="02040503050406030204" pitchFamily="18" charset="0"/>
              </a:rPr>
              <a:t>Basic features </a:t>
            </a:r>
            <a:r>
              <a:rPr lang="en-IN" sz="2100" dirty="0">
                <a:latin typeface="Cambria" panose="02040503050406030204" pitchFamily="18" charset="0"/>
              </a:rPr>
              <a:t>of Assembly language –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IN" sz="2100" i="1" dirty="0">
                <a:latin typeface="Cambria" panose="02040503050406030204" pitchFamily="18" charset="0"/>
              </a:rPr>
              <a:t>Mnemonic operation codes </a:t>
            </a:r>
            <a:r>
              <a:rPr lang="en-IN" sz="2100" dirty="0">
                <a:latin typeface="Cambria" panose="02040503050406030204" pitchFamily="18" charset="0"/>
              </a:rPr>
              <a:t>(mnemonic opcode)  - ADD, DIV, SUB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IN" sz="2100" i="1" dirty="0">
                <a:latin typeface="Cambria" panose="02040503050406030204" pitchFamily="18" charset="0"/>
              </a:rPr>
              <a:t>Symbolic name – Operands </a:t>
            </a:r>
            <a:r>
              <a:rPr lang="en-IN" sz="2100" dirty="0">
                <a:latin typeface="Cambria" panose="02040503050406030204" pitchFamily="18" charset="0"/>
              </a:rPr>
              <a:t>(Data / Instruction) – a, b, c</a:t>
            </a:r>
          </a:p>
          <a:p>
            <a:pPr lvl="1">
              <a:lnSpc>
                <a:spcPct val="150000"/>
              </a:lnSpc>
            </a:pPr>
            <a:r>
              <a:rPr lang="en-IN" sz="2100" i="1" dirty="0">
                <a:latin typeface="Cambria" panose="02040503050406030204" pitchFamily="18" charset="0"/>
              </a:rPr>
              <a:t>Data Declaration </a:t>
            </a:r>
            <a:r>
              <a:rPr lang="en-IN" sz="2100" dirty="0">
                <a:latin typeface="Cambria" panose="02040503050406030204" pitchFamily="18" charset="0"/>
              </a:rPr>
              <a:t>– int, float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78727" y="3529021"/>
            <a:ext cx="6253211" cy="1735266"/>
          </a:xfrm>
          <a:prstGeom prst="rect">
            <a:avLst/>
          </a:prstGeom>
          <a:noFill/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41144" y="1723638"/>
            <a:ext cx="6253212" cy="1195467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Symbolic names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818063" y="684213"/>
            <a:ext cx="6697663" cy="3556000"/>
          </a:xfrm>
        </p:spPr>
        <p:txBody>
          <a:bodyPr wrap="square" anchor="t">
            <a:norm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rgbClr val="FF0000"/>
                </a:solidFill>
                <a:latin typeface="Cambria" panose="02040503050406030204" pitchFamily="18" charset="0"/>
              </a:rPr>
              <a:t>AREA</a:t>
            </a:r>
            <a:r>
              <a:rPr lang="en-IN" sz="2200" dirty="0">
                <a:latin typeface="Cambria" panose="02040503050406030204" pitchFamily="18" charset="0"/>
              </a:rPr>
              <a:t> – Refers to memory word with which name AREA is associated.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rgbClr val="FF0000"/>
                </a:solidFill>
                <a:latin typeface="Cambria" panose="02040503050406030204" pitchFamily="18" charset="0"/>
              </a:rPr>
              <a:t>AREA + 5 </a:t>
            </a:r>
            <a:r>
              <a:rPr lang="en-IN" sz="2200" dirty="0">
                <a:latin typeface="Cambria" panose="02040503050406030204" pitchFamily="18" charset="0"/>
              </a:rPr>
              <a:t>– Refers to the Memory word 5 words away from AREA (offset from AREA)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rgbClr val="FF0000"/>
                </a:solidFill>
                <a:latin typeface="Cambria" panose="02040503050406030204" pitchFamily="18" charset="0"/>
              </a:rPr>
              <a:t>AREA (4) </a:t>
            </a:r>
            <a:r>
              <a:rPr lang="en-IN" sz="2200" dirty="0">
                <a:latin typeface="Cambria" panose="02040503050406030204" pitchFamily="18" charset="0"/>
              </a:rPr>
              <a:t>– Indexing with index register 4 i.e. Address of AREA + Contents of Index register* 4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solidFill>
                  <a:srgbClr val="FF0000"/>
                </a:solidFill>
                <a:latin typeface="Cambria" panose="02040503050406030204" pitchFamily="18" charset="0"/>
              </a:rPr>
              <a:t>AREA + 5(4)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93695" y="4590396"/>
            <a:ext cx="721730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 algn="just" eaLnBrk="0" hangingPunct="0">
              <a:spcBef>
                <a:spcPct val="20000"/>
              </a:spcBef>
              <a:defRPr/>
            </a:pPr>
            <a:r>
              <a:rPr lang="en-IN" sz="2400" i="1" kern="0" dirty="0">
                <a:solidFill>
                  <a:srgbClr val="0000FF"/>
                </a:solidFill>
              </a:rPr>
              <a:t>	Index Register – A processor register for modifying operand addresses during the run of a program. (typically for array operations)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en-IN" sz="2400" i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Mnemonic Opcodes (Machine Instructions):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35826" y="68207"/>
            <a:ext cx="6447219" cy="467423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26317" y="642302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36720-17CA-4977-8A5A-229306EC1159}"/>
              </a:ext>
            </a:extLst>
          </p:cNvPr>
          <p:cNvSpPr/>
          <p:nvPr/>
        </p:nvSpPr>
        <p:spPr>
          <a:xfrm>
            <a:off x="4931514" y="5082625"/>
            <a:ext cx="2328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STOP – No Operands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F4F38-6860-499F-87A8-A8E2ED33DD00}"/>
              </a:ext>
            </a:extLst>
          </p:cNvPr>
          <p:cNvSpPr/>
          <p:nvPr/>
        </p:nvSpPr>
        <p:spPr>
          <a:xfrm>
            <a:off x="4931514" y="6155419"/>
            <a:ext cx="428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READ &amp; PRINT – only Memory operand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424C0-2B51-41C2-9F16-FCED0CC9720E}"/>
              </a:ext>
            </a:extLst>
          </p:cNvPr>
          <p:cNvSpPr/>
          <p:nvPr/>
        </p:nvSpPr>
        <p:spPr>
          <a:xfrm>
            <a:off x="4931513" y="5451957"/>
            <a:ext cx="6200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ADD to DIV – 2 operands (1</a:t>
            </a:r>
            <a:r>
              <a:rPr lang="en-US" b="1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st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is Register operand and 2</a:t>
            </a:r>
            <a:r>
              <a:rPr lang="en-US" b="1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nd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is Memory operand)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C3AA-FC7B-4A65-AAD4-8AC4CC1D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B1A2D-57A7-4DBA-85F7-28A321D4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3" y="1115378"/>
            <a:ext cx="4749800" cy="698500"/>
          </a:xfrm>
          <a:prstGeom prst="rect">
            <a:avLst/>
          </a:prstGeom>
          <a:solidFill>
            <a:srgbClr val="00CC00">
              <a:alpha val="28000"/>
            </a:srgbClr>
          </a:solidFill>
          <a:ln w="9525" algn="ctr">
            <a:noFill/>
            <a:round/>
            <a:headEnd/>
            <a:tailEnd/>
          </a:ln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Branch on Condition: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DAC9F-B61E-4534-BD0D-67307740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829" y="1128078"/>
            <a:ext cx="5037138" cy="698501"/>
          </a:xfrm>
          <a:prstGeom prst="rect">
            <a:avLst/>
          </a:prstGeom>
          <a:solidFill>
            <a:srgbClr val="00CC00">
              <a:alpha val="28000"/>
            </a:srgbClr>
          </a:solidFill>
          <a:ln w="9525" algn="ctr">
            <a:noFill/>
            <a:round/>
            <a:headEnd/>
            <a:tailEnd/>
          </a:ln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Machine Instruction format: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F0E4-FF4F-4DBA-A5B7-5CA234F4C8FB}"/>
              </a:ext>
            </a:extLst>
          </p:cNvPr>
          <p:cNvSpPr txBox="1">
            <a:spLocks/>
          </p:cNvSpPr>
          <p:nvPr/>
        </p:nvSpPr>
        <p:spPr>
          <a:xfrm>
            <a:off x="944033" y="3005138"/>
            <a:ext cx="4749800" cy="17700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2200" dirty="0">
                <a:latin typeface="Cambria" panose="02040503050406030204" pitchFamily="18" charset="0"/>
              </a:rPr>
              <a:t>Condition Code – is encoded in first operand position using the codes for – LT, LE, EQ, GT, GE, ANY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200" dirty="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62B253-9B9E-4F52-950E-40662675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33" y="2418946"/>
            <a:ext cx="4749800" cy="338305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67D501D1-2A25-4898-A6E1-34D7DB77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4498" y="2487006"/>
            <a:ext cx="4749800" cy="151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108B0B-9758-4CC5-BCA9-501A970E3701}"/>
              </a:ext>
            </a:extLst>
          </p:cNvPr>
          <p:cNvSpPr/>
          <p:nvPr/>
        </p:nvSpPr>
        <p:spPr>
          <a:xfrm>
            <a:off x="9087412" y="4267861"/>
            <a:ext cx="215212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mbria" panose="02040503050406030204" pitchFamily="18" charset="0"/>
              </a:rPr>
              <a:t>CODEs for REGISTER OPERAND</a:t>
            </a:r>
          </a:p>
          <a:p>
            <a:r>
              <a:rPr lang="en-US" sz="1600" dirty="0">
                <a:latin typeface="Cambria" panose="02040503050406030204" pitchFamily="18" charset="0"/>
              </a:rPr>
              <a:t>AREG - 0</a:t>
            </a:r>
          </a:p>
          <a:p>
            <a:r>
              <a:rPr lang="en-US" sz="1600" dirty="0">
                <a:latin typeface="Cambria" panose="02040503050406030204" pitchFamily="18" charset="0"/>
              </a:rPr>
              <a:t>BREG - 1</a:t>
            </a:r>
          </a:p>
          <a:p>
            <a:r>
              <a:rPr lang="en-US" sz="1600" dirty="0">
                <a:latin typeface="Cambria" panose="02040503050406030204" pitchFamily="18" charset="0"/>
              </a:rPr>
              <a:t>CREG - 2</a:t>
            </a:r>
          </a:p>
          <a:p>
            <a:r>
              <a:rPr lang="en-US" sz="1600" dirty="0">
                <a:latin typeface="Cambria" panose="02040503050406030204" pitchFamily="18" charset="0"/>
              </a:rPr>
              <a:t>DREG –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CDDB4C-9313-42DE-A78C-742A7A8DABC0}"/>
              </a:ext>
            </a:extLst>
          </p:cNvPr>
          <p:cNvSpPr/>
          <p:nvPr/>
        </p:nvSpPr>
        <p:spPr>
          <a:xfrm>
            <a:off x="3048000" y="4215880"/>
            <a:ext cx="2645833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mbria" panose="02040503050406030204" pitchFamily="18" charset="0"/>
              </a:rPr>
              <a:t>CODEs for CONDITIONS</a:t>
            </a:r>
          </a:p>
          <a:p>
            <a:r>
              <a:rPr lang="en-IN" sz="1600" dirty="0">
                <a:latin typeface="Cambria" panose="02040503050406030204" pitchFamily="18" charset="0"/>
              </a:rPr>
              <a:t>LT - 0</a:t>
            </a:r>
          </a:p>
          <a:p>
            <a:r>
              <a:rPr lang="en-IN" sz="1600" dirty="0">
                <a:latin typeface="Cambria" panose="02040503050406030204" pitchFamily="18" charset="0"/>
              </a:rPr>
              <a:t>LE - 1</a:t>
            </a:r>
          </a:p>
          <a:p>
            <a:r>
              <a:rPr lang="en-IN" sz="1600" dirty="0">
                <a:latin typeface="Cambria" panose="02040503050406030204" pitchFamily="18" charset="0"/>
              </a:rPr>
              <a:t>EQ - 2</a:t>
            </a:r>
          </a:p>
          <a:p>
            <a:r>
              <a:rPr lang="en-IN" sz="1600" dirty="0">
                <a:latin typeface="Cambria" panose="02040503050406030204" pitchFamily="18" charset="0"/>
              </a:rPr>
              <a:t>GT - 3</a:t>
            </a:r>
          </a:p>
          <a:p>
            <a:r>
              <a:rPr lang="en-IN" sz="1600" dirty="0">
                <a:latin typeface="Cambria" panose="02040503050406030204" pitchFamily="18" charset="0"/>
              </a:rPr>
              <a:t>GE - 4</a:t>
            </a:r>
          </a:p>
          <a:p>
            <a:r>
              <a:rPr lang="en-IN" sz="1600" dirty="0">
                <a:latin typeface="Cambria" panose="02040503050406030204" pitchFamily="18" charset="0"/>
              </a:rPr>
              <a:t> ANY - 5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0E3EC-F0DA-40B4-9164-F6A2747100FF}"/>
              </a:ext>
            </a:extLst>
          </p:cNvPr>
          <p:cNvSpPr/>
          <p:nvPr/>
        </p:nvSpPr>
        <p:spPr>
          <a:xfrm>
            <a:off x="6455284" y="4283642"/>
            <a:ext cx="215212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1" dirty="0">
                <a:latin typeface="Cambria" panose="02040503050406030204" pitchFamily="18" charset="0"/>
              </a:rPr>
              <a:t>REGISTER OPERAND can be either a Condition code or Register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Today’s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56690" y="419101"/>
            <a:ext cx="6180082" cy="593725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System software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Language processing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2 activities	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Analysis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Synthesis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Introduction to Assemblers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9A14A6AC-1303-4C07-96CE-874FD71B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886" y="1478353"/>
            <a:ext cx="4105275" cy="4105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4380" y="33306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  <a:defRPr/>
            </a:pPr>
            <a:fld id="{9D292B4F-44AA-446D-83AB-6974526852C9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  <a:defRPr/>
              </a:pPr>
              <a:t>25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7848" y="463824"/>
            <a:ext cx="5683266" cy="5539409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System software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Language processing =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Cambria" panose="02040503050406030204" pitchFamily="18" charset="0"/>
              </a:rPr>
              <a:t>Program Generation + Program Execution( Translation + Interpretation 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Language Processing activities = Analysis + Synthesis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Assemblers: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>
                <a:latin typeface="Cambria" panose="02040503050406030204" pitchFamily="18" charset="0"/>
              </a:rPr>
              <a:t>Mnenomic</a:t>
            </a:r>
            <a:r>
              <a:rPr lang="en-US" sz="1800" dirty="0">
                <a:latin typeface="Cambria" panose="02040503050406030204" pitchFamily="18" charset="0"/>
              </a:rPr>
              <a:t> Opcodes (</a:t>
            </a:r>
            <a:r>
              <a:rPr lang="en-US" sz="1800" b="1" dirty="0">
                <a:solidFill>
                  <a:srgbClr val="FFC000"/>
                </a:solidFill>
                <a:latin typeface="Cambria" panose="02040503050406030204" pitchFamily="18" charset="0"/>
              </a:rPr>
              <a:t>STOP</a:t>
            </a:r>
            <a:r>
              <a:rPr lang="en-US" sz="1800" dirty="0">
                <a:latin typeface="Cambria" panose="02040503050406030204" pitchFamily="18" charset="0"/>
              </a:rPr>
              <a:t>, ADD, SUB, MULT, MOVER, MOVEM, COMP, BC, DIV, </a:t>
            </a:r>
            <a:r>
              <a:rPr lang="en-US" sz="1800" b="1" dirty="0">
                <a:solidFill>
                  <a:srgbClr val="FFFF00"/>
                </a:solidFill>
                <a:latin typeface="Cambria" panose="02040503050406030204" pitchFamily="18" charset="0"/>
              </a:rPr>
              <a:t>READ, PRINT</a:t>
            </a:r>
            <a:r>
              <a:rPr lang="en-US" sz="1800" dirty="0">
                <a:latin typeface="Cambria" panose="02040503050406030204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Register Operand (AREG, BREG, CREG, DREG, …)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</a:rPr>
              <a:t>Condition Codes (LT, LE, EQ, GT, GE, ANY)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16" y="-80836"/>
            <a:ext cx="5006336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C00000"/>
                </a:solidFill>
              </a:rPr>
              <a:t>Last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57EB3-701C-498C-ABE2-51A17F677866}"/>
              </a:ext>
            </a:extLst>
          </p:cNvPr>
          <p:cNvSpPr/>
          <p:nvPr/>
        </p:nvSpPr>
        <p:spPr>
          <a:xfrm>
            <a:off x="4340145" y="5571824"/>
            <a:ext cx="2328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</a:rPr>
              <a:t>STOP – No Operands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58B83-CD89-4C32-B892-78B056B33610}"/>
              </a:ext>
            </a:extLst>
          </p:cNvPr>
          <p:cNvSpPr/>
          <p:nvPr/>
        </p:nvSpPr>
        <p:spPr>
          <a:xfrm>
            <a:off x="4326893" y="6268277"/>
            <a:ext cx="428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ambria" panose="02040503050406030204" pitchFamily="18" charset="0"/>
              </a:rPr>
              <a:t>READ &amp; PRINT – only Memory operand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DE6A9-10F7-4F1D-8B5A-CEB0D4DC6121}"/>
              </a:ext>
            </a:extLst>
          </p:cNvPr>
          <p:cNvSpPr/>
          <p:nvPr/>
        </p:nvSpPr>
        <p:spPr>
          <a:xfrm>
            <a:off x="4293705" y="5905458"/>
            <a:ext cx="7898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ADD to DIV – 2 operands (1</a:t>
            </a:r>
            <a:r>
              <a:rPr lang="en-US" b="1" baseline="30000" dirty="0">
                <a:latin typeface="Cambria" panose="02040503050406030204" pitchFamily="18" charset="0"/>
              </a:rPr>
              <a:t>st</a:t>
            </a:r>
            <a:r>
              <a:rPr lang="en-US" b="1" dirty="0">
                <a:latin typeface="Cambria" panose="02040503050406030204" pitchFamily="18" charset="0"/>
              </a:rPr>
              <a:t> is Register operand; 2</a:t>
            </a:r>
            <a:r>
              <a:rPr lang="en-US" b="1" baseline="30000" dirty="0">
                <a:latin typeface="Cambria" panose="02040503050406030204" pitchFamily="18" charset="0"/>
              </a:rPr>
              <a:t>nd</a:t>
            </a:r>
            <a:r>
              <a:rPr lang="en-US" b="1" dirty="0">
                <a:latin typeface="Cambria" panose="02040503050406030204" pitchFamily="18" charset="0"/>
              </a:rPr>
              <a:t> is Memory operand)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8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Learning outcome of this session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5259" y="1648870"/>
            <a:ext cx="5860969" cy="356026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Cambria" panose="02040503050406030204" pitchFamily="18" charset="0"/>
              </a:rPr>
              <a:t>Assembly language 3 statement types for the given hypothetical set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ambria" panose="02040503050406030204" pitchFamily="18" charset="0"/>
              </a:rPr>
              <a:t>Literals – Constants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ambria" panose="02040503050406030204" pitchFamily="18" charset="0"/>
              </a:rPr>
              <a:t>Literal Pool – Repository of literals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Cambria" panose="02040503050406030204" pitchFamily="18" charset="0"/>
              </a:rPr>
              <a:t>Advanced Assembler directives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81119" y="5832405"/>
            <a:ext cx="1673352" cy="31709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D292B4F-44AA-446D-83AB-6974526852C9}" type="slidenum">
              <a:rPr lang="en-US" sz="15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26</a:t>
            </a:fld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8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</a:rPr>
              <a:t>Assembly Language Statements</a:t>
            </a:r>
            <a:endParaRPr lang="en-IN" sz="4000" i="1" dirty="0">
              <a:latin typeface="Cambria" panose="02040503050406030204" pitchFamily="18" charset="0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742950" y="1482725"/>
            <a:ext cx="10515600" cy="31846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highlight>
                  <a:srgbClr val="00FFFF"/>
                </a:highlight>
                <a:latin typeface="Cambria" panose="02040503050406030204" pitchFamily="18" charset="0"/>
              </a:rPr>
              <a:t>Assembler Directives- </a:t>
            </a:r>
            <a:r>
              <a:rPr lang="en-IN" sz="2200" dirty="0">
                <a:latin typeface="Cambria" panose="02040503050406030204" pitchFamily="18" charset="0"/>
              </a:rPr>
              <a:t>Instructs assemblers to perform certain actions – START, END</a:t>
            </a:r>
          </a:p>
          <a:p>
            <a:pPr lv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highlight>
                  <a:srgbClr val="00FF00"/>
                </a:highlight>
                <a:latin typeface="Cambria" panose="02040503050406030204" pitchFamily="18" charset="0"/>
              </a:rPr>
              <a:t>Imperative Statements </a:t>
            </a:r>
            <a:r>
              <a:rPr lang="en-IN" sz="2200" dirty="0">
                <a:latin typeface="Cambria" panose="02040503050406030204" pitchFamily="18" charset="0"/>
              </a:rPr>
              <a:t>– Indicates an action to be performed </a:t>
            </a:r>
            <a:r>
              <a:rPr lang="en-IN" sz="2200" i="1" dirty="0">
                <a:latin typeface="Cambria" panose="02040503050406030204" pitchFamily="18" charset="0"/>
              </a:rPr>
              <a:t>(Mnemonic opcodes)</a:t>
            </a:r>
          </a:p>
          <a:p>
            <a:pPr lv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highlight>
                  <a:srgbClr val="FFFF00"/>
                </a:highlight>
                <a:latin typeface="Cambria" panose="02040503050406030204" pitchFamily="18" charset="0"/>
              </a:rPr>
              <a:t>Declaration Statements</a:t>
            </a:r>
            <a:r>
              <a:rPr lang="en-US" sz="2200" b="1" dirty="0">
                <a:latin typeface="Cambria" panose="020405030504060302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</a:rPr>
              <a:t>- </a:t>
            </a:r>
            <a:r>
              <a:rPr lang="en-IN" sz="2200" dirty="0">
                <a:latin typeface="Cambria" panose="02040503050406030204" pitchFamily="18" charset="0"/>
              </a:rPr>
              <a:t>DS (Declare Storage) &amp; DC (Declare Constant)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</a:rPr>
              <a:t>DS reserve areas of memory and associate names with them.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</a:rPr>
              <a:t>DC constructs memory words containing constants.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</a:rPr>
              <a:t>Immediate Operands and Literals  ( ADDI  AREG, ‘5’ )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ambria" panose="02040503050406030204" pitchFamily="18" charset="0"/>
            </a:endParaRPr>
          </a:p>
          <a:p>
            <a:pPr lv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29F2207-B2E8-4F7B-AD24-AA48CF91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0129" y="4851399"/>
            <a:ext cx="331207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D9A5FEB-BCB6-41C2-BEF0-29A8C637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790" y="5810249"/>
            <a:ext cx="2438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7AAA6-2E9B-41F5-83BD-B723F2D40EDF}"/>
              </a:ext>
            </a:extLst>
          </p:cNvPr>
          <p:cNvCxnSpPr/>
          <p:nvPr/>
        </p:nvCxnSpPr>
        <p:spPr>
          <a:xfrm>
            <a:off x="6035634" y="6146799"/>
            <a:ext cx="457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12B3D3-F924-47D3-B930-75CDF0408EF3}"/>
              </a:ext>
            </a:extLst>
          </p:cNvPr>
          <p:cNvSpPr txBox="1"/>
          <p:nvPr/>
        </p:nvSpPr>
        <p:spPr>
          <a:xfrm>
            <a:off x="8786190" y="3909391"/>
            <a:ext cx="2438400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char A;</a:t>
            </a:r>
          </a:p>
          <a:p>
            <a:r>
              <a:rPr lang="en-US" sz="2000" dirty="0">
                <a:latin typeface="Cambria" panose="02040503050406030204" pitchFamily="18" charset="0"/>
              </a:rPr>
              <a:t>int G[200];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int ONE = 1;</a:t>
            </a:r>
          </a:p>
          <a:p>
            <a:r>
              <a:rPr lang="en-US" sz="2000" dirty="0">
                <a:latin typeface="Cambria" panose="02040503050406030204" pitchFamily="18" charset="0"/>
              </a:rPr>
              <a:t>ONE = BREG;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2FBF5-14C2-4825-8EC8-5EB2B9C2BD1B}"/>
              </a:ext>
            </a:extLst>
          </p:cNvPr>
          <p:cNvCxnSpPr/>
          <p:nvPr/>
        </p:nvCxnSpPr>
        <p:spPr>
          <a:xfrm flipV="1">
            <a:off x="5380383" y="4267200"/>
            <a:ext cx="3230217" cy="154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Assembly Directives</a:t>
            </a:r>
            <a:endParaRPr lang="en-IN" i="1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28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21508" name="Content Placeholder 2">
            <a:extLst>
              <a:ext uri="{FF2B5EF4-FFF2-40B4-BE49-F238E27FC236}">
                <a16:creationId xmlns:a16="http://schemas.microsoft.com/office/drawing/2014/main" id="{4E2778E4-C30F-4D99-A6C5-000771D0B0A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15063884"/>
              </p:ext>
            </p:extLst>
          </p:nvPr>
        </p:nvGraphicFramePr>
        <p:xfrm>
          <a:off x="393309" y="2281566"/>
          <a:ext cx="11438792" cy="336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9FA1653-91F8-4C0E-807D-A545CF3CF4ED}"/>
              </a:ext>
            </a:extLst>
          </p:cNvPr>
          <p:cNvSpPr/>
          <p:nvPr/>
        </p:nvSpPr>
        <p:spPr>
          <a:xfrm>
            <a:off x="1741714" y="6067406"/>
            <a:ext cx="1839687" cy="6091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Source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C6F79-CFB3-4EF8-85F7-4971E835B050}"/>
              </a:ext>
            </a:extLst>
          </p:cNvPr>
          <p:cNvSpPr/>
          <p:nvPr/>
        </p:nvSpPr>
        <p:spPr>
          <a:xfrm>
            <a:off x="5450114" y="6067406"/>
            <a:ext cx="1839687" cy="60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Target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8BD75-4062-4047-845D-FE7EA10353C6}"/>
              </a:ext>
            </a:extLst>
          </p:cNvPr>
          <p:cNvSpPr/>
          <p:nvPr/>
        </p:nvSpPr>
        <p:spPr>
          <a:xfrm>
            <a:off x="9062356" y="6046618"/>
            <a:ext cx="1839687" cy="60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Execution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9412EC-A92B-47E8-AFC3-6B5469264DA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581401" y="6372000"/>
            <a:ext cx="18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01ACA-6353-41AC-83C1-1439D459D083}"/>
              </a:ext>
            </a:extLst>
          </p:cNvPr>
          <p:cNvCxnSpPr/>
          <p:nvPr/>
        </p:nvCxnSpPr>
        <p:spPr>
          <a:xfrm>
            <a:off x="7193643" y="6345923"/>
            <a:ext cx="18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070979-7E7D-421D-855A-ED5C31B94C2E}"/>
              </a:ext>
            </a:extLst>
          </p:cNvPr>
          <p:cNvSpPr txBox="1"/>
          <p:nvPr/>
        </p:nvSpPr>
        <p:spPr>
          <a:xfrm>
            <a:off x="3846286" y="5981884"/>
            <a:ext cx="1345240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Assembler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24268-93FE-4D15-8E9F-A460C2D14B0F}"/>
              </a:ext>
            </a:extLst>
          </p:cNvPr>
          <p:cNvSpPr txBox="1"/>
          <p:nvPr/>
        </p:nvSpPr>
        <p:spPr>
          <a:xfrm>
            <a:off x="7755175" y="5981884"/>
            <a:ext cx="957313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5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963150" y="6305550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7650" y="76200"/>
            <a:ext cx="8515350" cy="533400"/>
          </a:xfrm>
          <a:prstGeom prst="rect">
            <a:avLst/>
          </a:prstGeom>
          <a:solidFill>
            <a:srgbClr val="00CC00">
              <a:alpha val="28000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2200" b="1" dirty="0">
                <a:latin typeface="Cambria" panose="02040503050406030204" pitchFamily="18" charset="0"/>
              </a:rPr>
              <a:t>Sample ALP with its machine language program(target program)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B0526-2EA4-4D53-9A5C-E2A0594E830B}"/>
              </a:ext>
            </a:extLst>
          </p:cNvPr>
          <p:cNvSpPr/>
          <p:nvPr/>
        </p:nvSpPr>
        <p:spPr>
          <a:xfrm>
            <a:off x="3089728" y="6104827"/>
            <a:ext cx="1839687" cy="609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Source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562C9-59B2-4553-A5F6-07AB4D28988D}"/>
              </a:ext>
            </a:extLst>
          </p:cNvPr>
          <p:cNvSpPr/>
          <p:nvPr/>
        </p:nvSpPr>
        <p:spPr>
          <a:xfrm>
            <a:off x="6798128" y="6104827"/>
            <a:ext cx="1839687" cy="609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Target 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3B3F5-6842-4BC1-A88B-D5BA2DC88AC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929415" y="6409421"/>
            <a:ext cx="1868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597062-8337-414C-BBA2-B4E65500B502}"/>
              </a:ext>
            </a:extLst>
          </p:cNvPr>
          <p:cNvSpPr txBox="1"/>
          <p:nvPr/>
        </p:nvSpPr>
        <p:spPr>
          <a:xfrm>
            <a:off x="5194300" y="6019305"/>
            <a:ext cx="1345240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Assembler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DAD67F-DDF0-4A70-8219-46C65695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4" y="633195"/>
            <a:ext cx="7743372" cy="545032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7DB4A716-ED99-4FDD-9795-46D82B3E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927" y="1209749"/>
            <a:ext cx="4749800" cy="151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Outcomes</a:t>
            </a:r>
          </a:p>
        </p:txBody>
      </p: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6A987E66-C0DD-4391-93E4-385C0C40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Analyze and synthesize 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system software</a:t>
            </a: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Understand the working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Arial" charset="0"/>
              </a:rPr>
              <a:t>Assemblers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Arial" charset="0"/>
              </a:rPr>
              <a:t>Macroprocessors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Arial" charset="0"/>
            </a:endParaRP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Understand 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  <a:cs typeface="Arial" charset="0"/>
              </a:rPr>
              <a:t>functions of operating system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.</a:t>
            </a:r>
          </a:p>
          <a:p>
            <a:pPr lvl="0" fontAlgn="base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cs typeface="Arial" charset="0"/>
              </a:rPr>
              <a:t>Do the </a:t>
            </a: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programming</a:t>
            </a:r>
            <a:r>
              <a:rPr lang="en-US" dirty="0">
                <a:latin typeface="Cambria" panose="02040503050406030204" pitchFamily="18" charset="0"/>
                <a:cs typeface="Arial" charset="0"/>
              </a:rPr>
              <a:t> for process and thread </a:t>
            </a:r>
            <a:r>
              <a:rPr lang="en-US" dirty="0">
                <a:solidFill>
                  <a:srgbClr val="2209B7"/>
                </a:solidFill>
                <a:latin typeface="Cambria" panose="02040503050406030204" pitchFamily="18" charset="0"/>
                <a:cs typeface="Arial" charset="0"/>
              </a:rPr>
              <a:t>management in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778A-3F85-4E08-A55F-802AFA82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64ABB-7D6D-4384-B510-17F8999D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24" y="558389"/>
            <a:ext cx="8847046" cy="62168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677400" y="6410107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76200"/>
            <a:ext cx="2628900" cy="533400"/>
          </a:xfrm>
          <a:prstGeom prst="rect">
            <a:avLst/>
          </a:prstGeom>
          <a:solidFill>
            <a:schemeClr val="bg1">
              <a:lumMod val="75000"/>
              <a:alpha val="28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500" b="1" dirty="0">
                <a:latin typeface="Cambria" panose="02040503050406030204" pitchFamily="18" charset="0"/>
              </a:rPr>
              <a:t>ALP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92392" y="5146130"/>
            <a:ext cx="6674016" cy="1629102"/>
          </a:xfrm>
          <a:prstGeom prst="rect">
            <a:avLst/>
          </a:prstGeom>
          <a:solidFill>
            <a:srgbClr val="F9C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N, RESULT, ONE, TERM, AGAIN are the SYMBOLS</a:t>
            </a:r>
          </a:p>
          <a:p>
            <a:endParaRPr lang="en-US" sz="210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N, RESULT, ONE, &amp; TERM are used before they are declared – </a:t>
            </a:r>
            <a:r>
              <a:rPr lang="en-US" sz="2100" b="1" dirty="0">
                <a:solidFill>
                  <a:srgbClr val="C00000"/>
                </a:solidFill>
                <a:latin typeface="Cambria" panose="02040503050406030204" pitchFamily="18" charset="0"/>
              </a:rPr>
              <a:t>FORWARD REFERENCE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6629400" y="15464"/>
            <a:ext cx="4038600" cy="990600"/>
          </a:xfrm>
          <a:prstGeom prst="borderCallout1">
            <a:avLst>
              <a:gd name="adj1" fmla="val 65561"/>
              <a:gd name="adj2" fmla="val -1883"/>
              <a:gd name="adj3" fmla="val 139403"/>
              <a:gd name="adj4" fmla="val -12321"/>
            </a:avLst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b="1" dirty="0">
                <a:solidFill>
                  <a:schemeClr val="tx1"/>
                </a:solidFill>
                <a:latin typeface="Cambria" panose="02040503050406030204" pitchFamily="18" charset="0"/>
              </a:rPr>
              <a:t>101 is Location Counter/ Program Counter – LC/PC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7585" y="1491840"/>
            <a:ext cx="5143778" cy="4918267"/>
            <a:chOff x="2707869" y="1143000"/>
            <a:chExt cx="3007131" cy="4918267"/>
          </a:xfrm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715000" y="1143000"/>
              <a:ext cx="0" cy="49182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707869" y="1200149"/>
              <a:ext cx="2832296" cy="1629102"/>
            </a:xfrm>
            <a:prstGeom prst="rect">
              <a:avLst/>
            </a:prstGeom>
            <a:solidFill>
              <a:srgbClr val="8BFF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100" dirty="0">
                  <a:solidFill>
                    <a:schemeClr val="tx1"/>
                  </a:solidFill>
                  <a:latin typeface="Cambria" panose="02040503050406030204" pitchFamily="18" charset="0"/>
                </a:rPr>
                <a:t>101 to 116 :</a:t>
              </a:r>
            </a:p>
            <a:p>
              <a:pPr algn="just"/>
              <a:r>
                <a:rPr lang="en-US" sz="2100" dirty="0">
                  <a:solidFill>
                    <a:schemeClr val="tx1"/>
                  </a:solidFill>
                  <a:latin typeface="Cambria" panose="02040503050406030204" pitchFamily="18" charset="0"/>
                </a:rPr>
                <a:t>LC/PC is incrementing by 1 assuming </a:t>
              </a:r>
              <a:r>
                <a:rPr lang="en-US" sz="21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every instruction takes 1 byte or 1 word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2885" y="4409845"/>
            <a:ext cx="5840715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Forward References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21484" y="5261962"/>
            <a:ext cx="5155247" cy="1136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100" dirty="0">
                <a:solidFill>
                  <a:schemeClr val="bg1"/>
                </a:solidFill>
                <a:latin typeface="Cambria" panose="02040503050406030204" pitchFamily="18" charset="0"/>
              </a:rPr>
              <a:t>Using an identifier </a:t>
            </a:r>
            <a:r>
              <a:rPr lang="en-US" sz="2100" i="1" dirty="0">
                <a:solidFill>
                  <a:schemeClr val="bg1"/>
                </a:solidFill>
                <a:latin typeface="Cambria" panose="02040503050406030204" pitchFamily="18" charset="0"/>
              </a:rPr>
              <a:t>before</a:t>
            </a:r>
            <a:r>
              <a:rPr lang="en-US" sz="2100" dirty="0">
                <a:solidFill>
                  <a:schemeClr val="bg1"/>
                </a:solidFill>
                <a:latin typeface="Cambria" panose="02040503050406030204" pitchFamily="18" charset="0"/>
              </a:rPr>
              <a:t> its declaration is called a </a:t>
            </a:r>
            <a:r>
              <a:rPr lang="en-US" sz="2100" i="1" dirty="0">
                <a:solidFill>
                  <a:schemeClr val="bg1"/>
                </a:solidFill>
                <a:latin typeface="Cambria" panose="02040503050406030204" pitchFamily="18" charset="0"/>
              </a:rPr>
              <a:t>forward reference</a:t>
            </a:r>
            <a:r>
              <a:rPr lang="en-US" sz="2100" dirty="0">
                <a:solidFill>
                  <a:schemeClr val="bg1"/>
                </a:solidFill>
                <a:latin typeface="Cambria" panose="02040503050406030204" pitchFamily="18" charset="0"/>
              </a:rPr>
              <a:t>, and results in an error.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372818" y="6411670"/>
            <a:ext cx="672957" cy="34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 fontAlgn="auto">
                <a:spcBef>
                  <a:spcPts val="0"/>
                </a:spcBef>
                <a:spcAft>
                  <a:spcPts val="600"/>
                </a:spcAft>
                <a:defRPr/>
              </a:pPr>
              <a:t>31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7437" b="-1"/>
          <a:stretch/>
        </p:blipFill>
        <p:spPr bwMode="auto">
          <a:xfrm>
            <a:off x="1155556" y="637762"/>
            <a:ext cx="9889765" cy="3579308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3163" y="1747723"/>
            <a:ext cx="8354292" cy="39898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1" y="4413718"/>
            <a:ext cx="2505075" cy="2444282"/>
            <a:chOff x="5257800" y="4413718"/>
            <a:chExt cx="2505075" cy="244428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4413718"/>
              <a:ext cx="1438275" cy="244428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334000" y="5410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/>
                <a:t>ALP -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57800" y="5867400"/>
              <a:ext cx="91440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261B93A-C39E-4813-9458-B13B7046EB7D}"/>
              </a:ext>
            </a:extLst>
          </p:cNvPr>
          <p:cNvSpPr/>
          <p:nvPr/>
        </p:nvSpPr>
        <p:spPr>
          <a:xfrm>
            <a:off x="6525491" y="4409845"/>
            <a:ext cx="914400" cy="272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848465" y="3298722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Literals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Assembler Directives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0" name="Graphic 69" descr="Document">
            <a:extLst>
              <a:ext uri="{FF2B5EF4-FFF2-40B4-BE49-F238E27FC236}">
                <a16:creationId xmlns:a16="http://schemas.microsoft.com/office/drawing/2014/main" id="{792A2283-7648-439E-919C-E3C89EF3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Literals</a:t>
            </a:r>
            <a:endParaRPr lang="en-IN" sz="4000" i="1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248229" y="2911348"/>
            <a:ext cx="10303585" cy="3567173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A literal is a Memory operand with the syntax </a:t>
            </a:r>
            <a:r>
              <a:rPr lang="en-US" altLang="zh-TW" sz="2100" b="1" dirty="0">
                <a:solidFill>
                  <a:srgbClr val="C00000"/>
                </a:solidFill>
                <a:latin typeface="Cambria" panose="02040503050406030204" pitchFamily="18" charset="0"/>
              </a:rPr>
              <a:t>=‘&lt;value&gt;’</a:t>
            </a:r>
          </a:p>
          <a:p>
            <a:pPr marL="273050" lvl="1" algn="just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altLang="zh-TW" sz="2100" b="1" dirty="0">
                <a:latin typeface="Cambria" panose="02040503050406030204" pitchFamily="18" charset="0"/>
              </a:rPr>
              <a:t>Value</a:t>
            </a:r>
            <a:r>
              <a:rPr lang="en-US" altLang="zh-TW" sz="2100" dirty="0">
                <a:latin typeface="Cambria" panose="02040503050406030204" pitchFamily="18" charset="0"/>
              </a:rPr>
              <a:t> of a constant operand is </a:t>
            </a:r>
            <a:r>
              <a:rPr lang="en-US" altLang="zh-TW" sz="2100" b="1" dirty="0">
                <a:latin typeface="Cambria" panose="02040503050406030204" pitchFamily="18" charset="0"/>
              </a:rPr>
              <a:t>written as a part of the instruction </a:t>
            </a:r>
            <a:r>
              <a:rPr lang="en-US" altLang="zh-TW" sz="2100" dirty="0">
                <a:latin typeface="Cambria" panose="02040503050406030204" pitchFamily="18" charset="0"/>
              </a:rPr>
              <a:t>that uses it.</a:t>
            </a:r>
          </a:p>
          <a:p>
            <a:pPr marL="273050" lvl="1" algn="just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This avoids having to define the constant elsewhere in the program and make up a label for it.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altLang="zh-TW" sz="2100" b="1" dirty="0">
                <a:latin typeface="Cambria" panose="02040503050406030204" pitchFamily="18" charset="0"/>
              </a:rPr>
              <a:t>Example</a:t>
            </a:r>
            <a:r>
              <a:rPr lang="en-US" altLang="zh-TW" sz="2100" dirty="0">
                <a:latin typeface="Cambria" panose="02040503050406030204" pitchFamily="18" charset="0"/>
              </a:rPr>
              <a:t> –    	</a:t>
            </a:r>
            <a:r>
              <a:rPr lang="en-US" altLang="zh-TW" sz="2100" b="1" dirty="0">
                <a:latin typeface="Cambria" panose="02040503050406030204" pitchFamily="18" charset="0"/>
              </a:rPr>
              <a:t>ADD  AREG,  =‘5’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	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	This is treated internally as 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	 ADD  AREG,  </a:t>
            </a:r>
            <a:r>
              <a:rPr lang="en-US" altLang="zh-TW" sz="2100" dirty="0">
                <a:solidFill>
                  <a:srgbClr val="C00000"/>
                </a:solidFill>
                <a:latin typeface="Cambria" panose="02040503050406030204" pitchFamily="18" charset="0"/>
              </a:rPr>
              <a:t>@FIVE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	</a:t>
            </a:r>
            <a:r>
              <a:rPr lang="en-US" altLang="zh-TW" sz="2100" dirty="0">
                <a:solidFill>
                  <a:srgbClr val="C00000"/>
                </a:solidFill>
                <a:latin typeface="Cambria" panose="02040503050406030204" pitchFamily="18" charset="0"/>
              </a:rPr>
              <a:t>@FIVE  DC,  ‘5</a:t>
            </a:r>
            <a:r>
              <a:rPr lang="en-US" altLang="zh-TW" sz="2100" dirty="0">
                <a:latin typeface="Cambria" panose="02040503050406030204" pitchFamily="18" charset="0"/>
              </a:rPr>
              <a:t>’</a:t>
            </a:r>
          </a:p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707624" y="6382512"/>
            <a:ext cx="685800" cy="32004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000"/>
              <a:pPr>
                <a:spcAft>
                  <a:spcPts val="600"/>
                </a:spcAft>
                <a:defRPr/>
              </a:pPr>
              <a:t>33</a:t>
            </a:fld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FA80AC-37B6-44AA-B779-94AB2C52027F}"/>
              </a:ext>
            </a:extLst>
          </p:cNvPr>
          <p:cNvSpPr/>
          <p:nvPr/>
        </p:nvSpPr>
        <p:spPr>
          <a:xfrm>
            <a:off x="8862373" y="4940894"/>
            <a:ext cx="283340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lvl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altLang="zh-TW" sz="2100" b="1" dirty="0">
                <a:latin typeface="Cambria" panose="02040503050406030204" pitchFamily="18" charset="0"/>
              </a:rPr>
              <a:t>MOVEM  BREG,  =‘1’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B87DE-1C12-41DE-BAB8-1EA2B113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48" y="4458081"/>
            <a:ext cx="2143125" cy="13811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117263C-5A11-40CE-83F4-09D1BCDED3F8}"/>
              </a:ext>
            </a:extLst>
          </p:cNvPr>
          <p:cNvGrpSpPr/>
          <p:nvPr/>
        </p:nvGrpSpPr>
        <p:grpSpPr>
          <a:xfrm>
            <a:off x="6719248" y="4586514"/>
            <a:ext cx="1999162" cy="1132115"/>
            <a:chOff x="6719248" y="4586514"/>
            <a:chExt cx="1999162" cy="113211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1204B-716D-4D23-9759-8CAE07ADF0AD}"/>
                </a:ext>
              </a:extLst>
            </p:cNvPr>
            <p:cNvCxnSpPr>
              <a:cxnSpLocks/>
            </p:cNvCxnSpPr>
            <p:nvPr/>
          </p:nvCxnSpPr>
          <p:spPr>
            <a:xfrm>
              <a:off x="6719248" y="4586514"/>
              <a:ext cx="1999162" cy="113211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8C6D3C-8E1D-44D6-B19E-576DF9FDB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9249" y="4694934"/>
              <a:ext cx="1999161" cy="10236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Literals – Example ALP</a:t>
            </a:r>
            <a:endParaRPr lang="en-US" sz="54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72855" y="146599"/>
            <a:ext cx="5067716" cy="648311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313927" y="6337159"/>
            <a:ext cx="68932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l">
                <a:spcAft>
                  <a:spcPts val="600"/>
                </a:spcAft>
                <a:defRPr/>
              </a:pPr>
              <a:t>34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E192A24D-1455-46CB-B83F-B0BBFEA9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350" y="997059"/>
            <a:ext cx="174534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= is used to represent a literal</a:t>
            </a:r>
            <a:endParaRPr lang="en-US" altLang="zh-TW" sz="2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B2432-265D-4112-858F-00D6005DF5DD}"/>
              </a:ext>
            </a:extLst>
          </p:cNvPr>
          <p:cNvSpPr/>
          <p:nvPr/>
        </p:nvSpPr>
        <p:spPr>
          <a:xfrm>
            <a:off x="7837714" y="997059"/>
            <a:ext cx="957943" cy="3672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E42C6-E5C6-4003-97C3-F878492C0D1C}"/>
              </a:ext>
            </a:extLst>
          </p:cNvPr>
          <p:cNvSpPr/>
          <p:nvPr/>
        </p:nvSpPr>
        <p:spPr>
          <a:xfrm>
            <a:off x="7837714" y="1582505"/>
            <a:ext cx="957943" cy="3672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B3267-D72F-41AA-B870-A4842CB7038A}"/>
              </a:ext>
            </a:extLst>
          </p:cNvPr>
          <p:cNvSpPr/>
          <p:nvPr/>
        </p:nvSpPr>
        <p:spPr>
          <a:xfrm>
            <a:off x="6113318" y="3366901"/>
            <a:ext cx="1889088" cy="624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6B586-6B15-42C8-A275-3D663CB01A54}"/>
              </a:ext>
            </a:extLst>
          </p:cNvPr>
          <p:cNvSpPr/>
          <p:nvPr/>
        </p:nvSpPr>
        <p:spPr>
          <a:xfrm>
            <a:off x="6502149" y="6207457"/>
            <a:ext cx="1889088" cy="624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7" grpId="0" animBg="1"/>
      <p:bldP spid="5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Immediate Addressing</a:t>
            </a:r>
            <a:endParaRPr lang="en-IN" sz="4000" i="1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65199" y="2905101"/>
            <a:ext cx="4273550" cy="3321528"/>
          </a:xfrm>
        </p:spPr>
        <p:txBody>
          <a:bodyPr wrap="square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The operand </a:t>
            </a:r>
            <a:r>
              <a:rPr lang="en-US" altLang="zh-TW" sz="2100" dirty="0">
                <a:solidFill>
                  <a:srgbClr val="0000FF"/>
                </a:solidFill>
                <a:latin typeface="Cambria" panose="02040503050406030204" pitchFamily="18" charset="0"/>
              </a:rPr>
              <a:t>value is assembled as part of the machine instruction</a:t>
            </a:r>
            <a:r>
              <a:rPr lang="en-US" altLang="zh-TW" sz="2100" dirty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E.g.    </a:t>
            </a:r>
            <a:r>
              <a:rPr lang="en-US" altLang="zh-TW" sz="2100" b="1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ADDI</a:t>
            </a:r>
            <a:r>
              <a:rPr lang="en-US" altLang="zh-TW" sz="21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  AREG,  5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ADD AREG, =‘5’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Need special addressing mode called as </a:t>
            </a:r>
            <a:r>
              <a:rPr lang="en-US" altLang="zh-TW" sz="2100" b="1" i="1" dirty="0">
                <a:latin typeface="Cambria" panose="02040503050406030204" pitchFamily="18" charset="0"/>
              </a:rPr>
              <a:t>Immediate Addressing</a:t>
            </a:r>
            <a:r>
              <a:rPr lang="en-US" altLang="zh-TW" sz="2100" dirty="0">
                <a:latin typeface="Cambria" panose="02040503050406030204" pitchFamily="18" charset="0"/>
              </a:rPr>
              <a:t>.</a:t>
            </a:r>
          </a:p>
          <a:p>
            <a:pPr marL="273050" lvl="1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None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  <a:p>
            <a:pPr marL="273050" lvl="1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None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46095" y="2963489"/>
            <a:ext cx="5627688" cy="332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 algn="just" fontAlgn="base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defRPr/>
            </a:pPr>
            <a:r>
              <a:rPr lang="en-US" altLang="zh-TW" sz="2100" b="1" dirty="0">
                <a:latin typeface="Cambria" panose="02040503050406030204" pitchFamily="18" charset="0"/>
              </a:rPr>
              <a:t>Literals</a:t>
            </a:r>
            <a:r>
              <a:rPr lang="en-US" altLang="zh-TW" sz="2100" dirty="0">
                <a:latin typeface="Cambria" panose="02040503050406030204" pitchFamily="18" charset="0"/>
              </a:rPr>
              <a:t>:</a:t>
            </a:r>
          </a:p>
          <a:p>
            <a:pPr marL="27305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The assembler generates the specified </a:t>
            </a:r>
            <a:r>
              <a:rPr lang="en-US" altLang="zh-TW" sz="2100" dirty="0">
                <a:solidFill>
                  <a:srgbClr val="0000FF"/>
                </a:solidFill>
                <a:latin typeface="Cambria" panose="02040503050406030204" pitchFamily="18" charset="0"/>
              </a:rPr>
              <a:t>value as a constant at some other memory location.</a:t>
            </a:r>
          </a:p>
          <a:p>
            <a:pPr marL="27305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The address of this generated constant is used as the target address for the machine instruction.</a:t>
            </a:r>
          </a:p>
          <a:p>
            <a:pPr marL="273050" lvl="1" indent="-273050" algn="just" fontAlgn="base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  <a:p>
            <a:pPr marL="273050" lvl="1" indent="-273050" algn="just" fontAlgn="base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Literal POOL</a:t>
            </a:r>
            <a:endParaRPr lang="en-US" sz="3600" i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36</a:t>
            </a:fld>
            <a:endParaRPr 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626644" y="277813"/>
            <a:ext cx="6889082" cy="1908175"/>
          </a:xfrm>
        </p:spPr>
        <p:txBody>
          <a:bodyPr wrap="square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All the </a:t>
            </a:r>
            <a:r>
              <a:rPr lang="en-US" altLang="zh-TW" sz="2100" dirty="0">
                <a:solidFill>
                  <a:srgbClr val="FF0000"/>
                </a:solidFill>
                <a:latin typeface="Cambria" panose="02040503050406030204" pitchFamily="18" charset="0"/>
              </a:rPr>
              <a:t>literal operands </a:t>
            </a:r>
            <a:r>
              <a:rPr lang="en-US" altLang="zh-TW" sz="2100" dirty="0">
                <a:latin typeface="Cambria" panose="02040503050406030204" pitchFamily="18" charset="0"/>
              </a:rPr>
              <a:t>used in the program are gathered into </a:t>
            </a:r>
            <a:r>
              <a:rPr lang="en-US" altLang="zh-TW" sz="2100" u="sng" dirty="0">
                <a:solidFill>
                  <a:srgbClr val="FF0000"/>
                </a:solidFill>
                <a:latin typeface="Cambria" panose="02040503050406030204" pitchFamily="18" charset="0"/>
              </a:rPr>
              <a:t>one or more</a:t>
            </a:r>
            <a:r>
              <a:rPr lang="en-US" altLang="zh-TW" sz="2100" dirty="0">
                <a:latin typeface="Cambria" panose="02040503050406030204" pitchFamily="18" charset="0"/>
              </a:rPr>
              <a:t> literal pools.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Normally </a:t>
            </a:r>
            <a:r>
              <a:rPr lang="en-US" altLang="zh-TW" sz="2100" dirty="0">
                <a:solidFill>
                  <a:srgbClr val="0000FF"/>
                </a:solidFill>
                <a:latin typeface="Cambria" panose="02040503050406030204" pitchFamily="18" charset="0"/>
              </a:rPr>
              <a:t>literals are placed into a pool at the end of the program</a:t>
            </a:r>
            <a:r>
              <a:rPr lang="en-US" altLang="zh-TW" sz="2100" dirty="0">
                <a:latin typeface="Cambria" panose="02040503050406030204" pitchFamily="18" charset="0"/>
              </a:rPr>
              <a:t> IF LTORG IS NOT MENTIONED.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endParaRPr lang="en-US" altLang="zh-TW" sz="2100" b="1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marL="273050" lvl="1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None/>
              <a:defRPr/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26644" y="2523331"/>
            <a:ext cx="6921889" cy="371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 algn="just" fontAlgn="base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Sometimes, it is </a:t>
            </a:r>
            <a:r>
              <a:rPr lang="en-US" altLang="zh-TW" sz="2100" dirty="0">
                <a:solidFill>
                  <a:srgbClr val="C00000"/>
                </a:solidFill>
                <a:latin typeface="Cambria" panose="02040503050406030204" pitchFamily="18" charset="0"/>
              </a:rPr>
              <a:t>DESIRABLE</a:t>
            </a:r>
            <a:r>
              <a:rPr lang="en-US" altLang="zh-TW" sz="2100" dirty="0">
                <a:latin typeface="Cambria" panose="02040503050406030204" pitchFamily="18" charset="0"/>
              </a:rPr>
              <a:t> to place literals into a pool at some other location in the object program.</a:t>
            </a:r>
          </a:p>
          <a:p>
            <a:pPr marL="547688" lvl="1" indent="-273050" algn="just" fontAlgn="base">
              <a:lnSpc>
                <a:spcPct val="14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b="1" dirty="0">
                <a:latin typeface="Cambria" panose="02040503050406030204" pitchFamily="18" charset="0"/>
              </a:rPr>
              <a:t>LTORG directive</a:t>
            </a:r>
            <a:r>
              <a:rPr lang="en-US" altLang="zh-TW" sz="2100" dirty="0">
                <a:latin typeface="Cambria" panose="02040503050406030204" pitchFamily="18" charset="0"/>
              </a:rPr>
              <a:t> is introduced for this purpose.</a:t>
            </a:r>
          </a:p>
          <a:p>
            <a:pPr marL="547688" lvl="1" indent="-273050" algn="just" fontAlgn="base">
              <a:lnSpc>
                <a:spcPct val="14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LTORG separates different pools.</a:t>
            </a:r>
          </a:p>
          <a:p>
            <a:pPr marL="547688" lvl="1" indent="-273050" algn="just" fontAlgn="base">
              <a:lnSpc>
                <a:spcPct val="14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100" dirty="0">
                <a:latin typeface="Cambria" panose="02040503050406030204" pitchFamily="18" charset="0"/>
              </a:rPr>
              <a:t>When the assembler encounters a </a:t>
            </a:r>
            <a:r>
              <a:rPr lang="en-US" altLang="zh-TW" sz="2100" dirty="0">
                <a:solidFill>
                  <a:srgbClr val="FF0000"/>
                </a:solidFill>
                <a:latin typeface="Cambria" panose="02040503050406030204" pitchFamily="18" charset="0"/>
              </a:rPr>
              <a:t>LTORG</a:t>
            </a:r>
            <a:r>
              <a:rPr lang="en-US" altLang="zh-TW" sz="2100" dirty="0">
                <a:solidFill>
                  <a:schemeClr val="tx2"/>
                </a:solidFill>
                <a:latin typeface="Cambria" panose="02040503050406030204" pitchFamily="18" charset="0"/>
              </a:rPr>
              <a:t>, </a:t>
            </a:r>
            <a:r>
              <a:rPr lang="en-US" altLang="zh-TW" sz="2100" dirty="0">
                <a:latin typeface="Cambria" panose="02040503050406030204" pitchFamily="18" charset="0"/>
              </a:rPr>
              <a:t>it </a:t>
            </a:r>
            <a:r>
              <a:rPr lang="en-US" altLang="zh-TW" sz="2100" b="1" u="sng" dirty="0">
                <a:latin typeface="Cambria" panose="02040503050406030204" pitchFamily="18" charset="0"/>
              </a:rPr>
              <a:t>creates a pool </a:t>
            </a:r>
            <a:r>
              <a:rPr lang="en-US" altLang="zh-TW" sz="2100" dirty="0">
                <a:latin typeface="Cambria" panose="02040503050406030204" pitchFamily="18" charset="0"/>
              </a:rPr>
              <a:t>that contains all the literals used since the</a:t>
            </a:r>
            <a:r>
              <a:rPr lang="en-US" altLang="zh-TW" sz="2100" dirty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altLang="zh-TW" sz="2100" dirty="0">
                <a:solidFill>
                  <a:srgbClr val="0000FF"/>
                </a:solidFill>
                <a:latin typeface="Cambria" panose="02040503050406030204" pitchFamily="18" charset="0"/>
              </a:rPr>
              <a:t>previous LTORG</a:t>
            </a:r>
            <a:r>
              <a:rPr lang="en-US" altLang="zh-TW" sz="2100" dirty="0">
                <a:solidFill>
                  <a:schemeClr val="tx2"/>
                </a:solidFill>
                <a:latin typeface="Cambria" panose="02040503050406030204" pitchFamily="18" charset="0"/>
              </a:rPr>
              <a:t>.</a:t>
            </a:r>
            <a:endParaRPr lang="en-US" altLang="zh-TW" sz="21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96072-DB19-4FF0-BAEA-6A068F4A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7" y="238742"/>
            <a:ext cx="5176043" cy="6619258"/>
          </a:xfrm>
          <a:prstGeom prst="rect">
            <a:avLst/>
          </a:prstGeo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6057" y="30846"/>
            <a:ext cx="2895600" cy="685800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solidFill>
                  <a:srgbClr val="0000FF"/>
                </a:solidFill>
              </a:rPr>
              <a:t>LTORG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42311" y="1371600"/>
            <a:ext cx="5286831" cy="4419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Cambria" panose="02040503050406030204" pitchFamily="18" charset="0"/>
              </a:rPr>
              <a:t>If we </a:t>
            </a:r>
            <a:r>
              <a:rPr lang="en-US" altLang="zh-TW" sz="2000" b="1" dirty="0">
                <a:latin typeface="Cambria" panose="02040503050406030204" pitchFamily="18" charset="0"/>
              </a:rPr>
              <a:t>do not use </a:t>
            </a:r>
            <a:r>
              <a:rPr lang="en-US" altLang="zh-TW" sz="2000" dirty="0">
                <a:latin typeface="Cambria" panose="02040503050406030204" pitchFamily="18" charset="0"/>
              </a:rPr>
              <a:t>a LTORG on line 11, the literals =’1’ &amp; =‘5’ will be placed at the end of the program.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C00000"/>
                </a:solidFill>
                <a:latin typeface="Cambria" panose="02040503050406030204" pitchFamily="18" charset="0"/>
              </a:rPr>
              <a:t>This operand will then begin at address </a:t>
            </a:r>
            <a:r>
              <a:rPr lang="en-US" altLang="zh-TW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120</a:t>
            </a:r>
            <a:r>
              <a:rPr lang="en-US" altLang="zh-TW" sz="2000" dirty="0">
                <a:solidFill>
                  <a:srgbClr val="C00000"/>
                </a:solidFill>
                <a:latin typeface="Cambria" panose="02040503050406030204" pitchFamily="18" charset="0"/>
              </a:rPr>
              <a:t> and be too far away from the instruction that uses 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>
                <a:latin typeface="Cambria" panose="02040503050406030204" pitchFamily="18" charset="0"/>
              </a:rPr>
              <a:t>LTORG thus is used when</a:t>
            </a:r>
            <a:r>
              <a:rPr lang="en-US" altLang="zh-TW" sz="2000" dirty="0">
                <a:solidFill>
                  <a:srgbClr val="0000FF"/>
                </a:solidFill>
                <a:latin typeface="Cambria" panose="02040503050406030204" pitchFamily="18" charset="0"/>
              </a:rPr>
              <a:t> we want to </a:t>
            </a:r>
            <a:r>
              <a:rPr lang="en-US" altLang="zh-TW" sz="2000" b="1" dirty="0">
                <a:solidFill>
                  <a:srgbClr val="0000FF"/>
                </a:solidFill>
                <a:latin typeface="Cambria" panose="02040503050406030204" pitchFamily="18" charset="0"/>
              </a:rPr>
              <a:t>keep the literal operands close to the instruction</a:t>
            </a:r>
            <a:r>
              <a:rPr lang="en-US" altLang="zh-TW" sz="2000" dirty="0">
                <a:solidFill>
                  <a:srgbClr val="0000FF"/>
                </a:solidFill>
                <a:latin typeface="Cambria" panose="02040503050406030204" pitchFamily="18" charset="0"/>
              </a:rPr>
              <a:t> that uses it.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2068" y="3095172"/>
            <a:ext cx="316150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2582067" y="6079963"/>
            <a:ext cx="3000375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8814" y="3095172"/>
            <a:ext cx="83820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6331858"/>
            <a:ext cx="83820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5400"/>
              <a:t>Duplicate Literals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  <p:graphicFrame>
        <p:nvGraphicFramePr>
          <p:cNvPr id="19460" name="Rectangle 3">
            <a:extLst>
              <a:ext uri="{FF2B5EF4-FFF2-40B4-BE49-F238E27FC236}">
                <a16:creationId xmlns:a16="http://schemas.microsoft.com/office/drawing/2014/main" id="{D56252C4-0246-4F3E-93BE-FC2348A7D84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2812502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solidFill>
                  <a:srgbClr val="FFFFFF"/>
                </a:solidFill>
              </a:rPr>
              <a:t>EQU Directive- for symbols</a:t>
            </a:r>
            <a:br>
              <a:rPr lang="en-US" altLang="zh-TW" dirty="0">
                <a:solidFill>
                  <a:srgbClr val="FFFFFF"/>
                </a:solidFill>
              </a:rPr>
            </a:br>
            <a:br>
              <a:rPr lang="en-US" altLang="zh-TW" dirty="0">
                <a:solidFill>
                  <a:srgbClr val="FFFFFF"/>
                </a:solidFill>
              </a:rPr>
            </a:br>
            <a:endParaRPr lang="en-US" altLang="zh-TW" dirty="0">
              <a:solidFill>
                <a:srgbClr val="FFFFFF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39</a:t>
            </a:fld>
            <a:endParaRPr lang="en-US" altLang="zh-TW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24582" name="Rectangle 3">
            <a:extLst>
              <a:ext uri="{FF2B5EF4-FFF2-40B4-BE49-F238E27FC236}">
                <a16:creationId xmlns:a16="http://schemas.microsoft.com/office/drawing/2014/main" id="{BA5E3530-5905-4D26-B2B8-34547BC29B3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496249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90888-81A7-455F-A962-632F0C47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System Programming and Operating System</a:t>
            </a:r>
            <a:br>
              <a:rPr lang="en-US" sz="4600" b="1" dirty="0"/>
            </a:br>
            <a:br>
              <a:rPr lang="en-US" sz="4600" b="1" dirty="0"/>
            </a:br>
            <a:r>
              <a:rPr lang="en-US" sz="4600" dirty="0"/>
              <a:t>18BTIS502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2DE46-C575-4B4A-B5D9-22554DBA67C7}"/>
              </a:ext>
            </a:extLst>
          </p:cNvPr>
          <p:cNvSpPr txBox="1"/>
          <p:nvPr/>
        </p:nvSpPr>
        <p:spPr>
          <a:xfrm>
            <a:off x="1773326" y="6512504"/>
            <a:ext cx="8418423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>
                <a:solidFill>
                  <a:schemeClr val="tx1"/>
                </a:solidFill>
              </a:rPr>
              <a:t>References-</a:t>
            </a:r>
            <a:r>
              <a:rPr lang="en-US" altLang="zh-TW" sz="1400" i="1" dirty="0">
                <a:solidFill>
                  <a:schemeClr val="tx1"/>
                </a:solidFill>
              </a:rPr>
              <a:t> Systems Programming and Operating Systems, D.M. </a:t>
            </a:r>
            <a:r>
              <a:rPr lang="en-US" altLang="zh-TW" sz="1400" i="1" dirty="0" err="1">
                <a:solidFill>
                  <a:schemeClr val="tx1"/>
                </a:solidFill>
              </a:rPr>
              <a:t>Dhamdhere</a:t>
            </a:r>
            <a:r>
              <a:rPr lang="en-US" sz="1400" i="1" dirty="0">
                <a:solidFill>
                  <a:schemeClr val="tx1"/>
                </a:solidFill>
              </a:rPr>
              <a:t> and Internet resources)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C4C620-BF5B-468F-AA47-0AA32E54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06073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FFCE9-50D6-4A7C-AB5A-6F55995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5400" b="1"/>
              <a:t>Last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9A14A6AC-1303-4C07-96CE-874FD71B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100" dirty="0">
                <a:latin typeface="Cambria" panose="02040503050406030204" pitchFamily="18" charset="0"/>
              </a:rPr>
              <a:t>System software </a:t>
            </a:r>
            <a:r>
              <a:rPr lang="en-US" sz="2100" dirty="0">
                <a:latin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sz="2100" dirty="0">
                <a:latin typeface="Cambria" panose="02040503050406030204" pitchFamily="18" charset="0"/>
              </a:rPr>
              <a:t>Language processing </a:t>
            </a:r>
            <a:r>
              <a:rPr lang="en-US" sz="2100" dirty="0">
                <a:latin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sz="2100" dirty="0">
                <a:latin typeface="Cambria" panose="02040503050406030204" pitchFamily="18" charset="0"/>
              </a:rPr>
              <a:t>Analysis + Synthesis </a:t>
            </a:r>
            <a:r>
              <a:rPr lang="en-US" sz="2100" dirty="0">
                <a:latin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sz="2100" dirty="0">
                <a:latin typeface="Cambria" panose="02040503050406030204" pitchFamily="18" charset="0"/>
              </a:rPr>
              <a:t>Assemblers (</a:t>
            </a:r>
            <a:r>
              <a:rPr lang="en-US" sz="2100" dirty="0" err="1">
                <a:latin typeface="Cambria" panose="02040503050406030204" pitchFamily="18" charset="0"/>
              </a:rPr>
              <a:t>Mnenomic</a:t>
            </a:r>
            <a:r>
              <a:rPr lang="en-US" sz="2100" dirty="0">
                <a:latin typeface="Cambria" panose="02040503050406030204" pitchFamily="18" charset="0"/>
              </a:rPr>
              <a:t> Opcodes, Register Operand, Condition codes)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Sample source program and target program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Source program – Line of code parts = Label, Opcode, First operand, Second Operand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Target Program – LC, opcode(2 bits), Register/Condition code(1 bit), Memory operand(3 or 4 bits)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Memory Operand can be either a Symbol or a Literal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LTORG – (Literal Origin)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Literal Pool – (Directive END also signifies end of the pool)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Duplicate Literals – (Only 1 copy of literal is saved for 1 pool)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EQU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Examples:  </a:t>
            </a:r>
            <a:r>
              <a:rPr lang="en-US" sz="1700" dirty="0">
                <a:highlight>
                  <a:srgbClr val="FFFF00"/>
                </a:highlight>
                <a:latin typeface="Cambria" panose="02040503050406030204" pitchFamily="18" charset="0"/>
              </a:rPr>
              <a:t>A EQU B </a:t>
            </a:r>
            <a:r>
              <a:rPr lang="en-US" sz="1700" dirty="0">
                <a:latin typeface="Cambria" panose="02040503050406030204" pitchFamily="18" charset="0"/>
              </a:rPr>
              <a:t>or </a:t>
            </a:r>
            <a:r>
              <a:rPr lang="en-US" sz="1700" dirty="0">
                <a:highlight>
                  <a:srgbClr val="00FFFF"/>
                </a:highlight>
                <a:latin typeface="Cambria" panose="02040503050406030204" pitchFamily="18" charset="0"/>
              </a:rPr>
              <a:t>A EQU 3000 </a:t>
            </a:r>
            <a:r>
              <a:rPr lang="en-US" sz="1700" dirty="0">
                <a:latin typeface="Cambria" panose="02040503050406030204" pitchFamily="18" charset="0"/>
              </a:rPr>
              <a:t>or </a:t>
            </a:r>
            <a:r>
              <a:rPr lang="en-US" sz="1700" dirty="0">
                <a:highlight>
                  <a:srgbClr val="00FF00"/>
                </a:highlight>
                <a:latin typeface="Cambria" panose="02040503050406030204" pitchFamily="18" charset="0"/>
              </a:rPr>
              <a:t>A EQU B+5</a:t>
            </a:r>
          </a:p>
          <a:p>
            <a:pPr algn="just"/>
            <a:r>
              <a:rPr lang="en-US" sz="2100" dirty="0">
                <a:latin typeface="Cambria" panose="02040503050406030204" pitchFamily="18" charset="0"/>
              </a:rPr>
              <a:t>Assembler Directives(4):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START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END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LTORG</a:t>
            </a:r>
          </a:p>
          <a:p>
            <a:pPr lvl="1" algn="just"/>
            <a:r>
              <a:rPr lang="en-US" sz="1700" dirty="0">
                <a:latin typeface="Cambria" panose="02040503050406030204" pitchFamily="18" charset="0"/>
              </a:rPr>
              <a:t>EQU</a:t>
            </a:r>
          </a:p>
          <a:p>
            <a:pPr algn="just"/>
            <a:endParaRPr lang="en-US" sz="21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D292B4F-44AA-446D-83AB-6974526852C9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40</a:t>
            </a:fld>
            <a:endParaRPr lang="en-US" sz="1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4C0A-262C-47EC-B917-BDB513F0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67A8-ACAE-4DEB-A24D-52503C239682}" type="datetime2">
              <a:rPr lang="en-US" smtClean="0"/>
              <a:t>Sunday, August 30,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zh-TW"/>
              <a:t>Symbols (EQU Directive)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7600" y="2176272"/>
            <a:ext cx="10653485" cy="4041648"/>
          </a:xfrm>
        </p:spPr>
        <p:txBody>
          <a:bodyPr anchor="t">
            <a:normAutofit/>
          </a:bodyPr>
          <a:lstStyle/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EQU statement defines the symbol to represent &lt;</a:t>
            </a:r>
            <a:r>
              <a:rPr lang="en-US" altLang="zh-TW" sz="2200" dirty="0" err="1">
                <a:latin typeface="Cambria" panose="02040503050406030204" pitchFamily="18" charset="0"/>
              </a:rPr>
              <a:t>address_spec</a:t>
            </a:r>
            <a:r>
              <a:rPr lang="en-US" altLang="zh-TW" sz="2200" dirty="0">
                <a:latin typeface="Cambria" panose="02040503050406030204" pitchFamily="18" charset="0"/>
              </a:rPr>
              <a:t>&gt;.</a:t>
            </a:r>
          </a:p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This differs from DC/DS as </a:t>
            </a:r>
            <a:r>
              <a:rPr lang="en-US" altLang="zh-TW" sz="2200" b="1" dirty="0">
                <a:latin typeface="Cambria" panose="02040503050406030204" pitchFamily="18" charset="0"/>
              </a:rPr>
              <a:t>NO LC processing is IMPLIED </a:t>
            </a:r>
            <a:r>
              <a:rPr lang="en-US" altLang="zh-TW" sz="2200" b="1" dirty="0">
                <a:latin typeface="Cambria" panose="02040503050406030204" pitchFamily="18" charset="0"/>
                <a:hlinkClick r:id="rId2" action="ppaction://hlinksldjump"/>
              </a:rPr>
              <a:t>?</a:t>
            </a:r>
            <a:r>
              <a:rPr lang="en-US" altLang="zh-TW" sz="2200" b="1" dirty="0">
                <a:latin typeface="Cambria" panose="02040503050406030204" pitchFamily="18" charset="0"/>
              </a:rPr>
              <a:t>.</a:t>
            </a:r>
          </a:p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EQU associates the name &lt;symbol&gt; with &lt;</a:t>
            </a:r>
            <a:r>
              <a:rPr lang="en-US" altLang="zh-TW" sz="2200" dirty="0" err="1">
                <a:latin typeface="Cambria" panose="02040503050406030204" pitchFamily="18" charset="0"/>
              </a:rPr>
              <a:t>address_spec</a:t>
            </a:r>
            <a:r>
              <a:rPr lang="en-US" altLang="zh-TW" sz="2200" dirty="0">
                <a:latin typeface="Cambria" panose="02040503050406030204" pitchFamily="18" charset="0"/>
              </a:rPr>
              <a:t>&gt;</a:t>
            </a:r>
          </a:p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E.g. BACK </a:t>
            </a:r>
            <a:r>
              <a:rPr lang="en-US" altLang="zh-TW" sz="2200" b="1" dirty="0">
                <a:latin typeface="Cambria" panose="02040503050406030204" pitchFamily="18" charset="0"/>
              </a:rPr>
              <a:t>EQU</a:t>
            </a:r>
            <a:r>
              <a:rPr lang="en-US" altLang="zh-TW" sz="2200" dirty="0">
                <a:latin typeface="Cambria" panose="02040503050406030204" pitchFamily="18" charset="0"/>
              </a:rPr>
              <a:t> LOOP  (Introduces the symbol BACK to represent the operand LOOP).</a:t>
            </a:r>
          </a:p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When the assembler encounters the EQU statement, it enters “BACK” into Symbol Table (with the address of “LOOP”).</a:t>
            </a:r>
          </a:p>
          <a:p>
            <a:pPr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TW" sz="2200" dirty="0">
                <a:latin typeface="Cambria" panose="02040503050406030204" pitchFamily="18" charset="0"/>
              </a:rPr>
              <a:t>Symbol Table is the data structure used in the processing of assembler.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055874" y="6351348"/>
            <a:ext cx="1929384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41</a:t>
            </a:fld>
            <a:endParaRPr lang="en-US" altLang="zh-TW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151-E231-4A63-80B3-D2C1A176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3" y="136526"/>
            <a:ext cx="10515600" cy="685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EQU – No LC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1620-3B21-4AD7-AD49-4C57E5DB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BA1B0FB-D917-4C8C-928F-313BD683BF39}" type="slidenum">
              <a:rPr lang="en-US" smtClean="0"/>
              <a:pPr defTabSz="457200">
                <a:spcAft>
                  <a:spcPts val="600"/>
                </a:spcAft>
              </a:pPr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1C92-78BD-4931-82EE-C9B24E08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38" y="1395901"/>
            <a:ext cx="8356503" cy="52156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7B0CA5-9B0B-45C5-A06C-4615B4B98FBF}"/>
              </a:ext>
            </a:extLst>
          </p:cNvPr>
          <p:cNvSpPr txBox="1"/>
          <p:nvPr/>
        </p:nvSpPr>
        <p:spPr>
          <a:xfrm>
            <a:off x="411990" y="6112495"/>
            <a:ext cx="64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hlinkClick r:id="rId3" action="ppaction://hlinksldjump"/>
              </a:rPr>
              <a:t>Back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584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78832"/>
            <a:ext cx="7772400" cy="1143000"/>
          </a:xfrm>
        </p:spPr>
        <p:txBody>
          <a:bodyPr/>
          <a:lstStyle/>
          <a:p>
            <a:r>
              <a:rPr lang="en-US" altLang="zh-TW">
                <a:solidFill>
                  <a:srgbClr val="0000FF"/>
                </a:solidFill>
              </a:rPr>
              <a:t>Usage of Symbols 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79400" y="1551339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Define mnemonic names for registers: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42714" y="6382657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43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pic>
        <p:nvPicPr>
          <p:cNvPr id="5" name="Picture 4" descr="C:\Documents and Settings\shieyuan\My Documents\My Pictures\g0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886" y="2872014"/>
            <a:ext cx="4724400" cy="1644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" name="Picture 5" descr="C:\Documents and Settings\shieyuan\My Documents\My Pictures\g0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429" y="2855685"/>
            <a:ext cx="4572000" cy="160020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9" y="250193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ORG / ORIGIN Directive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6429" y="2358913"/>
            <a:ext cx="7474172" cy="4143487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This can be used to indirectly assign values to symbols.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TW" sz="2100" b="1" dirty="0">
                <a:solidFill>
                  <a:srgbClr val="C00000"/>
                </a:solidFill>
                <a:latin typeface="Cambria" panose="02040503050406030204" pitchFamily="18" charset="0"/>
              </a:rPr>
              <a:t>ORIGIN &lt;address spec&gt;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When this statement is encountered during assembly of  a program, the assembler </a:t>
            </a:r>
            <a:r>
              <a:rPr lang="en-US" altLang="zh-TW" sz="2100" b="1" dirty="0">
                <a:latin typeface="Cambria" panose="02040503050406030204" pitchFamily="18" charset="0"/>
              </a:rPr>
              <a:t>RESETS</a:t>
            </a:r>
            <a:r>
              <a:rPr lang="en-US" altLang="zh-TW" sz="2100" dirty="0">
                <a:latin typeface="Cambria" panose="02040503050406030204" pitchFamily="18" charset="0"/>
              </a:rPr>
              <a:t> its </a:t>
            </a:r>
            <a:r>
              <a:rPr lang="en-US" altLang="zh-TW" sz="2100" b="1" dirty="0">
                <a:latin typeface="Cambria" panose="02040503050406030204" pitchFamily="18" charset="0"/>
              </a:rPr>
              <a:t>location counter </a:t>
            </a:r>
            <a:r>
              <a:rPr lang="en-US" altLang="zh-TW" sz="2100" dirty="0">
                <a:latin typeface="Cambria" panose="02040503050406030204" pitchFamily="18" charset="0"/>
              </a:rPr>
              <a:t>to the specified value.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The ORG statement will thus affect the values of all labels defined until the next ORG.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Normally when an ORG without specified  value is encounter, the previously saved location counter value is restored.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TW" sz="21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Flowchart">
            <a:extLst>
              <a:ext uri="{FF2B5EF4-FFF2-40B4-BE49-F238E27FC236}">
                <a16:creationId xmlns:a16="http://schemas.microsoft.com/office/drawing/2014/main" id="{33BA3398-5462-4528-B9DC-E4F407EB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44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427" y="1169761"/>
            <a:ext cx="2188028" cy="609600"/>
          </a:xfrm>
        </p:spPr>
        <p:txBody>
          <a:bodyPr>
            <a:noAutofit/>
          </a:bodyPr>
          <a:lstStyle/>
          <a:p>
            <a:r>
              <a:rPr lang="en-US" altLang="zh-TW" sz="2500" b="1" dirty="0">
                <a:solidFill>
                  <a:srgbClr val="0000FF"/>
                </a:solidFill>
              </a:rPr>
              <a:t>EQU and ORIGIN </a:t>
            </a:r>
            <a:br>
              <a:rPr lang="en-US" altLang="zh-TW" sz="2500" b="1" dirty="0">
                <a:solidFill>
                  <a:srgbClr val="0000FF"/>
                </a:solidFill>
              </a:rPr>
            </a:br>
            <a:r>
              <a:rPr lang="en-US" altLang="zh-TW" sz="25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45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256" y="319316"/>
            <a:ext cx="827482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C5561B-F6E5-4681-88FC-BA46A4E77185}"/>
              </a:ext>
            </a:extLst>
          </p:cNvPr>
          <p:cNvSpPr/>
          <p:nvPr/>
        </p:nvSpPr>
        <p:spPr>
          <a:xfrm>
            <a:off x="9913254" y="487591"/>
            <a:ext cx="1645420" cy="591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72595-FF56-45FE-9D04-9EF2DB27EA74}"/>
              </a:ext>
            </a:extLst>
          </p:cNvPr>
          <p:cNvSpPr/>
          <p:nvPr/>
        </p:nvSpPr>
        <p:spPr>
          <a:xfrm>
            <a:off x="9202057" y="4499429"/>
            <a:ext cx="711197" cy="261257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18411-368B-4BA8-8465-99809C225D87}"/>
              </a:ext>
            </a:extLst>
          </p:cNvPr>
          <p:cNvSpPr/>
          <p:nvPr/>
        </p:nvSpPr>
        <p:spPr>
          <a:xfrm>
            <a:off x="9216568" y="5043715"/>
            <a:ext cx="711197" cy="261257"/>
          </a:xfrm>
          <a:prstGeom prst="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80CA4C-63B3-48C5-A8DC-37E5562FE670}"/>
              </a:ext>
            </a:extLst>
          </p:cNvPr>
          <p:cNvCxnSpPr/>
          <p:nvPr/>
        </p:nvCxnSpPr>
        <p:spPr>
          <a:xfrm>
            <a:off x="4615543" y="4339772"/>
            <a:ext cx="5851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90AA84-90C1-490C-B9A8-CDC077201989}"/>
              </a:ext>
            </a:extLst>
          </p:cNvPr>
          <p:cNvCxnSpPr/>
          <p:nvPr/>
        </p:nvCxnSpPr>
        <p:spPr>
          <a:xfrm>
            <a:off x="4610587" y="4898572"/>
            <a:ext cx="58517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16BA571-A0E2-44CD-9DBF-96C9E92C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39697"/>
              </p:ext>
            </p:extLst>
          </p:nvPr>
        </p:nvGraphicFramePr>
        <p:xfrm>
          <a:off x="82502" y="2704012"/>
          <a:ext cx="2959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19">
                  <a:extLst>
                    <a:ext uri="{9D8B030D-6E8A-4147-A177-3AD203B41FA5}">
                      <a16:colId xmlns:a16="http://schemas.microsoft.com/office/drawing/2014/main" val="2759960831"/>
                    </a:ext>
                  </a:extLst>
                </a:gridCol>
                <a:gridCol w="1357849">
                  <a:extLst>
                    <a:ext uri="{9D8B030D-6E8A-4147-A177-3AD203B41FA5}">
                      <a16:colId xmlns:a16="http://schemas.microsoft.com/office/drawing/2014/main" val="1867473726"/>
                    </a:ext>
                  </a:extLst>
                </a:gridCol>
              </a:tblGrid>
              <a:tr h="299236">
                <a:tc>
                  <a:txBody>
                    <a:bodyPr/>
                    <a:lstStyle/>
                    <a:p>
                      <a:r>
                        <a:rPr lang="en-US" dirty="0"/>
                        <a:t>Symbol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56316"/>
                  </a:ext>
                </a:extLst>
              </a:tr>
              <a:tr h="299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3143"/>
                  </a:ext>
                </a:extLst>
              </a:tr>
              <a:tr h="2992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4476"/>
                  </a:ext>
                </a:extLst>
              </a:tr>
              <a:tr h="2992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99286"/>
                  </a:ext>
                </a:extLst>
              </a:tr>
              <a:tr h="2992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9831"/>
                  </a:ext>
                </a:extLst>
              </a:tr>
              <a:tr h="2992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78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8" y="61508"/>
            <a:ext cx="747417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No Forward Reference Allowed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4457" y="1015431"/>
            <a:ext cx="8316686" cy="3450613"/>
          </a:xfrm>
        </p:spPr>
        <p:txBody>
          <a:bodyPr anchor="ctr"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TW" sz="2400" dirty="0">
                <a:latin typeface="Cambria" panose="02040503050406030204" pitchFamily="18" charset="0"/>
              </a:rPr>
              <a:t>For </a:t>
            </a:r>
            <a:r>
              <a:rPr lang="en-US" altLang="zh-TW" sz="2400" b="1" dirty="0">
                <a:latin typeface="Cambria" panose="02040503050406030204" pitchFamily="18" charset="0"/>
              </a:rPr>
              <a:t>EQU and ORG</a:t>
            </a:r>
            <a:r>
              <a:rPr lang="en-US" altLang="zh-TW" sz="2400" dirty="0">
                <a:latin typeface="Cambria" panose="02040503050406030204" pitchFamily="18" charset="0"/>
              </a:rPr>
              <a:t>, all symbols used on the right-hand side of the statement must have been defined previously in the program.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TW" sz="2400" dirty="0">
                <a:latin typeface="Cambria" panose="02040503050406030204" pitchFamily="18" charset="0"/>
              </a:rPr>
              <a:t>This is because in the two-pass assembler, we require that all symbols must be defined in pass 1.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 descr="Flowchart">
            <a:extLst>
              <a:ext uri="{FF2B5EF4-FFF2-40B4-BE49-F238E27FC236}">
                <a16:creationId xmlns:a16="http://schemas.microsoft.com/office/drawing/2014/main" id="{7B826D11-E85C-4A17-8861-A4655823A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253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46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2145B5C4-A709-4BCF-8B60-58DB1BB6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82" y="4245222"/>
            <a:ext cx="11719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200" dirty="0">
                <a:solidFill>
                  <a:srgbClr val="FF3300"/>
                </a:solidFill>
                <a:latin typeface="Cambria" panose="02040503050406030204" pitchFamily="18" charset="0"/>
              </a:rPr>
              <a:t>Allowed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D2700F61-9001-498D-BC7D-63EDC053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82" y="5544252"/>
            <a:ext cx="16336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200">
                <a:solidFill>
                  <a:srgbClr val="0000FF"/>
                </a:solidFill>
                <a:latin typeface="Cambria" panose="02040503050406030204" pitchFamily="18" charset="0"/>
              </a:rPr>
              <a:t>Not allowed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5F8C8A8-4D90-4848-9A1D-CB75880B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982" y="4096453"/>
            <a:ext cx="4495800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IN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ALPHA		DS	1</a:t>
            </a:r>
          </a:p>
          <a:p>
            <a:pPr eaLnBrk="1" hangingPunct="1"/>
            <a:r>
              <a:rPr lang="en-IN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BETA		EQU	ALPHA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7D776B5-E4AD-4DCC-99DD-1E59DC924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982" y="5475991"/>
            <a:ext cx="4495800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BETA		EQU	ALPHA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ALPHA		DS	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>
                <a:solidFill>
                  <a:schemeClr val="bg1"/>
                </a:solidFill>
              </a:rPr>
              <a:t>ORG and EQU Restriction</a:t>
            </a: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defTabSz="457200"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defTabSz="457200">
                <a:spcAft>
                  <a:spcPts val="600"/>
                </a:spcAft>
                <a:defRPr/>
              </a:pPr>
              <a:t>47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720858F-D083-4678-9598-2E871568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881" y="653139"/>
            <a:ext cx="2085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200" dirty="0">
                <a:solidFill>
                  <a:srgbClr val="0000FF"/>
                </a:solidFill>
                <a:latin typeface="Cambria" panose="02040503050406030204" pitchFamily="18" charset="0"/>
              </a:rPr>
              <a:t>Not allowed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D7DF0F8-D0AE-4333-9C69-AFC34011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293" y="4987738"/>
            <a:ext cx="16336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200" dirty="0">
                <a:latin typeface="Cambria" panose="02040503050406030204" pitchFamily="18" charset="0"/>
              </a:rPr>
              <a:t>Not allowed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CE7533A-FF7D-4536-811A-B948014F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246" y="508000"/>
            <a:ext cx="3984611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</a:t>
            </a:r>
            <a:r>
              <a:rPr lang="en-IN" alt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ORG</a:t>
            </a:r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ALPHA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A	DS	1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B	DS	1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C	DS	1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		ORG</a:t>
            </a:r>
          </a:p>
          <a:p>
            <a:pPr eaLnBrk="1" hangingPunct="1"/>
            <a:r>
              <a:rPr lang="en-IN" altLang="en-US" sz="2200" dirty="0">
                <a:solidFill>
                  <a:srgbClr val="0000FF"/>
                </a:solidFill>
                <a:latin typeface="Cambria" panose="02040503050406030204" pitchFamily="18" charset="0"/>
              </a:rPr>
              <a:t>    ALPHA	DS	1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CA7E700-D404-470C-A7ED-D3AB482A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26655"/>
            <a:ext cx="4337957" cy="1553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IN" altLang="en-US" sz="2200" dirty="0">
                <a:latin typeface="Cambria" panose="02040503050406030204" pitchFamily="18" charset="0"/>
              </a:rPr>
              <a:t>ALPHA		EQU	BETA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200" dirty="0">
                <a:latin typeface="Cambria" panose="02040503050406030204" pitchFamily="18" charset="0"/>
              </a:rPr>
              <a:t>BETA		EQU 	DELTA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200" dirty="0">
                <a:latin typeface="Cambria" panose="02040503050406030204" pitchFamily="18" charset="0"/>
              </a:rPr>
              <a:t>DELTA		</a:t>
            </a:r>
            <a:r>
              <a:rPr lang="en-IN" altLang="en-US" sz="2200" b="1" dirty="0">
                <a:solidFill>
                  <a:srgbClr val="FF0000"/>
                </a:solidFill>
                <a:latin typeface="Cambria" panose="02040503050406030204" pitchFamily="18" charset="0"/>
              </a:rPr>
              <a:t>DS</a:t>
            </a:r>
            <a:r>
              <a:rPr lang="en-IN" altLang="en-US" sz="2200" dirty="0">
                <a:latin typeface="Cambria" panose="02040503050406030204" pitchFamily="18" charset="0"/>
              </a:rPr>
              <a:t>	     1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8CD94062-C12C-4197-A532-175AFD24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881" y="1084026"/>
            <a:ext cx="2743199" cy="142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000" i="1" dirty="0">
                <a:solidFill>
                  <a:srgbClr val="C00000"/>
                </a:solidFill>
                <a:latin typeface="Cambria" panose="02040503050406030204" pitchFamily="18" charset="0"/>
              </a:rPr>
              <a:t>ALPHA is used before its declaration i.e. FORWARD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6A6EA-C759-4A09-BF77-690B43F8BB91}"/>
              </a:ext>
            </a:extLst>
          </p:cNvPr>
          <p:cNvSpPr txBox="1"/>
          <p:nvPr/>
        </p:nvSpPr>
        <p:spPr>
          <a:xfrm>
            <a:off x="7603958" y="3429000"/>
            <a:ext cx="3984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/>
              <a:t>Symbols are said to be declared if they occur in the label field (i.e. leftmost entity in the instruction)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Forward references are not allowed with EQU and 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7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2 pass assembler</a:t>
            </a:r>
            <a:endParaRPr lang="en-US" sz="48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67FA2-3514-4652-9C66-B2392D70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75258" y="286510"/>
            <a:ext cx="6632110" cy="435810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26317" y="642302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48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961C20-EE86-4E08-8F95-797EFFEBF76E}"/>
              </a:ext>
            </a:extLst>
          </p:cNvPr>
          <p:cNvSpPr/>
          <p:nvPr/>
        </p:nvSpPr>
        <p:spPr>
          <a:xfrm>
            <a:off x="609600" y="4518991"/>
            <a:ext cx="3882887" cy="1775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spcAft>
                <a:spcPts val="1200"/>
              </a:spcAft>
            </a:pPr>
            <a:r>
              <a:rPr lang="en-US" b="1" dirty="0"/>
              <a:t>LEARNING OUTCOME: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Illustrate the design steps of two – pass assembler.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Organize the data structures for the design.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B6B2-E1AA-4B81-A1EF-D3632AF8EDAD}"/>
              </a:ext>
            </a:extLst>
          </p:cNvPr>
          <p:cNvSpPr/>
          <p:nvPr/>
        </p:nvSpPr>
        <p:spPr>
          <a:xfrm>
            <a:off x="5153822" y="398396"/>
            <a:ext cx="2121621" cy="1239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Mnemonic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Symbol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Literal 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Pool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B181B-FF24-4790-BAA9-76CD2CA1DBA0}"/>
              </a:ext>
            </a:extLst>
          </p:cNvPr>
          <p:cNvSpPr/>
          <p:nvPr/>
        </p:nvSpPr>
        <p:spPr>
          <a:xfrm>
            <a:off x="6117128" y="3763618"/>
            <a:ext cx="1136275" cy="76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Analysis </a:t>
            </a:r>
          </a:p>
          <a:p>
            <a:pPr algn="just"/>
            <a:r>
              <a:rPr lang="en-US" dirty="0"/>
              <a:t>Phase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D860A-E28C-496F-9FDA-4D30C19C6B9D}"/>
              </a:ext>
            </a:extLst>
          </p:cNvPr>
          <p:cNvSpPr/>
          <p:nvPr/>
        </p:nvSpPr>
        <p:spPr>
          <a:xfrm>
            <a:off x="9790042" y="3763618"/>
            <a:ext cx="1136275" cy="761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Synthesis </a:t>
            </a:r>
          </a:p>
          <a:p>
            <a:pPr algn="just"/>
            <a:r>
              <a:rPr lang="en-US" dirty="0"/>
              <a:t>Phase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2E549-9943-45EB-964C-2E760F7CAA77}"/>
              </a:ext>
            </a:extLst>
          </p:cNvPr>
          <p:cNvSpPr/>
          <p:nvPr/>
        </p:nvSpPr>
        <p:spPr>
          <a:xfrm>
            <a:off x="5153822" y="4874384"/>
            <a:ext cx="6428578" cy="1775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 "/>
              </a:rPr>
              <a:t>It requires </a:t>
            </a:r>
            <a:r>
              <a:rPr lang="en-US" b="1" dirty="0">
                <a:solidFill>
                  <a:srgbClr val="C00000"/>
                </a:solidFill>
                <a:latin typeface="Calibri "/>
              </a:rPr>
              <a:t>TWO</a:t>
            </a:r>
            <a:r>
              <a:rPr lang="en-US" dirty="0">
                <a:latin typeface="Calibri "/>
              </a:rPr>
              <a:t> scans of the source program.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 "/>
              </a:rPr>
              <a:t>Handles </a:t>
            </a:r>
            <a:r>
              <a:rPr lang="en-US" b="1" i="1" dirty="0">
                <a:solidFill>
                  <a:srgbClr val="C00000"/>
                </a:solidFill>
                <a:latin typeface="Calibri "/>
              </a:rPr>
              <a:t>forward references </a:t>
            </a:r>
            <a:r>
              <a:rPr lang="en-US" dirty="0">
                <a:latin typeface="Calibri "/>
              </a:rPr>
              <a:t>very conveniently.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 "/>
              </a:rPr>
              <a:t>LC processing is performed in the first pass and the symbols, literals are placed in the respective tables.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 "/>
              </a:rPr>
              <a:t>The second pass </a:t>
            </a:r>
            <a:r>
              <a:rPr lang="en-US" b="1" i="1" dirty="0">
                <a:solidFill>
                  <a:srgbClr val="7030A0"/>
                </a:solidFill>
                <a:latin typeface="Calibri "/>
              </a:rPr>
              <a:t>Synthesize </a:t>
            </a:r>
            <a:r>
              <a:rPr lang="en-US" dirty="0">
                <a:latin typeface="Calibri "/>
              </a:rPr>
              <a:t>the target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257790" y="778377"/>
            <a:ext cx="5592844" cy="557797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ambria" panose="02040503050406030204" pitchFamily="18" charset="0"/>
              </a:rPr>
              <a:t>TWO PASS ASSEMBLER: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Cambria" panose="02040503050406030204" pitchFamily="18" charset="0"/>
              </a:rPr>
              <a:t>Pass I (Analysis Phase)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Separate the symbols, mnemonic opcode, and operand fields.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Build the symbol Table </a:t>
            </a:r>
            <a:r>
              <a:rPr lang="en-US" sz="2000" i="1" dirty="0">
                <a:latin typeface="Cambria" panose="02040503050406030204" pitchFamily="18" charset="0"/>
              </a:rPr>
              <a:t>(REPOSITORY of all symbols)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Build the Literal and Pool 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Perform LC processing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Construct Intermediate code (IC)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Cambria" panose="02040503050406030204" pitchFamily="18" charset="0"/>
              </a:rPr>
              <a:t>Pass II (Synthesis Phase)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Synthesize the intermediate code and generate target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</a:rPr>
              <a:t>Generate data for literals and look for values of symbols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close up of text on a white background&#10;&#10;Description automatically generated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651919" y="1868557"/>
            <a:ext cx="4913850" cy="2862317"/>
          </a:xfrm>
          <a:prstGeom prst="rect">
            <a:avLst/>
          </a:prstGeom>
          <a:noFill/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356782" y="6356350"/>
            <a:ext cx="997017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  <a:defRPr/>
              </a:pPr>
              <a:t>49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8E9A7-06FC-4BBE-9F91-7B548A51B0A6}"/>
              </a:ext>
            </a:extLst>
          </p:cNvPr>
          <p:cNvSpPr txBox="1"/>
          <p:nvPr/>
        </p:nvSpPr>
        <p:spPr>
          <a:xfrm>
            <a:off x="7830510" y="4959924"/>
            <a:ext cx="262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TWO PASS ASSEMBLER</a:t>
            </a:r>
          </a:p>
        </p:txBody>
      </p:sp>
    </p:spTree>
    <p:extLst>
      <p:ext uri="{BB962C8B-B14F-4D97-AF65-F5344CB8AC3E}">
        <p14:creationId xmlns:p14="http://schemas.microsoft.com/office/powerpoint/2010/main" val="6712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84376-0B1A-44F0-9CE4-3138F9DA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Let’s think: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9F54-E7D6-466F-B23B-B5882A48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943" y="1696996"/>
            <a:ext cx="6539735" cy="3560260"/>
          </a:xfrm>
        </p:spPr>
        <p:txBody>
          <a:bodyPr anchor="ctr"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cs typeface="Arial" charset="0"/>
              </a:rPr>
              <a:t>Software </a:t>
            </a:r>
            <a:r>
              <a:rPr lang="en-US" sz="2400" dirty="0">
                <a:latin typeface="Cambria" panose="02040503050406030204" pitchFamily="18" charset="0"/>
                <a:cs typeface="Arial" charset="0"/>
                <a:hlinkClick r:id="rId2" action="ppaction://hlinksldjump"/>
              </a:rPr>
              <a:t>?</a:t>
            </a:r>
            <a:endParaRPr lang="en-US" sz="2400" dirty="0">
              <a:latin typeface="Cambria" panose="02040503050406030204" pitchFamily="18" charset="0"/>
              <a:cs typeface="Arial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Role of 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Rules/Structure</a:t>
            </a:r>
          </a:p>
          <a:p>
            <a:r>
              <a:rPr lang="en-US" sz="2400" dirty="0">
                <a:latin typeface="Cambria" panose="02040503050406030204" pitchFamily="18" charset="0"/>
                <a:cs typeface="Arial" charset="0"/>
              </a:rPr>
              <a:t>Role of Intelligence</a:t>
            </a:r>
          </a:p>
          <a:p>
            <a:r>
              <a:rPr lang="en-US" sz="2400" dirty="0">
                <a:latin typeface="Cambria" panose="02040503050406030204" pitchFamily="18" charset="0"/>
                <a:cs typeface="Arial" charset="0"/>
              </a:rPr>
              <a:t>How user and machine Interact?</a:t>
            </a:r>
          </a:p>
          <a:p>
            <a:r>
              <a:rPr lang="en-US" sz="2400" dirty="0">
                <a:latin typeface="Cambria" panose="02040503050406030204" pitchFamily="18" charset="0"/>
                <a:cs typeface="Arial" charset="0"/>
              </a:rPr>
              <a:t>Programming; Compiling; Executing (Loading from HD to RAM)</a:t>
            </a:r>
          </a:p>
          <a:p>
            <a:r>
              <a:rPr lang="en-US" sz="2400" dirty="0" err="1">
                <a:latin typeface="Cambria" panose="02040503050406030204" pitchFamily="18" charset="0"/>
                <a:cs typeface="Arial" charset="0"/>
              </a:rPr>
              <a:t>gcc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Arial" charset="0"/>
              </a:rPr>
              <a:t>tasm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Arial" charset="0"/>
              </a:rPr>
              <a:t>javac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Arial" charset="0"/>
              </a:rPr>
              <a:t>cpython</a:t>
            </a:r>
            <a:r>
              <a:rPr lang="en-US" sz="2400" dirty="0">
                <a:latin typeface="Cambria" panose="02040503050406030204" pitchFamily="18" charset="0"/>
                <a:cs typeface="Arial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Arial" charset="0"/>
              </a:rPr>
              <a:t>pypy</a:t>
            </a:r>
            <a:endParaRPr lang="en-US" sz="2400" dirty="0">
              <a:latin typeface="Cambria" panose="02040503050406030204" pitchFamily="18" charset="0"/>
              <a:cs typeface="Arial" charset="0"/>
            </a:endParaRPr>
          </a:p>
          <a:p>
            <a:r>
              <a:rPr lang="en-US" sz="2400" dirty="0">
                <a:latin typeface="Cambria" panose="02040503050406030204" pitchFamily="18" charset="0"/>
                <a:cs typeface="Arial" charset="0"/>
              </a:rPr>
              <a:t>Operating System</a:t>
            </a:r>
          </a:p>
        </p:txBody>
      </p:sp>
      <p:pic>
        <p:nvPicPr>
          <p:cNvPr id="11" name="Picture 2" descr="https://encrypted-tbn0.gstatic.com/images?q=tbn:ANd9GcQpdxDu42TBS5ZQiRmvNVo6Ih3yDO-nV7I70TRIbdcJimBFwz3hgQ">
            <a:extLst>
              <a:ext uri="{FF2B5EF4-FFF2-40B4-BE49-F238E27FC236}">
                <a16:creationId xmlns:a16="http://schemas.microsoft.com/office/drawing/2014/main" id="{43AA6D4E-3CA9-433E-9C64-73A66C14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34" y="765018"/>
            <a:ext cx="2209800" cy="11656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9124-EA15-4D06-A73C-2D4A1DF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b="1" dirty="0"/>
              <a:t>Today’s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600"/>
              </a:spcAft>
              <a:defRPr/>
            </a:pPr>
            <a:fld id="{9D292B4F-44AA-446D-83AB-6974526852C9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  <a:defRPr/>
              </a:pPr>
              <a:t>50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EQU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ORIGIN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2-pass assembler structure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9355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C7F2F-37F4-4844-B899-38A71C98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Assembler Pass – I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B1D2-723E-4ACD-A77C-8EFA003C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DBA1B0FB-D917-4C8C-928F-313BD683BF39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51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D10236-80F7-4AEE-A377-ACD05C9B2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59998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6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87CF29-89E4-4055-B004-EBB649FD4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C7629E-9CEE-43EB-9113-C1D88A3DE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434CA-1915-4369-A96B-D361DBF1E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91A9BA-7FB8-4941-A9A3-88A815400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106359-B789-4562-9AA9-8DC43F42D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46EDD0-B3D9-4B1A-9147-54556D57E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0156-955F-4E29-B051-F8A3EF1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001D72-6913-4B8E-9F08-AE1A1C71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25243"/>
              </p:ext>
            </p:extLst>
          </p:nvPr>
        </p:nvGraphicFramePr>
        <p:xfrm>
          <a:off x="317500" y="719666"/>
          <a:ext cx="2825750" cy="505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664001734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Mnemonic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29486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9279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MOVEM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7995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75704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05565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88958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9663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114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5DFD6F-C99D-49ED-8A5D-6B41C59906B4}"/>
              </a:ext>
            </a:extLst>
          </p:cNvPr>
          <p:cNvSpPr txBox="1"/>
          <p:nvPr/>
        </p:nvSpPr>
        <p:spPr>
          <a:xfrm>
            <a:off x="317500" y="177284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OPTAB</a:t>
            </a:r>
            <a:endParaRPr lang="en-US" sz="1900" dirty="0">
              <a:highlight>
                <a:srgbClr val="00FF00"/>
              </a:highlight>
              <a:latin typeface="Cambria" panose="02040503050406030204" pitchFamily="18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5CAA304-0304-4110-BCEB-80CECB406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94634"/>
              </p:ext>
            </p:extLst>
          </p:nvPr>
        </p:nvGraphicFramePr>
        <p:xfrm>
          <a:off x="3479800" y="719666"/>
          <a:ext cx="2825750" cy="268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664001734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Register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29486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927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B49E40-192D-4820-AAFB-99E7281A072B}"/>
              </a:ext>
            </a:extLst>
          </p:cNvPr>
          <p:cNvSpPr txBox="1"/>
          <p:nvPr/>
        </p:nvSpPr>
        <p:spPr>
          <a:xfrm>
            <a:off x="3479800" y="177284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dirty="0">
                <a:highlight>
                  <a:srgbClr val="00FF00"/>
                </a:highlight>
                <a:latin typeface="Cambria" panose="02040503050406030204" pitchFamily="18" charset="0"/>
              </a:rPr>
              <a:t>REG</a:t>
            </a:r>
            <a:r>
              <a:rPr lang="en-US" sz="19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TAB</a:t>
            </a:r>
            <a:endParaRPr lang="en-US" sz="1900" dirty="0">
              <a:highlight>
                <a:srgbClr val="00FF00"/>
              </a:highlight>
              <a:latin typeface="Cambria" panose="02040503050406030204" pitchFamily="18" charset="0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594E090-F835-41C4-A1E0-1A2C5CB4E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4698"/>
              </p:ext>
            </p:extLst>
          </p:nvPr>
        </p:nvGraphicFramePr>
        <p:xfrm>
          <a:off x="6642100" y="719666"/>
          <a:ext cx="2825750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2875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664001734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Condition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29486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9279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281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5AAAF6D-96A6-4C6C-8882-4C42CE9526E1}"/>
              </a:ext>
            </a:extLst>
          </p:cNvPr>
          <p:cNvSpPr txBox="1"/>
          <p:nvPr/>
        </p:nvSpPr>
        <p:spPr>
          <a:xfrm>
            <a:off x="6642100" y="177284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dirty="0">
                <a:highlight>
                  <a:srgbClr val="00FF00"/>
                </a:highlight>
                <a:latin typeface="Cambria" panose="02040503050406030204" pitchFamily="18" charset="0"/>
              </a:rPr>
              <a:t>CC</a:t>
            </a:r>
            <a:r>
              <a:rPr lang="en-US" sz="19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TAB</a:t>
            </a:r>
            <a:endParaRPr lang="en-US" sz="1900" dirty="0">
              <a:highlight>
                <a:srgbClr val="00FF00"/>
              </a:highlight>
              <a:latin typeface="Cambria" panose="02040503050406030204" pitchFamily="18" charset="0"/>
            </a:endParaRP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D4E4020-82E7-4E1F-A5CC-0184FAAEF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25943"/>
              </p:ext>
            </p:extLst>
          </p:nvPr>
        </p:nvGraphicFramePr>
        <p:xfrm>
          <a:off x="3422650" y="4458335"/>
          <a:ext cx="2882900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7543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  <a:gridCol w="1485357">
                  <a:extLst>
                    <a:ext uri="{9D8B030D-6E8A-4147-A177-3AD203B41FA5}">
                      <a16:colId xmlns:a16="http://schemas.microsoft.com/office/drawing/2014/main" val="664001734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Symbol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29486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B6A99A1-A717-4FE5-8B49-37DF6AD2F6AF}"/>
              </a:ext>
            </a:extLst>
          </p:cNvPr>
          <p:cNvSpPr txBox="1"/>
          <p:nvPr/>
        </p:nvSpPr>
        <p:spPr>
          <a:xfrm>
            <a:off x="3422650" y="3915953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dirty="0">
                <a:highlight>
                  <a:srgbClr val="00FFFF"/>
                </a:highlight>
                <a:latin typeface="Cambria" panose="02040503050406030204" pitchFamily="18" charset="0"/>
              </a:rPr>
              <a:t>SYM</a:t>
            </a:r>
            <a:r>
              <a:rPr lang="en-US" sz="1900" b="1" kern="1200" dirty="0">
                <a:highlight>
                  <a:srgbClr val="00FFFF"/>
                </a:highlight>
                <a:latin typeface="Cambria" panose="02040503050406030204" pitchFamily="18" charset="0"/>
              </a:rPr>
              <a:t>TAB</a:t>
            </a:r>
            <a:endParaRPr lang="en-US" sz="1900" dirty="0">
              <a:highlight>
                <a:srgbClr val="00FFFF"/>
              </a:highlight>
              <a:latin typeface="Cambria" panose="02040503050406030204" pitchFamily="18" charset="0"/>
            </a:endParaRP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BC42684-087E-4848-A683-C9CECF0A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93260"/>
              </p:ext>
            </p:extLst>
          </p:nvPr>
        </p:nvGraphicFramePr>
        <p:xfrm>
          <a:off x="6642100" y="4458335"/>
          <a:ext cx="3340099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603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  <a:gridCol w="1135748">
                  <a:extLst>
                    <a:ext uri="{9D8B030D-6E8A-4147-A177-3AD203B41FA5}">
                      <a16:colId xmlns:a16="http://schemas.microsoft.com/office/drawing/2014/main" val="664001734"/>
                    </a:ext>
                  </a:extLst>
                </a:gridCol>
                <a:gridCol w="1135748">
                  <a:extLst>
                    <a:ext uri="{9D8B030D-6E8A-4147-A177-3AD203B41FA5}">
                      <a16:colId xmlns:a16="http://schemas.microsoft.com/office/drawing/2014/main" val="386285125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Literal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Literal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=‘1’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=‘5’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=‘8’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529486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=‘1’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FBD85D4-9FDB-49E8-BAD3-B32FDB8F1FF7}"/>
              </a:ext>
            </a:extLst>
          </p:cNvPr>
          <p:cNvSpPr txBox="1"/>
          <p:nvPr/>
        </p:nvSpPr>
        <p:spPr>
          <a:xfrm>
            <a:off x="6642100" y="3915953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dirty="0">
                <a:highlight>
                  <a:srgbClr val="00FFFF"/>
                </a:highlight>
                <a:latin typeface="Cambria" panose="02040503050406030204" pitchFamily="18" charset="0"/>
              </a:rPr>
              <a:t>LITTAB</a:t>
            </a:r>
            <a:endParaRPr lang="en-US" sz="1900" dirty="0">
              <a:highlight>
                <a:srgbClr val="00FFFF"/>
              </a:highlight>
              <a:latin typeface="Cambria" panose="02040503050406030204" pitchFamily="18" charset="0"/>
            </a:endParaRP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2814EA49-0C8F-406F-A216-5521DEB6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9297"/>
              </p:ext>
            </p:extLst>
          </p:nvPr>
        </p:nvGraphicFramePr>
        <p:xfrm>
          <a:off x="10318750" y="4440435"/>
          <a:ext cx="1397543" cy="188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7543">
                  <a:extLst>
                    <a:ext uri="{9D8B030D-6E8A-4147-A177-3AD203B41FA5}">
                      <a16:colId xmlns:a16="http://schemas.microsoft.com/office/drawing/2014/main" val="2267563"/>
                    </a:ext>
                  </a:extLst>
                </a:gridCol>
              </a:tblGrid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Literal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6616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17387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80101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278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2D0BF22-9BE2-4BDC-BAC8-13509857914E}"/>
              </a:ext>
            </a:extLst>
          </p:cNvPr>
          <p:cNvSpPr txBox="1"/>
          <p:nvPr/>
        </p:nvSpPr>
        <p:spPr>
          <a:xfrm>
            <a:off x="9604646" y="3915953"/>
            <a:ext cx="28257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900" b="1" dirty="0">
                <a:highlight>
                  <a:srgbClr val="00FFFF"/>
                </a:highlight>
                <a:latin typeface="Cambria" panose="02040503050406030204" pitchFamily="18" charset="0"/>
              </a:rPr>
              <a:t>POOL</a:t>
            </a:r>
            <a:r>
              <a:rPr lang="en-US" sz="1900" b="1" kern="1200" dirty="0">
                <a:highlight>
                  <a:srgbClr val="00FFFF"/>
                </a:highlight>
                <a:latin typeface="Cambria" panose="02040503050406030204" pitchFamily="18" charset="0"/>
              </a:rPr>
              <a:t>TAB</a:t>
            </a:r>
            <a:endParaRPr lang="en-US" sz="1900" dirty="0">
              <a:highlight>
                <a:srgbClr val="00FFFF"/>
              </a:highlight>
              <a:latin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933C88-6CBE-4906-B2A1-0C9AF931C838}"/>
              </a:ext>
            </a:extLst>
          </p:cNvPr>
          <p:cNvSpPr txBox="1"/>
          <p:nvPr/>
        </p:nvSpPr>
        <p:spPr>
          <a:xfrm>
            <a:off x="9982200" y="825922"/>
            <a:ext cx="1892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PROVIDED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A37E56-DB30-4DB8-9A30-057FC3DA955C}"/>
              </a:ext>
            </a:extLst>
          </p:cNvPr>
          <p:cNvSpPr txBox="1"/>
          <p:nvPr/>
        </p:nvSpPr>
        <p:spPr>
          <a:xfrm>
            <a:off x="9982200" y="1319626"/>
            <a:ext cx="1892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  <a:latin typeface="Cambria" panose="02040503050406030204" pitchFamily="18" charset="0"/>
              </a:rPr>
              <a:t>GENERATED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  <p:bldP spid="23" grpId="0"/>
      <p:bldP spid="27" grpId="0"/>
      <p:bldP spid="29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A4E7-BAC7-4963-B078-A49B25C1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51EC23-5F46-484D-B88A-7DFDA6A0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40759"/>
              </p:ext>
            </p:extLst>
          </p:nvPr>
        </p:nvGraphicFramePr>
        <p:xfrm>
          <a:off x="590550" y="1028700"/>
          <a:ext cx="3863340" cy="427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326">
                <a:tc gridSpan="2">
                  <a:txBody>
                    <a:bodyPr/>
                    <a:lstStyle/>
                    <a:p>
                      <a:pPr lvl="1" algn="ctr" eaLnBrk="1" hangingPunct="1">
                        <a:buNone/>
                      </a:pPr>
                      <a:r>
                        <a:rPr lang="en-US" altLang="zh-TW" sz="2200" b="1" u="sng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DECLARATIVE STATEMENTS (DL)</a:t>
                      </a:r>
                      <a:endParaRPr lang="en-US" sz="2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5699" marB="45699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200" b="1" u="none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200" b="1" u="none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00</a:t>
                      </a: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200" b="1" u="none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200" b="1" u="none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01</a:t>
                      </a: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0">
                <a:tc gridSpan="2">
                  <a:txBody>
                    <a:bodyPr/>
                    <a:lstStyle/>
                    <a:p>
                      <a:pPr algn="ctr"/>
                      <a:endParaRPr lang="en-US" sz="2200" dirty="0">
                        <a:latin typeface="Cambria" panose="02040503050406030204" pitchFamily="18" charset="0"/>
                      </a:endParaRPr>
                    </a:p>
                  </a:txBody>
                  <a:tcPr marT="45699" marB="456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45699" marB="45699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DFA907-0D23-4AEA-902A-9FCFCF30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25608"/>
              </p:ext>
            </p:extLst>
          </p:nvPr>
        </p:nvGraphicFramePr>
        <p:xfrm>
          <a:off x="6362700" y="1028700"/>
          <a:ext cx="4061460" cy="427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13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u="sng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ASSEMBLER DIRECTIVES</a:t>
                      </a:r>
                    </a:p>
                    <a:p>
                      <a:pPr algn="ctr"/>
                      <a:r>
                        <a:rPr lang="en-US" sz="2200" b="1" u="sng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(AD)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T="45699" marB="45699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START 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END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01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6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ORIGIN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02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EQU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03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137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LTORG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04</a:t>
                      </a:r>
                    </a:p>
                  </a:txBody>
                  <a:tcPr marT="45699" marB="456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81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</a:rPr>
              <a:t>Symbol Processing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54</a:t>
            </a:fld>
            <a:endParaRPr lang="en-US" altLang="zh-TW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4106" y="2559090"/>
            <a:ext cx="9983788" cy="1583872"/>
          </a:xfrm>
        </p:spPr>
        <p:txBody>
          <a:bodyPr wrap="square" anchor="t">
            <a:normAutofit/>
          </a:bodyPr>
          <a:lstStyle/>
          <a:p>
            <a:pPr algn="just" eaLnBrk="1" hangingPunct="1"/>
            <a:r>
              <a:rPr lang="en-US" altLang="zh-TW" sz="1900" dirty="0">
                <a:latin typeface="Cambria" panose="02040503050406030204" pitchFamily="18" charset="0"/>
              </a:rPr>
              <a:t>Need a symbol table SYMTAB. For each symbol used, the table contains:</a:t>
            </a:r>
          </a:p>
          <a:p>
            <a:pPr lvl="1" algn="just" eaLnBrk="1" hangingPunct="1"/>
            <a:r>
              <a:rPr lang="en-US" altLang="zh-TW" sz="1900" dirty="0">
                <a:latin typeface="Cambria" panose="02040503050406030204" pitchFamily="18" charset="0"/>
              </a:rPr>
              <a:t>Symbol </a:t>
            </a:r>
            <a:r>
              <a:rPr lang="en-US" altLang="zh-TW" sz="1900" b="1" dirty="0">
                <a:solidFill>
                  <a:srgbClr val="FF0000"/>
                </a:solidFill>
                <a:latin typeface="Cambria" panose="02040503050406030204" pitchFamily="18" charset="0"/>
              </a:rPr>
              <a:t>name</a:t>
            </a:r>
          </a:p>
          <a:p>
            <a:pPr lvl="1" algn="just" eaLnBrk="1" hangingPunct="1"/>
            <a:r>
              <a:rPr lang="en-US" altLang="zh-TW" sz="1900" dirty="0">
                <a:latin typeface="Cambria" panose="02040503050406030204" pitchFamily="18" charset="0"/>
              </a:rPr>
              <a:t>The </a:t>
            </a:r>
            <a:r>
              <a:rPr lang="en-US" altLang="zh-TW" sz="1900" dirty="0">
                <a:solidFill>
                  <a:srgbClr val="FF0000"/>
                </a:solidFill>
                <a:latin typeface="Cambria" panose="02040503050406030204" pitchFamily="18" charset="0"/>
              </a:rPr>
              <a:t>address assigned </a:t>
            </a:r>
            <a:r>
              <a:rPr lang="en-US" altLang="zh-TW" sz="1900" dirty="0">
                <a:latin typeface="Cambria" panose="02040503050406030204" pitchFamily="18" charset="0"/>
              </a:rPr>
              <a:t>to the symbol when it is declared using either </a:t>
            </a:r>
            <a:r>
              <a:rPr lang="en-US" altLang="zh-TW" sz="1900" dirty="0">
                <a:highlight>
                  <a:srgbClr val="00FFFF"/>
                </a:highlight>
                <a:latin typeface="Cambria" panose="02040503050406030204" pitchFamily="18" charset="0"/>
              </a:rPr>
              <a:t>DS, DC, EQU, or is used as a label.</a:t>
            </a:r>
          </a:p>
          <a:p>
            <a:pPr eaLnBrk="1" hangingPunct="1"/>
            <a:endParaRPr lang="en-US" altLang="zh-TW" sz="1900" dirty="0">
              <a:latin typeface="Cambria" panose="02040503050406030204" pitchFamily="18" charset="0"/>
            </a:endParaRPr>
          </a:p>
          <a:p>
            <a:pPr lvl="1" eaLnBrk="1" hangingPunct="1"/>
            <a:endParaRPr lang="en-US" altLang="zh-TW" sz="1900" dirty="0">
              <a:latin typeface="Cambria" panose="0204050305040603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65199" y="4388436"/>
            <a:ext cx="9983788" cy="21457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 algn="just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b="1" dirty="0">
                <a:latin typeface="Cambria" panose="02040503050406030204" pitchFamily="18" charset="0"/>
              </a:rPr>
              <a:t>Pass 1:  </a:t>
            </a:r>
            <a:r>
              <a:rPr lang="en-US" altLang="zh-TW" sz="1900" dirty="0">
                <a:latin typeface="Cambria" panose="02040503050406030204" pitchFamily="18" charset="0"/>
              </a:rPr>
              <a:t>When encountering a symbol; if </a:t>
            </a:r>
            <a:r>
              <a:rPr lang="en-US" altLang="zh-TW" sz="1900" b="1" dirty="0">
                <a:solidFill>
                  <a:srgbClr val="C00000"/>
                </a:solidFill>
                <a:latin typeface="Cambria" panose="02040503050406030204" pitchFamily="18" charset="0"/>
              </a:rPr>
              <a:t>not found in SYMTAB</a:t>
            </a:r>
            <a:r>
              <a:rPr lang="en-US" altLang="zh-TW" sz="1900" dirty="0">
                <a:latin typeface="Cambria" panose="02040503050406030204" pitchFamily="18" charset="0"/>
              </a:rPr>
              <a:t>, it is added to the SYMTAB</a:t>
            </a:r>
          </a:p>
          <a:p>
            <a:pPr marL="822325" lvl="2" indent="-228600" algn="just" fontAlgn="base">
              <a:spcBef>
                <a:spcPts val="600"/>
              </a:spcBef>
              <a:spcAft>
                <a:spcPts val="60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Symbol name can be entered now</a:t>
            </a:r>
          </a:p>
          <a:p>
            <a:pPr marL="822325" lvl="2" indent="-228600" fontAlgn="base">
              <a:spcBef>
                <a:spcPts val="600"/>
              </a:spcBef>
              <a:spcAft>
                <a:spcPts val="60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b="1" dirty="0">
                <a:latin typeface="Cambria" panose="02040503050406030204" pitchFamily="18" charset="0"/>
              </a:rPr>
              <a:t>The address field is left blank</a:t>
            </a:r>
            <a:r>
              <a:rPr lang="en-US" altLang="zh-TW" sz="1900" dirty="0">
                <a:latin typeface="Cambria" panose="02040503050406030204" pitchFamily="18" charset="0"/>
              </a:rPr>
              <a:t> if instruction neither contains a </a:t>
            </a: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label, EQU, DS, or DC </a:t>
            </a:r>
            <a:endParaRPr lang="en-US" altLang="zh-TW" sz="1900" dirty="0">
              <a:latin typeface="Cambria" panose="02040503050406030204" pitchFamily="18" charset="0"/>
            </a:endParaRPr>
          </a:p>
          <a:p>
            <a:pPr marL="90488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TW" sz="1900" dirty="0">
                <a:latin typeface="Cambria" panose="02040503050406030204" pitchFamily="18" charset="0"/>
              </a:rPr>
              <a:t>When encountering a </a:t>
            </a: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label, EQU, DS, or DC </a:t>
            </a:r>
            <a:r>
              <a:rPr lang="en-US" altLang="zh-TW" sz="1900" dirty="0">
                <a:latin typeface="Cambria" panose="02040503050406030204" pitchFamily="18" charset="0"/>
              </a:rPr>
              <a:t>instruction with the same symbol name, its </a:t>
            </a: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location counter should be entered into SYMTAB </a:t>
            </a:r>
            <a:r>
              <a:rPr lang="en-US" altLang="zh-TW" sz="1900" dirty="0">
                <a:latin typeface="Cambria" panose="02040503050406030204" pitchFamily="18" charset="0"/>
              </a:rPr>
              <a:t>as the address of the respective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4000">
                <a:solidFill>
                  <a:srgbClr val="FFFFFF"/>
                </a:solidFill>
              </a:rPr>
              <a:t>Literal Processing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55</a:t>
            </a:fld>
            <a:endParaRPr lang="en-US" altLang="zh-TW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4106" y="2603540"/>
            <a:ext cx="9983788" cy="1354980"/>
          </a:xfrm>
        </p:spPr>
        <p:txBody>
          <a:bodyPr wrap="square" anchor="t"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1900" dirty="0">
                <a:latin typeface="Cambria" panose="02040503050406030204" pitchFamily="18" charset="0"/>
              </a:rPr>
              <a:t>Need a literal table LITTAB. For each literal used, the table contains: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TW" sz="1900" dirty="0">
                <a:latin typeface="Cambria" panose="02040503050406030204" pitchFamily="18" charset="0"/>
              </a:rPr>
              <a:t>Literal name;  operand value; and address assigned to the operand when it is placed in a literal pool.</a:t>
            </a:r>
          </a:p>
          <a:p>
            <a:pPr eaLnBrk="1" hangingPunct="1">
              <a:lnSpc>
                <a:spcPct val="150000"/>
              </a:lnSpc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TW" sz="1900" dirty="0">
              <a:latin typeface="Cambria" panose="0204050305040603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04106" y="4212225"/>
            <a:ext cx="9983788" cy="2509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273050" indent="-273050" algn="just" fontAlgn="base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b="1" dirty="0">
                <a:latin typeface="Cambria" panose="02040503050406030204" pitchFamily="18" charset="0"/>
              </a:rPr>
              <a:t>Pass 1:  </a:t>
            </a:r>
            <a:r>
              <a:rPr lang="en-US" altLang="zh-TW" sz="1900" dirty="0">
                <a:latin typeface="Cambria" panose="02040503050406030204" pitchFamily="18" charset="0"/>
              </a:rPr>
              <a:t>When encountering a literal; </a:t>
            </a:r>
            <a:r>
              <a:rPr lang="en-US" altLang="zh-TW" sz="1900" b="1" dirty="0">
                <a:solidFill>
                  <a:srgbClr val="C00000"/>
                </a:solidFill>
                <a:latin typeface="Cambria" panose="02040503050406030204" pitchFamily="18" charset="0"/>
              </a:rPr>
              <a:t>if not found in LITTAB</a:t>
            </a:r>
            <a:r>
              <a:rPr lang="en-US" altLang="zh-TW" sz="1900" dirty="0">
                <a:latin typeface="Cambria" panose="02040503050406030204" pitchFamily="18" charset="0"/>
              </a:rPr>
              <a:t>, it is added to the LITTAB</a:t>
            </a:r>
          </a:p>
          <a:p>
            <a:pPr marL="822325" lvl="2" indent="-228600" fontAlgn="base">
              <a:spcBef>
                <a:spcPts val="600"/>
              </a:spcBef>
              <a:spcAft>
                <a:spcPts val="60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Literal </a:t>
            </a:r>
            <a:r>
              <a:rPr lang="en-US" altLang="zh-TW" sz="1900" b="1" dirty="0">
                <a:latin typeface="Cambria" panose="02040503050406030204" pitchFamily="18" charset="0"/>
              </a:rPr>
              <a:t>name</a:t>
            </a:r>
            <a:r>
              <a:rPr lang="en-US" altLang="zh-TW" sz="1900" dirty="0">
                <a:latin typeface="Cambria" panose="02040503050406030204" pitchFamily="18" charset="0"/>
              </a:rPr>
              <a:t> </a:t>
            </a:r>
            <a:r>
              <a:rPr lang="en-US" altLang="zh-TW" sz="1900" b="1" dirty="0">
                <a:latin typeface="Cambria" panose="02040503050406030204" pitchFamily="18" charset="0"/>
              </a:rPr>
              <a:t>and</a:t>
            </a:r>
            <a:r>
              <a:rPr lang="en-US" altLang="zh-TW" sz="1900" dirty="0">
                <a:latin typeface="Cambria" panose="02040503050406030204" pitchFamily="18" charset="0"/>
              </a:rPr>
              <a:t> operand </a:t>
            </a:r>
            <a:r>
              <a:rPr lang="en-US" altLang="zh-TW" sz="1900" b="1" dirty="0">
                <a:latin typeface="Cambria" panose="02040503050406030204" pitchFamily="18" charset="0"/>
              </a:rPr>
              <a:t>value</a:t>
            </a:r>
            <a:r>
              <a:rPr lang="en-US" altLang="zh-TW" sz="1900" dirty="0">
                <a:latin typeface="Cambria" panose="02040503050406030204" pitchFamily="18" charset="0"/>
              </a:rPr>
              <a:t> can be entered now</a:t>
            </a:r>
          </a:p>
          <a:p>
            <a:pPr marL="822325" lvl="2" indent="-228600" fontAlgn="base">
              <a:spcBef>
                <a:spcPts val="600"/>
              </a:spcBef>
              <a:spcAft>
                <a:spcPts val="60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1900" b="1" dirty="0">
                <a:latin typeface="Cambria" panose="02040503050406030204" pitchFamily="18" charset="0"/>
              </a:rPr>
              <a:t>Only the address field is left blank</a:t>
            </a:r>
            <a:r>
              <a:rPr lang="en-US" altLang="zh-TW" sz="1900" dirty="0">
                <a:latin typeface="Cambria" panose="02040503050406030204" pitchFamily="18" charset="0"/>
              </a:rPr>
              <a:t>.</a:t>
            </a:r>
          </a:p>
          <a:p>
            <a:pPr marL="90488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TW" sz="1900" dirty="0">
                <a:latin typeface="Cambria" panose="02040503050406030204" pitchFamily="18" charset="0"/>
              </a:rPr>
              <a:t>When encountering a </a:t>
            </a: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LTORG or END </a:t>
            </a:r>
            <a:r>
              <a:rPr lang="en-US" altLang="zh-TW" sz="1900" dirty="0">
                <a:latin typeface="Cambria" panose="02040503050406030204" pitchFamily="18" charset="0"/>
              </a:rPr>
              <a:t>of the program, </a:t>
            </a:r>
          </a:p>
          <a:p>
            <a:pPr marL="547688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TW" sz="1900" dirty="0">
                <a:latin typeface="Cambria" panose="02040503050406030204" pitchFamily="18" charset="0"/>
              </a:rPr>
              <a:t>the assembler scans LITTAB. </a:t>
            </a:r>
          </a:p>
          <a:p>
            <a:pPr marL="547688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Each literal </a:t>
            </a:r>
            <a:r>
              <a:rPr lang="en-US" altLang="zh-TW" sz="1900" dirty="0">
                <a:latin typeface="Cambria" panose="02040503050406030204" pitchFamily="18" charset="0"/>
              </a:rPr>
              <a:t>currently in this table </a:t>
            </a:r>
            <a:r>
              <a:rPr lang="en-US" altLang="zh-TW" sz="1900" dirty="0">
                <a:solidFill>
                  <a:srgbClr val="0000FF"/>
                </a:solidFill>
                <a:latin typeface="Cambria" panose="02040503050406030204" pitchFamily="18" charset="0"/>
              </a:rPr>
              <a:t>is assigned an address</a:t>
            </a:r>
            <a:r>
              <a:rPr lang="en-US" altLang="zh-TW" sz="1900" dirty="0">
                <a:latin typeface="Cambria" panose="02040503050406030204" pitchFamily="18" charset="0"/>
              </a:rPr>
              <a:t>. </a:t>
            </a:r>
          </a:p>
          <a:p>
            <a:pPr marL="90488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TW" sz="1900" dirty="0">
                <a:latin typeface="Cambria" panose="02040503050406030204" pitchFamily="18" charset="0"/>
              </a:rPr>
              <a:t>The location counter then should be updated to reflect the number of bytes occupied by each literal.</a:t>
            </a:r>
          </a:p>
          <a:p>
            <a:pPr marL="547688" lvl="1" indent="-273050" fontAlgn="base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/>
            </a:pPr>
            <a:endParaRPr lang="en-US" altLang="zh-TW" sz="1900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code forms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D2AEA1-473F-42F6-9B5E-AA4762B9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81874" y="586729"/>
            <a:ext cx="5763382" cy="3832648"/>
          </a:xfrm>
          <a:prstGeom prst="rect">
            <a:avLst/>
          </a:prstGeom>
          <a:noFill/>
        </p:spPr>
      </p:pic>
      <p:sp>
        <p:nvSpPr>
          <p:cNvPr id="26627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849470" y="6356350"/>
            <a:ext cx="68932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l">
                <a:spcAft>
                  <a:spcPts val="600"/>
                </a:spcAft>
                <a:defRPr/>
              </a:pPr>
              <a:t>56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901" y="5025203"/>
            <a:ext cx="320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Variant I &amp; Variant II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6BE1DA-76E1-4CCE-8D52-B6B0AF0E9E15}"/>
              </a:ext>
            </a:extLst>
          </p:cNvPr>
          <p:cNvSpPr/>
          <p:nvPr/>
        </p:nvSpPr>
        <p:spPr>
          <a:xfrm>
            <a:off x="8001000" y="3429000"/>
            <a:ext cx="1314450" cy="990377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81D5B-76B5-469B-A7CB-1395D8F8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757D-0778-46EA-9E37-655C3AF6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76350"/>
            <a:ext cx="4086225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4CFB4B-FB6C-496E-B412-2116D51899BD}"/>
              </a:ext>
            </a:extLst>
          </p:cNvPr>
          <p:cNvCxnSpPr>
            <a:cxnSpLocks/>
          </p:cNvCxnSpPr>
          <p:nvPr/>
        </p:nvCxnSpPr>
        <p:spPr>
          <a:xfrm flipV="1">
            <a:off x="4291012" y="1451315"/>
            <a:ext cx="1038225" cy="104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9CFF9-139C-44A5-B032-85A02D7DB5AD}"/>
              </a:ext>
            </a:extLst>
          </p:cNvPr>
          <p:cNvCxnSpPr>
            <a:cxnSpLocks/>
          </p:cNvCxnSpPr>
          <p:nvPr/>
        </p:nvCxnSpPr>
        <p:spPr>
          <a:xfrm>
            <a:off x="4291012" y="2557346"/>
            <a:ext cx="1459706" cy="87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D390F0-464A-4BCE-922A-2484D7BE8091}"/>
              </a:ext>
            </a:extLst>
          </p:cNvPr>
          <p:cNvCxnSpPr>
            <a:cxnSpLocks/>
          </p:cNvCxnSpPr>
          <p:nvPr/>
        </p:nvCxnSpPr>
        <p:spPr>
          <a:xfrm>
            <a:off x="7436643" y="1451315"/>
            <a:ext cx="1722835" cy="104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FE55A76-2D38-4055-9004-B869C1C8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56" y="3429000"/>
            <a:ext cx="3467100" cy="3219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B100D1-DE5E-4385-AC7B-4070D4FC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37" y="176096"/>
            <a:ext cx="2228850" cy="1895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DDF9A3-E7E1-4AC2-8D09-C56102218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099" y="1033462"/>
            <a:ext cx="2514600" cy="29241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150783-32D5-4FFD-B8A2-68F6C89FE854}"/>
              </a:ext>
            </a:extLst>
          </p:cNvPr>
          <p:cNvCxnSpPr>
            <a:cxnSpLocks/>
          </p:cNvCxnSpPr>
          <p:nvPr/>
        </p:nvCxnSpPr>
        <p:spPr>
          <a:xfrm flipV="1">
            <a:off x="7592615" y="2557346"/>
            <a:ext cx="1589484" cy="87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CC0F27-D484-4175-BF29-079BCF22A87E}"/>
              </a:ext>
            </a:extLst>
          </p:cNvPr>
          <p:cNvSpPr txBox="1"/>
          <p:nvPr/>
        </p:nvSpPr>
        <p:spPr>
          <a:xfrm>
            <a:off x="781050" y="5038725"/>
            <a:ext cx="2412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PASS – 1 </a:t>
            </a:r>
          </a:p>
          <a:p>
            <a:pPr algn="ctr"/>
            <a:r>
              <a:rPr lang="en-US" sz="2000" b="1" dirty="0">
                <a:highlight>
                  <a:srgbClr val="00FF00"/>
                </a:highlight>
                <a:latin typeface="Cambria" panose="02040503050406030204" pitchFamily="18" charset="0"/>
              </a:rPr>
              <a:t>Analysis Phase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A19109-FA11-41F2-93C3-6B372FB32D08}"/>
              </a:ext>
            </a:extLst>
          </p:cNvPr>
          <p:cNvSpPr txBox="1"/>
          <p:nvPr/>
        </p:nvSpPr>
        <p:spPr>
          <a:xfrm>
            <a:off x="8298060" y="4684782"/>
            <a:ext cx="2412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PASS – 2 </a:t>
            </a:r>
          </a:p>
          <a:p>
            <a:pPr algn="ctr"/>
            <a:r>
              <a:rPr lang="en-US" sz="2000" b="1" dirty="0">
                <a:highlight>
                  <a:srgbClr val="00FF00"/>
                </a:highlight>
                <a:latin typeface="Cambria" panose="02040503050406030204" pitchFamily="18" charset="0"/>
              </a:rPr>
              <a:t>Synthesis Phase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>
                <a:solidFill>
                  <a:srgbClr val="FFFFFF"/>
                </a:solidFill>
              </a:rPr>
              <a:t>Intermediate Code (IC) Units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67624" y="2490437"/>
            <a:ext cx="9708995" cy="938564"/>
          </a:xfrm>
        </p:spPr>
        <p:txBody>
          <a:bodyPr anchor="t">
            <a:normAutofit/>
          </a:bodyPr>
          <a:lstStyle/>
          <a:p>
            <a:pPr algn="just" eaLnBrk="1" hangingPunct="1"/>
            <a:r>
              <a:rPr lang="en-US" sz="2400" dirty="0">
                <a:latin typeface="Cambria" panose="02040503050406030204" pitchFamily="18" charset="0"/>
              </a:rPr>
              <a:t>An </a:t>
            </a:r>
            <a:r>
              <a:rPr lang="en-US" sz="2400" i="1" dirty="0">
                <a:latin typeface="Cambria" panose="02040503050406030204" pitchFamily="18" charset="0"/>
              </a:rPr>
              <a:t>intermediate representation</a:t>
            </a:r>
            <a:r>
              <a:rPr lang="en-US" sz="2400" dirty="0">
                <a:latin typeface="Cambria" panose="02040503050406030204" pitchFamily="18" charset="0"/>
              </a:rPr>
              <a:t> (IR) is the data structure or code used internally by a translator to represent source code.</a:t>
            </a:r>
            <a:endParaRPr lang="en-US" altLang="zh-TW" sz="2400" dirty="0">
              <a:latin typeface="Cambria" panose="02040503050406030204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Cambria" panose="020405030504060302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707624" y="6382512"/>
            <a:ext cx="685800" cy="32004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000"/>
              <a:pPr>
                <a:spcAft>
                  <a:spcPts val="600"/>
                </a:spcAft>
                <a:defRPr/>
              </a:pPr>
              <a:t>58</a:t>
            </a:fld>
            <a:endParaRPr lang="en-US" altLang="zh-TW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36723-5816-4D91-ACA3-640DF3F31082}"/>
              </a:ext>
            </a:extLst>
          </p:cNvPr>
          <p:cNvSpPr txBox="1"/>
          <p:nvPr/>
        </p:nvSpPr>
        <p:spPr>
          <a:xfrm>
            <a:off x="958506" y="3200400"/>
            <a:ext cx="1026469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u="sng" dirty="0">
                <a:latin typeface="Cambria" panose="02040503050406030204" pitchFamily="18" charset="0"/>
              </a:rPr>
              <a:t>Assembly language program instruction contains: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Label		Opcode		              Register Operand		Memory Operand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8BDC3A-75A6-4CB8-8848-30F8B5453B79}"/>
              </a:ext>
            </a:extLst>
          </p:cNvPr>
          <p:cNvCxnSpPr/>
          <p:nvPr/>
        </p:nvCxnSpPr>
        <p:spPr>
          <a:xfrm>
            <a:off x="1367624" y="4158996"/>
            <a:ext cx="0" cy="96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DC35C-3560-4111-9CE0-DCDBA16493F5}"/>
              </a:ext>
            </a:extLst>
          </p:cNvPr>
          <p:cNvSpPr/>
          <p:nvPr/>
        </p:nvSpPr>
        <p:spPr>
          <a:xfrm>
            <a:off x="644055" y="5314950"/>
            <a:ext cx="1394295" cy="930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No 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E459F2-CC44-4418-9F22-AFCC05ECC084}"/>
              </a:ext>
            </a:extLst>
          </p:cNvPr>
          <p:cNvCxnSpPr/>
          <p:nvPr/>
        </p:nvCxnSpPr>
        <p:spPr>
          <a:xfrm>
            <a:off x="3272624" y="4158996"/>
            <a:ext cx="0" cy="96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778EE1F-7F09-4F02-93A5-8E4616AC8212}"/>
              </a:ext>
            </a:extLst>
          </p:cNvPr>
          <p:cNvSpPr/>
          <p:nvPr/>
        </p:nvSpPr>
        <p:spPr>
          <a:xfrm>
            <a:off x="2343149" y="5180076"/>
            <a:ext cx="3200398" cy="1436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b="1" dirty="0">
                <a:latin typeface="Cambria" panose="02040503050406030204" pitchFamily="18" charset="0"/>
              </a:rPr>
              <a:t>(</a:t>
            </a:r>
            <a:r>
              <a:rPr lang="en-US" sz="2100" b="1" dirty="0" err="1">
                <a:latin typeface="Cambria" panose="02040503050406030204" pitchFamily="18" charset="0"/>
              </a:rPr>
              <a:t>Statement_class</a:t>
            </a:r>
            <a:r>
              <a:rPr lang="en-US" sz="2100" b="1" dirty="0">
                <a:latin typeface="Cambria" panose="02040503050406030204" pitchFamily="18" charset="0"/>
              </a:rPr>
              <a:t>, Code)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AD – Assembler directive</a:t>
            </a:r>
          </a:p>
          <a:p>
            <a:r>
              <a:rPr lang="en-US" sz="2000" dirty="0">
                <a:latin typeface="Cambria" panose="02040503050406030204" pitchFamily="18" charset="0"/>
              </a:rPr>
              <a:t>IS – Imperative statement</a:t>
            </a:r>
          </a:p>
          <a:p>
            <a:r>
              <a:rPr lang="en-US" sz="2000" dirty="0">
                <a:latin typeface="Cambria" panose="02040503050406030204" pitchFamily="18" charset="0"/>
              </a:rPr>
              <a:t>DL – Declarative statement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F3FE6-576C-4BF6-A694-78CA90D1338A}"/>
              </a:ext>
            </a:extLst>
          </p:cNvPr>
          <p:cNvCxnSpPr/>
          <p:nvPr/>
        </p:nvCxnSpPr>
        <p:spPr>
          <a:xfrm>
            <a:off x="9273374" y="4158996"/>
            <a:ext cx="0" cy="96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5C5AAF-452F-433E-BB5E-110F071CC3EC}"/>
              </a:ext>
            </a:extLst>
          </p:cNvPr>
          <p:cNvCxnSpPr>
            <a:cxnSpLocks/>
          </p:cNvCxnSpPr>
          <p:nvPr/>
        </p:nvCxnSpPr>
        <p:spPr>
          <a:xfrm>
            <a:off x="6396824" y="4158996"/>
            <a:ext cx="0" cy="7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14BAC-6636-4720-806C-0BEE97289EC4}"/>
              </a:ext>
            </a:extLst>
          </p:cNvPr>
          <p:cNvSpPr/>
          <p:nvPr/>
        </p:nvSpPr>
        <p:spPr>
          <a:xfrm>
            <a:off x="5848346" y="5162973"/>
            <a:ext cx="2647951" cy="1436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</a:rPr>
              <a:t>(Register code)  </a:t>
            </a:r>
            <a:r>
              <a:rPr lang="en-US" sz="2000" dirty="0">
                <a:latin typeface="Cambria" panose="02040503050406030204" pitchFamily="18" charset="0"/>
              </a:rPr>
              <a:t>OR</a:t>
            </a:r>
          </a:p>
          <a:p>
            <a:r>
              <a:rPr lang="en-US" sz="2100" b="1" dirty="0">
                <a:latin typeface="Cambria" panose="02040503050406030204" pitchFamily="18" charset="0"/>
              </a:rPr>
              <a:t>(Condition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BA551C-C04C-4905-B5BA-F82FBE103832}"/>
              </a:ext>
            </a:extLst>
          </p:cNvPr>
          <p:cNvSpPr/>
          <p:nvPr/>
        </p:nvSpPr>
        <p:spPr>
          <a:xfrm>
            <a:off x="8742424" y="5124450"/>
            <a:ext cx="2992375" cy="1541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b="1" dirty="0">
                <a:latin typeface="Cambria" panose="02040503050406030204" pitchFamily="18" charset="0"/>
              </a:rPr>
              <a:t>(</a:t>
            </a:r>
            <a:r>
              <a:rPr lang="en-US" sz="2100" b="1" dirty="0" err="1">
                <a:latin typeface="Cambria" panose="02040503050406030204" pitchFamily="18" charset="0"/>
              </a:rPr>
              <a:t>Operand_class</a:t>
            </a:r>
            <a:r>
              <a:rPr lang="en-US" sz="2100" b="1" dirty="0">
                <a:latin typeface="Cambria" panose="02040503050406030204" pitchFamily="18" charset="0"/>
              </a:rPr>
              <a:t>, Code)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S – Symbol</a:t>
            </a:r>
          </a:p>
          <a:p>
            <a:r>
              <a:rPr lang="en-US" sz="2000" dirty="0">
                <a:latin typeface="Cambria" panose="02040503050406030204" pitchFamily="18" charset="0"/>
              </a:rPr>
              <a:t>L – Literal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 – Constant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A8FAE6-759B-4020-8485-18642C71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70" y="3270556"/>
            <a:ext cx="384810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>
                <a:solidFill>
                  <a:srgbClr val="FFFFFF"/>
                </a:solidFill>
              </a:rPr>
              <a:t>Intermediate Code (IC) Units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59</a:t>
            </a:fld>
            <a:endParaRPr lang="en-US" altLang="zh-TW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3003550"/>
            <a:ext cx="3971545" cy="2736850"/>
          </a:xfrm>
          <a:ln>
            <a:solidFill>
              <a:schemeClr val="tx1"/>
            </a:solidFill>
          </a:ln>
        </p:spPr>
        <p:txBody>
          <a:bodyPr wrap="square" anchor="t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200" dirty="0">
                <a:latin typeface="Cambria" panose="02040503050406030204" pitchFamily="18" charset="0"/>
              </a:rPr>
              <a:t>Address i.e. Location Counter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200" dirty="0">
                <a:latin typeface="Cambria" panose="02040503050406030204" pitchFamily="18" charset="0"/>
              </a:rPr>
              <a:t>Representation of the mnemonic opcode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200" dirty="0">
                <a:latin typeface="Cambria" panose="02040503050406030204" pitchFamily="18" charset="0"/>
              </a:rPr>
              <a:t>Representation of operands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zh-TW" sz="2200" dirty="0">
              <a:latin typeface="Cambria" panose="020405030504060302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57295" y="2917041"/>
            <a:ext cx="7389813" cy="380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200" b="1" dirty="0">
                <a:latin typeface="Cambria" panose="02040503050406030204" pitchFamily="18" charset="0"/>
              </a:rPr>
              <a:t>Variants 1 &amp; II differs in </a:t>
            </a:r>
            <a:r>
              <a:rPr lang="en-US" altLang="zh-TW" sz="2200" dirty="0">
                <a:latin typeface="Cambria" panose="02040503050406030204" pitchFamily="18" charset="0"/>
              </a:rPr>
              <a:t>processing &amp; memory efficiency</a:t>
            </a:r>
          </a:p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altLang="zh-TW" sz="2200" b="1" dirty="0">
                <a:latin typeface="Cambria" panose="02040503050406030204" pitchFamily="18" charset="0"/>
              </a:rPr>
              <a:t>For Mnemonic (opcode) field; IC is written as -  </a:t>
            </a:r>
            <a:endParaRPr lang="en-US" altLang="zh-TW" sz="2200" b="1" kern="0" dirty="0">
              <a:latin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TW" sz="2200" dirty="0">
                <a:solidFill>
                  <a:srgbClr val="C00000"/>
                </a:solidFill>
                <a:latin typeface="Cambria" panose="02040503050406030204" pitchFamily="18" charset="0"/>
              </a:rPr>
              <a:t>(statement class,  </a:t>
            </a:r>
            <a:r>
              <a:rPr lang="en-US" altLang="zh-TW" sz="2200" dirty="0">
                <a:solidFill>
                  <a:srgbClr val="0000FF"/>
                </a:solidFill>
                <a:latin typeface="Cambria" panose="02040503050406030204" pitchFamily="18" charset="0"/>
              </a:rPr>
              <a:t>code</a:t>
            </a:r>
            <a:r>
              <a:rPr lang="en-US" altLang="zh-TW" sz="2200" dirty="0">
                <a:solidFill>
                  <a:srgbClr val="C00000"/>
                </a:solidFill>
                <a:latin typeface="Cambria" panose="020405030504060302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TW" sz="2200" dirty="0">
                <a:latin typeface="Cambria" panose="02040503050406030204" pitchFamily="18" charset="0"/>
              </a:rPr>
              <a:t>Where Statement class can be (IS,  AD,  DL)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TW" sz="2200" dirty="0">
                <a:latin typeface="Cambria" panose="02040503050406030204" pitchFamily="18" charset="0"/>
              </a:rPr>
              <a:t>For IS; </a:t>
            </a:r>
            <a:r>
              <a:rPr lang="en-US" altLang="zh-TW" sz="2200" dirty="0">
                <a:solidFill>
                  <a:srgbClr val="0000FF"/>
                </a:solidFill>
                <a:latin typeface="Cambria" panose="02040503050406030204" pitchFamily="18" charset="0"/>
              </a:rPr>
              <a:t>code</a:t>
            </a:r>
            <a:r>
              <a:rPr lang="en-US" altLang="zh-TW" sz="2200" dirty="0">
                <a:latin typeface="Cambria" panose="02040503050406030204" pitchFamily="18" charset="0"/>
              </a:rPr>
              <a:t> is the instruction opcode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TW" sz="2200" dirty="0">
                <a:latin typeface="Cambria" panose="02040503050406030204" pitchFamily="18" charset="0"/>
              </a:rPr>
              <a:t>For DL &amp; AD;  </a:t>
            </a:r>
            <a:r>
              <a:rPr lang="en-US" altLang="zh-TW" sz="2200" dirty="0">
                <a:solidFill>
                  <a:srgbClr val="0000FF"/>
                </a:solidFill>
                <a:latin typeface="Cambria" panose="02040503050406030204" pitchFamily="18" charset="0"/>
              </a:rPr>
              <a:t>code</a:t>
            </a:r>
            <a:r>
              <a:rPr lang="en-US" altLang="zh-TW" sz="2200" dirty="0">
                <a:latin typeface="Cambria" panose="02040503050406030204" pitchFamily="18" charset="0"/>
              </a:rPr>
              <a:t> is an ordinal number within the class</a:t>
            </a:r>
          </a:p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altLang="zh-TW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B3E-D7C0-4909-8765-2FC333D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– System software and Application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A557B-1064-4513-AA49-93ABC11A3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10" y="1926836"/>
            <a:ext cx="9508957" cy="4566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BD8F2-7C0F-4D62-B715-192EE12F65C6}"/>
              </a:ext>
            </a:extLst>
          </p:cNvPr>
          <p:cNvSpPr txBox="1"/>
          <p:nvPr/>
        </p:nvSpPr>
        <p:spPr>
          <a:xfrm>
            <a:off x="10924674" y="6192253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04069-6AAD-4E9D-843B-F397DAA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9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IC units – Operand field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67624" y="2490436"/>
            <a:ext cx="9708995" cy="3892076"/>
          </a:xfrm>
          <a:prstGeom prst="rect">
            <a:avLst/>
          </a:prstGeo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73050" indent="-228600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Cambria" panose="02040503050406030204" pitchFamily="18" charset="0"/>
              </a:rPr>
              <a:t>First Operand </a:t>
            </a:r>
            <a:r>
              <a:rPr lang="en-US" altLang="zh-TW" sz="2200" dirty="0">
                <a:latin typeface="Cambria" panose="02040503050406030204" pitchFamily="18" charset="0"/>
              </a:rPr>
              <a:t>- single digit number (code) for register (0-3 for AREG-DREG) or the condition code (0-5).</a:t>
            </a:r>
          </a:p>
          <a:p>
            <a:pPr marL="273050" indent="-228600" algn="just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Cambria" panose="02040503050406030204" pitchFamily="18" charset="0"/>
              </a:rPr>
              <a:t>Second Operand </a:t>
            </a:r>
            <a:r>
              <a:rPr lang="en-US" altLang="zh-TW" sz="2200" dirty="0">
                <a:latin typeface="Cambria" panose="02040503050406030204" pitchFamily="18" charset="0"/>
              </a:rPr>
              <a:t>- (operand class, code)</a:t>
            </a:r>
          </a:p>
          <a:p>
            <a:pPr lvl="1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Cambria" panose="02040503050406030204" pitchFamily="18" charset="0"/>
              </a:rPr>
              <a:t>Operand class – C, S &amp; L</a:t>
            </a:r>
          </a:p>
          <a:p>
            <a:pPr marL="285750" indent="-228600" algn="just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Cambria" panose="02040503050406030204" pitchFamily="18" charset="0"/>
              </a:rPr>
              <a:t>For C, code is internal representation of the const</a:t>
            </a:r>
          </a:p>
          <a:p>
            <a:pPr marL="285750" indent="-228600" algn="just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Cambria" panose="02040503050406030204" pitchFamily="18" charset="0"/>
              </a:rPr>
              <a:t>For S &amp; L, code is ordinal no. of the operand's entry in SYMTAB or LITTAB.</a:t>
            </a:r>
          </a:p>
          <a:p>
            <a:pPr marL="273050" indent="-22860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latin typeface="Cambria" panose="020405030504060302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707624" y="6382512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0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60</a:t>
            </a:fld>
            <a:endParaRPr lang="en-US" altLang="zh-TW" sz="10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E2CC-FD62-4DD6-B6BA-2B94EA4A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3350" y="6492875"/>
            <a:ext cx="571499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BA333-0575-4EB8-8F46-3EF8CC4B141B}"/>
              </a:ext>
            </a:extLst>
          </p:cNvPr>
          <p:cNvSpPr txBox="1"/>
          <p:nvPr/>
        </p:nvSpPr>
        <p:spPr>
          <a:xfrm>
            <a:off x="1005675" y="418941"/>
            <a:ext cx="2412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Source Program</a:t>
            </a:r>
            <a:endParaRPr lang="en-US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C2707C-35B4-4E51-8A58-973C76E0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01222"/>
              </p:ext>
            </p:extLst>
          </p:nvPr>
        </p:nvGraphicFramePr>
        <p:xfrm>
          <a:off x="301459" y="1163064"/>
          <a:ext cx="4583430" cy="45318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3667862257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1218663358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330144224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281406742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START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101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8564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READ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N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238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TERM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MOVER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BREG, 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ONE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07693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MOVEM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CREG, 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TERM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1786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STOP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89905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N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DS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22703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ONE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DC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‘1’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41635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END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975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B7AD04-C7A6-469F-8B21-AEDA208E62AA}"/>
              </a:ext>
            </a:extLst>
          </p:cNvPr>
          <p:cNvSpPr txBox="1"/>
          <p:nvPr/>
        </p:nvSpPr>
        <p:spPr>
          <a:xfrm>
            <a:off x="5569586" y="418941"/>
            <a:ext cx="2412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highlight>
                  <a:srgbClr val="00FF00"/>
                </a:highlight>
                <a:latin typeface="Cambria" panose="02040503050406030204" pitchFamily="18" charset="0"/>
              </a:rPr>
              <a:t>Intermediate Code</a:t>
            </a:r>
            <a:endParaRPr lang="en-US" sz="2000" dirty="0">
              <a:latin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F08D29-6993-49FB-B64E-3EC35161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67087"/>
              </p:ext>
            </p:extLst>
          </p:nvPr>
        </p:nvGraphicFramePr>
        <p:xfrm>
          <a:off x="4865370" y="1163064"/>
          <a:ext cx="4583430" cy="45802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3667862257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1218663358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330144224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281406742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(AD, 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(C, 101)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8564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(IS, 09)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(S, 00)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238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(IS, 04)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(1)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(S, 02)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07693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(IS, 05)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(2)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(S, 01)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1786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(IS, 00)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89905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(DL, 01)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(C, 5)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22703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110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(DL, 00)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(C, 1)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41635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111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(AD, 01)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997553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64949E-13BB-4CC3-86D7-BAFDEA2D9780}"/>
              </a:ext>
            </a:extLst>
          </p:cNvPr>
          <p:cNvCxnSpPr/>
          <p:nvPr/>
        </p:nvCxnSpPr>
        <p:spPr>
          <a:xfrm>
            <a:off x="4865370" y="0"/>
            <a:ext cx="0" cy="6858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AA219C6-BA8E-40D5-A2F1-06A98D99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02206"/>
              </p:ext>
            </p:extLst>
          </p:nvPr>
        </p:nvGraphicFramePr>
        <p:xfrm>
          <a:off x="8622831" y="4445317"/>
          <a:ext cx="3439160" cy="232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Cambria" panose="02040503050406030204" pitchFamily="18" charset="0"/>
                        </a:rPr>
                        <a:t>Symbol Name</a:t>
                      </a:r>
                      <a:endParaRPr lang="en-US" sz="2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8AD6642-920E-4C24-90D1-D4A9DC571D5C}"/>
              </a:ext>
            </a:extLst>
          </p:cNvPr>
          <p:cNvSpPr/>
          <p:nvPr/>
        </p:nvSpPr>
        <p:spPr>
          <a:xfrm>
            <a:off x="5143500" y="1163064"/>
            <a:ext cx="4285782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AEC30B-5783-4E1D-9CF1-DB841DC8759F}"/>
              </a:ext>
            </a:extLst>
          </p:cNvPr>
          <p:cNvSpPr/>
          <p:nvPr/>
        </p:nvSpPr>
        <p:spPr>
          <a:xfrm>
            <a:off x="8622831" y="5134734"/>
            <a:ext cx="2102319" cy="56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FE37CC-99A9-4ECE-B061-7C3995C5B008}"/>
              </a:ext>
            </a:extLst>
          </p:cNvPr>
          <p:cNvSpPr/>
          <p:nvPr/>
        </p:nvSpPr>
        <p:spPr>
          <a:xfrm>
            <a:off x="5059145" y="1727536"/>
            <a:ext cx="4285782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CE105-8D83-42AC-82DA-EFB3B36B50B4}"/>
              </a:ext>
            </a:extLst>
          </p:cNvPr>
          <p:cNvSpPr/>
          <p:nvPr/>
        </p:nvSpPr>
        <p:spPr>
          <a:xfrm>
            <a:off x="8603313" y="5673340"/>
            <a:ext cx="3458675" cy="56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2CD37A-C370-43D8-A152-BC4849A930D4}"/>
              </a:ext>
            </a:extLst>
          </p:cNvPr>
          <p:cNvSpPr/>
          <p:nvPr/>
        </p:nvSpPr>
        <p:spPr>
          <a:xfrm>
            <a:off x="5205196" y="2301132"/>
            <a:ext cx="4285782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AC58EB-8740-4093-B16E-9178DF023C15}"/>
              </a:ext>
            </a:extLst>
          </p:cNvPr>
          <p:cNvSpPr/>
          <p:nvPr/>
        </p:nvSpPr>
        <p:spPr>
          <a:xfrm>
            <a:off x="8622831" y="6222745"/>
            <a:ext cx="2102319" cy="56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3C7423-4950-4B94-8235-73CBAEB817A7}"/>
              </a:ext>
            </a:extLst>
          </p:cNvPr>
          <p:cNvSpPr/>
          <p:nvPr/>
        </p:nvSpPr>
        <p:spPr>
          <a:xfrm>
            <a:off x="5163019" y="2906318"/>
            <a:ext cx="4285782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82527-D03C-4CBB-9768-2191CDB0D3F7}"/>
              </a:ext>
            </a:extLst>
          </p:cNvPr>
          <p:cNvSpPr/>
          <p:nvPr/>
        </p:nvSpPr>
        <p:spPr>
          <a:xfrm>
            <a:off x="5143500" y="3415897"/>
            <a:ext cx="4285782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01300C-1E14-42CE-883D-FE2E18C2E2B3}"/>
              </a:ext>
            </a:extLst>
          </p:cNvPr>
          <p:cNvSpPr/>
          <p:nvPr/>
        </p:nvSpPr>
        <p:spPr>
          <a:xfrm>
            <a:off x="10725151" y="5134734"/>
            <a:ext cx="1466850" cy="56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91EFBB-4084-4315-8CD4-4F9E57425EB8}"/>
              </a:ext>
            </a:extLst>
          </p:cNvPr>
          <p:cNvSpPr/>
          <p:nvPr/>
        </p:nvSpPr>
        <p:spPr>
          <a:xfrm>
            <a:off x="5311841" y="4042713"/>
            <a:ext cx="3180980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494F86-1183-4010-8BDB-AE80D9841051}"/>
              </a:ext>
            </a:extLst>
          </p:cNvPr>
          <p:cNvSpPr/>
          <p:nvPr/>
        </p:nvSpPr>
        <p:spPr>
          <a:xfrm>
            <a:off x="10660144" y="6222745"/>
            <a:ext cx="1466850" cy="560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3F42A0-EF31-44C5-A19D-370765A50636}"/>
              </a:ext>
            </a:extLst>
          </p:cNvPr>
          <p:cNvSpPr/>
          <p:nvPr/>
        </p:nvSpPr>
        <p:spPr>
          <a:xfrm>
            <a:off x="5205196" y="4691019"/>
            <a:ext cx="3180980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B6209F-2FCE-4580-9991-4092F35F0335}"/>
              </a:ext>
            </a:extLst>
          </p:cNvPr>
          <p:cNvSpPr/>
          <p:nvPr/>
        </p:nvSpPr>
        <p:spPr>
          <a:xfrm>
            <a:off x="5086885" y="5299605"/>
            <a:ext cx="3180980" cy="60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9" y="304800"/>
            <a:ext cx="484346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499" y="-134142"/>
            <a:ext cx="4800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2800" b="1" dirty="0">
                <a:solidFill>
                  <a:srgbClr val="0000FF"/>
                </a:solidFill>
              </a:rPr>
              <a:t>Assembler First Pass</a:t>
            </a:r>
          </a:p>
        </p:txBody>
      </p:sp>
      <p:sp>
        <p:nvSpPr>
          <p:cNvPr id="32773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77450" y="6437313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>
                <a:defRPr/>
              </a:pPr>
              <a:t>62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895850" y="-101600"/>
            <a:ext cx="2819400" cy="6865938"/>
            <a:chOff x="5410200" y="-44450"/>
            <a:chExt cx="2819400" cy="6865938"/>
          </a:xfrm>
        </p:grpSpPr>
        <p:pic>
          <p:nvPicPr>
            <p:cNvPr id="3278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-44450"/>
              <a:ext cx="2819400" cy="6865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89" name="Freeform 20"/>
            <p:cNvSpPr>
              <a:spLocks/>
            </p:cNvSpPr>
            <p:nvPr/>
          </p:nvSpPr>
          <p:spPr bwMode="auto">
            <a:xfrm>
              <a:off x="7661564" y="4793673"/>
              <a:ext cx="96981" cy="138545"/>
            </a:xfrm>
            <a:custGeom>
              <a:avLst/>
              <a:gdLst>
                <a:gd name="T0" fmla="*/ 0 w 96981"/>
                <a:gd name="T1" fmla="*/ 138545 h 138545"/>
                <a:gd name="T2" fmla="*/ 41563 w 96981"/>
                <a:gd name="T3" fmla="*/ 110836 h 138545"/>
                <a:gd name="T4" fmla="*/ 83127 w 96981"/>
                <a:gd name="T5" fmla="*/ 27709 h 138545"/>
                <a:gd name="T6" fmla="*/ 96981 w 96981"/>
                <a:gd name="T7" fmla="*/ 0 h 1385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981"/>
                <a:gd name="T13" fmla="*/ 0 h 138545"/>
                <a:gd name="T14" fmla="*/ 96981 w 96981"/>
                <a:gd name="T15" fmla="*/ 138545 h 1385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981" h="138545">
                  <a:moveTo>
                    <a:pt x="0" y="138545"/>
                  </a:moveTo>
                  <a:cubicBezTo>
                    <a:pt x="13854" y="129309"/>
                    <a:pt x="29789" y="122610"/>
                    <a:pt x="41563" y="110836"/>
                  </a:cubicBezTo>
                  <a:cubicBezTo>
                    <a:pt x="72701" y="79697"/>
                    <a:pt x="68103" y="65268"/>
                    <a:pt x="83127" y="27709"/>
                  </a:cubicBezTo>
                  <a:cubicBezTo>
                    <a:pt x="86962" y="18121"/>
                    <a:pt x="92363" y="9236"/>
                    <a:pt x="96981" y="0"/>
                  </a:cubicBezTo>
                </a:path>
              </a:pathLst>
            </a:cu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Freeform 21"/>
            <p:cNvSpPr>
              <a:spLocks/>
            </p:cNvSpPr>
            <p:nvPr/>
          </p:nvSpPr>
          <p:spPr bwMode="auto">
            <a:xfrm>
              <a:off x="7938655" y="4710545"/>
              <a:ext cx="159847" cy="318655"/>
            </a:xfrm>
            <a:custGeom>
              <a:avLst/>
              <a:gdLst>
                <a:gd name="T0" fmla="*/ 0 w 159847"/>
                <a:gd name="T1" fmla="*/ 69273 h 318655"/>
                <a:gd name="T2" fmla="*/ 13854 w 159847"/>
                <a:gd name="T3" fmla="*/ 27710 h 318655"/>
                <a:gd name="T4" fmla="*/ 96981 w 159847"/>
                <a:gd name="T5" fmla="*/ 27710 h 318655"/>
                <a:gd name="T6" fmla="*/ 110836 w 159847"/>
                <a:gd name="T7" fmla="*/ 69273 h 318655"/>
                <a:gd name="T8" fmla="*/ 83127 w 159847"/>
                <a:gd name="T9" fmla="*/ 124691 h 318655"/>
                <a:gd name="T10" fmla="*/ 124690 w 159847"/>
                <a:gd name="T11" fmla="*/ 166255 h 318655"/>
                <a:gd name="T12" fmla="*/ 138545 w 159847"/>
                <a:gd name="T13" fmla="*/ 318655 h 318655"/>
                <a:gd name="T14" fmla="*/ 83127 w 159847"/>
                <a:gd name="T15" fmla="*/ 304800 h 318655"/>
                <a:gd name="T16" fmla="*/ 41563 w 159847"/>
                <a:gd name="T17" fmla="*/ 235528 h 3186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9847"/>
                <a:gd name="T28" fmla="*/ 0 h 318655"/>
                <a:gd name="T29" fmla="*/ 159847 w 159847"/>
                <a:gd name="T30" fmla="*/ 318655 h 3186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9847" h="318655">
                  <a:moveTo>
                    <a:pt x="0" y="69273"/>
                  </a:moveTo>
                  <a:cubicBezTo>
                    <a:pt x="4618" y="55419"/>
                    <a:pt x="3528" y="38036"/>
                    <a:pt x="13854" y="27710"/>
                  </a:cubicBezTo>
                  <a:cubicBezTo>
                    <a:pt x="41564" y="0"/>
                    <a:pt x="69271" y="18473"/>
                    <a:pt x="96981" y="27710"/>
                  </a:cubicBezTo>
                  <a:cubicBezTo>
                    <a:pt x="101599" y="41564"/>
                    <a:pt x="112901" y="54816"/>
                    <a:pt x="110836" y="69273"/>
                  </a:cubicBezTo>
                  <a:cubicBezTo>
                    <a:pt x="107915" y="89719"/>
                    <a:pt x="80206" y="104245"/>
                    <a:pt x="83127" y="124691"/>
                  </a:cubicBezTo>
                  <a:cubicBezTo>
                    <a:pt x="85898" y="144087"/>
                    <a:pt x="110836" y="152400"/>
                    <a:pt x="124690" y="166255"/>
                  </a:cubicBezTo>
                  <a:cubicBezTo>
                    <a:pt x="159847" y="271722"/>
                    <a:pt x="158128" y="220741"/>
                    <a:pt x="138545" y="318655"/>
                  </a:cubicBezTo>
                  <a:cubicBezTo>
                    <a:pt x="120072" y="314037"/>
                    <a:pt x="98970" y="315362"/>
                    <a:pt x="83127" y="304800"/>
                  </a:cubicBezTo>
                  <a:cubicBezTo>
                    <a:pt x="70589" y="296441"/>
                    <a:pt x="49904" y="252208"/>
                    <a:pt x="41563" y="235528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781050" y="78898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81050" y="12192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781050" y="373697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781050" y="1676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781050" y="204946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781050" y="2438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781050" y="286861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781050" y="331787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781050" y="418623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781050" y="458311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781050" y="500856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781050" y="543718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781050" y="5867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781050" y="628332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805" name="Table 32804">
            <a:extLst>
              <a:ext uri="{FF2B5EF4-FFF2-40B4-BE49-F238E27FC236}">
                <a16:creationId xmlns:a16="http://schemas.microsoft.com/office/drawing/2014/main" id="{F599EC04-0CFD-48C8-BB47-358CDC9E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59489"/>
              </p:ext>
            </p:extLst>
          </p:nvPr>
        </p:nvGraphicFramePr>
        <p:xfrm>
          <a:off x="8643301" y="111568"/>
          <a:ext cx="3439160" cy="274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Symbol Name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48738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BACK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158854"/>
                  </a:ext>
                </a:extLst>
              </a:tr>
            </a:tbl>
          </a:graphicData>
        </a:graphic>
      </p:graphicFrame>
      <p:graphicFrame>
        <p:nvGraphicFramePr>
          <p:cNvPr id="32806" name="Table 32805">
            <a:extLst>
              <a:ext uri="{FF2B5EF4-FFF2-40B4-BE49-F238E27FC236}">
                <a16:creationId xmlns:a16="http://schemas.microsoft.com/office/drawing/2014/main" id="{B2094CE0-8B8E-4A0C-9215-6CDCA7D54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9987"/>
              </p:ext>
            </p:extLst>
          </p:nvPr>
        </p:nvGraphicFramePr>
        <p:xfrm>
          <a:off x="8619055" y="3074892"/>
          <a:ext cx="3439160" cy="187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Literal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=‘5’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=‘1’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=‘1’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</a:tbl>
          </a:graphicData>
        </a:graphic>
      </p:graphicFrame>
      <p:graphicFrame>
        <p:nvGraphicFramePr>
          <p:cNvPr id="32807" name="Table 32806">
            <a:extLst>
              <a:ext uri="{FF2B5EF4-FFF2-40B4-BE49-F238E27FC236}">
                <a16:creationId xmlns:a16="http://schemas.microsoft.com/office/drawing/2014/main" id="{D90274CB-5CF5-4293-BC7F-E8C0A6C93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27965"/>
              </p:ext>
            </p:extLst>
          </p:nvPr>
        </p:nvGraphicFramePr>
        <p:xfrm>
          <a:off x="9225280" y="5231511"/>
          <a:ext cx="2376170" cy="14554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Pool#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</a:tbl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A34364C4-FD0A-466B-81B3-4AFAA48D6507}"/>
              </a:ext>
            </a:extLst>
          </p:cNvPr>
          <p:cNvSpPr/>
          <p:nvPr/>
        </p:nvSpPr>
        <p:spPr>
          <a:xfrm>
            <a:off x="4895850" y="440175"/>
            <a:ext cx="2819400" cy="29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41107B-C1FD-4204-A351-C3C28D1A0335}"/>
              </a:ext>
            </a:extLst>
          </p:cNvPr>
          <p:cNvSpPr/>
          <p:nvPr/>
        </p:nvSpPr>
        <p:spPr>
          <a:xfrm>
            <a:off x="9796462" y="3732845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78541C-FB57-45C2-A8B2-FC41A9D1F622}"/>
              </a:ext>
            </a:extLst>
          </p:cNvPr>
          <p:cNvSpPr/>
          <p:nvPr/>
        </p:nvSpPr>
        <p:spPr>
          <a:xfrm>
            <a:off x="4953000" y="864257"/>
            <a:ext cx="2819400" cy="29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08EE1-34C2-4530-876A-9644668AF0AC}"/>
              </a:ext>
            </a:extLst>
          </p:cNvPr>
          <p:cNvSpPr/>
          <p:nvPr/>
        </p:nvSpPr>
        <p:spPr>
          <a:xfrm>
            <a:off x="9796462" y="794383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7077B3-5CD1-40FD-8CE9-B0566F2703C4}"/>
              </a:ext>
            </a:extLst>
          </p:cNvPr>
          <p:cNvSpPr/>
          <p:nvPr/>
        </p:nvSpPr>
        <p:spPr>
          <a:xfrm>
            <a:off x="4895850" y="1274271"/>
            <a:ext cx="2819400" cy="29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33031B-D807-42AF-B4B7-6E58EB2C1234}"/>
              </a:ext>
            </a:extLst>
          </p:cNvPr>
          <p:cNvSpPr/>
          <p:nvPr/>
        </p:nvSpPr>
        <p:spPr>
          <a:xfrm>
            <a:off x="9815512" y="1222435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908ACE-844B-44E8-B20C-0319A369EF78}"/>
              </a:ext>
            </a:extLst>
          </p:cNvPr>
          <p:cNvSpPr/>
          <p:nvPr/>
        </p:nvSpPr>
        <p:spPr>
          <a:xfrm>
            <a:off x="10977562" y="1241485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0AE03C-8171-45C6-8964-8E0FD8678C40}"/>
              </a:ext>
            </a:extLst>
          </p:cNvPr>
          <p:cNvSpPr/>
          <p:nvPr/>
        </p:nvSpPr>
        <p:spPr>
          <a:xfrm>
            <a:off x="4800600" y="1721507"/>
            <a:ext cx="2819400" cy="29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F468A4-3AA6-4252-B278-C6B61D1621F1}"/>
              </a:ext>
            </a:extLst>
          </p:cNvPr>
          <p:cNvSpPr/>
          <p:nvPr/>
        </p:nvSpPr>
        <p:spPr>
          <a:xfrm>
            <a:off x="9815512" y="4170995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811D15-E328-4FDD-9068-EA8C0B46204C}"/>
              </a:ext>
            </a:extLst>
          </p:cNvPr>
          <p:cNvSpPr/>
          <p:nvPr/>
        </p:nvSpPr>
        <p:spPr>
          <a:xfrm>
            <a:off x="4838700" y="2102507"/>
            <a:ext cx="2819400" cy="29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EC3F95-538A-4E58-A6F7-71EF8017FE45}"/>
              </a:ext>
            </a:extLst>
          </p:cNvPr>
          <p:cNvSpPr/>
          <p:nvPr/>
        </p:nvSpPr>
        <p:spPr>
          <a:xfrm>
            <a:off x="9815512" y="1641220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C8D8F0-D56C-4C54-A32B-7A4D73511A65}"/>
              </a:ext>
            </a:extLst>
          </p:cNvPr>
          <p:cNvSpPr/>
          <p:nvPr/>
        </p:nvSpPr>
        <p:spPr>
          <a:xfrm>
            <a:off x="4914900" y="2446559"/>
            <a:ext cx="2819400" cy="39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EB2CD1-6C63-41F7-A78A-A6AF2824CA46}"/>
              </a:ext>
            </a:extLst>
          </p:cNvPr>
          <p:cNvSpPr/>
          <p:nvPr/>
        </p:nvSpPr>
        <p:spPr>
          <a:xfrm>
            <a:off x="4857750" y="2898777"/>
            <a:ext cx="2819400" cy="39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5D50BB-CD92-43BF-A79A-EF2525E4344E}"/>
              </a:ext>
            </a:extLst>
          </p:cNvPr>
          <p:cNvSpPr/>
          <p:nvPr/>
        </p:nvSpPr>
        <p:spPr>
          <a:xfrm>
            <a:off x="10975181" y="3732844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FFBB33-88CC-4CDB-8C3E-8128EA4678AF}"/>
              </a:ext>
            </a:extLst>
          </p:cNvPr>
          <p:cNvSpPr/>
          <p:nvPr/>
        </p:nvSpPr>
        <p:spPr>
          <a:xfrm>
            <a:off x="10975181" y="4170994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55745F-70B6-44E4-9777-AF9864088601}"/>
              </a:ext>
            </a:extLst>
          </p:cNvPr>
          <p:cNvSpPr/>
          <p:nvPr/>
        </p:nvSpPr>
        <p:spPr>
          <a:xfrm>
            <a:off x="10539412" y="5883081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8F4609A-840F-4435-9A51-408ABF17F9DE}"/>
              </a:ext>
            </a:extLst>
          </p:cNvPr>
          <p:cNvSpPr/>
          <p:nvPr/>
        </p:nvSpPr>
        <p:spPr>
          <a:xfrm>
            <a:off x="10968673" y="1641220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032938-7B6D-4790-93D8-873AB343335D}"/>
              </a:ext>
            </a:extLst>
          </p:cNvPr>
          <p:cNvSpPr/>
          <p:nvPr/>
        </p:nvSpPr>
        <p:spPr>
          <a:xfrm>
            <a:off x="9815512" y="2042980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A4C9A6-001D-411A-88ED-A8343616226E}"/>
              </a:ext>
            </a:extLst>
          </p:cNvPr>
          <p:cNvSpPr/>
          <p:nvPr/>
        </p:nvSpPr>
        <p:spPr>
          <a:xfrm>
            <a:off x="4800600" y="3350057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02296E-4B3A-4B54-95A2-C9A52411DA6E}"/>
              </a:ext>
            </a:extLst>
          </p:cNvPr>
          <p:cNvSpPr/>
          <p:nvPr/>
        </p:nvSpPr>
        <p:spPr>
          <a:xfrm>
            <a:off x="9815512" y="4578730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0AB6A7-A861-4EF8-B27A-077519B42386}"/>
              </a:ext>
            </a:extLst>
          </p:cNvPr>
          <p:cNvSpPr/>
          <p:nvPr/>
        </p:nvSpPr>
        <p:spPr>
          <a:xfrm>
            <a:off x="10539412" y="6327613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D8712F5-AD21-4439-B824-B6A6783C241E}"/>
              </a:ext>
            </a:extLst>
          </p:cNvPr>
          <p:cNvSpPr/>
          <p:nvPr/>
        </p:nvSpPr>
        <p:spPr>
          <a:xfrm>
            <a:off x="4819650" y="3788207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780A4B-E47B-4F2E-9429-869590DFAC69}"/>
              </a:ext>
            </a:extLst>
          </p:cNvPr>
          <p:cNvSpPr/>
          <p:nvPr/>
        </p:nvSpPr>
        <p:spPr>
          <a:xfrm>
            <a:off x="9815512" y="2500180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13E30A0-AE59-4666-90E6-1C31E57A783B}"/>
              </a:ext>
            </a:extLst>
          </p:cNvPr>
          <p:cNvSpPr/>
          <p:nvPr/>
        </p:nvSpPr>
        <p:spPr>
          <a:xfrm>
            <a:off x="4933950" y="4207307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CBB8EEA-DC5B-4954-A923-4D6B627335FF}"/>
              </a:ext>
            </a:extLst>
          </p:cNvPr>
          <p:cNvSpPr/>
          <p:nvPr/>
        </p:nvSpPr>
        <p:spPr>
          <a:xfrm>
            <a:off x="4914900" y="4626407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030DCF-4939-4A81-BA90-37A8511EF1B3}"/>
              </a:ext>
            </a:extLst>
          </p:cNvPr>
          <p:cNvSpPr/>
          <p:nvPr/>
        </p:nvSpPr>
        <p:spPr>
          <a:xfrm>
            <a:off x="10975181" y="803335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110B569-73DB-4672-B690-38A7692B381F}"/>
              </a:ext>
            </a:extLst>
          </p:cNvPr>
          <p:cNvSpPr/>
          <p:nvPr/>
        </p:nvSpPr>
        <p:spPr>
          <a:xfrm>
            <a:off x="4838700" y="5045507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0121AFE-9C26-4B70-976A-339231349D32}"/>
              </a:ext>
            </a:extLst>
          </p:cNvPr>
          <p:cNvSpPr/>
          <p:nvPr/>
        </p:nvSpPr>
        <p:spPr>
          <a:xfrm>
            <a:off x="11001373" y="2485686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7597ADB-FE5A-4B84-92EA-D0486F639E23}"/>
              </a:ext>
            </a:extLst>
          </p:cNvPr>
          <p:cNvSpPr/>
          <p:nvPr/>
        </p:nvSpPr>
        <p:spPr>
          <a:xfrm>
            <a:off x="4750464" y="5484089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60F8574-ADAE-4330-B002-791FF97211D0}"/>
              </a:ext>
            </a:extLst>
          </p:cNvPr>
          <p:cNvSpPr/>
          <p:nvPr/>
        </p:nvSpPr>
        <p:spPr>
          <a:xfrm>
            <a:off x="10984702" y="2047536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C4F7F3-D515-48AA-BD84-7AA30FD762BC}"/>
              </a:ext>
            </a:extLst>
          </p:cNvPr>
          <p:cNvSpPr/>
          <p:nvPr/>
        </p:nvSpPr>
        <p:spPr>
          <a:xfrm>
            <a:off x="4773758" y="5883081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AF8B26-5F4B-49BD-A51D-69681A557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674052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1070FB-B632-4CBA-99FA-6C579AF40FBA}"/>
              </a:ext>
            </a:extLst>
          </p:cNvPr>
          <p:cNvSpPr/>
          <p:nvPr/>
        </p:nvSpPr>
        <p:spPr>
          <a:xfrm>
            <a:off x="11011969" y="4566899"/>
            <a:ext cx="871538" cy="32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40D43-6AE0-4F79-908F-FE98FA4EA015}"/>
              </a:ext>
            </a:extLst>
          </p:cNvPr>
          <p:cNvSpPr/>
          <p:nvPr/>
        </p:nvSpPr>
        <p:spPr>
          <a:xfrm>
            <a:off x="4705350" y="6359545"/>
            <a:ext cx="2819400" cy="35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824" name="Group 32823">
            <a:extLst>
              <a:ext uri="{FF2B5EF4-FFF2-40B4-BE49-F238E27FC236}">
                <a16:creationId xmlns:a16="http://schemas.microsoft.com/office/drawing/2014/main" id="{B0613B5D-5EAE-4B27-96AA-4924FF438EDE}"/>
              </a:ext>
            </a:extLst>
          </p:cNvPr>
          <p:cNvGrpSpPr/>
          <p:nvPr/>
        </p:nvGrpSpPr>
        <p:grpSpPr>
          <a:xfrm>
            <a:off x="8643301" y="3709989"/>
            <a:ext cx="2851306" cy="2484932"/>
            <a:chOff x="8643301" y="3709989"/>
            <a:chExt cx="2851306" cy="2484932"/>
          </a:xfrm>
        </p:grpSpPr>
        <p:sp>
          <p:nvSpPr>
            <p:cNvPr id="32822" name="Oval 32821">
              <a:extLst>
                <a:ext uri="{FF2B5EF4-FFF2-40B4-BE49-F238E27FC236}">
                  <a16:creationId xmlns:a16="http://schemas.microsoft.com/office/drawing/2014/main" id="{D5E79716-D046-4776-BCD5-C13B28CF1F0F}"/>
                </a:ext>
              </a:extLst>
            </p:cNvPr>
            <p:cNvSpPr/>
            <p:nvPr/>
          </p:nvSpPr>
          <p:spPr>
            <a:xfrm>
              <a:off x="8643301" y="3709989"/>
              <a:ext cx="1019811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23" name="Oval 32822">
              <a:extLst>
                <a:ext uri="{FF2B5EF4-FFF2-40B4-BE49-F238E27FC236}">
                  <a16:creationId xmlns:a16="http://schemas.microsoft.com/office/drawing/2014/main" id="{7B97BF7C-DF7F-4348-AEB7-7F71BB3D5D96}"/>
                </a:ext>
              </a:extLst>
            </p:cNvPr>
            <p:cNvSpPr/>
            <p:nvPr/>
          </p:nvSpPr>
          <p:spPr>
            <a:xfrm>
              <a:off x="10474796" y="5844021"/>
              <a:ext cx="1019811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2A09BF-E0C7-46F2-A1FF-C1B732808538}"/>
              </a:ext>
            </a:extLst>
          </p:cNvPr>
          <p:cNvGrpSpPr/>
          <p:nvPr/>
        </p:nvGrpSpPr>
        <p:grpSpPr>
          <a:xfrm>
            <a:off x="8662351" y="4605339"/>
            <a:ext cx="2848927" cy="2105106"/>
            <a:chOff x="8643301" y="3709989"/>
            <a:chExt cx="2848927" cy="210510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117EEA2-7849-47D6-9363-70B3C0FD08C4}"/>
                </a:ext>
              </a:extLst>
            </p:cNvPr>
            <p:cNvSpPr/>
            <p:nvPr/>
          </p:nvSpPr>
          <p:spPr>
            <a:xfrm>
              <a:off x="8643301" y="3709989"/>
              <a:ext cx="1019811" cy="350900"/>
            </a:xfrm>
            <a:prstGeom prst="ellipse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D9F485-7C1A-4E72-87A2-0957D061D882}"/>
                </a:ext>
              </a:extLst>
            </p:cNvPr>
            <p:cNvSpPr/>
            <p:nvPr/>
          </p:nvSpPr>
          <p:spPr>
            <a:xfrm>
              <a:off x="10472417" y="5464195"/>
              <a:ext cx="1019811" cy="350900"/>
            </a:xfrm>
            <a:prstGeom prst="ellipse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7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9" y="304800"/>
            <a:ext cx="484346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1FE05-09AF-4881-93C1-8A2D6EB9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431" y="0"/>
            <a:ext cx="2808552" cy="6740525"/>
          </a:xfrm>
          <a:prstGeom prst="rect">
            <a:avLst/>
          </a:prstGeom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499" y="-134142"/>
            <a:ext cx="4800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2800" b="1" dirty="0">
                <a:solidFill>
                  <a:srgbClr val="0000FF"/>
                </a:solidFill>
              </a:rPr>
              <a:t>Assembler First Pass</a:t>
            </a:r>
          </a:p>
        </p:txBody>
      </p:sp>
      <p:sp>
        <p:nvSpPr>
          <p:cNvPr id="32773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77450" y="6437313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63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781050" y="78898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81050" y="12192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781050" y="373697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781050" y="1676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781050" y="204946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781050" y="2438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781050" y="286861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781050" y="331787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781050" y="418623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781050" y="458311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781050" y="5008563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781050" y="5437188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781050" y="5867400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781050" y="628332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805" name="Table 32804">
            <a:extLst>
              <a:ext uri="{FF2B5EF4-FFF2-40B4-BE49-F238E27FC236}">
                <a16:creationId xmlns:a16="http://schemas.microsoft.com/office/drawing/2014/main" id="{F599EC04-0CFD-48C8-BB47-358CDC9E36F8}"/>
              </a:ext>
            </a:extLst>
          </p:cNvPr>
          <p:cNvGraphicFramePr>
            <a:graphicFrameLocks noGrp="1"/>
          </p:cNvGraphicFramePr>
          <p:nvPr/>
        </p:nvGraphicFramePr>
        <p:xfrm>
          <a:off x="8643301" y="111568"/>
          <a:ext cx="3439160" cy="274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Symbol Name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48738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BACK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158854"/>
                  </a:ext>
                </a:extLst>
              </a:tr>
            </a:tbl>
          </a:graphicData>
        </a:graphic>
      </p:graphicFrame>
      <p:graphicFrame>
        <p:nvGraphicFramePr>
          <p:cNvPr id="32806" name="Table 32805">
            <a:extLst>
              <a:ext uri="{FF2B5EF4-FFF2-40B4-BE49-F238E27FC236}">
                <a16:creationId xmlns:a16="http://schemas.microsoft.com/office/drawing/2014/main" id="{B2094CE0-8B8E-4A0C-9215-6CDCA7D54C06}"/>
              </a:ext>
            </a:extLst>
          </p:cNvPr>
          <p:cNvGraphicFramePr>
            <a:graphicFrameLocks noGrp="1"/>
          </p:cNvGraphicFramePr>
          <p:nvPr/>
        </p:nvGraphicFramePr>
        <p:xfrm>
          <a:off x="8619055" y="3074892"/>
          <a:ext cx="3439160" cy="187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Literal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=‘5’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=‘1’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=‘1’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</a:tbl>
          </a:graphicData>
        </a:graphic>
      </p:graphicFrame>
      <p:graphicFrame>
        <p:nvGraphicFramePr>
          <p:cNvPr id="32807" name="Table 32806">
            <a:extLst>
              <a:ext uri="{FF2B5EF4-FFF2-40B4-BE49-F238E27FC236}">
                <a16:creationId xmlns:a16="http://schemas.microsoft.com/office/drawing/2014/main" id="{D90274CB-5CF5-4293-BC7F-E8C0A6C932DB}"/>
              </a:ext>
            </a:extLst>
          </p:cNvPr>
          <p:cNvGraphicFramePr>
            <a:graphicFrameLocks noGrp="1"/>
          </p:cNvGraphicFramePr>
          <p:nvPr/>
        </p:nvGraphicFramePr>
        <p:xfrm>
          <a:off x="9225280" y="5231511"/>
          <a:ext cx="2376170" cy="145542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Pool#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AF8B26-5F4B-49BD-A51D-69681A557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6740525"/>
            <a:ext cx="691515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32824" name="Group 32823">
            <a:extLst>
              <a:ext uri="{FF2B5EF4-FFF2-40B4-BE49-F238E27FC236}">
                <a16:creationId xmlns:a16="http://schemas.microsoft.com/office/drawing/2014/main" id="{B0613B5D-5EAE-4B27-96AA-4924FF438EDE}"/>
              </a:ext>
            </a:extLst>
          </p:cNvPr>
          <p:cNvGrpSpPr/>
          <p:nvPr/>
        </p:nvGrpSpPr>
        <p:grpSpPr>
          <a:xfrm>
            <a:off x="8643301" y="3709989"/>
            <a:ext cx="2820310" cy="2562422"/>
            <a:chOff x="8643301" y="3709989"/>
            <a:chExt cx="2820310" cy="2562422"/>
          </a:xfrm>
        </p:grpSpPr>
        <p:sp>
          <p:nvSpPr>
            <p:cNvPr id="32822" name="Oval 32821">
              <a:extLst>
                <a:ext uri="{FF2B5EF4-FFF2-40B4-BE49-F238E27FC236}">
                  <a16:creationId xmlns:a16="http://schemas.microsoft.com/office/drawing/2014/main" id="{D5E79716-D046-4776-BCD5-C13B28CF1F0F}"/>
                </a:ext>
              </a:extLst>
            </p:cNvPr>
            <p:cNvSpPr/>
            <p:nvPr/>
          </p:nvSpPr>
          <p:spPr>
            <a:xfrm>
              <a:off x="8643301" y="3709989"/>
              <a:ext cx="1019811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23" name="Oval 32822">
              <a:extLst>
                <a:ext uri="{FF2B5EF4-FFF2-40B4-BE49-F238E27FC236}">
                  <a16:creationId xmlns:a16="http://schemas.microsoft.com/office/drawing/2014/main" id="{7B97BF7C-DF7F-4348-AEB7-7F71BB3D5D96}"/>
                </a:ext>
              </a:extLst>
            </p:cNvPr>
            <p:cNvSpPr/>
            <p:nvPr/>
          </p:nvSpPr>
          <p:spPr>
            <a:xfrm>
              <a:off x="10443800" y="5921511"/>
              <a:ext cx="1019811" cy="350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2A09BF-E0C7-46F2-A1FF-C1B732808538}"/>
              </a:ext>
            </a:extLst>
          </p:cNvPr>
          <p:cNvGrpSpPr/>
          <p:nvPr/>
        </p:nvGrpSpPr>
        <p:grpSpPr>
          <a:xfrm>
            <a:off x="8662351" y="4605339"/>
            <a:ext cx="2848927" cy="2105106"/>
            <a:chOff x="8643301" y="3709989"/>
            <a:chExt cx="2848927" cy="210510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117EEA2-7849-47D6-9363-70B3C0FD08C4}"/>
                </a:ext>
              </a:extLst>
            </p:cNvPr>
            <p:cNvSpPr/>
            <p:nvPr/>
          </p:nvSpPr>
          <p:spPr>
            <a:xfrm>
              <a:off x="8643301" y="3709989"/>
              <a:ext cx="1019811" cy="350900"/>
            </a:xfrm>
            <a:prstGeom prst="ellipse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D9F485-7C1A-4E72-87A2-0957D061D882}"/>
                </a:ext>
              </a:extLst>
            </p:cNvPr>
            <p:cNvSpPr/>
            <p:nvPr/>
          </p:nvSpPr>
          <p:spPr>
            <a:xfrm>
              <a:off x="10472417" y="5464195"/>
              <a:ext cx="1019811" cy="350900"/>
            </a:xfrm>
            <a:prstGeom prst="ellipse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33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800" b="1" dirty="0"/>
              <a:t>Recap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9A14A6AC-1303-4C07-96CE-874FD71B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589" y="1996614"/>
            <a:ext cx="2616053" cy="2616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2120" y="6476981"/>
            <a:ext cx="2743200" cy="365125"/>
          </a:xfrm>
          <a:prstGeom prst="ellipse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D292B4F-44AA-446D-83AB-6974526852C9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64</a:t>
            </a:fld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52722-CA7A-474A-94CB-C61079B29A3F}"/>
              </a:ext>
            </a:extLst>
          </p:cNvPr>
          <p:cNvSpPr txBox="1"/>
          <p:nvPr/>
        </p:nvSpPr>
        <p:spPr>
          <a:xfrm>
            <a:off x="5764471" y="367705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https://www.menti.com/923gv4nz2e</a:t>
            </a:r>
          </a:p>
        </p:txBody>
      </p:sp>
    </p:spTree>
    <p:extLst>
      <p:ext uri="{BB962C8B-B14F-4D97-AF65-F5344CB8AC3E}">
        <p14:creationId xmlns:p14="http://schemas.microsoft.com/office/powerpoint/2010/main" val="522391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Learning outcome of this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65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C8E6E2D-D3F5-4ED4-A8EF-8FB196F32D3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94264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745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62" y="7033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IC: Example of Variant I</a:t>
            </a:r>
          </a:p>
        </p:txBody>
      </p:sp>
      <p:sp>
        <p:nvSpPr>
          <p:cNvPr id="29771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82200" y="6416675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66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21977"/>
              </p:ext>
            </p:extLst>
          </p:nvPr>
        </p:nvGraphicFramePr>
        <p:xfrm>
          <a:off x="590550" y="1043353"/>
          <a:ext cx="7047922" cy="5181600"/>
        </p:xfrm>
        <a:graphic>
          <a:graphicData uri="http://schemas.openxmlformats.org/drawingml/2006/table">
            <a:tbl>
              <a:tblPr/>
              <a:tblGrid>
                <a:gridCol w="53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89">
                  <a:extLst>
                    <a:ext uri="{9D8B030D-6E8A-4147-A177-3AD203B41FA5}">
                      <a16:colId xmlns:a16="http://schemas.microsoft.com/office/drawing/2014/main" val="1210195080"/>
                    </a:ext>
                  </a:extLst>
                </a:gridCol>
                <a:gridCol w="1270892">
                  <a:extLst>
                    <a:ext uri="{9D8B030D-6E8A-4147-A177-3AD203B41FA5}">
                      <a16:colId xmlns:a16="http://schemas.microsoft.com/office/drawing/2014/main" val="1807102583"/>
                    </a:ext>
                  </a:extLst>
                </a:gridCol>
                <a:gridCol w="776147">
                  <a:extLst>
                    <a:ext uri="{9D8B030D-6E8A-4147-A177-3AD203B41FA5}">
                      <a16:colId xmlns:a16="http://schemas.microsoft.com/office/drawing/2014/main" val="207623347"/>
                    </a:ext>
                  </a:extLst>
                </a:gridCol>
                <a:gridCol w="610127">
                  <a:extLst>
                    <a:ext uri="{9D8B030D-6E8A-4147-A177-3AD203B41FA5}">
                      <a16:colId xmlns:a16="http://schemas.microsoft.com/office/drawing/2014/main" val="2252541247"/>
                    </a:ext>
                  </a:extLst>
                </a:gridCol>
                <a:gridCol w="653542">
                  <a:extLst>
                    <a:ext uri="{9D8B030D-6E8A-4147-A177-3AD203B41FA5}">
                      <a16:colId xmlns:a16="http://schemas.microsoft.com/office/drawing/2014/main" val="182750506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START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(AD, 00)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200)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09)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MOVER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04)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(0)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MOVER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04)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(2)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02)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02)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=’1’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02)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(0)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(L, 00)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(L, 00)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BC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GT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07)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(0)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(S, 01)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0" lang="en-US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kumimoji="0" lang="en-US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3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(DL, 01)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81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(DL, 01)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5)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LTORG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(AD, 04)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D0BF2E-C58B-4947-B4C4-0984A1D8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92531"/>
              </p:ext>
            </p:extLst>
          </p:nvPr>
        </p:nvGraphicFramePr>
        <p:xfrm>
          <a:off x="8327288" y="988130"/>
          <a:ext cx="3439160" cy="181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Symbol Name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81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8456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4005EA-B3F3-4B6B-83A0-03F579F1C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8510"/>
              </p:ext>
            </p:extLst>
          </p:nvPr>
        </p:nvGraphicFramePr>
        <p:xfrm>
          <a:off x="8327288" y="3170784"/>
          <a:ext cx="3439160" cy="117613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850022576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711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Literal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Address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=‘1’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DC7E9-ED7B-4B93-B2CE-06DC6760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72037"/>
              </p:ext>
            </p:extLst>
          </p:nvPr>
        </p:nvGraphicFramePr>
        <p:xfrm>
          <a:off x="8399678" y="4649699"/>
          <a:ext cx="2376170" cy="10347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4201366674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363968835"/>
                    </a:ext>
                  </a:extLst>
                </a:gridCol>
              </a:tblGrid>
              <a:tr h="61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Pool#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5264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0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312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44944" y="1041009"/>
            <a:ext cx="5973267" cy="4372114"/>
          </a:xfrm>
        </p:spPr>
        <p:txBody>
          <a:bodyPr anchor="ctr">
            <a:noAutofit/>
          </a:bodyPr>
          <a:lstStyle/>
          <a:p>
            <a:pPr lvl="1" algn="just" eaLnBrk="1" hangingPunct="1">
              <a:lnSpc>
                <a:spcPct val="160000"/>
              </a:lnSpc>
              <a:buFontTx/>
              <a:buNone/>
            </a:pPr>
            <a:endParaRPr lang="en-US" altLang="zh-TW" sz="2100" b="1" u="sng" dirty="0">
              <a:latin typeface="Cambria" panose="02040503050406030204" pitchFamily="18" charset="0"/>
            </a:endParaRPr>
          </a:p>
          <a:p>
            <a:pPr lvl="1" algn="just" eaLnBrk="1" hangingPunct="1">
              <a:lnSpc>
                <a:spcPct val="160000"/>
              </a:lnSpc>
              <a:buFontTx/>
              <a:buNone/>
            </a:pPr>
            <a:endParaRPr lang="en-US" altLang="zh-TW" sz="2100" b="1" u="sng" dirty="0">
              <a:latin typeface="Cambria" panose="020405030504060302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Operand fields are </a:t>
            </a:r>
            <a:r>
              <a:rPr lang="en-US" altLang="zh-TW" sz="2100" dirty="0">
                <a:highlight>
                  <a:srgbClr val="FFFF00"/>
                </a:highlight>
                <a:latin typeface="Cambria" panose="02040503050406030204" pitchFamily="18" charset="0"/>
              </a:rPr>
              <a:t>selectively replaced </a:t>
            </a:r>
            <a:r>
              <a:rPr lang="en-US" altLang="zh-TW" sz="2100" dirty="0">
                <a:latin typeface="Cambria" panose="02040503050406030204" pitchFamily="18" charset="0"/>
              </a:rPr>
              <a:t>by their processed forms.</a:t>
            </a:r>
          </a:p>
          <a:p>
            <a:pPr algn="just">
              <a:lnSpc>
                <a:spcPct val="16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Operand processing is done for </a:t>
            </a:r>
            <a:r>
              <a:rPr lang="en-US" altLang="zh-TW" sz="2100" dirty="0">
                <a:highlight>
                  <a:srgbClr val="00FFFF"/>
                </a:highlight>
                <a:latin typeface="Cambria" panose="02040503050406030204" pitchFamily="18" charset="0"/>
              </a:rPr>
              <a:t>DL and AD for LC</a:t>
            </a:r>
          </a:p>
          <a:p>
            <a:pPr algn="just">
              <a:lnSpc>
                <a:spcPct val="16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For IS, operand fields are processed only to identify </a:t>
            </a:r>
            <a:r>
              <a:rPr lang="en-US" altLang="zh-TW" sz="2100" dirty="0">
                <a:highlight>
                  <a:srgbClr val="00FFFF"/>
                </a:highlight>
                <a:latin typeface="Cambria" panose="02040503050406030204" pitchFamily="18" charset="0"/>
              </a:rPr>
              <a:t>literal references</a:t>
            </a:r>
            <a:r>
              <a:rPr lang="en-US" altLang="zh-TW" sz="2100" dirty="0">
                <a:latin typeface="Cambria" panose="02040503050406030204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zh-TW" sz="2100" dirty="0">
                <a:latin typeface="Cambria" panose="02040503050406030204" pitchFamily="18" charset="0"/>
              </a:rPr>
              <a:t>Symbolic references are NOT processed during pass – I.</a:t>
            </a:r>
          </a:p>
          <a:p>
            <a:pPr lvl="1" algn="just" eaLnBrk="1" hangingPunct="1">
              <a:lnSpc>
                <a:spcPct val="160000"/>
              </a:lnSpc>
            </a:pPr>
            <a:endParaRPr lang="en-US" altLang="zh-TW" sz="2100" i="1" dirty="0">
              <a:latin typeface="Cambria" panose="02040503050406030204" pitchFamily="18" charset="0"/>
            </a:endParaRPr>
          </a:p>
          <a:p>
            <a:pPr lvl="1" algn="just" eaLnBrk="1" hangingPunct="1">
              <a:lnSpc>
                <a:spcPct val="160000"/>
              </a:lnSpc>
              <a:buFontTx/>
              <a:buNone/>
            </a:pPr>
            <a:endParaRPr lang="en-US" altLang="zh-TW" sz="2100" dirty="0">
              <a:latin typeface="Cambria" panose="02040503050406030204" pitchFamily="18" charset="0"/>
            </a:endParaRPr>
          </a:p>
        </p:txBody>
      </p:sp>
      <p:sp>
        <p:nvSpPr>
          <p:cNvPr id="30723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81119" y="5832405"/>
            <a:ext cx="1673352" cy="31709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D292B4F-44AA-446D-83AB-6974526852C9}" type="slidenum">
              <a:rPr 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67</a:t>
            </a:fld>
            <a:endParaRPr lang="en-US" altLang="zh-TW" sz="66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79A52-6D9A-4A88-B029-45DC44B3378E}"/>
              </a:ext>
            </a:extLst>
          </p:cNvPr>
          <p:cNvSpPr txBox="1"/>
          <p:nvPr/>
        </p:nvSpPr>
        <p:spPr>
          <a:xfrm>
            <a:off x="807348" y="2720312"/>
            <a:ext cx="3523507" cy="151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altLang="zh-TW" sz="2500" b="1" dirty="0">
                <a:latin typeface="Cambria" panose="02040503050406030204" pitchFamily="18" charset="0"/>
              </a:rPr>
              <a:t>Intermediate code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altLang="zh-TW" sz="2500" b="1" dirty="0">
                <a:latin typeface="Cambria" panose="02040503050406030204" pitchFamily="18" charset="0"/>
              </a:rPr>
              <a:t>variant 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1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78218" y="6406662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68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4849"/>
              </p:ext>
            </p:extLst>
          </p:nvPr>
        </p:nvGraphicFramePr>
        <p:xfrm>
          <a:off x="1440767" y="914400"/>
          <a:ext cx="8534400" cy="5410200"/>
        </p:xfrm>
        <a:graphic>
          <a:graphicData uri="http://schemas.openxmlformats.org/drawingml/2006/table">
            <a:tbl>
              <a:tblPr/>
              <a:tblGrid>
                <a:gridCol w="107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01950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071025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76233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2750506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START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(AD, 00)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200)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09)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MOVER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04)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A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MOVER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04)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CREG,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B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=’1’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02)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AREG,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(L, 00)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BC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GT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07)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GT,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b="1" kern="1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(IS, 00)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(DL, 01)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(DL, 01) 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(C, 5)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LTORG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charset="0"/>
                          <a:ea typeface="新細明體" charset="-120"/>
                          <a:cs typeface="Times New Roman" charset="0"/>
                        </a:rPr>
                        <a:t>(AD, 04)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CD28942-0250-49CB-B9FE-D5A0E4B06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662" y="7033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IC: Example of Variant II</a:t>
            </a:r>
          </a:p>
        </p:txBody>
      </p:sp>
    </p:spTree>
    <p:extLst>
      <p:ext uri="{BB962C8B-B14F-4D97-AF65-F5344CB8AC3E}">
        <p14:creationId xmlns:p14="http://schemas.microsoft.com/office/powerpoint/2010/main" val="1325992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0CF23-29C2-4D9F-9316-4CC9C445DDED}"/>
              </a:ext>
            </a:extLst>
          </p:cNvPr>
          <p:cNvSpPr txBox="1"/>
          <p:nvPr/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IC  </a:t>
            </a:r>
            <a:r>
              <a:rPr lang="en-US" altLang="zh-TW" sz="32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Variant I &amp; II</a:t>
            </a:r>
            <a:endParaRPr lang="en-US" sz="32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79491-4C63-4ED0-B323-4E050316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44" y="235001"/>
            <a:ext cx="7648582" cy="3709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6161-7F17-4184-84D2-3E029B77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3AE4857-B4B8-401D-A3D4-DD886941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58" y="4719751"/>
            <a:ext cx="329783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en-IN" altLang="en-US" sz="2200" i="1" dirty="0">
                <a:solidFill>
                  <a:srgbClr val="FBFB65"/>
                </a:solidFill>
              </a:rPr>
              <a:t>Functions and memory requirements of two passes get better balanced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5200B5-CB69-463C-B42A-C1240659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343" y="4213278"/>
            <a:ext cx="7780601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altLang="en-US" sz="2000" dirty="0">
                <a:latin typeface="Cambria" panose="02040503050406030204" pitchFamily="18" charset="0"/>
              </a:rPr>
              <a:t>Variant I – Extra work in Pass I and simplifies the tasks of Pass II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latin typeface="Cambria" panose="02040503050406030204" pitchFamily="18" charset="0"/>
              </a:rPr>
              <a:t>Variant II transfers the burden of operand processing to pass II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latin typeface="Cambria" panose="02040503050406030204" pitchFamily="18" charset="0"/>
              </a:rPr>
              <a:t>Variant II is well suited if expressions are permitted in the  operand field</a:t>
            </a:r>
          </a:p>
          <a:p>
            <a:pPr algn="just">
              <a:spcBef>
                <a:spcPts val="600"/>
              </a:spcBef>
            </a:pPr>
            <a:r>
              <a:rPr lang="en-US" altLang="en-US" sz="2000" dirty="0">
                <a:latin typeface="Cambria" panose="02040503050406030204" pitchFamily="18" charset="0"/>
              </a:rPr>
              <a:t>Variant I of IC for MOVER AREG, A+5  would be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en-US" sz="2000" dirty="0">
                <a:latin typeface="Cambria" panose="02040503050406030204" pitchFamily="18" charset="0"/>
              </a:rPr>
              <a:t>(IS, 05) (0) (S, 00) + 5</a:t>
            </a:r>
          </a:p>
          <a:p>
            <a:pPr marL="0" algn="just">
              <a:spcBef>
                <a:spcPts val="600"/>
              </a:spcBef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7431D7-2541-4CB3-803E-45C1DD28F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975" y="984738"/>
            <a:ext cx="1498210" cy="1716259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  <a:alpha val="4000"/>
            </a:schemeClr>
          </a:solidFill>
          <a:ln w="222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7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09800" y="4953000"/>
            <a:ext cx="784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425114"/>
            <a:ext cx="7772400" cy="11430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1. Introduction to Systems Programming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209800" y="4154903"/>
            <a:ext cx="7696200" cy="2329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77000"/>
              <a:buFont typeface="Wingdings" pitchFamily="2" charset="2"/>
              <a:buChar char="q"/>
            </a:pPr>
            <a:r>
              <a:rPr lang="en-IN" sz="2500" dirty="0">
                <a:latin typeface="Cambria" panose="02040503050406030204" pitchFamily="18" charset="0"/>
              </a:rPr>
              <a:t>System Software</a:t>
            </a:r>
          </a:p>
          <a:p>
            <a:pPr marL="457200" indent="-457200">
              <a:lnSpc>
                <a:spcPct val="150000"/>
              </a:lnSpc>
              <a:buSzPct val="77000"/>
              <a:buFont typeface="Wingdings" pitchFamily="2" charset="2"/>
              <a:buChar char="q"/>
            </a:pPr>
            <a:r>
              <a:rPr lang="en-IN" sz="2500" dirty="0">
                <a:latin typeface="Cambria" panose="02040503050406030204" pitchFamily="18" charset="0"/>
              </a:rPr>
              <a:t>Language Processing</a:t>
            </a:r>
          </a:p>
          <a:p>
            <a:pPr marL="457200" indent="-457200">
              <a:lnSpc>
                <a:spcPct val="150000"/>
              </a:lnSpc>
              <a:buSzPct val="77000"/>
              <a:buFont typeface="Wingdings" pitchFamily="2" charset="2"/>
              <a:buChar char="q"/>
            </a:pPr>
            <a:r>
              <a:rPr lang="en-IN" sz="2500" dirty="0">
                <a:latin typeface="Cambria" panose="02040503050406030204" pitchFamily="18" charset="0"/>
              </a:rPr>
              <a:t>Introduction to Assemblers</a:t>
            </a:r>
          </a:p>
          <a:p>
            <a:pPr marL="457200" indent="-457200">
              <a:lnSpc>
                <a:spcPct val="150000"/>
              </a:lnSpc>
              <a:buSzPct val="77000"/>
              <a:buFont typeface="Wingdings" pitchFamily="2" charset="2"/>
              <a:buChar char="q"/>
            </a:pPr>
            <a:r>
              <a:rPr lang="en-IN" sz="2500" dirty="0">
                <a:latin typeface="Cambria" panose="02040503050406030204" pitchFamily="18" charset="0"/>
              </a:rPr>
              <a:t>Design of two-pass assemblers</a:t>
            </a:r>
          </a:p>
        </p:txBody>
      </p:sp>
      <p:sp>
        <p:nvSpPr>
          <p:cNvPr id="131074" name="AutoShape 2" descr="Image result for Etherne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44840"/>
            <a:ext cx="179832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59A-8624-447E-B979-02BA06C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58556"/>
            <a:ext cx="3599131" cy="1325563"/>
          </a:xfrm>
        </p:spPr>
        <p:txBody>
          <a:bodyPr anchor="t">
            <a:normAutofit/>
          </a:bodyPr>
          <a:lstStyle/>
          <a:p>
            <a:r>
              <a:rPr lang="en-US" sz="3500" dirty="0"/>
              <a:t>Algorithm : Pass -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8CB4-C3C1-4DF8-BDCC-F42EF5D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5" y="6356350"/>
            <a:ext cx="2743200" cy="365125"/>
          </a:xfrm>
        </p:spPr>
        <p:txBody>
          <a:bodyPr/>
          <a:lstStyle/>
          <a:p>
            <a:pPr algn="l"/>
            <a:fld id="{DBA1B0FB-D917-4C8C-928F-313BD683BF39}" type="slidenum">
              <a:rPr lang="en-US" smtClean="0"/>
              <a:pPr algn="l"/>
              <a:t>70</a:t>
            </a:fld>
            <a:endParaRPr lang="en-US"/>
          </a:p>
        </p:txBody>
      </p:sp>
      <p:pic>
        <p:nvPicPr>
          <p:cNvPr id="9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9D648-6086-436A-ACF7-9569F52A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5855" y="2612539"/>
            <a:ext cx="2993169" cy="1990457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4581F-5F6C-4DF6-968C-FD962409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20" y="74126"/>
            <a:ext cx="7794734" cy="66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90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59A-8624-447E-B979-02BA06C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58556"/>
            <a:ext cx="3599131" cy="1325563"/>
          </a:xfrm>
        </p:spPr>
        <p:txBody>
          <a:bodyPr anchor="t">
            <a:normAutofit/>
          </a:bodyPr>
          <a:lstStyle/>
          <a:p>
            <a:r>
              <a:rPr lang="en-US" sz="3500" dirty="0"/>
              <a:t>Algorithm : Pass – I</a:t>
            </a:r>
            <a:br>
              <a:rPr lang="en-US" sz="3500" dirty="0"/>
            </a:br>
            <a:r>
              <a:rPr lang="en-US" sz="2400" i="1" dirty="0"/>
              <a:t>contd..</a:t>
            </a:r>
            <a:endParaRPr lang="en-US" sz="35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8CB4-C3C1-4DF8-BDCC-F42EF5D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5" y="6356350"/>
            <a:ext cx="2743200" cy="365125"/>
          </a:xfrm>
        </p:spPr>
        <p:txBody>
          <a:bodyPr/>
          <a:lstStyle/>
          <a:p>
            <a:pPr algn="l"/>
            <a:fld id="{DBA1B0FB-D917-4C8C-928F-313BD683BF39}" type="slidenum">
              <a:rPr lang="en-US" smtClean="0"/>
              <a:pPr algn="l"/>
              <a:t>71</a:t>
            </a:fld>
            <a:endParaRPr lang="en-US"/>
          </a:p>
        </p:txBody>
      </p:sp>
      <p:pic>
        <p:nvPicPr>
          <p:cNvPr id="9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9D648-6086-436A-ACF7-9569F52A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5855" y="2612539"/>
            <a:ext cx="2993169" cy="199045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F3F32-7F74-4278-9A2A-C0FBF9F5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25" y="524010"/>
            <a:ext cx="7933100" cy="58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1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73640" y="6366803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72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CD2E7A-8767-4CB1-8B0F-161FF8B7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54" y="446441"/>
            <a:ext cx="3652958" cy="49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96393-0C1D-4140-BED2-68B89076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79" y="163091"/>
            <a:ext cx="2528011" cy="6067228"/>
          </a:xfrm>
          <a:prstGeom prst="rect">
            <a:avLst/>
          </a:prstGeom>
        </p:spPr>
      </p:pic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4048" y="4582708"/>
            <a:ext cx="4863903" cy="182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295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72676" y="6283325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 algn="r">
                <a:defRPr/>
              </a:pPr>
              <a:t>73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34819" name="TextBox 37"/>
          <p:cNvSpPr txBox="1">
            <a:spLocks noChangeArrowheads="1"/>
          </p:cNvSpPr>
          <p:nvPr/>
        </p:nvSpPr>
        <p:spPr bwMode="auto">
          <a:xfrm>
            <a:off x="9732352" y="-3967"/>
            <a:ext cx="2461847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endParaRPr lang="en-US" altLang="en-US" sz="300" b="1" dirty="0"/>
          </a:p>
          <a:p>
            <a:pPr algn="ctr">
              <a:spcBef>
                <a:spcPts val="600"/>
              </a:spcBef>
            </a:pPr>
            <a:r>
              <a:rPr lang="en-US" altLang="en-US" sz="2400" b="1" dirty="0"/>
              <a:t>PASS-II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56074" y="730824"/>
            <a:ext cx="8197802" cy="539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If </a:t>
            </a:r>
            <a:r>
              <a:rPr lang="en-US" altLang="en-US" b="1" dirty="0">
                <a:latin typeface="Verdana" pitchFamily="34" charset="0"/>
              </a:rPr>
              <a:t>START/ORIGIN </a:t>
            </a:r>
            <a:r>
              <a:rPr lang="en-US" altLang="en-US" b="1" dirty="0">
                <a:solidFill>
                  <a:srgbClr val="FF0000"/>
                </a:solidFill>
                <a:latin typeface="Verdana" pitchFamily="34" charset="0"/>
              </a:rPr>
              <a:t>(NO machine code)</a:t>
            </a:r>
            <a:endParaRPr lang="en-US" altLang="en-US" b="1" dirty="0">
              <a:latin typeface="Verdana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    LC = value specified in operand field (i.e. 4</a:t>
            </a:r>
            <a:r>
              <a:rPr lang="en-US" altLang="en-US" baseline="30000" dirty="0">
                <a:latin typeface="Verdana" pitchFamily="34" charset="0"/>
              </a:rPr>
              <a:t>th</a:t>
            </a:r>
            <a:r>
              <a:rPr lang="en-US" altLang="en-US" dirty="0">
                <a:latin typeface="Verdana" pitchFamily="34" charset="0"/>
              </a:rPr>
              <a:t> token)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If </a:t>
            </a:r>
            <a:r>
              <a:rPr lang="en-US" altLang="en-US" b="1" dirty="0">
                <a:latin typeface="Verdana" pitchFamily="34" charset="0"/>
              </a:rPr>
              <a:t>IMPERATIVE</a:t>
            </a:r>
            <a:r>
              <a:rPr lang="en-US" altLang="en-US" dirty="0">
                <a:latin typeface="Verdana" pitchFamily="34" charset="0"/>
              </a:rPr>
              <a:t> statement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    a. Get operand address from SYMTAB or LITTAB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    b. Assemble instruction in machine code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Verdan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latin typeface="Verdan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latin typeface="Verdana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If </a:t>
            </a:r>
            <a:r>
              <a:rPr lang="en-US" altLang="en-US" b="1" dirty="0">
                <a:latin typeface="Verdana" pitchFamily="34" charset="0"/>
              </a:rPr>
              <a:t>DECLARATION</a:t>
            </a:r>
            <a:r>
              <a:rPr lang="en-US" altLang="en-US" dirty="0">
                <a:latin typeface="Verdana" pitchFamily="34" charset="0"/>
              </a:rPr>
              <a:t> statement </a:t>
            </a:r>
            <a:r>
              <a:rPr lang="en-US" altLang="en-US" b="1" dirty="0">
                <a:solidFill>
                  <a:srgbClr val="FF0000"/>
                </a:solidFill>
                <a:latin typeface="Verdana" pitchFamily="34" charset="0"/>
              </a:rPr>
              <a:t>(NO machine code for DS)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    a. For DC; Assemble the constant in machine code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    b. LC= LC + size required by DC/DS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If </a:t>
            </a:r>
            <a:r>
              <a:rPr lang="en-US" altLang="en-US" b="1" dirty="0">
                <a:latin typeface="Verdana" pitchFamily="34" charset="0"/>
              </a:rPr>
              <a:t>LTORG/END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a. Process literals from </a:t>
            </a:r>
            <a:r>
              <a:rPr lang="en-US" altLang="en-US" dirty="0">
                <a:solidFill>
                  <a:srgbClr val="0000FF"/>
                </a:solidFill>
                <a:latin typeface="Verdana" pitchFamily="34" charset="0"/>
              </a:rPr>
              <a:t>LITTAB [POOLTAB [</a:t>
            </a:r>
            <a:r>
              <a:rPr lang="en-US" altLang="en-US" dirty="0" err="1">
                <a:solidFill>
                  <a:srgbClr val="0000FF"/>
                </a:solidFill>
                <a:latin typeface="Verdana" pitchFamily="34" charset="0"/>
              </a:rPr>
              <a:t>pooltab_ptr</a:t>
            </a:r>
            <a:r>
              <a:rPr lang="en-US" altLang="en-US" dirty="0">
                <a:solidFill>
                  <a:srgbClr val="0000FF"/>
                </a:solidFill>
                <a:latin typeface="Verdana" pitchFamily="34" charset="0"/>
              </a:rPr>
              <a:t>]]  to LITTAB [POOLTAB [ pooltab_ptr+1] ] </a:t>
            </a:r>
            <a:r>
              <a:rPr lang="en-US" altLang="en-US" dirty="0">
                <a:latin typeface="Verdana" pitchFamily="34" charset="0"/>
              </a:rPr>
              <a:t>and process the instruction as in a DC statements in machine code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Verdana" pitchFamily="34" charset="0"/>
              </a:rPr>
              <a:t>b. </a:t>
            </a:r>
            <a:r>
              <a:rPr lang="en-US" altLang="en-US" dirty="0" err="1">
                <a:latin typeface="Verdana" pitchFamily="34" charset="0"/>
              </a:rPr>
              <a:t>pooltab_ptr</a:t>
            </a:r>
            <a:r>
              <a:rPr lang="en-US" altLang="en-US" dirty="0">
                <a:latin typeface="Verdana" pitchFamily="34" charset="0"/>
              </a:rPr>
              <a:t> ++;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56074" y="288133"/>
            <a:ext cx="3323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Verdana" pitchFamily="34" charset="0"/>
              </a:rPr>
              <a:t>LC = 0; </a:t>
            </a:r>
            <a:r>
              <a:rPr lang="en-US" altLang="en-US" dirty="0" err="1">
                <a:latin typeface="Verdana" pitchFamily="34" charset="0"/>
              </a:rPr>
              <a:t>pooltab_ptr</a:t>
            </a:r>
            <a:r>
              <a:rPr lang="en-US" altLang="en-US" dirty="0">
                <a:latin typeface="Verdana" pitchFamily="34" charset="0"/>
              </a:rPr>
              <a:t> = 0;</a:t>
            </a:r>
          </a:p>
        </p:txBody>
      </p:sp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578" y="2474687"/>
            <a:ext cx="3114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473526" y="6285593"/>
            <a:ext cx="632460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  <a:latin typeface="Verdana" pitchFamily="34" charset="0"/>
              </a:rPr>
              <a:t>NO machine code for START, ORIGIN, EQU, DS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14672-F3D2-478E-A956-4CB84081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6" y="58737"/>
            <a:ext cx="2808552" cy="67405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09EC8-AC9B-4176-9700-FBDD5BE42A4B}"/>
              </a:ext>
            </a:extLst>
          </p:cNvPr>
          <p:cNvCxnSpPr/>
          <p:nvPr/>
        </p:nvCxnSpPr>
        <p:spPr>
          <a:xfrm>
            <a:off x="3335608" y="0"/>
            <a:ext cx="0" cy="68357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653946-7F42-4FE7-B7DD-471A1407EB1D}"/>
              </a:ext>
            </a:extLst>
          </p:cNvPr>
          <p:cNvSpPr/>
          <p:nvPr/>
        </p:nvSpPr>
        <p:spPr>
          <a:xfrm>
            <a:off x="2219324" y="472799"/>
            <a:ext cx="695819" cy="3712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1E315-1641-4A6D-9A6F-5FD81F0498DF}"/>
              </a:ext>
            </a:extLst>
          </p:cNvPr>
          <p:cNvSpPr/>
          <p:nvPr/>
        </p:nvSpPr>
        <p:spPr>
          <a:xfrm>
            <a:off x="9852513" y="1744394"/>
            <a:ext cx="2221524" cy="828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L[0].address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S[0].address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38C94-2EC1-49A2-8953-E6901268AF4B}"/>
              </a:ext>
            </a:extLst>
          </p:cNvPr>
          <p:cNvCxnSpPr/>
          <p:nvPr/>
        </p:nvCxnSpPr>
        <p:spPr>
          <a:xfrm flipH="1" flipV="1">
            <a:off x="3018971" y="657465"/>
            <a:ext cx="6328229" cy="4165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39565-60DF-48D2-B947-35B398F89F2F}"/>
              </a:ext>
            </a:extLst>
          </p:cNvPr>
          <p:cNvCxnSpPr>
            <a:cxnSpLocks/>
          </p:cNvCxnSpPr>
          <p:nvPr/>
        </p:nvCxnSpPr>
        <p:spPr>
          <a:xfrm flipH="1" flipV="1">
            <a:off x="2978555" y="1176853"/>
            <a:ext cx="6873958" cy="724518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4824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B3945-704C-49AA-AD53-41BCD5C6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0" y="283170"/>
            <a:ext cx="4526374" cy="3145829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DCA78-C927-4A94-9FCF-19AD207A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014760" y="4828929"/>
            <a:ext cx="4282660" cy="1605996"/>
          </a:xfrm>
          <a:prstGeom prst="rect">
            <a:avLst/>
          </a:prstGeom>
          <a:noFill/>
        </p:spPr>
      </p:pic>
      <p:pic>
        <p:nvPicPr>
          <p:cNvPr id="35843" name="Picture 4" descr="A screenshot of text&#10;&#10;Description automatically generated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264995" y="129827"/>
            <a:ext cx="4792211" cy="6564675"/>
          </a:xfrm>
          <a:prstGeom prst="rect">
            <a:avLst/>
          </a:prstGeom>
          <a:noFill/>
        </p:spPr>
      </p:pic>
      <p:sp>
        <p:nvSpPr>
          <p:cNvPr id="35842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321910" y="6329377"/>
            <a:ext cx="69589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9D292B4F-44AA-446D-83AB-6974526852C9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74</a:t>
            </a:fld>
            <a:endParaRPr lang="en-US" altLang="zh-TW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E2F407-63A6-47C1-9120-94D6A936B2FC}"/>
              </a:ext>
            </a:extLst>
          </p:cNvPr>
          <p:cNvSpPr/>
          <p:nvPr/>
        </p:nvSpPr>
        <p:spPr>
          <a:xfrm>
            <a:off x="8820443" y="858129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62E695-4BF5-48BF-AC07-E53A1A1F6B89}"/>
              </a:ext>
            </a:extLst>
          </p:cNvPr>
          <p:cNvSpPr/>
          <p:nvPr/>
        </p:nvSpPr>
        <p:spPr>
          <a:xfrm>
            <a:off x="8820442" y="1162929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CA007-34EC-4E89-BBF9-EBB12D0A1907}"/>
              </a:ext>
            </a:extLst>
          </p:cNvPr>
          <p:cNvSpPr/>
          <p:nvPr/>
        </p:nvSpPr>
        <p:spPr>
          <a:xfrm>
            <a:off x="8820441" y="1467729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120611-D368-4CA9-8B0F-C16701000084}"/>
              </a:ext>
            </a:extLst>
          </p:cNvPr>
          <p:cNvSpPr/>
          <p:nvPr/>
        </p:nvSpPr>
        <p:spPr>
          <a:xfrm>
            <a:off x="8820440" y="1759933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A04B5B-99C1-49B7-9DDE-CF5236B9DF3E}"/>
              </a:ext>
            </a:extLst>
          </p:cNvPr>
          <p:cNvSpPr/>
          <p:nvPr/>
        </p:nvSpPr>
        <p:spPr>
          <a:xfrm>
            <a:off x="8820440" y="2052137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C0C498-CF8E-42D4-8E30-8CBA9AD31AEC}"/>
              </a:ext>
            </a:extLst>
          </p:cNvPr>
          <p:cNvSpPr/>
          <p:nvPr/>
        </p:nvSpPr>
        <p:spPr>
          <a:xfrm>
            <a:off x="8820440" y="2356937"/>
            <a:ext cx="1969477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067B5-4A74-41AF-A475-FADC46ADE710}"/>
              </a:ext>
            </a:extLst>
          </p:cNvPr>
          <p:cNvSpPr/>
          <p:nvPr/>
        </p:nvSpPr>
        <p:spPr>
          <a:xfrm>
            <a:off x="8820440" y="3088457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43AFED-5375-40E1-9D08-9005CAD9C6A2}"/>
              </a:ext>
            </a:extLst>
          </p:cNvPr>
          <p:cNvSpPr/>
          <p:nvPr/>
        </p:nvSpPr>
        <p:spPr>
          <a:xfrm>
            <a:off x="8820439" y="3383879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65E7E-EF12-4999-8C5F-FBA42726568A}"/>
              </a:ext>
            </a:extLst>
          </p:cNvPr>
          <p:cNvSpPr/>
          <p:nvPr/>
        </p:nvSpPr>
        <p:spPr>
          <a:xfrm>
            <a:off x="8820439" y="3679899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DABBA7-A7A7-4C7C-8C72-1528C7E3F390}"/>
              </a:ext>
            </a:extLst>
          </p:cNvPr>
          <p:cNvSpPr/>
          <p:nvPr/>
        </p:nvSpPr>
        <p:spPr>
          <a:xfrm>
            <a:off x="8820438" y="3990997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9B090-E37F-4B97-AB12-34560303776F}"/>
              </a:ext>
            </a:extLst>
          </p:cNvPr>
          <p:cNvSpPr/>
          <p:nvPr/>
        </p:nvSpPr>
        <p:spPr>
          <a:xfrm>
            <a:off x="8820438" y="4300335"/>
            <a:ext cx="1969477" cy="1699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7C1F03-9464-400D-9E53-4C5516E87698}"/>
              </a:ext>
            </a:extLst>
          </p:cNvPr>
          <p:cNvSpPr/>
          <p:nvPr/>
        </p:nvSpPr>
        <p:spPr>
          <a:xfrm>
            <a:off x="8820437" y="5999870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E3CD73-E82D-4942-B302-ED32E88D3142}"/>
              </a:ext>
            </a:extLst>
          </p:cNvPr>
          <p:cNvSpPr/>
          <p:nvPr/>
        </p:nvSpPr>
        <p:spPr>
          <a:xfrm>
            <a:off x="8820436" y="6284553"/>
            <a:ext cx="1969477" cy="295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1275"/>
            <a:ext cx="9144000" cy="689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ounded Rectangle 3"/>
          <p:cNvSpPr>
            <a:spLocks noChangeArrowheads="1"/>
          </p:cNvSpPr>
          <p:nvPr/>
        </p:nvSpPr>
        <p:spPr bwMode="auto">
          <a:xfrm>
            <a:off x="3733800" y="1676400"/>
            <a:ext cx="304800" cy="350838"/>
          </a:xfrm>
          <a:prstGeom prst="roundRect">
            <a:avLst>
              <a:gd name="adj" fmla="val 16667"/>
            </a:avLst>
          </a:prstGeom>
          <a:solidFill>
            <a:schemeClr val="accent1">
              <a:alpha val="4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 flipH="1">
            <a:off x="4038600" y="1371601"/>
            <a:ext cx="1143000" cy="327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5181600" y="990600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B is Register Operand</a:t>
            </a:r>
          </a:p>
        </p:txBody>
      </p:sp>
      <p:sp>
        <p:nvSpPr>
          <p:cNvPr id="36870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31413" y="6400800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>
                <a:defRPr/>
              </a:pPr>
              <a:t>75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391400" y="2971800"/>
          <a:ext cx="198120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dirty="0"/>
                        <a:t>REGISTERS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0" name="Rectangle 7"/>
          <p:cNvSpPr>
            <a:spLocks noChangeArrowheads="1"/>
          </p:cNvSpPr>
          <p:nvPr/>
        </p:nvSpPr>
        <p:spPr bwMode="auto">
          <a:xfrm>
            <a:off x="10031413" y="6400800"/>
            <a:ext cx="609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2CB38-1C13-496F-869B-6193A7275D14}"/>
              </a:ext>
            </a:extLst>
          </p:cNvPr>
          <p:cNvSpPr/>
          <p:nvPr/>
        </p:nvSpPr>
        <p:spPr>
          <a:xfrm>
            <a:off x="1524000" y="0"/>
            <a:ext cx="381000" cy="393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41275"/>
            <a:ext cx="9144000" cy="689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5181600" y="990601"/>
            <a:ext cx="1600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B is Register Operand</a:t>
            </a:r>
          </a:p>
        </p:txBody>
      </p:sp>
      <p:sp>
        <p:nvSpPr>
          <p:cNvPr id="37894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58400" y="6462713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>
                <a:defRPr/>
              </a:pPr>
              <a:t>76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6504"/>
              </p:ext>
            </p:extLst>
          </p:nvPr>
        </p:nvGraphicFramePr>
        <p:xfrm>
          <a:off x="6324600" y="2895600"/>
          <a:ext cx="4038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Symbol 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6662"/>
              </p:ext>
            </p:extLst>
          </p:nvPr>
        </p:nvGraphicFramePr>
        <p:xfrm>
          <a:off x="6324600" y="4994275"/>
          <a:ext cx="3962400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Index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Literal Name</a:t>
                      </a:r>
                      <a:endParaRPr lang="en-IN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Address</a:t>
                      </a:r>
                      <a:endParaRPr lang="en-IN" sz="1800" b="1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=“1”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1010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33663"/>
              </p:ext>
            </p:extLst>
          </p:nvPr>
        </p:nvGraphicFramePr>
        <p:xfrm>
          <a:off x="4953000" y="5029200"/>
          <a:ext cx="1143000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45361703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/>
                        <a:t>PoolTAB</a:t>
                      </a:r>
                      <a:endParaRPr lang="en-IN" sz="1800" b="1" dirty="0"/>
                    </a:p>
                  </a:txBody>
                  <a:tcPr marT="45700" marB="45700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544974" y="5410200"/>
            <a:ext cx="967738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2743200" y="1301750"/>
            <a:ext cx="1447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81600" y="990600"/>
            <a:ext cx="2819400" cy="533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(AD, 00) (C, 1000)</a:t>
            </a: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2743200" y="1627188"/>
            <a:ext cx="1447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181600" y="990600"/>
            <a:ext cx="2819400" cy="9144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(IS, 09)  (S, 00)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743200" y="19812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181600" y="990600"/>
            <a:ext cx="2819400" cy="1219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09)  (S,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(1) (L, 00)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533835" y="3314699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2819400" y="22860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22112" y="3722689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1905000" y="2590800"/>
            <a:ext cx="30480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522112" y="4095750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138140" y="4087813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>
            <a:off x="1905000" y="2895600"/>
            <a:ext cx="30480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2819400" y="3227388"/>
            <a:ext cx="1447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>
            <a:off x="1905000" y="3567113"/>
            <a:ext cx="30480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2819400" y="3871913"/>
            <a:ext cx="1447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81600" y="976314"/>
            <a:ext cx="2819400" cy="14620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(IS, 09)  (S, 00)</a:t>
            </a:r>
          </a:p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(IS, 04) (1) (L, 00)</a:t>
            </a:r>
          </a:p>
          <a:p>
            <a:pPr eaLnBrk="1" hangingPunct="1"/>
            <a:r>
              <a:rPr kumimoji="1" lang="en-US" altLang="en-US" sz="2100" b="1">
                <a:latin typeface="Times New Roman" pitchFamily="18" charset="0"/>
              </a:rPr>
              <a:t>(IS, 05) (1) (S, 01)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81600" y="976314"/>
            <a:ext cx="2819400" cy="184308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09)  (S,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(1) (L,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05) (1)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03) (1) (S, 01)</a:t>
            </a: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2895600" y="4191000"/>
            <a:ext cx="14478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>
            <a:off x="2819400" y="4495800"/>
            <a:ext cx="2362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2819400" y="48006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138140" y="5410200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022165" y="5825414"/>
            <a:ext cx="1031631" cy="270586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2819400" y="51054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2743200" y="54102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2709204" y="5764213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9138140" y="3352800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2743200" y="60960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533835" y="4452231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138140" y="4419600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2743200" y="6400800"/>
            <a:ext cx="19812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138140" y="3733800"/>
            <a:ext cx="990600" cy="2286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37988" name="Rectangle 53"/>
          <p:cNvSpPr>
            <a:spLocks noChangeArrowheads="1"/>
          </p:cNvSpPr>
          <p:nvPr/>
        </p:nvSpPr>
        <p:spPr bwMode="auto">
          <a:xfrm>
            <a:off x="10031413" y="6400800"/>
            <a:ext cx="6096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F78A7-1816-4158-8E01-06E452F6911C}"/>
              </a:ext>
            </a:extLst>
          </p:cNvPr>
          <p:cNvSpPr/>
          <p:nvPr/>
        </p:nvSpPr>
        <p:spPr>
          <a:xfrm>
            <a:off x="1524000" y="0"/>
            <a:ext cx="381000" cy="393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10CE2E-FA18-42FA-8962-9993B0BE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69169"/>
            <a:ext cx="2819400" cy="213915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09)  (S,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(1) (L,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05) (1)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03) (1)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(2) (S, 01)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999D69-D31A-4109-B3CF-B4469BDC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1293"/>
            <a:ext cx="2819400" cy="2375794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(AD, 00) (C, 1000)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09)  (S,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(1) (L, 00)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05) (1)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03) (1)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04) (2) (S, 01)</a:t>
            </a:r>
          </a:p>
          <a:p>
            <a:pPr eaLnBrk="1" hangingPunct="1"/>
            <a:r>
              <a:rPr kumimoji="1" lang="en-US" altLang="en-US" sz="2100" b="1" dirty="0">
                <a:latin typeface="Times New Roman" pitchFamily="18" charset="0"/>
              </a:rPr>
              <a:t>(IS, 01) (2) (L, 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8" grpId="1" animBg="1"/>
      <p:bldP spid="20" grpId="0" animBg="1"/>
      <p:bldP spid="20" grpId="1" animBg="1"/>
      <p:bldP spid="23" grpId="0" animBg="1"/>
      <p:bldP spid="23" grpId="1" animBg="1"/>
      <p:bldP spid="24" grpId="0" animBg="1"/>
      <p:bldP spid="25" grpId="0" animBg="1"/>
      <p:bldP spid="28" grpId="0" animBg="1"/>
      <p:bldP spid="29" grpId="0" animBg="1"/>
      <p:bldP spid="34" grpId="0" animBg="1"/>
      <p:bldP spid="34" grpId="1" animBg="1"/>
      <p:bldP spid="35" grpId="0" animBg="1"/>
      <p:bldP spid="35" grpId="1" animBg="1"/>
      <p:bldP spid="40" grpId="0" animBg="1"/>
      <p:bldP spid="41" grpId="0" animBg="1"/>
      <p:bldP spid="47" grpId="0" animBg="1"/>
      <p:bldP spid="49" grpId="0" animBg="1"/>
      <p:bldP spid="50" grpId="0" animBg="1"/>
      <p:bldP spid="52" grpId="0" animBg="1"/>
      <p:bldP spid="54" grpId="0" animBg="1"/>
      <p:bldP spid="54" grpId="1" animBg="1"/>
      <p:bldP spid="55" grpId="0" animBg="1"/>
      <p:bldP spid="55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210800" y="6433280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>
                <a:defRPr/>
              </a:pPr>
              <a:t>77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38915" name="Rectangle 35"/>
          <p:cNvSpPr>
            <a:spLocks noChangeArrowheads="1"/>
          </p:cNvSpPr>
          <p:nvPr/>
        </p:nvSpPr>
        <p:spPr bwMode="auto">
          <a:xfrm>
            <a:off x="2819376" y="0"/>
            <a:ext cx="2514600" cy="67818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(AD, 00) (C, 1000)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09)  </a:t>
            </a:r>
            <a:r>
              <a:rPr kumimoji="1" lang="en-US" altLang="en-US" sz="2100" b="1" dirty="0">
                <a:solidFill>
                  <a:srgbClr val="0000FF"/>
                </a:solidFill>
                <a:latin typeface="Times New Roman" pitchFamily="18" charset="0"/>
              </a:rPr>
              <a:t>(S, 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04) (1) (L, 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05) (1) (S, 01)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03) (1) (S, 01)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04) (2) (S, 01)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01) (2) (L, 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05) (2) (S, 01)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06) (2) (S, 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07) (1) (S, 02)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05) (1) (S, 03)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(AD, 04)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10) (S, 03)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(IS, 00)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(DL, 01) (C, 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(DL, 01) (C, 20)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(DL, 01) (C, 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(AD, 01)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176" y="2286001"/>
            <a:ext cx="2895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577" y="5334000"/>
            <a:ext cx="2665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 bwMode="auto">
          <a:xfrm>
            <a:off x="3519464" y="373063"/>
            <a:ext cx="2957512" cy="69850"/>
          </a:xfrm>
          <a:custGeom>
            <a:avLst/>
            <a:gdLst>
              <a:gd name="connsiteX0" fmla="*/ 0 w 2327563"/>
              <a:gd name="connsiteY0" fmla="*/ 69272 h 69272"/>
              <a:gd name="connsiteX1" fmla="*/ 124690 w 2327563"/>
              <a:gd name="connsiteY1" fmla="*/ 0 h 69272"/>
              <a:gd name="connsiteX2" fmla="*/ 2272145 w 2327563"/>
              <a:gd name="connsiteY2" fmla="*/ 13854 h 69272"/>
              <a:gd name="connsiteX3" fmla="*/ 2313709 w 2327563"/>
              <a:gd name="connsiteY3" fmla="*/ 27709 h 69272"/>
              <a:gd name="connsiteX4" fmla="*/ 2327563 w 2327563"/>
              <a:gd name="connsiteY4" fmla="*/ 69272 h 6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63" h="69272">
                <a:moveTo>
                  <a:pt x="0" y="69272"/>
                </a:moveTo>
                <a:cubicBezTo>
                  <a:pt x="30724" y="46229"/>
                  <a:pt x="82003" y="267"/>
                  <a:pt x="124690" y="0"/>
                </a:cubicBezTo>
                <a:lnTo>
                  <a:pt x="2272145" y="13854"/>
                </a:lnTo>
                <a:cubicBezTo>
                  <a:pt x="2286000" y="18472"/>
                  <a:pt x="2303382" y="17382"/>
                  <a:pt x="2313709" y="27709"/>
                </a:cubicBezTo>
                <a:cubicBezTo>
                  <a:pt x="2324035" y="38035"/>
                  <a:pt x="2327563" y="69272"/>
                  <a:pt x="2327563" y="69272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kumimoji="1" lang="en-US" sz="2400">
              <a:latin typeface="Times New Roman" charset="0"/>
              <a:ea typeface="新細明體" charset="-12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7976" y="76200"/>
            <a:ext cx="4114800" cy="685800"/>
            <a:chOff x="4114800" y="76200"/>
            <a:chExt cx="4114800" cy="685800"/>
          </a:xfrm>
        </p:grpSpPr>
        <p:sp>
          <p:nvSpPr>
            <p:cNvPr id="11" name="Freeform 10"/>
            <p:cNvSpPr/>
            <p:nvPr/>
          </p:nvSpPr>
          <p:spPr bwMode="auto">
            <a:xfrm>
              <a:off x="4114800" y="327025"/>
              <a:ext cx="2327275" cy="69850"/>
            </a:xfrm>
            <a:custGeom>
              <a:avLst/>
              <a:gdLst>
                <a:gd name="connsiteX0" fmla="*/ 0 w 2327563"/>
                <a:gd name="connsiteY0" fmla="*/ 69272 h 69272"/>
                <a:gd name="connsiteX1" fmla="*/ 124690 w 2327563"/>
                <a:gd name="connsiteY1" fmla="*/ 0 h 69272"/>
                <a:gd name="connsiteX2" fmla="*/ 2272145 w 2327563"/>
                <a:gd name="connsiteY2" fmla="*/ 13854 h 69272"/>
                <a:gd name="connsiteX3" fmla="*/ 2313709 w 2327563"/>
                <a:gd name="connsiteY3" fmla="*/ 27709 h 69272"/>
                <a:gd name="connsiteX4" fmla="*/ 2327563 w 2327563"/>
                <a:gd name="connsiteY4" fmla="*/ 69272 h 6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7563" h="69272">
                  <a:moveTo>
                    <a:pt x="0" y="69272"/>
                  </a:moveTo>
                  <a:cubicBezTo>
                    <a:pt x="30724" y="46229"/>
                    <a:pt x="82003" y="267"/>
                    <a:pt x="124690" y="0"/>
                  </a:cubicBezTo>
                  <a:lnTo>
                    <a:pt x="2272145" y="13854"/>
                  </a:lnTo>
                  <a:cubicBezTo>
                    <a:pt x="2286000" y="18472"/>
                    <a:pt x="2303382" y="17382"/>
                    <a:pt x="2313709" y="27709"/>
                  </a:cubicBezTo>
                  <a:cubicBezTo>
                    <a:pt x="2324035" y="38035"/>
                    <a:pt x="2327563" y="69272"/>
                    <a:pt x="2327563" y="69272"/>
                  </a:cubicBezTo>
                </a:path>
              </a:pathLst>
            </a:cu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kumimoji="1" lang="en-US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15000" y="76200"/>
              <a:ext cx="2514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No register operand present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15176" y="647700"/>
            <a:ext cx="4419600" cy="2171700"/>
            <a:chOff x="4114800" y="533400"/>
            <a:chExt cx="4876801" cy="2286000"/>
          </a:xfrm>
        </p:grpSpPr>
        <p:cxnSp>
          <p:nvCxnSpPr>
            <p:cNvPr id="38925" name="Straight Arrow Connector 14"/>
            <p:cNvCxnSpPr>
              <a:cxnSpLocks noChangeShapeType="1"/>
            </p:cNvCxnSpPr>
            <p:nvPr/>
          </p:nvCxnSpPr>
          <p:spPr bwMode="auto">
            <a:xfrm>
              <a:off x="4114800" y="533400"/>
              <a:ext cx="2895600" cy="6096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16"/>
            <p:cNvSpPr/>
            <p:nvPr/>
          </p:nvSpPr>
          <p:spPr bwMode="auto">
            <a:xfrm>
              <a:off x="5964621" y="1218532"/>
              <a:ext cx="3026980" cy="6868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From </a:t>
              </a:r>
              <a:r>
                <a:rPr kumimoji="1" lang="en-US" sz="1600" b="1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(S, 00) </a:t>
              </a: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I.e.</a:t>
              </a:r>
            </a:p>
            <a:p>
              <a:pPr algn="just" eaLnBrk="1" hangingPunct="1">
                <a:defRPr/>
              </a:pPr>
              <a:r>
                <a:rPr kumimoji="1" lang="en-US" sz="1600" b="1" dirty="0">
                  <a:solidFill>
                    <a:srgbClr val="0000FF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S[0].Address </a:t>
              </a: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i.e. 1013</a:t>
              </a:r>
            </a:p>
          </p:txBody>
        </p:sp>
        <p:cxnSp>
          <p:nvCxnSpPr>
            <p:cNvPr id="38927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8305800" y="1752600"/>
              <a:ext cx="228600" cy="10668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19976" y="4267200"/>
            <a:ext cx="4038600" cy="914400"/>
            <a:chOff x="4876800" y="4267200"/>
            <a:chExt cx="4038600" cy="914400"/>
          </a:xfrm>
        </p:grpSpPr>
        <p:cxnSp>
          <p:nvCxnSpPr>
            <p:cNvPr id="38923" name="Straight Arrow Connector 22"/>
            <p:cNvCxnSpPr>
              <a:cxnSpLocks noChangeShapeType="1"/>
            </p:cNvCxnSpPr>
            <p:nvPr/>
          </p:nvCxnSpPr>
          <p:spPr bwMode="auto">
            <a:xfrm>
              <a:off x="4876800" y="4267200"/>
              <a:ext cx="1828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23"/>
            <p:cNvSpPr/>
            <p:nvPr/>
          </p:nvSpPr>
          <p:spPr bwMode="auto">
            <a:xfrm>
              <a:off x="6172200" y="4343400"/>
              <a:ext cx="27432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Internal representation of =‘1’ (no </a:t>
              </a:r>
              <a:r>
                <a:rPr kumimoji="1" lang="en-US" sz="1600" dirty="0" err="1">
                  <a:latin typeface="Verdana" pitchFamily="34" charset="0"/>
                  <a:ea typeface="Verdana" pitchFamily="34" charset="0"/>
                  <a:cs typeface="Verdana" pitchFamily="34" charset="0"/>
                </a:rPr>
                <a:t>opcode</a:t>
              </a:r>
              <a:r>
                <a:rPr kumimoji="1"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and register code)</a:t>
              </a:r>
            </a:p>
          </p:txBody>
        </p:sp>
      </p:grpSp>
      <p:sp>
        <p:nvSpPr>
          <p:cNvPr id="18" name="Freeform 17"/>
          <p:cNvSpPr/>
          <p:nvPr/>
        </p:nvSpPr>
        <p:spPr bwMode="auto">
          <a:xfrm>
            <a:off x="3901942" y="714702"/>
            <a:ext cx="2957512" cy="69850"/>
          </a:xfrm>
          <a:custGeom>
            <a:avLst/>
            <a:gdLst>
              <a:gd name="connsiteX0" fmla="*/ 0 w 2327563"/>
              <a:gd name="connsiteY0" fmla="*/ 69272 h 69272"/>
              <a:gd name="connsiteX1" fmla="*/ 124690 w 2327563"/>
              <a:gd name="connsiteY1" fmla="*/ 0 h 69272"/>
              <a:gd name="connsiteX2" fmla="*/ 2272145 w 2327563"/>
              <a:gd name="connsiteY2" fmla="*/ 13854 h 69272"/>
              <a:gd name="connsiteX3" fmla="*/ 2313709 w 2327563"/>
              <a:gd name="connsiteY3" fmla="*/ 27709 h 69272"/>
              <a:gd name="connsiteX4" fmla="*/ 2327563 w 2327563"/>
              <a:gd name="connsiteY4" fmla="*/ 69272 h 6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63" h="69272">
                <a:moveTo>
                  <a:pt x="0" y="69272"/>
                </a:moveTo>
                <a:cubicBezTo>
                  <a:pt x="30724" y="46229"/>
                  <a:pt x="82003" y="267"/>
                  <a:pt x="124690" y="0"/>
                </a:cubicBezTo>
                <a:lnTo>
                  <a:pt x="2272145" y="13854"/>
                </a:lnTo>
                <a:cubicBezTo>
                  <a:pt x="2286000" y="18472"/>
                  <a:pt x="2303382" y="17382"/>
                  <a:pt x="2313709" y="27709"/>
                </a:cubicBezTo>
                <a:cubicBezTo>
                  <a:pt x="2324035" y="38035"/>
                  <a:pt x="2327563" y="69272"/>
                  <a:pt x="2327563" y="69272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endParaRPr kumimoji="1" lang="en-US" sz="2400">
              <a:latin typeface="Times New Roman" charset="0"/>
              <a:ea typeface="新細明體" charset="-120"/>
            </a:endParaRP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69AF6877-8B36-4C78-9BE1-FCC52CD8D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9" y="0"/>
            <a:ext cx="2680877" cy="6781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START 1000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READ  N</a:t>
            </a:r>
            <a:endParaRPr kumimoji="1" lang="en-US" alt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MOVER B, =‘1’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MOVEM B, TERM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AGAIN MULT B, TERM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MOVER C, TERM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ADD C, =‘1’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MOVEM C, TERM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COMP C, 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BC  LE,  AGAIN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MOVEM  B,  RESULT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LTORG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PRINT RESULT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STOP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N   DS   1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RESULT  DS  20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TERM  DS  1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en-US" altLang="en-US" b="1" dirty="0">
                <a:latin typeface="Times New Roman" pitchFamily="18" charset="0"/>
              </a:rPr>
              <a:t>END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627989-5664-4416-9A1A-C30301EFFA70}"/>
              </a:ext>
            </a:extLst>
          </p:cNvPr>
          <p:cNvGrpSpPr/>
          <p:nvPr/>
        </p:nvGrpSpPr>
        <p:grpSpPr>
          <a:xfrm>
            <a:off x="35213" y="396875"/>
            <a:ext cx="5345485" cy="6319472"/>
            <a:chOff x="35213" y="396875"/>
            <a:chExt cx="5345485" cy="631947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DAE7EF-0669-44FE-A6DE-4905A567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" y="396875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A66593-17F4-4F2E-9233-243C9AC50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" y="71809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65FB40-2983-48C1-9D10-8CA197377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7" y="112571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A48CE5-EFEB-4378-8270-2256C6BE8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3" y="148913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1CC7A0-88E9-4EFF-A15C-3131E32C3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5" y="1900076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694F5A-F9C4-487F-B510-03D2B008D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1" y="2221292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6CBFB6-CD6E-400A-9870-CEF33A950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" y="2583000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34A47D-0294-4374-8780-38D6DEF44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" y="2904216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9A5FA6-45DE-455F-8905-45A7C2D15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7" y="3311838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7BEA8FF-D1F7-4938-B277-A365927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3" y="3675258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46D055-7828-413A-82EF-AAE087D07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5" y="408620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6EDA8-4F81-4C64-AA74-01BFE4077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1" y="4407417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BF3CCE-04BE-48F4-9E76-5BEB47AF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0" y="4881183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2A127E-AA91-4E0F-B3AC-CEC575FE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2" y="5202399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03AE7A-A39D-44FA-B120-C0D2D027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7" y="561002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5E7DB0-06EA-483E-A459-F2B4C407C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3" y="5973441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DCF675-F482-4699-A225-A44C0A7F8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15" y="6384384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8B435D-6714-45F8-9400-D3A127AF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1" y="6705600"/>
              <a:ext cx="5298762" cy="107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562576" y="0"/>
            <a:ext cx="3200400" cy="67818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solidFill>
                  <a:srgbClr val="C00000"/>
                </a:solidFill>
                <a:latin typeface="Times New Roman" pitchFamily="18" charset="0"/>
              </a:rPr>
              <a:t>TARGET CODE -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1000)  09  0  1013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1001)  04  1  1010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1002)  05  1  1034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1003)  03  1  1034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1004)  04  2  1034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1005)  01  2  1010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1006)  05  2  1034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1007)  06  2  1013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1008)  07  1  1003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1009)  05  1  1014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1010)  00  0  0001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1011)  10  0  1014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1012)  00  0  0000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1013)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1014)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1034)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en-US" sz="2100" b="1" dirty="0">
                <a:latin typeface="Times New Roman" pitchFamily="18" charset="0"/>
              </a:rPr>
              <a:t>1035)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kumimoji="1" lang="en-US" altLang="en-US" sz="21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5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dirty="0">
                <a:solidFill>
                  <a:srgbClr val="0000FF"/>
                </a:solidFill>
              </a:rPr>
              <a:t>Assembler Phases</a:t>
            </a:r>
          </a:p>
        </p:txBody>
      </p:sp>
      <p:sp>
        <p:nvSpPr>
          <p:cNvPr id="39939" name="Slide Number Placehold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82200" y="6352735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D292B4F-44AA-446D-83AB-6974526852C9}" type="slidenum">
              <a:rPr lang="en-US" smtClean="0"/>
              <a:pPr>
                <a:defRPr/>
              </a:pPr>
              <a:t>78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2541896"/>
              </p:ext>
            </p:extLst>
          </p:nvPr>
        </p:nvGraphicFramePr>
        <p:xfrm>
          <a:off x="759655" y="713935"/>
          <a:ext cx="1057890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35" name="Rectangle 25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TW" sz="5000" dirty="0"/>
              <a:t>Single Pass Assembler / One pass assembler</a:t>
            </a:r>
            <a:br>
              <a:rPr lang="en-US" altLang="zh-TW" sz="5000" dirty="0"/>
            </a:br>
            <a:r>
              <a:rPr lang="en-US" altLang="zh-TW" sz="4000" dirty="0"/>
              <a:t>(Translation)</a:t>
            </a:r>
            <a:endParaRPr lang="en-US" altLang="zh-TW" sz="5000" dirty="0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59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854440" y="649224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2DEF3E5E-E4BB-467E-B8F4-EDF7CE38290E}" type="slidenum">
              <a:rPr lang="en-US" altLang="zh-TW">
                <a:solidFill>
                  <a:schemeClr val="bg1"/>
                </a:solidFill>
              </a:rPr>
              <a:pPr>
                <a:spcAft>
                  <a:spcPts val="600"/>
                </a:spcAft>
                <a:defRPr/>
              </a:pPr>
              <a:t>79</a:t>
            </a:fld>
            <a:endParaRPr lang="en-US" altLang="zh-TW">
              <a:solidFill>
                <a:schemeClr val="bg1"/>
              </a:solidFill>
            </a:endParaRPr>
          </a:p>
        </p:txBody>
      </p:sp>
      <p:graphicFrame>
        <p:nvGraphicFramePr>
          <p:cNvPr id="52229" name="Rectangle 3">
            <a:extLst>
              <a:ext uri="{FF2B5EF4-FFF2-40B4-BE49-F238E27FC236}">
                <a16:creationId xmlns:a16="http://schemas.microsoft.com/office/drawing/2014/main" id="{860EA5D7-D712-449B-A7F2-4602A84AB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20783"/>
              </p:ext>
            </p:extLst>
          </p:nvPr>
        </p:nvGraphicFramePr>
        <p:xfrm>
          <a:off x="5206453" y="457200"/>
          <a:ext cx="662447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E44EA90C-D63D-4EC5-9814-E876A402A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BD785F28-115D-47ED-9280-8A5C7FCD2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8502F830-FC3E-44EC-9861-5DD0345FA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FD78EB2C-A39D-44E7-A1B8-A2D4C0396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A30003D7-6D7E-466A-AC53-975B7018A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46A8F92C-1FF0-412E-A6E4-B68BB87D6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A296A82C-6703-41C7-BB80-6FE9808B1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F65636B4-3949-48C2-ADAA-C76EFFEBD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33D33201-E4E9-4417-8C52-B4C2CD66D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9E2D265F-E7AF-4B1E-BAC3-413487FA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2FE57D1E-47D5-40CA-AA86-BFB5E5F360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ABD6B22C-9628-44EC-8199-EA43EBEE7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19D0792E-9BD7-4E22-8081-6D77C8616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graphicEl>
                                              <a:dgm id="{7BF08ED6-36B4-4A82-8F32-F4A28B74E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229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CF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73FA9EF-0AB8-45E2-B1F4-DD03FE05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8" y="650497"/>
            <a:ext cx="4192227" cy="557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CF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CCA9E-C6BD-4C4E-90E5-37C4CAA7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89" y="643467"/>
            <a:ext cx="4568273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4D59-CB52-4330-B883-F6714CC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9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492"/>
            <a:ext cx="10515600" cy="1133499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sz="3600" dirty="0"/>
              <a:t>Single Pass Translation – Backpatching Implementation</a:t>
            </a:r>
          </a:p>
        </p:txBody>
      </p:sp>
      <p:sp>
        <p:nvSpPr>
          <p:cNvPr id="16388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A10E1E29-506B-418A-A538-23398C96F509}" type="slidenum">
              <a:rPr lang="en-US" altLang="zh-TW" smtClean="0"/>
              <a:pPr>
                <a:spcAft>
                  <a:spcPts val="600"/>
                </a:spcAft>
                <a:defRPr/>
              </a:pPr>
              <a:t>80</a:t>
            </a:fld>
            <a:endParaRPr lang="en-US" altLang="zh-TW"/>
          </a:p>
        </p:txBody>
      </p:sp>
      <p:graphicFrame>
        <p:nvGraphicFramePr>
          <p:cNvPr id="54277" name="Rectangle 3">
            <a:extLst>
              <a:ext uri="{FF2B5EF4-FFF2-40B4-BE49-F238E27FC236}">
                <a16:creationId xmlns:a16="http://schemas.microsoft.com/office/drawing/2014/main" id="{50EF646C-CB84-41B7-9EEA-49DD3E9F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701768"/>
              </p:ext>
            </p:extLst>
          </p:nvPr>
        </p:nvGraphicFramePr>
        <p:xfrm>
          <a:off x="458372" y="1465603"/>
          <a:ext cx="11077136" cy="475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AA5EF542-7611-4210-92D1-003C68AA3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1100A599-4656-42CE-B2CA-EC4A163BA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8536CB55-C2F1-4614-9EAD-042F1B2B3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786F2FED-D06B-41EC-B935-9A255D7BE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83715921-0103-4A41-AA64-FC7929295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4E5537C6-A117-4201-8A75-AEE40D97A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0E18CB5D-FF3B-4CD0-B687-E5DDDC8D4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3B94F517-DC3E-40DD-A9A4-F9222950A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4FEAB781-FD9E-41F9-AC2C-D3094C20E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80F58BF7-6A0A-4298-BC7F-49C3537DE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21546075-DDD1-4537-BCB5-C55F746BE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1C13AA9A-5623-44C4-BB90-002E63313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34B856F7-5826-4BF0-BA82-ECA0FB9B8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31D36BB2-C353-4A5D-A4E9-1335A8377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graphicEl>
                                              <a:dgm id="{FBC46CA1-D929-458B-A215-8C99BB54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277" grpId="0">
        <p:bldSub>
          <a:bldDgm bld="one"/>
        </p:bldSub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90977" y="172170"/>
            <a:ext cx="4094697" cy="1676603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zh-TW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Pass Translation – Backpatching Implementation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0960" y="1848772"/>
            <a:ext cx="4304713" cy="4449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zh-TW" sz="1900" b="1" dirty="0">
                <a:latin typeface="Cambria" panose="02040503050406030204" pitchFamily="18" charset="0"/>
              </a:rPr>
              <a:t>READ N</a:t>
            </a: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Assembler </a:t>
            </a:r>
            <a:r>
              <a:rPr lang="en-US" altLang="zh-TW" sz="1900" u="sng" dirty="0">
                <a:latin typeface="Cambria" panose="02040503050406030204" pitchFamily="18" charset="0"/>
              </a:rPr>
              <a:t>leaves the memory operand field blank </a:t>
            </a:r>
            <a:r>
              <a:rPr lang="en-US" altLang="zh-TW" sz="1900" dirty="0">
                <a:latin typeface="Cambria" panose="02040503050406030204" pitchFamily="18" charset="0"/>
              </a:rPr>
              <a:t>in the instruction at location 101 and makes an entry </a:t>
            </a:r>
            <a:r>
              <a:rPr lang="en-US" altLang="zh-TW" sz="1900" dirty="0">
                <a:highlight>
                  <a:srgbClr val="00FFFF"/>
                </a:highlight>
                <a:latin typeface="Cambria" panose="02040503050406030204" pitchFamily="18" charset="0"/>
              </a:rPr>
              <a:t>(101, N) </a:t>
            </a:r>
            <a:r>
              <a:rPr lang="en-US" altLang="zh-TW" sz="1900" dirty="0">
                <a:latin typeface="Cambria" panose="02040503050406030204" pitchFamily="18" charset="0"/>
              </a:rPr>
              <a:t>in TII.</a:t>
            </a: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While processing the statement N   DS   1</a:t>
            </a: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The address of N i.e. 113 is entered in SYM_TAB</a:t>
            </a: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1900" dirty="0">
                <a:latin typeface="Cambria" panose="02040503050406030204" pitchFamily="18" charset="0"/>
              </a:rPr>
              <a:t>After END, the entry (101, N) would be processed by obtaining the address of N from SYM_TAB and updating operand field of instruction with address 113.</a:t>
            </a: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  <a:p>
            <a:pPr marL="342900" indent="-228600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altLang="zh-TW" sz="1900" dirty="0">
              <a:latin typeface="Cambria" panose="02040503050406030204" pitchFamily="18" charset="0"/>
            </a:endParaRPr>
          </a:p>
        </p:txBody>
      </p:sp>
      <p:sp>
        <p:nvSpPr>
          <p:cNvPr id="17414" name="Slide Number Placeholder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281585" y="6404736"/>
            <a:ext cx="704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4D626-E751-4B47-8476-F6E50C1E1538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81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8C3A1-7F89-43A0-881F-D6CA3B78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12" y="704850"/>
            <a:ext cx="4095750" cy="5448300"/>
          </a:xfrm>
          <a:prstGeom prst="rect">
            <a:avLst/>
          </a:prstGeom>
        </p:spPr>
      </p:pic>
      <p:cxnSp>
        <p:nvCxnSpPr>
          <p:cNvPr id="56325" name="Straight Connector 8"/>
          <p:cNvCxnSpPr>
            <a:cxnSpLocks noChangeShapeType="1"/>
          </p:cNvCxnSpPr>
          <p:nvPr/>
        </p:nvCxnSpPr>
        <p:spPr bwMode="auto">
          <a:xfrm>
            <a:off x="2557272" y="1859322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9138" y="136525"/>
            <a:ext cx="4953934" cy="1676603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sz="2500" b="1" dirty="0"/>
              <a:t>Single Pass Translation – Backpatching Implementation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8C3A1-7F89-43A0-881F-D6CA3B78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15" y="818521"/>
            <a:ext cx="3928769" cy="5220957"/>
          </a:xfrm>
          <a:prstGeom prst="rect">
            <a:avLst/>
          </a:prstGeom>
          <a:effectLst/>
        </p:spPr>
      </p:pic>
      <p:sp>
        <p:nvSpPr>
          <p:cNvPr id="17414" name="Slide Number Placeholder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853928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F4D626-E751-4B47-8476-F6E50C1E1538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6325" name="Straight Connector 8"/>
          <p:cNvCxnSpPr>
            <a:cxnSpLocks noChangeShapeType="1"/>
          </p:cNvCxnSpPr>
          <p:nvPr/>
        </p:nvCxnSpPr>
        <p:spPr bwMode="auto">
          <a:xfrm>
            <a:off x="2045828" y="2169288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8E0A5C1C-E5B6-48B2-AD97-678270AB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328" y="1509712"/>
            <a:ext cx="5264534" cy="478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zh-TW" sz="2100" b="1" kern="0" dirty="0">
                <a:latin typeface="+mn-lt"/>
                <a:ea typeface="+mn-ea"/>
              </a:rPr>
              <a:t>      </a:t>
            </a:r>
            <a:r>
              <a:rPr lang="en-US" altLang="zh-TW" sz="1900" b="1" kern="0" dirty="0">
                <a:latin typeface="Cambria" panose="02040503050406030204" pitchFamily="18" charset="0"/>
              </a:rPr>
              <a:t>MOVER  BREG, ONE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zh-TW" sz="1900" kern="0" dirty="0">
                <a:latin typeface="Cambria" panose="02040503050406030204" pitchFamily="18" charset="0"/>
              </a:rPr>
              <a:t>Assembler leaves the second operand field </a:t>
            </a:r>
            <a:r>
              <a:rPr lang="en-US" altLang="zh-TW" sz="1900" kern="0" dirty="0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en-US" altLang="zh-TW" sz="1900" kern="0" dirty="0">
                <a:latin typeface="Cambria" panose="02040503050406030204" pitchFamily="18" charset="0"/>
              </a:rPr>
              <a:t> in the instruction at location 102 and </a:t>
            </a:r>
            <a:r>
              <a:rPr lang="en-US" altLang="zh-TW" sz="1900" kern="0" dirty="0">
                <a:solidFill>
                  <a:srgbClr val="FF0000"/>
                </a:solidFill>
                <a:latin typeface="Cambria" panose="02040503050406030204" pitchFamily="18" charset="0"/>
              </a:rPr>
              <a:t>makes an entry </a:t>
            </a:r>
            <a:r>
              <a:rPr lang="en-US" altLang="zh-TW" sz="1900" kern="0" dirty="0">
                <a:highlight>
                  <a:srgbClr val="00FFFF"/>
                </a:highlight>
                <a:latin typeface="Cambria" panose="02040503050406030204" pitchFamily="18" charset="0"/>
              </a:rPr>
              <a:t>(102, ONE) </a:t>
            </a:r>
            <a:r>
              <a:rPr lang="en-US" altLang="zh-TW" sz="1900" kern="0" dirty="0">
                <a:latin typeface="Cambria" panose="02040503050406030204" pitchFamily="18" charset="0"/>
              </a:rPr>
              <a:t>in TII.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zh-TW" sz="1900" kern="0" dirty="0">
                <a:latin typeface="Cambria" panose="02040503050406030204" pitchFamily="18" charset="0"/>
              </a:rPr>
              <a:t>While processing the statement ONE   DC   ‘1’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zh-TW" sz="1900" kern="0" dirty="0">
                <a:latin typeface="Cambria" panose="02040503050406030204" pitchFamily="18" charset="0"/>
              </a:rPr>
              <a:t>	The address of ONE </a:t>
            </a:r>
            <a:r>
              <a:rPr lang="en-US" altLang="zh-TW" sz="1900" kern="0" dirty="0" err="1">
                <a:latin typeface="Cambria" panose="02040503050406030204" pitchFamily="18" charset="0"/>
              </a:rPr>
              <a:t>ie</a:t>
            </a:r>
            <a:r>
              <a:rPr lang="en-US" altLang="zh-TW" sz="1900" kern="0" dirty="0">
                <a:latin typeface="Cambria" panose="02040503050406030204" pitchFamily="18" charset="0"/>
              </a:rPr>
              <a:t>. 115 is entered in SYM_TAB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altLang="zh-TW" sz="1900" kern="0" dirty="0">
                <a:latin typeface="Cambria" panose="02040503050406030204" pitchFamily="18" charset="0"/>
              </a:rPr>
              <a:t>After END, the entry (102, ONE) would be processed by obtaining the address of ONE from SYM_TAB and updating second operand field of instruction with address 115.</a:t>
            </a:r>
            <a:endParaRPr lang="en-US" altLang="zh-TW" sz="21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9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276601"/>
            <a:ext cx="32385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5867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2400" dirty="0">
                <a:solidFill>
                  <a:srgbClr val="0000FF"/>
                </a:solidFill>
              </a:rPr>
              <a:t>Single Pass Translation – (EXAMPLE)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5170" y="990601"/>
            <a:ext cx="4267200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Slide Number Placeholder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366695" y="6419850"/>
            <a:ext cx="492369" cy="457200"/>
          </a:xfrm>
          <a:prstGeom prst="rect">
            <a:avLst/>
          </a:prstGeom>
        </p:spPr>
        <p:txBody>
          <a:bodyPr vert="horz"/>
          <a:lstStyle/>
          <a:p>
            <a:pPr algn="r">
              <a:defRPr/>
            </a:pPr>
            <a:fld id="{77D41952-CE1D-4BCD-96D5-E600227E8CB8}" type="slidenum">
              <a:rPr lang="en-US" altLang="zh-TW" sz="1400">
                <a:solidFill>
                  <a:schemeClr val="tx2"/>
                </a:solidFill>
              </a:rPr>
              <a:pPr algn="r">
                <a:defRPr/>
              </a:pPr>
              <a:t>83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2819400" y="16002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7268" y="864472"/>
            <a:ext cx="1905000" cy="568872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kumimoji="1" lang="en-US" altLang="en-US" sz="2100" b="1" dirty="0">
                <a:solidFill>
                  <a:srgbClr val="C00000"/>
                </a:solidFill>
                <a:latin typeface="Times New Roman" pitchFamily="18" charset="0"/>
              </a:rPr>
              <a:t>TARGET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101)  09  0 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102)  04  1 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103)  05  1 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104)  03  1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105)  04  2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106)  01  2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107)  05  2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108)  06  2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109)  07  1 104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110)  04  1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111)  10  0 ….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112)  00  0 000</a:t>
            </a:r>
          </a:p>
          <a:p>
            <a:r>
              <a:rPr kumimoji="1" lang="en-US" altLang="en-US" sz="2100" b="1" dirty="0">
                <a:latin typeface="Times New Roman" pitchFamily="18" charset="0"/>
              </a:rPr>
              <a:t>113)  </a:t>
            </a:r>
          </a:p>
          <a:p>
            <a:pPr marL="457200" indent="-457200"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</a:t>
            </a:r>
          </a:p>
          <a:p>
            <a:pPr marL="457200" indent="-457200"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 00 0 001</a:t>
            </a:r>
          </a:p>
          <a:p>
            <a:pPr marL="457200" indent="-457200"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 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1" y="76200"/>
            <a:ext cx="21588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6038" y="945932"/>
            <a:ext cx="777766" cy="34946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14" name="Straight Connector 8"/>
          <p:cNvCxnSpPr>
            <a:cxnSpLocks noChangeShapeType="1"/>
          </p:cNvCxnSpPr>
          <p:nvPr/>
        </p:nvCxnSpPr>
        <p:spPr bwMode="auto">
          <a:xfrm>
            <a:off x="2819400" y="12954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" name="Straight Connector 8"/>
          <p:cNvCxnSpPr>
            <a:cxnSpLocks noChangeShapeType="1"/>
          </p:cNvCxnSpPr>
          <p:nvPr/>
        </p:nvCxnSpPr>
        <p:spPr bwMode="auto">
          <a:xfrm>
            <a:off x="2819400" y="19050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58100" y="4540468"/>
            <a:ext cx="457200" cy="30743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715500" y="4527332"/>
            <a:ext cx="762000" cy="289034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3834" y="1371600"/>
            <a:ext cx="777766" cy="34946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58100" y="5089634"/>
            <a:ext cx="457200" cy="2601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699734" y="5087004"/>
            <a:ext cx="762000" cy="2601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21" name="Straight Connector 8"/>
          <p:cNvCxnSpPr>
            <a:cxnSpLocks noChangeShapeType="1"/>
          </p:cNvCxnSpPr>
          <p:nvPr/>
        </p:nvCxnSpPr>
        <p:spPr bwMode="auto">
          <a:xfrm>
            <a:off x="2819400" y="22098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213834" y="1805158"/>
            <a:ext cx="777766" cy="34946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58100" y="5578366"/>
            <a:ext cx="457200" cy="27589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715500" y="5562600"/>
            <a:ext cx="762000" cy="27589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25" name="Straight Connector 8"/>
          <p:cNvCxnSpPr>
            <a:cxnSpLocks noChangeShapeType="1"/>
          </p:cNvCxnSpPr>
          <p:nvPr/>
        </p:nvCxnSpPr>
        <p:spPr bwMode="auto">
          <a:xfrm>
            <a:off x="1752600" y="2514600"/>
            <a:ext cx="36576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213834" y="2241346"/>
            <a:ext cx="777766" cy="34946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327960" y="2241332"/>
            <a:ext cx="685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29" name="Straight Connector 8"/>
          <p:cNvCxnSpPr>
            <a:cxnSpLocks noChangeShapeType="1"/>
          </p:cNvCxnSpPr>
          <p:nvPr/>
        </p:nvCxnSpPr>
        <p:spPr bwMode="auto">
          <a:xfrm>
            <a:off x="2898230" y="2835166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125820" y="5578366"/>
            <a:ext cx="457200" cy="27589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609306" y="5591502"/>
            <a:ext cx="457200" cy="27589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2" name="Straight Connector 8"/>
          <p:cNvCxnSpPr>
            <a:cxnSpLocks noChangeShapeType="1"/>
          </p:cNvCxnSpPr>
          <p:nvPr/>
        </p:nvCxnSpPr>
        <p:spPr bwMode="auto">
          <a:xfrm>
            <a:off x="2895600" y="31242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8146832" y="5089634"/>
            <a:ext cx="457200" cy="2601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4" name="Straight Connector 8"/>
          <p:cNvCxnSpPr>
            <a:cxnSpLocks noChangeShapeType="1"/>
          </p:cNvCxnSpPr>
          <p:nvPr/>
        </p:nvCxnSpPr>
        <p:spPr bwMode="auto">
          <a:xfrm>
            <a:off x="2895600" y="34290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9098024" y="5591502"/>
            <a:ext cx="457200" cy="27589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6" name="Straight Connector 8"/>
          <p:cNvCxnSpPr>
            <a:cxnSpLocks noChangeShapeType="1"/>
          </p:cNvCxnSpPr>
          <p:nvPr/>
        </p:nvCxnSpPr>
        <p:spPr bwMode="auto">
          <a:xfrm>
            <a:off x="2819400" y="37338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146832" y="4543098"/>
            <a:ext cx="457200" cy="30743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38" name="Straight Connector 8"/>
          <p:cNvCxnSpPr>
            <a:cxnSpLocks noChangeShapeType="1"/>
          </p:cNvCxnSpPr>
          <p:nvPr/>
        </p:nvCxnSpPr>
        <p:spPr bwMode="auto">
          <a:xfrm>
            <a:off x="2895600" y="40386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" name="Straight Connector 8"/>
          <p:cNvCxnSpPr>
            <a:cxnSpLocks noChangeShapeType="1"/>
          </p:cNvCxnSpPr>
          <p:nvPr/>
        </p:nvCxnSpPr>
        <p:spPr bwMode="auto">
          <a:xfrm>
            <a:off x="2819400" y="43434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213834" y="2661768"/>
            <a:ext cx="777766" cy="34946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658100" y="6127532"/>
            <a:ext cx="457200" cy="24436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9715500" y="6096000"/>
            <a:ext cx="7620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44" name="Straight Connector 8"/>
          <p:cNvCxnSpPr>
            <a:cxnSpLocks noChangeShapeType="1"/>
          </p:cNvCxnSpPr>
          <p:nvPr/>
        </p:nvCxnSpPr>
        <p:spPr bwMode="auto">
          <a:xfrm>
            <a:off x="2790498" y="46482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5" name="Straight Connector 8"/>
          <p:cNvCxnSpPr>
            <a:cxnSpLocks noChangeShapeType="1"/>
          </p:cNvCxnSpPr>
          <p:nvPr/>
        </p:nvCxnSpPr>
        <p:spPr bwMode="auto">
          <a:xfrm>
            <a:off x="2819400" y="49530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6" name="Straight Connector 8"/>
          <p:cNvCxnSpPr>
            <a:cxnSpLocks noChangeShapeType="1"/>
          </p:cNvCxnSpPr>
          <p:nvPr/>
        </p:nvCxnSpPr>
        <p:spPr bwMode="auto">
          <a:xfrm>
            <a:off x="1752600" y="5244664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146832" y="6114396"/>
            <a:ext cx="457200" cy="26013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9296400" y="959068"/>
            <a:ext cx="685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49" name="Straight Connector 8"/>
          <p:cNvCxnSpPr>
            <a:cxnSpLocks noChangeShapeType="1"/>
          </p:cNvCxnSpPr>
          <p:nvPr/>
        </p:nvCxnSpPr>
        <p:spPr bwMode="auto">
          <a:xfrm>
            <a:off x="1752600" y="55626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9296400" y="1371600"/>
            <a:ext cx="685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51" name="Straight Connector 8"/>
          <p:cNvCxnSpPr>
            <a:cxnSpLocks noChangeShapeType="1"/>
          </p:cNvCxnSpPr>
          <p:nvPr/>
        </p:nvCxnSpPr>
        <p:spPr bwMode="auto">
          <a:xfrm>
            <a:off x="1752600" y="58674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312166" y="1820158"/>
            <a:ext cx="685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  <p:cxnSp>
        <p:nvCxnSpPr>
          <p:cNvPr id="53" name="Straight Connector 8"/>
          <p:cNvCxnSpPr>
            <a:cxnSpLocks noChangeShapeType="1"/>
          </p:cNvCxnSpPr>
          <p:nvPr/>
        </p:nvCxnSpPr>
        <p:spPr bwMode="auto">
          <a:xfrm>
            <a:off x="1752600" y="6172200"/>
            <a:ext cx="24384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341068" y="2672260"/>
            <a:ext cx="6858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kumimoji="1"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2" grpId="0" animBg="1"/>
      <p:bldP spid="5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764" y="3377753"/>
            <a:ext cx="32385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5867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3000" dirty="0">
                <a:solidFill>
                  <a:srgbClr val="C00000"/>
                </a:solidFill>
              </a:rPr>
              <a:t>Single Pass Translation – (example)</a:t>
            </a:r>
          </a:p>
        </p:txBody>
      </p:sp>
      <p:sp>
        <p:nvSpPr>
          <p:cNvPr id="18438" name="Slide Number Placeholder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59929" y="6324600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algn="r">
              <a:defRPr/>
            </a:pPr>
            <a:fld id="{77D41952-CE1D-4BCD-96D5-E600227E8CB8}" type="slidenum">
              <a:rPr lang="en-US" altLang="zh-TW" sz="1400">
                <a:solidFill>
                  <a:schemeClr val="tx2"/>
                </a:solidFill>
              </a:rPr>
              <a:pPr algn="r">
                <a:defRPr/>
              </a:pPr>
              <a:t>84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1074" y="758270"/>
            <a:ext cx="2576025" cy="602353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kumimoji="1" lang="en-US" altLang="en-US" sz="2100" b="1" dirty="0">
                <a:solidFill>
                  <a:srgbClr val="C00000"/>
                </a:solidFill>
                <a:latin typeface="Times New Roman" pitchFamily="18" charset="0"/>
              </a:rPr>
              <a:t>TARGET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101)  09    0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102)  04    1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103)  05    1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104)  03    1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105)  04    2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106)  01    2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107)  05    2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108)  06    2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109)  07    1   104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110)  04    1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111)  10    0   ….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112)  00    0   000</a:t>
            </a:r>
          </a:p>
          <a:p>
            <a:pPr>
              <a:spcBef>
                <a:spcPts val="200"/>
              </a:spcBef>
            </a:pPr>
            <a:r>
              <a:rPr kumimoji="1" lang="en-US" altLang="en-US" sz="2100" b="1" dirty="0">
                <a:latin typeface="Times New Roman" pitchFamily="18" charset="0"/>
              </a:rPr>
              <a:t>113)  </a:t>
            </a:r>
          </a:p>
          <a:p>
            <a:pPr marL="457200" indent="-457200">
              <a:spcBef>
                <a:spcPts val="200"/>
              </a:spcBef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</a:t>
            </a:r>
          </a:p>
          <a:p>
            <a:pPr marL="457200" indent="-457200">
              <a:spcBef>
                <a:spcPts val="200"/>
              </a:spcBef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 00    0   001</a:t>
            </a:r>
          </a:p>
          <a:p>
            <a:pPr marL="457200" indent="-457200">
              <a:spcBef>
                <a:spcPts val="200"/>
              </a:spcBef>
              <a:buAutoNum type="arabicParenR" startAt="114"/>
            </a:pPr>
            <a:r>
              <a:rPr kumimoji="1" lang="en-US" altLang="en-US" sz="2100" b="1" dirty="0">
                <a:latin typeface="Times New Roman" pitchFamily="18" charset="0"/>
              </a:rPr>
              <a:t>  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1" y="76200"/>
            <a:ext cx="21588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54"/>
          <p:cNvSpPr/>
          <p:nvPr/>
        </p:nvSpPr>
        <p:spPr>
          <a:xfrm>
            <a:off x="433874" y="864472"/>
            <a:ext cx="4038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On END instruction;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Scan TII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Cambria" panose="02040503050406030204" pitchFamily="18" charset="0"/>
              </a:rPr>
              <a:t>Select the symbol and update its address for respective instruction addresses in the target code.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B8C7F-F82F-4885-9840-337835B85EDF}"/>
              </a:ext>
            </a:extLst>
          </p:cNvPr>
          <p:cNvSpPr/>
          <p:nvPr/>
        </p:nvSpPr>
        <p:spPr>
          <a:xfrm>
            <a:off x="10100603" y="4529797"/>
            <a:ext cx="858129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41199-6416-40B7-9143-B51DF94EE64B}"/>
              </a:ext>
            </a:extLst>
          </p:cNvPr>
          <p:cNvSpPr/>
          <p:nvPr/>
        </p:nvSpPr>
        <p:spPr>
          <a:xfrm>
            <a:off x="8185052" y="898950"/>
            <a:ext cx="2051006" cy="457200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3EB18-20F1-4F15-AC1F-DDAA5929D2DC}"/>
              </a:ext>
            </a:extLst>
          </p:cNvPr>
          <p:cNvSpPr/>
          <p:nvPr/>
        </p:nvSpPr>
        <p:spPr>
          <a:xfrm>
            <a:off x="7981070" y="4559439"/>
            <a:ext cx="1219201" cy="457200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40EE1-D2A5-4F89-9508-A5F1977031C2}"/>
              </a:ext>
            </a:extLst>
          </p:cNvPr>
          <p:cNvSpPr txBox="1"/>
          <p:nvPr/>
        </p:nvSpPr>
        <p:spPr>
          <a:xfrm>
            <a:off x="6161383" y="1131010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113</a:t>
            </a:r>
            <a:endParaRPr lang="en-US" sz="2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80307-C45A-4DD4-B6F7-0F2BB394C0D8}"/>
              </a:ext>
            </a:extLst>
          </p:cNvPr>
          <p:cNvSpPr txBox="1"/>
          <p:nvPr/>
        </p:nvSpPr>
        <p:spPr>
          <a:xfrm>
            <a:off x="6167993" y="3499114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113</a:t>
            </a:r>
            <a:endParaRPr lang="en-US" sz="2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6188D-D83D-4AD9-807A-4D6ABDB84A20}"/>
              </a:ext>
            </a:extLst>
          </p:cNvPr>
          <p:cNvSpPr/>
          <p:nvPr/>
        </p:nvSpPr>
        <p:spPr>
          <a:xfrm>
            <a:off x="10100602" y="5042430"/>
            <a:ext cx="85813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857F9-A702-4F0A-B509-18D71843C1FA}"/>
              </a:ext>
            </a:extLst>
          </p:cNvPr>
          <p:cNvSpPr/>
          <p:nvPr/>
        </p:nvSpPr>
        <p:spPr>
          <a:xfrm>
            <a:off x="8185052" y="1391127"/>
            <a:ext cx="2051006" cy="457200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798B8-9346-4EF2-85F0-332061F9970F}"/>
              </a:ext>
            </a:extLst>
          </p:cNvPr>
          <p:cNvSpPr/>
          <p:nvPr/>
        </p:nvSpPr>
        <p:spPr>
          <a:xfrm>
            <a:off x="7991354" y="5075991"/>
            <a:ext cx="1219201" cy="457200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939D1-40AA-4DE9-A0F6-7FA2FDA827D9}"/>
              </a:ext>
            </a:extLst>
          </p:cNvPr>
          <p:cNvSpPr txBox="1"/>
          <p:nvPr/>
        </p:nvSpPr>
        <p:spPr>
          <a:xfrm>
            <a:off x="6161383" y="1453130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115</a:t>
            </a:r>
            <a:endParaRPr lang="en-US" sz="2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95C30-B3F5-4F01-A6B3-B88E0CD5C80E}"/>
              </a:ext>
            </a:extLst>
          </p:cNvPr>
          <p:cNvSpPr txBox="1"/>
          <p:nvPr/>
        </p:nvSpPr>
        <p:spPr>
          <a:xfrm>
            <a:off x="6167993" y="2825656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115</a:t>
            </a:r>
            <a:endParaRPr lang="en-US" sz="2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B940AF-3A8B-450C-BED3-CF8429B34CA6}"/>
              </a:ext>
            </a:extLst>
          </p:cNvPr>
          <p:cNvSpPr/>
          <p:nvPr/>
        </p:nvSpPr>
        <p:spPr>
          <a:xfrm>
            <a:off x="10100602" y="5555063"/>
            <a:ext cx="85813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2971F-E834-44C9-A166-126BD4ED60A7}"/>
              </a:ext>
            </a:extLst>
          </p:cNvPr>
          <p:cNvSpPr/>
          <p:nvPr/>
        </p:nvSpPr>
        <p:spPr>
          <a:xfrm>
            <a:off x="8185052" y="1838563"/>
            <a:ext cx="2051006" cy="457200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B8258-3598-4AD7-9D10-8252242D56E9}"/>
              </a:ext>
            </a:extLst>
          </p:cNvPr>
          <p:cNvSpPr/>
          <p:nvPr/>
        </p:nvSpPr>
        <p:spPr>
          <a:xfrm>
            <a:off x="7991354" y="5567455"/>
            <a:ext cx="2109248" cy="457200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DD6EC-6FE1-4FCB-9F94-2E1ED3E35288}"/>
              </a:ext>
            </a:extLst>
          </p:cNvPr>
          <p:cNvSpPr txBox="1"/>
          <p:nvPr/>
        </p:nvSpPr>
        <p:spPr>
          <a:xfrm>
            <a:off x="6167993" y="1763919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116</a:t>
            </a:r>
            <a:endParaRPr lang="en-US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2B580-D8F7-4C6B-9C24-6DEC4966C068}"/>
              </a:ext>
            </a:extLst>
          </p:cNvPr>
          <p:cNvSpPr txBox="1"/>
          <p:nvPr/>
        </p:nvSpPr>
        <p:spPr>
          <a:xfrm>
            <a:off x="6165581" y="2145611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116</a:t>
            </a:r>
            <a:endParaRPr lang="en-US" sz="2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19620-63F5-487E-911E-8783028DE441}"/>
              </a:ext>
            </a:extLst>
          </p:cNvPr>
          <p:cNvSpPr txBox="1"/>
          <p:nvPr/>
        </p:nvSpPr>
        <p:spPr>
          <a:xfrm>
            <a:off x="6167993" y="2462079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116</a:t>
            </a:r>
            <a:endParaRPr lang="en-US" sz="2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FE8522-4DAA-4790-8E2D-E6533B508724}"/>
              </a:ext>
            </a:extLst>
          </p:cNvPr>
          <p:cNvSpPr txBox="1"/>
          <p:nvPr/>
        </p:nvSpPr>
        <p:spPr>
          <a:xfrm>
            <a:off x="6161383" y="3177752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116</a:t>
            </a:r>
            <a:endParaRPr lang="en-US" sz="2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BD7BC2-D0C5-4B6E-A067-1FAC2104228A}"/>
              </a:ext>
            </a:extLst>
          </p:cNvPr>
          <p:cNvSpPr/>
          <p:nvPr/>
        </p:nvSpPr>
        <p:spPr>
          <a:xfrm>
            <a:off x="10100602" y="6058047"/>
            <a:ext cx="85813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049176-8225-4C54-9F96-98217BBB50B9}"/>
              </a:ext>
            </a:extLst>
          </p:cNvPr>
          <p:cNvSpPr/>
          <p:nvPr/>
        </p:nvSpPr>
        <p:spPr>
          <a:xfrm>
            <a:off x="8185052" y="2647621"/>
            <a:ext cx="2051006" cy="457200"/>
          </a:xfrm>
          <a:prstGeom prst="rect">
            <a:avLst/>
          </a:prstGeom>
          <a:solidFill>
            <a:srgbClr val="F99FEE">
              <a:alpha val="1490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7D8C92-B021-4755-8EFB-D6819B13716F}"/>
              </a:ext>
            </a:extLst>
          </p:cNvPr>
          <p:cNvSpPr/>
          <p:nvPr/>
        </p:nvSpPr>
        <p:spPr>
          <a:xfrm>
            <a:off x="7976542" y="6058047"/>
            <a:ext cx="2109248" cy="457200"/>
          </a:xfrm>
          <a:prstGeom prst="rect">
            <a:avLst/>
          </a:prstGeom>
          <a:solidFill>
            <a:srgbClr val="7030A0">
              <a:alpha val="2588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8A4356-EFE4-41CF-82AA-D10BADA4E85F}"/>
              </a:ext>
            </a:extLst>
          </p:cNvPr>
          <p:cNvSpPr txBox="1"/>
          <p:nvPr/>
        </p:nvSpPr>
        <p:spPr>
          <a:xfrm>
            <a:off x="6167993" y="4212325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114</a:t>
            </a:r>
            <a:endParaRPr lang="en-US" sz="2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1FD7E-1DA2-40A3-A32F-483C57E5148C}"/>
              </a:ext>
            </a:extLst>
          </p:cNvPr>
          <p:cNvSpPr txBox="1"/>
          <p:nvPr/>
        </p:nvSpPr>
        <p:spPr>
          <a:xfrm>
            <a:off x="6167993" y="4581304"/>
            <a:ext cx="745854" cy="415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en-US" sz="2100" b="1" dirty="0">
                <a:latin typeface="Times New Roman" pitchFamily="18" charset="0"/>
              </a:rPr>
              <a:t>114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8" y="240107"/>
            <a:ext cx="8085063" cy="1356218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4000" b="1" dirty="0">
                <a:latin typeface="Cambria" panose="02040503050406030204" pitchFamily="18" charset="0"/>
              </a:rPr>
              <a:t>Listing &amp; Error reporting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703" y="2053883"/>
            <a:ext cx="8320697" cy="3674903"/>
          </a:xfrm>
        </p:spPr>
        <p:txBody>
          <a:bodyPr anchor="ctr">
            <a:noAutofit/>
          </a:bodyPr>
          <a:lstStyle/>
          <a:p>
            <a:pPr lvl="1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Report errors in Pass I or Pass II ?</a:t>
            </a:r>
          </a:p>
          <a:p>
            <a:pPr lvl="1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If done in pass 1 then; Source program need not be preserved.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Conserve Memory &amp; Avoids duplicate processing</a:t>
            </a:r>
          </a:p>
          <a:p>
            <a:pPr lvl="1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b="1" dirty="0">
                <a:latin typeface="Cambria" panose="02040503050406030204" pitchFamily="18" charset="0"/>
              </a:rPr>
              <a:t>Errors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Syntax errors – missing commas, parenthesis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Semantic errors – duplicate definitions of symbols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Invalid opcode, </a:t>
            </a:r>
            <a:r>
              <a:rPr lang="en-US" altLang="zh-TW" sz="2100" dirty="0" err="1">
                <a:latin typeface="Cambria" panose="02040503050406030204" pitchFamily="18" charset="0"/>
              </a:rPr>
              <a:t>etc</a:t>
            </a:r>
            <a:r>
              <a:rPr lang="en-US" altLang="zh-TW" sz="2100" dirty="0">
                <a:latin typeface="Cambria" panose="02040503050406030204" pitchFamily="18" charset="0"/>
              </a:rPr>
              <a:t> 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References to undefined variables</a:t>
            </a:r>
          </a:p>
          <a:p>
            <a:pPr lvl="2" algn="just" eaLnBrk="1" hangingPunct="1">
              <a:lnSpc>
                <a:spcPct val="100000"/>
              </a:lnSpc>
              <a:spcAft>
                <a:spcPts val="300"/>
              </a:spcAft>
              <a:buFontTx/>
              <a:buNone/>
            </a:pPr>
            <a:endParaRPr lang="en-US" altLang="zh-TW" sz="500" b="1" dirty="0">
              <a:latin typeface="Cambria" panose="02040503050406030204" pitchFamily="18" charset="0"/>
            </a:endParaRPr>
          </a:p>
          <a:p>
            <a:pPr lvl="1" algn="just" eaLnBrk="1" hangingPunct="1">
              <a:lnSpc>
                <a:spcPct val="100000"/>
              </a:lnSpc>
              <a:spcAft>
                <a:spcPts val="300"/>
              </a:spcAft>
            </a:pPr>
            <a:r>
              <a:rPr lang="en-US" altLang="zh-TW" sz="2100" dirty="0">
                <a:latin typeface="Cambria" panose="02040503050406030204" pitchFamily="18" charset="0"/>
              </a:rPr>
              <a:t>Effective error reporting is to report all errors against the erroneous statement itself.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Error">
            <a:extLst>
              <a:ext uri="{FF2B5EF4-FFF2-40B4-BE49-F238E27FC236}">
                <a16:creationId xmlns:a16="http://schemas.microsoft.com/office/drawing/2014/main" id="{BA033DD1-A316-4781-ADA0-4CA3542F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9460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5B1A3537-AE14-47C9-B1FA-762F9674564E}" type="slidenum">
              <a:rPr lang="en-US" altLang="zh-TW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85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2" name="Rectangle 7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3" name="Freeform: Shape 7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3500" b="1" dirty="0">
                <a:solidFill>
                  <a:srgbClr val="FFFFFF"/>
                </a:solidFill>
                <a:latin typeface="Cambria" panose="02040503050406030204" pitchFamily="18" charset="0"/>
              </a:rPr>
              <a:t>Error reporting in Pass-I</a:t>
            </a:r>
          </a:p>
        </p:txBody>
      </p:sp>
      <p:sp>
        <p:nvSpPr>
          <p:cNvPr id="19464" name="Arc 7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0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541564" y="6225457"/>
            <a:ext cx="1812235" cy="496019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5B1A3537-AE14-47C9-B1FA-762F9674564E}" type="slidenum">
              <a:rPr lang="en-US" altLang="zh-TW"/>
              <a:pPr>
                <a:spcAft>
                  <a:spcPts val="600"/>
                </a:spcAft>
                <a:defRPr/>
              </a:pPr>
              <a:t>86</a:t>
            </a:fld>
            <a:endParaRPr lang="en-US" altLang="zh-TW"/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9629FF66-64BF-4E10-9FC8-D5D85FF11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92844"/>
              </p:ext>
            </p:extLst>
          </p:nvPr>
        </p:nvGraphicFramePr>
        <p:xfrm>
          <a:off x="4198787" y="245011"/>
          <a:ext cx="7651885" cy="608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4" imgW="6020640" imgH="4791744" progId="PBrush">
                  <p:embed/>
                </p:oleObj>
              </mc:Choice>
              <mc:Fallback>
                <p:oleObj name="Bitmap Image" r:id="rId4" imgW="6020640" imgH="4791744" progId="PBrush">
                  <p:embed/>
                  <p:pic>
                    <p:nvPicPr>
                      <p:cNvPr id="10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787" y="245011"/>
                        <a:ext cx="7651885" cy="6088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E92A-7776-41B3-9834-0F5DF07C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Error reporting in pass II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CB738-4CD2-4FEC-8A03-D69CCD7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B5D5C6-7224-4AA3-9D88-A7FACB9DA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34760"/>
              </p:ext>
            </p:extLst>
          </p:nvPr>
        </p:nvGraphicFramePr>
        <p:xfrm>
          <a:off x="2475345" y="1839079"/>
          <a:ext cx="7241309" cy="487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3" imgW="7095238" imgH="4772691" progId="PBrush">
                  <p:embed/>
                </p:oleObj>
              </mc:Choice>
              <mc:Fallback>
                <p:oleObj name="Bitmap Image" r:id="rId3" imgW="7095238" imgH="4772691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5FB9440-F697-4A74-9EF7-90B389355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345" y="1839079"/>
                        <a:ext cx="7241309" cy="487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476567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198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C1A1851-6B49-429A-B887-C8A132392986}" type="slidenum">
              <a:rPr lang="en-US" altLang="zh-TW" smtClean="0"/>
              <a:pPr/>
              <a:t>88</a:t>
            </a:fld>
            <a:endParaRPr lang="en-US" altLang="zh-TW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176"/>
            <a:ext cx="5410200" cy="6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C1D9F-E5D5-4056-8E05-D0574F94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2" y="2679614"/>
            <a:ext cx="1628918" cy="851377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Pass-I Flowchart</a:t>
            </a:r>
          </a:p>
        </p:txBody>
      </p:sp>
    </p:spTree>
    <p:extLst>
      <p:ext uri="{BB962C8B-B14F-4D97-AF65-F5344CB8AC3E}">
        <p14:creationId xmlns:p14="http://schemas.microsoft.com/office/powerpoint/2010/main" val="19120550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4198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9E83728-7E9E-471B-8436-BDAF4C42689A}" type="slidenum">
              <a:rPr lang="en-US" altLang="zh-TW" smtClean="0"/>
              <a:pPr/>
              <a:t>89</a:t>
            </a:fld>
            <a:endParaRPr lang="en-US" altLang="zh-TW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0"/>
            <a:ext cx="6242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ABBC6D-2ECE-4921-BE4D-DF754A1D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2" y="2679614"/>
            <a:ext cx="1628918" cy="851377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</a:rPr>
              <a:t>Pass-I Flowchart</a:t>
            </a:r>
          </a:p>
        </p:txBody>
      </p:sp>
    </p:spTree>
    <p:extLst>
      <p:ext uri="{BB962C8B-B14F-4D97-AF65-F5344CB8AC3E}">
        <p14:creationId xmlns:p14="http://schemas.microsoft.com/office/powerpoint/2010/main" val="6477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61473" y="0"/>
            <a:ext cx="11197389" cy="9144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9982200" y="6260614"/>
            <a:ext cx="1981200" cy="3651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D292B4F-44AA-446D-83AB-6974526852C9}" type="slidenum">
              <a:rPr lang="en-US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86199" y="1219200"/>
            <a:ext cx="5113421" cy="1733729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algn="just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   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Fast CPU</a:t>
            </a:r>
          </a:p>
          <a:p>
            <a:pPr marL="273050" indent="-273050" algn="just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	Large Memory</a:t>
            </a:r>
          </a:p>
          <a:p>
            <a:pPr marL="273050" indent="-273050" algn="just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	Sophisticated Input and Output devices</a:t>
            </a:r>
          </a:p>
          <a:p>
            <a:pPr marL="273050" indent="-273050" algn="just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	Good networking support</a:t>
            </a:r>
          </a:p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r>
              <a:rPr lang="en-US" sz="210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</a:p>
          <a:p>
            <a:pPr marL="273050" indent="-2730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73050" indent="-2730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defRPr/>
            </a:pPr>
            <a:endParaRPr lang="en-US" sz="2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485" y="1447800"/>
            <a:ext cx="28635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Capabilities of modern computer(s)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943600" y="3136232"/>
            <a:ext cx="609600" cy="1219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4495801"/>
            <a:ext cx="4800600" cy="1200329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	Instructed through machine language; where the instructions are converted into 0s &amp; 1s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7543800" y="3124200"/>
            <a:ext cx="2819400" cy="1295400"/>
          </a:xfrm>
          <a:prstGeom prst="borderCallout1">
            <a:avLst>
              <a:gd name="adj1" fmla="val 58060"/>
              <a:gd name="adj2" fmla="val -5537"/>
              <a:gd name="adj3" fmla="val 37165"/>
              <a:gd name="adj4" fmla="val -38333"/>
            </a:avLst>
          </a:prstGeom>
          <a:solidFill>
            <a:srgbClr val="FEE2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Who bridges this gap?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83368" y="5898304"/>
            <a:ext cx="9079832" cy="7961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latin typeface="Cambria" panose="02040503050406030204" pitchFamily="18" charset="0"/>
              </a:rPr>
              <a:t>System Software : A collection of programs to </a:t>
            </a:r>
            <a:r>
              <a:rPr lang="en-US" sz="2200" b="1" i="1" dirty="0">
                <a:latin typeface="Cambria" panose="02040503050406030204" pitchFamily="18" charset="0"/>
              </a:rPr>
              <a:t>BRIDGE</a:t>
            </a:r>
            <a:r>
              <a:rPr lang="en-US" sz="2200" i="1" dirty="0">
                <a:latin typeface="Cambria" panose="02040503050406030204" pitchFamily="18" charset="0"/>
              </a:rPr>
              <a:t> the gap between user and computer level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</a:rPr>
              <a:t>Assemblers in nutshell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429" y="2278173"/>
            <a:ext cx="7620113" cy="3450613"/>
          </a:xfrm>
        </p:spPr>
        <p:txBody>
          <a:bodyPr anchor="ctr">
            <a:noAutofit/>
          </a:bodyPr>
          <a:lstStyle/>
          <a:p>
            <a:pPr algn="just" eaLnBrk="1" hangingPunct="1"/>
            <a:r>
              <a:rPr lang="en-US" altLang="zh-TW" sz="2100" dirty="0">
                <a:latin typeface="Cambria" panose="02040503050406030204" pitchFamily="18" charset="0"/>
              </a:rPr>
              <a:t>System software</a:t>
            </a:r>
          </a:p>
          <a:p>
            <a:pPr algn="just" eaLnBrk="1" hangingPunct="1"/>
            <a:r>
              <a:rPr lang="en-US" altLang="zh-TW" sz="2100" dirty="0">
                <a:latin typeface="Cambria" panose="02040503050406030204" pitchFamily="18" charset="0"/>
              </a:rPr>
              <a:t>Language Processing</a:t>
            </a:r>
          </a:p>
          <a:p>
            <a:pPr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Program Translation</a:t>
            </a:r>
          </a:p>
          <a:p>
            <a:pPr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Elements of assembly language processing</a:t>
            </a:r>
          </a:p>
          <a:p>
            <a:pPr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Design of II Pass assembler:</a:t>
            </a:r>
          </a:p>
          <a:p>
            <a:pPr lvl="1"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Processing of IS, DL, AD</a:t>
            </a:r>
          </a:p>
          <a:p>
            <a:pPr lvl="1"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Data structures( OPTAB, SYMTAB, LITTAB, POOLTAB )</a:t>
            </a:r>
          </a:p>
          <a:p>
            <a:pPr lvl="1"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Intermediate code (class, code)</a:t>
            </a:r>
          </a:p>
          <a:p>
            <a:pPr lvl="1" algn="just" eaLnBrk="1" hangingPunct="1"/>
            <a:r>
              <a:rPr lang="en-US" altLang="en-US" sz="2100" dirty="0">
                <a:latin typeface="Cambria" panose="02040503050406030204" pitchFamily="18" charset="0"/>
              </a:rPr>
              <a:t>Pass II –</a:t>
            </a:r>
            <a:r>
              <a:rPr lang="en-US" altLang="en-US" sz="2100" b="1" dirty="0">
                <a:latin typeface="Cambria" panose="02040503050406030204" pitchFamily="18" charset="0"/>
              </a:rPr>
              <a:t>NO Target code for START, ORIGIN, EQU, DS</a:t>
            </a:r>
          </a:p>
          <a:p>
            <a:pPr algn="just" eaLnBrk="1" hangingPunct="1"/>
            <a:r>
              <a:rPr lang="en-US" altLang="zh-TW" sz="2100" dirty="0">
                <a:latin typeface="Cambria" panose="02040503050406030204" pitchFamily="18" charset="0"/>
              </a:rPr>
              <a:t>Design of one pass assembler : Backpatching and TII</a:t>
            </a:r>
          </a:p>
          <a:p>
            <a:pPr algn="just" eaLnBrk="1" hangingPunct="1"/>
            <a:r>
              <a:rPr lang="en-US" altLang="zh-TW" sz="2100" dirty="0">
                <a:latin typeface="Cambria" panose="02040503050406030204" pitchFamily="18" charset="0"/>
              </a:rPr>
              <a:t>Effective error reporting</a:t>
            </a:r>
          </a:p>
        </p:txBody>
      </p:sp>
      <p:sp>
        <p:nvSpPr>
          <p:cNvPr id="20486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633F54C3-431B-44A8-826A-6E352701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048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341428" y="6356350"/>
            <a:ext cx="1012371" cy="3651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Aft>
                <a:spcPts val="600"/>
              </a:spcAft>
              <a:defRPr/>
            </a:pPr>
            <a:fld id="{AB781FAE-EA2F-464C-82BC-BFDDDF6F368C}" type="slidenum">
              <a:rPr lang="en-US" altLang="zh-TW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90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3E33B-6346-497F-B895-A146090B1046}"/>
              </a:ext>
            </a:extLst>
          </p:cNvPr>
          <p:cNvSpPr txBox="1"/>
          <p:nvPr/>
        </p:nvSpPr>
        <p:spPr>
          <a:xfrm>
            <a:off x="1327570" y="6288086"/>
            <a:ext cx="8095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https://www.bookwidgets.com/play/LBB88LP?teacher_id=6651506576064512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/>
              <a:t>Practice Questions on Assemblers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99803" y="2213312"/>
            <a:ext cx="8201465" cy="4285960"/>
          </a:xfrm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Define the terms - System Software and Assemblers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What is a language processor; explain the activities for developing some project/module?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Say </a:t>
            </a:r>
            <a:r>
              <a:rPr lang="en-US" sz="1900" dirty="0">
                <a:highlight>
                  <a:srgbClr val="FFFF00"/>
                </a:highlight>
                <a:latin typeface="Cambria" panose="02040503050406030204" pitchFamily="18" charset="0"/>
              </a:rPr>
              <a:t>True or false </a:t>
            </a:r>
            <a:r>
              <a:rPr lang="en-US" sz="1900" dirty="0">
                <a:latin typeface="Cambria" panose="02040503050406030204" pitchFamily="18" charset="0"/>
              </a:rPr>
              <a:t>and justify your answer: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Single pass assembler can handle forward references.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Error “Symbol used but not defined” can be detected during Pass I of 2 pass assembler.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Assembler directives get translated into object/target code.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The literals used in assembly language get memory allocated only after END.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Literals are processed in PASS-2</a:t>
            </a:r>
          </a:p>
          <a:p>
            <a:pPr marL="617538" lvl="1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dirty="0">
                <a:latin typeface="Cambria" panose="02040503050406030204" pitchFamily="18" charset="0"/>
              </a:rPr>
              <a:t>Incorrect op-codes are identified in PASS -1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Represent various 2 pass assembler activities as a flowchart/Algorithm.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1900" dirty="0">
              <a:latin typeface="Cambria" panose="020405030504060302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1900" b="1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DF962-CF2C-4EFC-B2FB-E1F52A15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1" y="10"/>
            <a:ext cx="3474700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8980" y="6328215"/>
            <a:ext cx="1186758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>
              <a:spcAft>
                <a:spcPts val="600"/>
              </a:spcAft>
              <a:defRPr/>
            </a:pPr>
            <a:fld id="{9D292B4F-44AA-446D-83AB-6974526852C9}" type="slidenum">
              <a:rPr lang="en-US" smtClean="0"/>
              <a:pPr algn="l">
                <a:spcAft>
                  <a:spcPts val="600"/>
                </a:spcAft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134" y="216189"/>
            <a:ext cx="6586491" cy="1286160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/>
              <a:t>Practice Questions on Assemblers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DF962-CF2C-4EFC-B2FB-E1F52A15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1" y="10"/>
            <a:ext cx="2827585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8980" y="6328215"/>
            <a:ext cx="1186758" cy="36512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292B4F-44AA-446D-83AB-697452685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96419" y="1305398"/>
            <a:ext cx="8961120" cy="501099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What are the tasks of analysis and synthesis phase of language translator?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What are the features of assembly language?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Differentiate between literal and immediate operand.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900" dirty="0">
                <a:latin typeface="Cambria" panose="02040503050406030204" pitchFamily="18" charset="0"/>
              </a:rPr>
              <a:t>Distinguish between Variant-I and Variant-II representations used for Intermediate code of two pass assembler.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Give the difference between Literal and Symbol. How these are treated by assembler?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Can single pass assembler resolve forward references? Justify your answer with appropriate example and data structure needed.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Explain the term back-patching and forward reference for single pass assembler?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Explain what is a pass of an assembler?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What activities are conducted during analysis and synthesis phase of a 2-pass assembler?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What are assembler directives? Explain how LTORG, ORIGIN, and EQU are processed in first pass.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What types of errors are handled by the assembler? Mention error reporting in Pass I and Pass II of 2 pass assembler.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Enlist various data structures created during Pass 1 assembler activities.</a:t>
            </a:r>
          </a:p>
          <a:p>
            <a:pPr algn="just">
              <a:spcBef>
                <a:spcPts val="200"/>
              </a:spcBef>
            </a:pPr>
            <a:r>
              <a:rPr lang="en-US" sz="1900" dirty="0">
                <a:latin typeface="Calibri" pitchFamily="34" charset="0"/>
              </a:rPr>
              <a:t>Write an algorithm for Pass-1 of 2 pass assembler.</a:t>
            </a:r>
            <a:endParaRPr lang="en-US" sz="1900" dirty="0">
              <a:latin typeface="Cambria" panose="020405030504060302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1900" dirty="0">
              <a:latin typeface="Cambria" panose="020405030504060302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19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03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EF1EE-C73B-4993-AE71-2AFF671B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Problem Solving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A7B78-288F-41B9-808D-B6B60D8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DB1980-FFF7-4FC8-B919-DAC06293C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129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6879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714" y="136525"/>
            <a:ext cx="3025726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182878" y="213850"/>
            <a:ext cx="766689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</a:rPr>
              <a:t>For the following assembly code generate Literal table, Symbol table, Pool table, intermediate code( using variant-I). Assume size of instruction is equal to one byte.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80285"/>
              </p:ext>
            </p:extLst>
          </p:nvPr>
        </p:nvGraphicFramePr>
        <p:xfrm>
          <a:off x="347003" y="1586727"/>
          <a:ext cx="3305908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578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START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200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CREG, =‘3’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L+20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LTORG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EQU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L+15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=‘5’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</a:tbl>
          </a:graphicData>
        </a:graphic>
      </p:graphicFrame>
      <p:sp>
        <p:nvSpPr>
          <p:cNvPr id="23" name="Rectangle 9">
            <a:extLst>
              <a:ext uri="{FF2B5EF4-FFF2-40B4-BE49-F238E27FC236}">
                <a16:creationId xmlns:a16="http://schemas.microsoft.com/office/drawing/2014/main" id="{2190829F-859E-4E41-A827-26D36CAD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52" y="1586726"/>
            <a:ext cx="2743200" cy="495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(AD, 00) (C, 200)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04) (0) (S, 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05) (1) (L, 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01) (1) (L, 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01) (2) (L, 01)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(AD, 02) (S,01) + 20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(AD, 04)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04) (0) (S, 02)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(AD, 03)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01) (0) (L, 02)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(IS, 01) (1) (L, 03)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(DL, 01) (C, 05)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(AD, 01)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24B7FB5C-59BD-47C7-82FD-BB776E54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25" y="1221144"/>
            <a:ext cx="2114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6F98DB22-51FE-4593-9EE4-A1426E9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3593" y="1008063"/>
            <a:ext cx="2933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850385A3-054E-4774-990B-060ACBC4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390" y="2989263"/>
            <a:ext cx="3048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D900A057-AC45-4F8B-95D4-A9B07424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271" y="4584700"/>
            <a:ext cx="1409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60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714" y="136525"/>
            <a:ext cx="3025726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182878" y="213850"/>
            <a:ext cx="766689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For the following assembly code generate Literal table, Symbol table, Pool table, intermediate code(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using variant-II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). Assume size of instruction is equal to one byte.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/>
        </p:nvGraphicFramePr>
        <p:xfrm>
          <a:off x="347003" y="1586727"/>
          <a:ext cx="3305908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578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START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200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MOVER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CREG, =‘3’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ORIGIN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L+20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LTORG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EQU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L+15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=‘2’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BREG, =‘5’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</a:tbl>
          </a:graphicData>
        </a:graphic>
      </p:graphicFrame>
      <p:sp>
        <p:nvSpPr>
          <p:cNvPr id="23" name="Rectangle 9">
            <a:extLst>
              <a:ext uri="{FF2B5EF4-FFF2-40B4-BE49-F238E27FC236}">
                <a16:creationId xmlns:a16="http://schemas.microsoft.com/office/drawing/2014/main" id="{2190829F-859E-4E41-A827-26D36CAD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652" y="1586726"/>
            <a:ext cx="2743200" cy="4952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(AD, 00) (C, 200)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04) AREG,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05) BREG,</a:t>
            </a:r>
            <a:r>
              <a:rPr kumimoji="0" lang="en-US" sz="21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(L, 00)</a:t>
            </a:r>
          </a:p>
          <a:p>
            <a:pPr lvl="0" fontAlgn="base">
              <a:spcBef>
                <a:spcPts val="500"/>
              </a:spcBef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01) </a:t>
            </a:r>
            <a:r>
              <a:rPr lang="en-US" sz="2100" b="1" dirty="0">
                <a:solidFill>
                  <a:prstClr val="black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BREG, </a:t>
            </a:r>
            <a:r>
              <a:rPr lang="en-US" sz="2100" b="1" dirty="0">
                <a:solidFill>
                  <a:prstClr val="black"/>
                </a:solidFill>
                <a:highlight>
                  <a:srgbClr val="00FFFF"/>
                </a:highlight>
                <a:latin typeface="Calibri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L, 00)</a:t>
            </a:r>
          </a:p>
          <a:p>
            <a:pPr lvl="0" fontAlgn="base">
              <a:spcBef>
                <a:spcPts val="500"/>
              </a:spcBef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01)</a:t>
            </a:r>
            <a:r>
              <a:rPr kumimoji="0" lang="en-US" sz="21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 CREG</a:t>
            </a:r>
            <a:r>
              <a:rPr lang="en-US" sz="2100" b="1" dirty="0">
                <a:solidFill>
                  <a:prstClr val="black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, </a:t>
            </a:r>
            <a:r>
              <a:rPr lang="en-US" sz="2100" b="1" dirty="0">
                <a:solidFill>
                  <a:prstClr val="black"/>
                </a:solidFill>
                <a:highlight>
                  <a:srgbClr val="00FFFF"/>
                </a:highlight>
                <a:latin typeface="Calibri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L, 01)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(AD, 02) L+20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(AD, 04)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04) AREG,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(AD, 03)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01) AREG,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(L, 02)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(IS, 01) </a:t>
            </a:r>
            <a:r>
              <a:rPr lang="en-US" sz="2100" b="1" dirty="0">
                <a:solidFill>
                  <a:prstClr val="black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BREG,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(L, 03)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(DL, 01) (C, 05)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Arial" pitchFamily="34" charset="0"/>
                <a:cs typeface="Arial" pitchFamily="34" charset="0"/>
              </a:rPr>
              <a:t>(AD, 01)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24B7FB5C-59BD-47C7-82FD-BB776E54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25" y="1221144"/>
            <a:ext cx="2114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6F98DB22-51FE-4593-9EE4-A1426E9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3593" y="1008063"/>
            <a:ext cx="2933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850385A3-054E-4774-990B-060ACBC4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390" y="2989263"/>
            <a:ext cx="3048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D900A057-AC45-4F8B-95D4-A9B07424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6271" y="4584700"/>
            <a:ext cx="1409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2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3613-0618-49EB-97AB-D15E842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"/>
            <a:ext cx="10515600" cy="544513"/>
          </a:xfrm>
        </p:spPr>
        <p:txBody>
          <a:bodyPr>
            <a:normAutofit/>
          </a:bodyPr>
          <a:lstStyle/>
          <a:p>
            <a:pPr algn="r"/>
            <a:r>
              <a:rPr lang="en-US" sz="2100" b="1" dirty="0"/>
              <a:t>2-pass assembler practice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E268-6478-44E9-8AB5-DC903D8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A45FF-648F-46B7-A8DA-3846F944EBE9}"/>
              </a:ext>
            </a:extLst>
          </p:cNvPr>
          <p:cNvSpPr txBox="1"/>
          <p:nvPr/>
        </p:nvSpPr>
        <p:spPr>
          <a:xfrm>
            <a:off x="4178103" y="736763"/>
            <a:ext cx="766689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</a:rPr>
              <a:t>Generate Literal table, Symbol table, intermediate code( using variant-I) and target code, for the assembly language code given below:</a:t>
            </a:r>
          </a:p>
          <a:p>
            <a:pPr algn="just"/>
            <a:endParaRPr lang="en-US" sz="1900" dirty="0">
              <a:latin typeface="Cambria" panose="02040503050406030204" pitchFamily="18" charset="0"/>
            </a:endParaRPr>
          </a:p>
          <a:p>
            <a:pPr algn="just"/>
            <a:r>
              <a:rPr lang="en-US" sz="1900" dirty="0">
                <a:highlight>
                  <a:srgbClr val="FFFF00"/>
                </a:highlight>
                <a:latin typeface="Cambria" panose="02040503050406030204" pitchFamily="18" charset="0"/>
              </a:rPr>
              <a:t>Assume the instruction opcodes for assembly as follows:</a:t>
            </a:r>
            <a:endParaRPr lang="en-US" sz="1900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952D86-55CD-4C67-A1BF-DAD71748EC9A}"/>
              </a:ext>
            </a:extLst>
          </p:cNvPr>
          <p:cNvGraphicFramePr>
            <a:graphicFrameLocks noGrp="1"/>
          </p:cNvGraphicFramePr>
          <p:nvPr/>
        </p:nvGraphicFramePr>
        <p:xfrm>
          <a:off x="243450" y="296237"/>
          <a:ext cx="3723640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310">
                  <a:extLst>
                    <a:ext uri="{9D8B030D-6E8A-4147-A177-3AD203B41FA5}">
                      <a16:colId xmlns:a16="http://schemas.microsoft.com/office/drawing/2014/main" val="2250431345"/>
                    </a:ext>
                  </a:extLst>
                </a:gridCol>
                <a:gridCol w="1118059">
                  <a:extLst>
                    <a:ext uri="{9D8B030D-6E8A-4147-A177-3AD203B41FA5}">
                      <a16:colId xmlns:a16="http://schemas.microsoft.com/office/drawing/2014/main" val="1278358232"/>
                    </a:ext>
                  </a:extLst>
                </a:gridCol>
                <a:gridCol w="1722271">
                  <a:extLst>
                    <a:ext uri="{9D8B030D-6E8A-4147-A177-3AD203B41FA5}">
                      <a16:colId xmlns:a16="http://schemas.microsoft.com/office/drawing/2014/main" val="271253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START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200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31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AREG, =‘5’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3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AREG, A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8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LOOP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AREG, A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87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MOVER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CREG, B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80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CREG, =1’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7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BC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ANY, NEXT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8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LTORG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94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NEXT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SUB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AREG, =‘1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0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BC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LT, BACK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55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LAST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STOP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9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ORIGIN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LOOP + 2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MULT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CREG,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27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A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DS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BACK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EQU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8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B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DS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</a:rPr>
                        <a:t>END</a:t>
                      </a:r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74602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EAEC8AA-B52A-432C-BE7D-B58549084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5577"/>
              </p:ext>
            </p:extLst>
          </p:nvPr>
        </p:nvGraphicFramePr>
        <p:xfrm>
          <a:off x="5230447" y="2166916"/>
          <a:ext cx="4013199" cy="3200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37733">
                  <a:extLst>
                    <a:ext uri="{9D8B030D-6E8A-4147-A177-3AD203B41FA5}">
                      <a16:colId xmlns:a16="http://schemas.microsoft.com/office/drawing/2014/main" val="1965772224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67415536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034083968"/>
                    </a:ext>
                  </a:extLst>
                </a:gridCol>
              </a:tblGrid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Instruction 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Mnemonic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580072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38145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52988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097075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27557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35728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36997"/>
                  </a:ext>
                </a:extLst>
              </a:tr>
              <a:tr h="210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4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936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35599" y="6315039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algn="r">
              <a:defRPr/>
            </a:pPr>
            <a:fld id="{6FF3363C-32E6-4944-9FB4-C7AC474189DD}" type="slidenum">
              <a:rPr lang="en-US" altLang="zh-TW" sz="1400">
                <a:solidFill>
                  <a:schemeClr val="tx2"/>
                </a:solidFill>
              </a:rPr>
              <a:pPr algn="r">
                <a:defRPr/>
              </a:pPr>
              <a:t>97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211016" y="106978"/>
            <a:ext cx="9340948" cy="677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Write </a:t>
            </a:r>
            <a:r>
              <a:rPr lang="en-US" sz="1900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Target code </a:t>
            </a:r>
            <a:r>
              <a:rPr lang="en-US" sz="19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for following IC of TWO Pass assembler with hypothetical Instruction set. (</a:t>
            </a:r>
            <a:r>
              <a:rPr lang="en-US" sz="19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Assume symbols, literal, symbol table and literal table)</a:t>
            </a:r>
            <a:endParaRPr lang="en-US" sz="1900" dirty="0"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08998" y="862929"/>
            <a:ext cx="290873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00)  (C, 200)</a:t>
            </a:r>
            <a:endParaRPr lang="en-US" dirty="0"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dirty="0"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8443" y="990600"/>
            <a:ext cx="7047914" cy="1330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Assumption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– 3 symbols are A,B, C and 5 literals are 1,2,3,4,5</a:t>
            </a:r>
          </a:p>
          <a:p>
            <a:pPr algn="just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Based on this assumption; following are the required data structures: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E85834-4F94-42B8-BC7E-EE468B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74" y="175419"/>
            <a:ext cx="2334651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664A-BA5C-4B49-A99A-BE20CA61B365}"/>
              </a:ext>
            </a:extLst>
          </p:cNvPr>
          <p:cNvSpPr/>
          <p:nvPr/>
        </p:nvSpPr>
        <p:spPr>
          <a:xfrm>
            <a:off x="4292856" y="2841962"/>
            <a:ext cx="7047914" cy="194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(AD, 04) signifies IC for LTORG i.e. End of the previous pool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(AD, 01) signifies IC for END i.e. end of the program and existing pool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Tasks: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Create constant representation for literals of previous pool by incrementing LC value.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4EFA1-AA8A-470A-8051-4343E826EF4D}"/>
              </a:ext>
            </a:extLst>
          </p:cNvPr>
          <p:cNvGrpSpPr/>
          <p:nvPr/>
        </p:nvGrpSpPr>
        <p:grpSpPr>
          <a:xfrm>
            <a:off x="1913021" y="1467853"/>
            <a:ext cx="4923877" cy="3845169"/>
            <a:chOff x="1913021" y="1467853"/>
            <a:chExt cx="4923877" cy="38451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EEF5BE-978C-4401-96E7-22EBCC517E5E}"/>
                </a:ext>
              </a:extLst>
            </p:cNvPr>
            <p:cNvGrpSpPr/>
            <p:nvPr/>
          </p:nvGrpSpPr>
          <p:grpSpPr>
            <a:xfrm>
              <a:off x="1913021" y="1467853"/>
              <a:ext cx="1090863" cy="3845169"/>
              <a:chOff x="1913021" y="1467853"/>
              <a:chExt cx="1090863" cy="384516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A8D88F9-3A27-4B86-B7A4-2F42C28E33D0}"/>
                  </a:ext>
                </a:extLst>
              </p:cNvPr>
              <p:cNvCxnSpPr/>
              <p:nvPr/>
            </p:nvCxnSpPr>
            <p:spPr>
              <a:xfrm>
                <a:off x="1913021" y="146785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276674B-DB46-4417-A78E-394EFCB56B0C}"/>
                  </a:ext>
                </a:extLst>
              </p:cNvPr>
              <p:cNvCxnSpPr/>
              <p:nvPr/>
            </p:nvCxnSpPr>
            <p:spPr>
              <a:xfrm>
                <a:off x="1913021" y="177666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EC4227-AFF7-4B54-AAB1-EAD886E22AB0}"/>
                  </a:ext>
                </a:extLst>
              </p:cNvPr>
              <p:cNvCxnSpPr/>
              <p:nvPr/>
            </p:nvCxnSpPr>
            <p:spPr>
              <a:xfrm>
                <a:off x="2342147" y="232116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0927E0D-6264-447A-BE98-15AC692B6D55}"/>
                  </a:ext>
                </a:extLst>
              </p:cNvPr>
              <p:cNvCxnSpPr/>
              <p:nvPr/>
            </p:nvCxnSpPr>
            <p:spPr>
              <a:xfrm>
                <a:off x="2342147" y="2581853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17470A-520F-4733-8E31-6281637D4BB7}"/>
                  </a:ext>
                </a:extLst>
              </p:cNvPr>
              <p:cNvCxnSpPr/>
              <p:nvPr/>
            </p:nvCxnSpPr>
            <p:spPr>
              <a:xfrm>
                <a:off x="2342147" y="315535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5369D1B-2D99-4648-97B7-0E7205B2EAEE}"/>
                  </a:ext>
                </a:extLst>
              </p:cNvPr>
              <p:cNvCxnSpPr/>
              <p:nvPr/>
            </p:nvCxnSpPr>
            <p:spPr>
              <a:xfrm>
                <a:off x="1913021" y="3452138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7A1E7C9-08EF-4C6C-BDE6-B073AF3C72BD}"/>
                  </a:ext>
                </a:extLst>
              </p:cNvPr>
              <p:cNvCxnSpPr/>
              <p:nvPr/>
            </p:nvCxnSpPr>
            <p:spPr>
              <a:xfrm>
                <a:off x="2342147" y="4218149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A54C55B-A528-47CF-9DD0-F72895DBA543}"/>
                  </a:ext>
                </a:extLst>
              </p:cNvPr>
              <p:cNvCxnSpPr/>
              <p:nvPr/>
            </p:nvCxnSpPr>
            <p:spPr>
              <a:xfrm>
                <a:off x="2342147" y="4506906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196623-F69F-4D93-861F-C9BFA82DC83F}"/>
                  </a:ext>
                </a:extLst>
              </p:cNvPr>
              <p:cNvCxnSpPr/>
              <p:nvPr/>
            </p:nvCxnSpPr>
            <p:spPr>
              <a:xfrm>
                <a:off x="2342147" y="5313022"/>
                <a:ext cx="661737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6779-1F59-447A-8406-33B1AEB37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65131" y="1549913"/>
              <a:ext cx="107176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28E710-9CCA-4C02-9499-C8D9E15D4DB9}"/>
              </a:ext>
            </a:extLst>
          </p:cNvPr>
          <p:cNvGrpSpPr/>
          <p:nvPr/>
        </p:nvGrpSpPr>
        <p:grpSpPr>
          <a:xfrm>
            <a:off x="2297970" y="1549913"/>
            <a:ext cx="6775692" cy="3535064"/>
            <a:chOff x="2297970" y="1549913"/>
            <a:chExt cx="6775692" cy="35350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0D2B2F-8BE5-4A5A-8103-29C7100EDD15}"/>
                </a:ext>
              </a:extLst>
            </p:cNvPr>
            <p:cNvGrpSpPr/>
            <p:nvPr/>
          </p:nvGrpSpPr>
          <p:grpSpPr>
            <a:xfrm>
              <a:off x="2297970" y="2041667"/>
              <a:ext cx="705914" cy="3043310"/>
              <a:chOff x="2297970" y="2041667"/>
              <a:chExt cx="705914" cy="30433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1957F55-6624-4E93-91A9-DF034329B225}"/>
                  </a:ext>
                </a:extLst>
              </p:cNvPr>
              <p:cNvCxnSpPr/>
              <p:nvPr/>
            </p:nvCxnSpPr>
            <p:spPr>
              <a:xfrm>
                <a:off x="2342147" y="2041667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9829778-BAA1-43AF-93BC-8DC9996A75EA}"/>
                  </a:ext>
                </a:extLst>
              </p:cNvPr>
              <p:cNvCxnSpPr/>
              <p:nvPr/>
            </p:nvCxnSpPr>
            <p:spPr>
              <a:xfrm>
                <a:off x="2342147" y="2883384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EC7C9BF-16EE-4361-A0F6-32790E210DA8}"/>
                  </a:ext>
                </a:extLst>
              </p:cNvPr>
              <p:cNvCxnSpPr/>
              <p:nvPr/>
            </p:nvCxnSpPr>
            <p:spPr>
              <a:xfrm>
                <a:off x="2297970" y="3978319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38E529C-5BCE-4682-8C0F-DDE80C240A1F}"/>
                  </a:ext>
                </a:extLst>
              </p:cNvPr>
              <p:cNvCxnSpPr/>
              <p:nvPr/>
            </p:nvCxnSpPr>
            <p:spPr>
              <a:xfrm>
                <a:off x="2342147" y="4791900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FF755BE-94EE-453D-85BD-CDA08A5DEDED}"/>
                  </a:ext>
                </a:extLst>
              </p:cNvPr>
              <p:cNvCxnSpPr/>
              <p:nvPr/>
            </p:nvCxnSpPr>
            <p:spPr>
              <a:xfrm>
                <a:off x="2342147" y="5084977"/>
                <a:ext cx="661737" cy="0"/>
              </a:xfrm>
              <a:prstGeom prst="line">
                <a:avLst/>
              </a:prstGeom>
              <a:ln w="25400">
                <a:solidFill>
                  <a:srgbClr val="2B0AB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EAF8CA-548C-4AFD-B9CE-86DAA190CF42}"/>
                </a:ext>
              </a:extLst>
            </p:cNvPr>
            <p:cNvCxnSpPr>
              <a:cxnSpLocks/>
            </p:cNvCxnSpPr>
            <p:nvPr/>
          </p:nvCxnSpPr>
          <p:spPr>
            <a:xfrm>
              <a:off x="8248233" y="1549913"/>
              <a:ext cx="825429" cy="0"/>
            </a:xfrm>
            <a:prstGeom prst="line">
              <a:avLst/>
            </a:prstGeom>
            <a:ln w="25400">
              <a:solidFill>
                <a:srgbClr val="2B0AB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BB09B85-C33E-4D9F-8643-B9348F095D6D}"/>
              </a:ext>
            </a:extLst>
          </p:cNvPr>
          <p:cNvSpPr/>
          <p:nvPr/>
        </p:nvSpPr>
        <p:spPr>
          <a:xfrm>
            <a:off x="4292856" y="5084977"/>
            <a:ext cx="7047914" cy="824092"/>
          </a:xfrm>
          <a:prstGeom prst="rect">
            <a:avLst/>
          </a:prstGeom>
          <a:solidFill>
            <a:srgbClr val="F9C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(S, 00) and (L,00) meaning S[0].address and L[0].address-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Create suitable data structures and write target code.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35599" y="6315039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363C-32E6-4944-9FB4-C7AC474189DD}" type="slidenum"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211016" y="106978"/>
            <a:ext cx="9340948" cy="6771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Write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Target code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for following IC of TWO Pass assembler with hypothetical Instruction set. (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Times New Roman" pitchFamily="18" charset="0"/>
              </a:rPr>
              <a:t>Assume symbols, literal, symbol table and literal table)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08998" y="862929"/>
            <a:ext cx="290873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00)  (C, 200)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47775" algn="ctr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48443" y="990600"/>
            <a:ext cx="7047914" cy="1330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Assumption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– 3 symbols are A,B, C and 5 literals are 1,2,3,4,5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Based on this assumption; following are the required data structures: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9465" y="2643586"/>
            <a:ext cx="2743200" cy="169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532613"/>
            <a:ext cx="25759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080602"/>
            <a:ext cx="1600200" cy="107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E85834-4F94-42B8-BC7E-EE468B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74" y="175419"/>
            <a:ext cx="2334651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2100" b="1" dirty="0"/>
              <a:t>2-pass assembler practice example 4</a:t>
            </a:r>
          </a:p>
        </p:txBody>
      </p:sp>
    </p:spTree>
    <p:extLst>
      <p:ext uri="{BB962C8B-B14F-4D97-AF65-F5344CB8AC3E}">
        <p14:creationId xmlns:p14="http://schemas.microsoft.com/office/powerpoint/2010/main" val="3385356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982200" y="6295652"/>
            <a:ext cx="1905000" cy="457200"/>
          </a:xfrm>
          <a:prstGeom prst="rect">
            <a:avLst/>
          </a:prstGeom>
        </p:spPr>
        <p:txBody>
          <a:bodyPr vert="horz"/>
          <a:lstStyle/>
          <a:p>
            <a:pPr algn="r">
              <a:defRPr/>
            </a:pPr>
            <a:fld id="{6FF3363C-32E6-4944-9FB4-C7AC474189DD}" type="slidenum">
              <a:rPr lang="en-US" altLang="zh-TW" sz="1400">
                <a:solidFill>
                  <a:schemeClr val="tx2"/>
                </a:solidFill>
              </a:rPr>
              <a:pPr algn="r">
                <a:defRPr/>
              </a:pPr>
              <a:t>99</a:t>
            </a:fld>
            <a:endParaRPr lang="en-US" altLang="zh-TW" sz="1400" dirty="0">
              <a:solidFill>
                <a:schemeClr val="tx2"/>
              </a:solidFill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628918" y="105148"/>
            <a:ext cx="2908736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(AD, 00)  (C, 200)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09)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09)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04)  (0)  (L,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02)  (0)  (L,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10)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(AD, 04)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04)  (0)  (L,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04)  (0)  (S,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01)  (0)  (S,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02)  (0)  (L, 03)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08)  (0)  (L, 04)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05)  (0)  (S, 02)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(DL, 01)  (C, 01)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(IS, 00)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247775" algn="ctr"/>
              </a:tabLst>
            </a:pP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(AD, 01)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D8DBCD-3B66-43CC-9C8B-74FB75BAB2D5}"/>
              </a:ext>
            </a:extLst>
          </p:cNvPr>
          <p:cNvGrpSpPr/>
          <p:nvPr/>
        </p:nvGrpSpPr>
        <p:grpSpPr>
          <a:xfrm>
            <a:off x="4724400" y="105148"/>
            <a:ext cx="4900605" cy="6740307"/>
            <a:chOff x="4724400" y="105148"/>
            <a:chExt cx="4900605" cy="674030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868669" y="105148"/>
              <a:ext cx="2756336" cy="6740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----------------------</a:t>
              </a:r>
              <a:endParaRPr lang="en-US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200 – 09 0 216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201 – 09 0 217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202 – 04 0 208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203 – 04 0 216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204 – 01 0 217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205 – 02 0 209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206 – 05 0 218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207 – 10 0 218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208 – 00 0 001</a:t>
              </a:r>
            </a:p>
            <a:p>
              <a:pPr eaLnBrk="0" hangingPunct="0">
                <a:tabLst>
                  <a:tab pos="1247775" algn="ctr"/>
                </a:tabLst>
              </a:pPr>
              <a:r>
                <a:rPr lang="en-US" b="1" dirty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209 – 00 0 002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210 – 04 0 220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211 – 04 0 216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212 – 01 0 207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213 – 02 0 221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214 – 08 0 222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215 – 05 0 218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216 –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217 –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218 -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219 – 00 0 000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47775" algn="ctr"/>
                </a:tabLst>
              </a:pPr>
              <a:r>
                <a:rPr lang="en-US" b="1" dirty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220 – 00 0 003</a:t>
              </a:r>
            </a:p>
            <a:p>
              <a:pPr eaLnBrk="0" hangingPunct="0">
                <a:tabLst>
                  <a:tab pos="1247775" algn="ctr"/>
                </a:tabLst>
              </a:pPr>
              <a:r>
                <a:rPr lang="en-US" b="1" dirty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221 – 00 0 004</a:t>
              </a:r>
            </a:p>
            <a:p>
              <a:pPr eaLnBrk="0" hangingPunct="0">
                <a:tabLst>
                  <a:tab pos="1247775" algn="ctr"/>
                </a:tabLst>
              </a:pPr>
              <a:r>
                <a:rPr lang="en-US" b="1" dirty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222 – 00 0 005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724400" y="2895600"/>
              <a:ext cx="1976438" cy="10668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code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87FC50B-4B10-4AEA-B59F-15FD5BB3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23343"/>
            <a:ext cx="1628918" cy="544513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Solution - example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7E4DF-8A5A-41AE-A685-75A77A3EE725}"/>
              </a:ext>
            </a:extLst>
          </p:cNvPr>
          <p:cNvGrpSpPr/>
          <p:nvPr/>
        </p:nvGrpSpPr>
        <p:grpSpPr>
          <a:xfrm>
            <a:off x="9690279" y="722909"/>
            <a:ext cx="2282070" cy="4669360"/>
            <a:chOff x="9690279" y="722909"/>
            <a:chExt cx="2282070" cy="466936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8D5F3EDE-F3E3-4193-A319-7A9868D8B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90279" y="722909"/>
              <a:ext cx="2196921" cy="135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B864FFEB-8817-4E9A-85E0-6D563BB9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94034" y="2329377"/>
              <a:ext cx="2178315" cy="1933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827D9129-CC06-4F3D-A306-B8A2A2537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04998" y="4416909"/>
              <a:ext cx="1448835" cy="975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8812</Words>
  <Application>Microsoft Office PowerPoint</Application>
  <PresentationFormat>Widescreen</PresentationFormat>
  <Paragraphs>1923</Paragraphs>
  <Slides>104</Slides>
  <Notes>21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5" baseType="lpstr">
      <vt:lpstr>Arial</vt:lpstr>
      <vt:lpstr>Calibri</vt:lpstr>
      <vt:lpstr>Calibri </vt:lpstr>
      <vt:lpstr>Calibri Light</vt:lpstr>
      <vt:lpstr>Cambria</vt:lpstr>
      <vt:lpstr>Times New Roman</vt:lpstr>
      <vt:lpstr>Verdana</vt:lpstr>
      <vt:lpstr>Wingdings</vt:lpstr>
      <vt:lpstr>Wingdings 3</vt:lpstr>
      <vt:lpstr>Office Theme</vt:lpstr>
      <vt:lpstr>Bitmap Image</vt:lpstr>
      <vt:lpstr>System Programming and Operating System</vt:lpstr>
      <vt:lpstr>Course Objectives</vt:lpstr>
      <vt:lpstr>Course Outcomes</vt:lpstr>
      <vt:lpstr>System Programming and Operating System  18BTIS502</vt:lpstr>
      <vt:lpstr>Let’s think:</vt:lpstr>
      <vt:lpstr>Software – System software and Application software</vt:lpstr>
      <vt:lpstr>1. Introduction to Systems Programming</vt:lpstr>
      <vt:lpstr>PowerPoint Presentation</vt:lpstr>
      <vt:lpstr>Introduction</vt:lpstr>
      <vt:lpstr>Introduction to System Software</vt:lpstr>
      <vt:lpstr>Language Processing</vt:lpstr>
      <vt:lpstr>Language Processing + Activities</vt:lpstr>
      <vt:lpstr>Program Translator</vt:lpstr>
      <vt:lpstr>c/cpp program Translation hierarchy</vt:lpstr>
      <vt:lpstr>Build Process in C (5 phases)</vt:lpstr>
      <vt:lpstr>Program Interpretation (Fetch, Analyze and execute)</vt:lpstr>
      <vt:lpstr>PowerPoint Presentation</vt:lpstr>
      <vt:lpstr>Components  of  System Software</vt:lpstr>
      <vt:lpstr>Assemblers</vt:lpstr>
      <vt:lpstr>Elements of Assembly Language</vt:lpstr>
      <vt:lpstr>Symbolic names</vt:lpstr>
      <vt:lpstr>Mnemonic Opcodes (Machine Instructions):</vt:lpstr>
      <vt:lpstr>PowerPoint Presentation</vt:lpstr>
      <vt:lpstr>Today’s discussion</vt:lpstr>
      <vt:lpstr>Last class</vt:lpstr>
      <vt:lpstr>Learning outcome of this session</vt:lpstr>
      <vt:lpstr>Assembly Language Statements</vt:lpstr>
      <vt:lpstr>Assembly Directives</vt:lpstr>
      <vt:lpstr>PowerPoint Presentation</vt:lpstr>
      <vt:lpstr>PowerPoint Presentation</vt:lpstr>
      <vt:lpstr>Forward References</vt:lpstr>
      <vt:lpstr>PowerPoint Presentation</vt:lpstr>
      <vt:lpstr>Literals</vt:lpstr>
      <vt:lpstr>Literals – Example ALP</vt:lpstr>
      <vt:lpstr>Immediate Addressing</vt:lpstr>
      <vt:lpstr>Literal POOL</vt:lpstr>
      <vt:lpstr>LTORG Example</vt:lpstr>
      <vt:lpstr>Duplicate Literals</vt:lpstr>
      <vt:lpstr>EQU Directive- for symbols  </vt:lpstr>
      <vt:lpstr>Last class</vt:lpstr>
      <vt:lpstr>Symbols (EQU Directive)</vt:lpstr>
      <vt:lpstr>EQU – No LC processing</vt:lpstr>
      <vt:lpstr>Usage of Symbols </vt:lpstr>
      <vt:lpstr>ORG / ORIGIN Directive</vt:lpstr>
      <vt:lpstr>EQU and ORIGIN  example</vt:lpstr>
      <vt:lpstr>No Forward Reference Allowed</vt:lpstr>
      <vt:lpstr>ORG and EQU Restriction</vt:lpstr>
      <vt:lpstr> Overview of 2 pass assembler</vt:lpstr>
      <vt:lpstr>PowerPoint Presentation</vt:lpstr>
      <vt:lpstr>Today’s discussion</vt:lpstr>
      <vt:lpstr>Assembler Pass – I Data Structures</vt:lpstr>
      <vt:lpstr>PowerPoint Presentation</vt:lpstr>
      <vt:lpstr>PowerPoint Presentation</vt:lpstr>
      <vt:lpstr>Symbol Processing</vt:lpstr>
      <vt:lpstr>Literal Processing </vt:lpstr>
      <vt:lpstr>PowerPoint Presentation</vt:lpstr>
      <vt:lpstr>PowerPoint Presentation</vt:lpstr>
      <vt:lpstr>Intermediate Code (IC) Units </vt:lpstr>
      <vt:lpstr>Intermediate Code (IC) Units </vt:lpstr>
      <vt:lpstr>IC units – Operand field</vt:lpstr>
      <vt:lpstr>PowerPoint Presentation</vt:lpstr>
      <vt:lpstr>Assembler First Pass</vt:lpstr>
      <vt:lpstr>Assembler First Pass</vt:lpstr>
      <vt:lpstr>Recap</vt:lpstr>
      <vt:lpstr>Learning outcome of this session</vt:lpstr>
      <vt:lpstr>IC: Example of Variant I</vt:lpstr>
      <vt:lpstr>PowerPoint Presentation</vt:lpstr>
      <vt:lpstr>IC: Example of Variant II</vt:lpstr>
      <vt:lpstr>PowerPoint Presentation</vt:lpstr>
      <vt:lpstr>Algorithm : Pass - I</vt:lpstr>
      <vt:lpstr>Algorithm : Pass – I contd..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 Phases</vt:lpstr>
      <vt:lpstr>Single Pass Assembler / One pass assembler (Translation)</vt:lpstr>
      <vt:lpstr>Single Pass Translation – Backpatching Implementation</vt:lpstr>
      <vt:lpstr>Single Pass Translation – Backpatching Implementation</vt:lpstr>
      <vt:lpstr>Single Pass Translation – Backpatching Implementation</vt:lpstr>
      <vt:lpstr>Single Pass Translation – (EXAMPLE)</vt:lpstr>
      <vt:lpstr>Single Pass Translation – (example)</vt:lpstr>
      <vt:lpstr>Listing &amp; Error reporting</vt:lpstr>
      <vt:lpstr>Error reporting in Pass-I</vt:lpstr>
      <vt:lpstr>Error reporting in pass II</vt:lpstr>
      <vt:lpstr>Pass-I Flowchart</vt:lpstr>
      <vt:lpstr>Pass-I Flowchart</vt:lpstr>
      <vt:lpstr>Assemblers in nutshell</vt:lpstr>
      <vt:lpstr>Practice Questions on Assemblers</vt:lpstr>
      <vt:lpstr>Practice Questions on Assemblers</vt:lpstr>
      <vt:lpstr>Problem Solving</vt:lpstr>
      <vt:lpstr>2-pass assembler practice example 1</vt:lpstr>
      <vt:lpstr>2-pass assembler practice example 2</vt:lpstr>
      <vt:lpstr>2-pass assembler practice example 3</vt:lpstr>
      <vt:lpstr>2-pass assembler practice example 4</vt:lpstr>
      <vt:lpstr>2-pass assembler practice example 4</vt:lpstr>
      <vt:lpstr>Solution - example 4</vt:lpstr>
      <vt:lpstr>2-pass assembler practice example 5</vt:lpstr>
      <vt:lpstr>2-pass assembler practice example 6</vt:lpstr>
      <vt:lpstr>2-pass assembler practice example 6 - SOLUTION</vt:lpstr>
      <vt:lpstr>2-pass assembler practice example 7</vt:lpstr>
      <vt:lpstr>2-pass assembler practice  example 7 -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and Operating System</dc:title>
  <dc:creator>Jyoti Malhotra</dc:creator>
  <cp:lastModifiedBy>Jyoti Malhotra</cp:lastModifiedBy>
  <cp:revision>10</cp:revision>
  <dcterms:created xsi:type="dcterms:W3CDTF">2020-08-20T03:53:40Z</dcterms:created>
  <dcterms:modified xsi:type="dcterms:W3CDTF">2020-08-30T13:34:22Z</dcterms:modified>
</cp:coreProperties>
</file>