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notesSlides/notesSlide30.xml" ContentType="application/vnd.openxmlformats-officedocument.presentationml.notesSlide+xml"/>
  <Override PartName="/ppt/ink/ink2.xml" ContentType="application/inkml+xml"/>
  <Override PartName="/ppt/notesSlides/notesSlide31.xml" ContentType="application/vnd.openxmlformats-officedocument.presentationml.notesSlide+xml"/>
  <Override PartName="/ppt/ink/ink3.xml" ContentType="application/inkml+xml"/>
  <Override PartName="/ppt/notesSlides/notesSlide32.xml" ContentType="application/vnd.openxmlformats-officedocument.presentationml.notesSlide+xml"/>
  <Override PartName="/ppt/ink/ink4.xml" ContentType="application/inkml+xml"/>
  <Override PartName="/ppt/ink/ink5.xml" ContentType="application/inkml+xml"/>
  <Override PartName="/ppt/notesSlides/notesSlide33.xml" ContentType="application/vnd.openxmlformats-officedocument.presentationml.notesSlide+xml"/>
  <Override PartName="/ppt/ink/ink6.xml" ContentType="application/inkml+xml"/>
  <Override PartName="/ppt/notesSlides/notesSlide34.xml" ContentType="application/vnd.openxmlformats-officedocument.presentationml.notesSlide+xml"/>
  <Override PartName="/ppt/ink/ink7.xml" ContentType="application/inkml+xml"/>
  <Override PartName="/ppt/notesSlides/notesSlide35.xml" ContentType="application/vnd.openxmlformats-officedocument.presentationml.notesSlide+xml"/>
  <Override PartName="/ppt/ink/ink8.xml" ContentType="application/inkml+xml"/>
  <Override PartName="/ppt/ink/ink9.xml" ContentType="application/inkml+xml"/>
  <Override PartName="/ppt/notesSlides/notesSlide36.xml" ContentType="application/vnd.openxmlformats-officedocument.presentationml.notesSlide+xml"/>
  <Override PartName="/ppt/ink/ink10.xml" ContentType="application/inkml+xml"/>
  <Override PartName="/ppt/notesSlides/notesSlide37.xml" ContentType="application/vnd.openxmlformats-officedocument.presentationml.notesSlide+xml"/>
  <Override PartName="/ppt/ink/ink11.xml" ContentType="application/inkml+xml"/>
  <Override PartName="/ppt/notesSlides/notesSlide38.xml" ContentType="application/vnd.openxmlformats-officedocument.presentationml.notesSlide+xml"/>
  <Override PartName="/ppt/ink/ink12.xml" ContentType="application/inkml+xml"/>
  <Override PartName="/ppt/notesSlides/notesSlide39.xml" ContentType="application/vnd.openxmlformats-officedocument.presentationml.notesSlide+xml"/>
  <Override PartName="/ppt/ink/ink13.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820" r:id="rId2"/>
  </p:sldMasterIdLst>
  <p:notesMasterIdLst>
    <p:notesMasterId r:id="rId85"/>
  </p:notesMasterIdLst>
  <p:handoutMasterIdLst>
    <p:handoutMasterId r:id="rId86"/>
  </p:handoutMasterIdLst>
  <p:sldIdLst>
    <p:sldId id="498" r:id="rId3"/>
    <p:sldId id="690" r:id="rId4"/>
    <p:sldId id="483" r:id="rId5"/>
    <p:sldId id="499" r:id="rId6"/>
    <p:sldId id="984" r:id="rId7"/>
    <p:sldId id="985" r:id="rId8"/>
    <p:sldId id="447" r:id="rId9"/>
    <p:sldId id="1052" r:id="rId10"/>
    <p:sldId id="504" r:id="rId11"/>
    <p:sldId id="987" r:id="rId12"/>
    <p:sldId id="988" r:id="rId13"/>
    <p:sldId id="902" r:id="rId14"/>
    <p:sldId id="989" r:id="rId15"/>
    <p:sldId id="990" r:id="rId16"/>
    <p:sldId id="696" r:id="rId17"/>
    <p:sldId id="776" r:id="rId18"/>
    <p:sldId id="991" r:id="rId19"/>
    <p:sldId id="811" r:id="rId20"/>
    <p:sldId id="910" r:id="rId21"/>
    <p:sldId id="995" r:id="rId22"/>
    <p:sldId id="994" r:id="rId23"/>
    <p:sldId id="996" r:id="rId24"/>
    <p:sldId id="997" r:id="rId25"/>
    <p:sldId id="998" r:id="rId26"/>
    <p:sldId id="999" r:id="rId27"/>
    <p:sldId id="1000" r:id="rId28"/>
    <p:sldId id="912" r:id="rId29"/>
    <p:sldId id="913" r:id="rId30"/>
    <p:sldId id="992" r:id="rId31"/>
    <p:sldId id="1002" r:id="rId32"/>
    <p:sldId id="1053" r:id="rId33"/>
    <p:sldId id="1054" r:id="rId34"/>
    <p:sldId id="1001" r:id="rId35"/>
    <p:sldId id="993" r:id="rId36"/>
    <p:sldId id="1055" r:id="rId37"/>
    <p:sldId id="1003" r:id="rId38"/>
    <p:sldId id="1004" r:id="rId39"/>
    <p:sldId id="1005" r:id="rId40"/>
    <p:sldId id="1006" r:id="rId41"/>
    <p:sldId id="1007" r:id="rId42"/>
    <p:sldId id="1056" r:id="rId43"/>
    <p:sldId id="1057" r:id="rId44"/>
    <p:sldId id="842" r:id="rId45"/>
    <p:sldId id="1009" r:id="rId46"/>
    <p:sldId id="937" r:id="rId47"/>
    <p:sldId id="1008" r:id="rId48"/>
    <p:sldId id="1014" r:id="rId49"/>
    <p:sldId id="1011" r:id="rId50"/>
    <p:sldId id="1016" r:id="rId51"/>
    <p:sldId id="1010" r:id="rId52"/>
    <p:sldId id="1012" r:id="rId53"/>
    <p:sldId id="1013" r:id="rId54"/>
    <p:sldId id="1017" r:id="rId55"/>
    <p:sldId id="1021" r:id="rId56"/>
    <p:sldId id="1023" r:id="rId57"/>
    <p:sldId id="1018" r:id="rId58"/>
    <p:sldId id="1019" r:id="rId59"/>
    <p:sldId id="1020" r:id="rId60"/>
    <p:sldId id="1022" r:id="rId61"/>
    <p:sldId id="1024" r:id="rId62"/>
    <p:sldId id="1025" r:id="rId63"/>
    <p:sldId id="1027" r:id="rId64"/>
    <p:sldId id="1028" r:id="rId65"/>
    <p:sldId id="1035" r:id="rId66"/>
    <p:sldId id="1030" r:id="rId67"/>
    <p:sldId id="1031" r:id="rId68"/>
    <p:sldId id="1032" r:id="rId69"/>
    <p:sldId id="1033" r:id="rId70"/>
    <p:sldId id="1058" r:id="rId71"/>
    <p:sldId id="1059" r:id="rId72"/>
    <p:sldId id="1060" r:id="rId73"/>
    <p:sldId id="1036" r:id="rId74"/>
    <p:sldId id="1037" r:id="rId75"/>
    <p:sldId id="1042" r:id="rId76"/>
    <p:sldId id="1043" r:id="rId77"/>
    <p:sldId id="1045" r:id="rId78"/>
    <p:sldId id="1046" r:id="rId79"/>
    <p:sldId id="1047" r:id="rId80"/>
    <p:sldId id="1049" r:id="rId81"/>
    <p:sldId id="1048" r:id="rId82"/>
    <p:sldId id="1051" r:id="rId83"/>
    <p:sldId id="887" r:id="rId84"/>
  </p:sldIdLst>
  <p:sldSz cx="9144000" cy="6858000" type="screen4x3"/>
  <p:notesSz cx="7188200" cy="9448800"/>
  <p:defaultTextStyle>
    <a:defPPr>
      <a:defRPr lang="en-US"/>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8BFF8B"/>
    <a:srgbClr val="727CA3"/>
    <a:srgbClr val="FC9B74"/>
    <a:srgbClr val="0000FF"/>
    <a:srgbClr val="FFFFCC"/>
    <a:srgbClr val="FED6FB"/>
    <a:srgbClr val="FFFFFF"/>
    <a:srgbClr val="FFFF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67" autoAdjust="0"/>
  </p:normalViewPr>
  <p:slideViewPr>
    <p:cSldViewPr>
      <p:cViewPr varScale="1">
        <p:scale>
          <a:sx n="55" d="100"/>
          <a:sy n="55" d="100"/>
        </p:scale>
        <p:origin x="127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1"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a:t>Multiple Applications</a:t>
          </a:r>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a:t>Applications can be effectively programmed as a concurrent processes</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pt>
  </dgm:ptLst>
  <dgm:cxnLst>
    <dgm:cxn modelId="{FBDF8926-8619-46C4-B58B-8979217BE778}" type="presOf" srcId="{F21FDA6A-4F07-0D4F-9E88-CEFD73BAF888}" destId="{B5DE52A4-5BAD-234E-8324-7F48BEFAEE24}" srcOrd="0" destOrd="0" presId="urn:microsoft.com/office/officeart/2005/8/layout/hierarchy3"/>
    <dgm:cxn modelId="{60A52929-8926-469E-8FB9-061427FD9996}" type="presOf" srcId="{BFC6470E-032A-F84D-85FF-98078ABB16B2}" destId="{F3BF7410-2C70-2A4A-9A15-E018E4826824}" srcOrd="0" destOrd="0" presId="urn:microsoft.com/office/officeart/2005/8/layout/hierarchy3"/>
    <dgm:cxn modelId="{6E9F6637-078C-44F5-B3F4-F9A9680E06EC}" type="presOf" srcId="{A8E6D635-1D7D-524E-A06B-F5F86CA22012}" destId="{F1F4C278-EA79-A24A-BF1A-FFED1F757D29}" srcOrd="0" destOrd="0" presId="urn:microsoft.com/office/officeart/2005/8/layout/hierarchy3"/>
    <dgm:cxn modelId="{00C80838-75FE-4B79-9A11-2F99442B5EE8}" type="presOf" srcId="{AE745A19-2E44-B14F-A6F0-A7F0940FAC1D}" destId="{88849F20-B33C-5C44-AFB9-0C414FE0E452}" srcOrd="0" destOrd="0" presId="urn:microsoft.com/office/officeart/2005/8/layout/hierarchy3"/>
    <dgm:cxn modelId="{0DC9B43F-B144-4A12-B832-D45A0FDE07C9}" type="presOf" srcId="{6B0517C7-4E5A-694D-BE55-A47A8D05B1A2}" destId="{B3885876-BC01-CE40-B4AF-B8DD35B11E00}" srcOrd="0" destOrd="0" presId="urn:microsoft.com/office/officeart/2005/8/layout/hierarchy3"/>
    <dgm:cxn modelId="{4E4C3367-5AC0-479A-AB5C-D6A7690A31C2}" type="presOf" srcId="{1BDD9158-04C7-A04C-9834-4F8C598C9F8C}" destId="{1ED9D157-9E28-F645-9843-B974AEE688A5}" srcOrd="0" destOrd="0" presId="urn:microsoft.com/office/officeart/2005/8/layout/hierarchy3"/>
    <dgm:cxn modelId="{D3DC726A-1455-497E-BEAD-A4148A9D20F0}" type="presOf" srcId="{5FAB8150-C3BB-FD4D-838A-B912D10D3CE8}" destId="{AB58CB0B-9A79-FB46-B44A-123C202FA944}" srcOrd="0" destOrd="0" presId="urn:microsoft.com/office/officeart/2005/8/layout/hierarchy3"/>
    <dgm:cxn modelId="{414C026E-6C4B-1D49-9C54-D63E3828FD6C}" srcId="{5FAB8150-C3BB-FD4D-838A-B912D10D3CE8}" destId="{E0B92144-1042-744C-8313-F0BD2A4A42B1}" srcOrd="0" destOrd="0" parTransId="{1BD55ACB-0822-CD4F-B885-3FAB9ECA0FC6}" sibTransId="{E0BB673D-7DE6-A541-9C19-4590F9C7CA05}"/>
    <dgm:cxn modelId="{AE1FDE51-D7D0-494D-8E85-DA6BD81D282C}" srcId="{101BCE59-3EBE-B841-B815-9A8E0791CF6A}" destId="{6B0517C7-4E5A-694D-BE55-A47A8D05B1A2}" srcOrd="0" destOrd="0" parTransId="{1BDD9158-04C7-A04C-9834-4F8C598C9F8C}" sibTransId="{8C867362-BBC6-D547-8E8E-0EAE24DE45FE}"/>
    <dgm:cxn modelId="{8F1AB073-8614-8748-95A0-7C02D69A32BC}" srcId="{F21FDA6A-4F07-0D4F-9E88-CEFD73BAF888}" destId="{BFC6470E-032A-F84D-85FF-98078ABB16B2}" srcOrd="0" destOrd="0" parTransId="{0DF5F4DB-3599-394B-8DEC-40045FF4D2B4}" sibTransId="{4C958A26-8472-AC4E-8BF1-DCB1B27963BD}"/>
    <dgm:cxn modelId="{9B8E2483-B2BE-4523-90AC-55A02F844F18}" type="presOf" srcId="{BFC6470E-032A-F84D-85FF-98078ABB16B2}" destId="{917ED4E3-2D56-4142-91BF-44FAE2150179}" srcOrd="1" destOrd="0" presId="urn:microsoft.com/office/officeart/2005/8/layout/hierarchy3"/>
    <dgm:cxn modelId="{C65B2389-C44B-440E-A703-427D181CC073}" type="presOf" srcId="{E0B92144-1042-744C-8313-F0BD2A4A42B1}" destId="{B128BA17-BE6B-384D-BBE0-54B7B122AB84}" srcOrd="0" destOrd="0" presId="urn:microsoft.com/office/officeart/2005/8/layout/hierarchy3"/>
    <dgm:cxn modelId="{EBA2A6A5-1B11-4C90-88E1-A09EF1A03483}" type="presOf" srcId="{5FAB8150-C3BB-FD4D-838A-B912D10D3CE8}" destId="{78630B86-8B91-0740-B5D3-E4F93B9FD356}" srcOrd="1" destOrd="0" presId="urn:microsoft.com/office/officeart/2005/8/layout/hierarchy3"/>
    <dgm:cxn modelId="{06B9F2BA-D04C-44A0-AAA3-32BED65CF58A}" type="presOf" srcId="{1BD55ACB-0822-CD4F-B885-3FAB9ECA0FC6}" destId="{43D5D9E6-EF4D-F346-B286-0A0EDC9D6387}" srcOrd="0" destOrd="0" presId="urn:microsoft.com/office/officeart/2005/8/layout/hierarchy3"/>
    <dgm:cxn modelId="{49A0B4D7-5933-4F1F-A37E-6BCB8722CF90}" type="presOf" srcId="{101BCE59-3EBE-B841-B815-9A8E0791CF6A}" destId="{17B0E10E-D838-344A-8744-4EA0AE3512AA}" srcOrd="1"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9D399DFF-B254-4F91-A2CD-3F8DD1E6A4CA}" type="presOf" srcId="{101BCE59-3EBE-B841-B815-9A8E0791CF6A}" destId="{0CE5ACD9-A885-F943-8BFF-063CFB705DFD}" srcOrd="0" destOrd="0" presId="urn:microsoft.com/office/officeart/2005/8/layout/hierarchy3"/>
    <dgm:cxn modelId="{C0E7B871-B613-49A4-A0DE-987E7F68ACA1}" type="presParOf" srcId="{B5DE52A4-5BAD-234E-8324-7F48BEFAEE24}" destId="{DD23D278-35B8-8141-B585-6DF97FD3ABBC}" srcOrd="0" destOrd="0" presId="urn:microsoft.com/office/officeart/2005/8/layout/hierarchy3"/>
    <dgm:cxn modelId="{4CFB0595-9FBC-4339-B3D4-50832E762AB7}" type="presParOf" srcId="{DD23D278-35B8-8141-B585-6DF97FD3ABBC}" destId="{1C83C965-C16C-3548-8351-41D1CA562A67}" srcOrd="0" destOrd="0" presId="urn:microsoft.com/office/officeart/2005/8/layout/hierarchy3"/>
    <dgm:cxn modelId="{865CD199-C22D-46CB-B007-13F5A6368BC2}" type="presParOf" srcId="{1C83C965-C16C-3548-8351-41D1CA562A67}" destId="{F3BF7410-2C70-2A4A-9A15-E018E4826824}" srcOrd="0" destOrd="0" presId="urn:microsoft.com/office/officeart/2005/8/layout/hierarchy3"/>
    <dgm:cxn modelId="{7D130D94-44AA-4C3F-B269-6DF9C6D5D93F}" type="presParOf" srcId="{1C83C965-C16C-3548-8351-41D1CA562A67}" destId="{917ED4E3-2D56-4142-91BF-44FAE2150179}" srcOrd="1" destOrd="0" presId="urn:microsoft.com/office/officeart/2005/8/layout/hierarchy3"/>
    <dgm:cxn modelId="{3B25DEAB-FB8C-40D4-B837-CA7BD7B22690}" type="presParOf" srcId="{DD23D278-35B8-8141-B585-6DF97FD3ABBC}" destId="{D9E5D99C-A7D6-8742-A8EB-A4B056F0C6F6}" srcOrd="1" destOrd="0" presId="urn:microsoft.com/office/officeart/2005/8/layout/hierarchy3"/>
    <dgm:cxn modelId="{AD0B0534-C32C-45E8-8158-6C8A6E029132}" type="presParOf" srcId="{D9E5D99C-A7D6-8742-A8EB-A4B056F0C6F6}" destId="{88849F20-B33C-5C44-AFB9-0C414FE0E452}" srcOrd="0" destOrd="0" presId="urn:microsoft.com/office/officeart/2005/8/layout/hierarchy3"/>
    <dgm:cxn modelId="{1DCFAC1A-2510-40BD-8BF8-2B7FBF9E4FAC}" type="presParOf" srcId="{D9E5D99C-A7D6-8742-A8EB-A4B056F0C6F6}" destId="{F1F4C278-EA79-A24A-BF1A-FFED1F757D29}" srcOrd="1" destOrd="0" presId="urn:microsoft.com/office/officeart/2005/8/layout/hierarchy3"/>
    <dgm:cxn modelId="{0E275715-EFB1-4557-8237-3C3ADFD2D4BC}" type="presParOf" srcId="{B5DE52A4-5BAD-234E-8324-7F48BEFAEE24}" destId="{04B6ABB0-5684-9B41-AC06-074DBD12A824}" srcOrd="1" destOrd="0" presId="urn:microsoft.com/office/officeart/2005/8/layout/hierarchy3"/>
    <dgm:cxn modelId="{D3CB31C3-71DF-4849-BCAB-7E6EF3E4764E}" type="presParOf" srcId="{04B6ABB0-5684-9B41-AC06-074DBD12A824}" destId="{2BAC21F6-10BA-E541-AB1A-6999144904FD}" srcOrd="0" destOrd="0" presId="urn:microsoft.com/office/officeart/2005/8/layout/hierarchy3"/>
    <dgm:cxn modelId="{2FDA7643-7BD4-4B6C-87C8-8D681039B863}" type="presParOf" srcId="{2BAC21F6-10BA-E541-AB1A-6999144904FD}" destId="{0CE5ACD9-A885-F943-8BFF-063CFB705DFD}" srcOrd="0" destOrd="0" presId="urn:microsoft.com/office/officeart/2005/8/layout/hierarchy3"/>
    <dgm:cxn modelId="{C467F6E0-73F7-403E-A4B5-E228874299F2}" type="presParOf" srcId="{2BAC21F6-10BA-E541-AB1A-6999144904FD}" destId="{17B0E10E-D838-344A-8744-4EA0AE3512AA}" srcOrd="1" destOrd="0" presId="urn:microsoft.com/office/officeart/2005/8/layout/hierarchy3"/>
    <dgm:cxn modelId="{C0B354BA-FA13-474D-8727-E56FE69B9FD0}" type="presParOf" srcId="{04B6ABB0-5684-9B41-AC06-074DBD12A824}" destId="{5E86E13D-FCEC-B94D-B07C-E1FF54F44E87}" srcOrd="1" destOrd="0" presId="urn:microsoft.com/office/officeart/2005/8/layout/hierarchy3"/>
    <dgm:cxn modelId="{B2C3B09B-08C8-4ABF-8BFF-8DCD4B6B9209}" type="presParOf" srcId="{5E86E13D-FCEC-B94D-B07C-E1FF54F44E87}" destId="{1ED9D157-9E28-F645-9843-B974AEE688A5}" srcOrd="0" destOrd="0" presId="urn:microsoft.com/office/officeart/2005/8/layout/hierarchy3"/>
    <dgm:cxn modelId="{BFC3E403-9F34-4E32-8934-101E736A0A18}" type="presParOf" srcId="{5E86E13D-FCEC-B94D-B07C-E1FF54F44E87}" destId="{B3885876-BC01-CE40-B4AF-B8DD35B11E00}" srcOrd="1" destOrd="0" presId="urn:microsoft.com/office/officeart/2005/8/layout/hierarchy3"/>
    <dgm:cxn modelId="{6F63EFE1-9B34-4CEA-BF7A-91E9E718F4C9}" type="presParOf" srcId="{B5DE52A4-5BAD-234E-8324-7F48BEFAEE24}" destId="{A2D3D08C-D2D1-A448-83B1-6F15B7FC0563}" srcOrd="2" destOrd="0" presId="urn:microsoft.com/office/officeart/2005/8/layout/hierarchy3"/>
    <dgm:cxn modelId="{81A3F186-E4A8-4B51-99A3-B5F5E1405AAA}" type="presParOf" srcId="{A2D3D08C-D2D1-A448-83B1-6F15B7FC0563}" destId="{5250BEDC-3E31-9148-80D0-A3299449B34B}" srcOrd="0" destOrd="0" presId="urn:microsoft.com/office/officeart/2005/8/layout/hierarchy3"/>
    <dgm:cxn modelId="{E22D4B99-5778-495F-86CD-2344A7CF2699}" type="presParOf" srcId="{5250BEDC-3E31-9148-80D0-A3299449B34B}" destId="{AB58CB0B-9A79-FB46-B44A-123C202FA944}" srcOrd="0" destOrd="0" presId="urn:microsoft.com/office/officeart/2005/8/layout/hierarchy3"/>
    <dgm:cxn modelId="{6CC9757C-25AF-4A1E-BDF4-A8DBAD25CFD1}" type="presParOf" srcId="{5250BEDC-3E31-9148-80D0-A3299449B34B}" destId="{78630B86-8B91-0740-B5D3-E4F93B9FD356}" srcOrd="1" destOrd="0" presId="urn:microsoft.com/office/officeart/2005/8/layout/hierarchy3"/>
    <dgm:cxn modelId="{A044461A-8FAF-4E9D-9105-70B6D45B4933}" type="presParOf" srcId="{A2D3D08C-D2D1-A448-83B1-6F15B7FC0563}" destId="{1F579191-683E-C643-BEEA-8D725679033E}" srcOrd="1" destOrd="0" presId="urn:microsoft.com/office/officeart/2005/8/layout/hierarchy3"/>
    <dgm:cxn modelId="{294ED6F3-BB89-4CEB-8900-E0909D300F74}" type="presParOf" srcId="{1F579191-683E-C643-BEEA-8D725679033E}" destId="{43D5D9E6-EF4D-F346-B286-0A0EDC9D6387}" srcOrd="0" destOrd="0" presId="urn:microsoft.com/office/officeart/2005/8/layout/hierarchy3"/>
    <dgm:cxn modelId="{C4E6A3F9-3A6E-427B-B0F5-96A13DC2BC13}"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3CA0A9-4361-4A4C-8F7D-C068CECB64A9}" type="doc">
      <dgm:prSet loTypeId="urn:microsoft.com/office/officeart/2005/8/layout/process1" loCatId="process" qsTypeId="urn:microsoft.com/office/officeart/2005/8/quickstyle/simple4" qsCatId="simple" csTypeId="urn:microsoft.com/office/officeart/2005/8/colors/accent1_2#6" csCatId="accent1" phldr="1"/>
      <dgm:spPr/>
      <dgm:t>
        <a:bodyPr/>
        <a:lstStyle/>
        <a:p>
          <a:endParaRPr lang="en-US"/>
        </a:p>
      </dgm:t>
    </dgm:pt>
    <dgm:pt modelId="{32ADD72F-387D-5D49-B356-32480800A56F}">
      <dgm:prSet phldrT="[Text]"/>
      <dgm:spPr>
        <a:solidFill>
          <a:schemeClr val="accent3">
            <a:lumMod val="50000"/>
          </a:schemeClr>
        </a:solidFill>
      </dgm:spPr>
      <dgm:t>
        <a:bodyPr/>
        <a:lstStyle/>
        <a:p>
          <a:pPr algn="l"/>
          <a:r>
            <a:rPr lang="en-US" sz="3600" dirty="0"/>
            <a:t>General Situation:</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3">
            <a:lumMod val="50000"/>
          </a:schemeClr>
        </a:solidFill>
      </dgm:spPr>
      <dgm:t>
        <a:bodyPr/>
        <a:lstStyle/>
        <a:p>
          <a:pPr algn="just"/>
          <a:r>
            <a:rPr lang="en-US" sz="2100" dirty="0"/>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3">
            <a:lumMod val="50000"/>
          </a:schemeClr>
        </a:solidFill>
      </dgm:spPr>
      <dgm:t>
        <a:bodyPr/>
        <a:lstStyle/>
        <a:p>
          <a:pPr algn="just"/>
          <a:r>
            <a:rPr lang="en-US" sz="2100" dirty="0"/>
            <a:t>a single consumer is taking items out of the buffer one at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3">
            <a:lumMod val="50000"/>
          </a:schemeClr>
        </a:solidFill>
      </dgm:spPr>
      <dgm:t>
        <a:bodyPr/>
        <a:lstStyle/>
        <a:p>
          <a:pPr algn="just"/>
          <a:r>
            <a:rPr lang="en-US" sz="2100" dirty="0"/>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pPr algn="l"/>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pPr algn="just"/>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D105F745-C823-BE43-91D0-375DBAE61FAE}" type="pres">
      <dgm:prSet presAssocID="{7C3CA0A9-4361-4A4C-8F7D-C068CECB64A9}" presName="Name0" presStyleCnt="0">
        <dgm:presLayoutVars>
          <dgm:dir/>
          <dgm:resizeHandles val="exact"/>
        </dgm:presLayoutVars>
      </dgm:prSet>
      <dgm:spPr/>
    </dgm:pt>
    <dgm:pt modelId="{0FC6EB41-3B3B-EA42-AE9D-C2314DC42775}" type="pres">
      <dgm:prSet presAssocID="{32ADD72F-387D-5D49-B356-32480800A56F}" presName="node" presStyleLbl="node1" presStyleIdx="0" presStyleCnt="2" custScaleX="113359" custScaleY="163827" custLinFactNeighborX="11321">
        <dgm:presLayoutVars>
          <dgm:bulletEnabled val="1"/>
        </dgm:presLayoutVars>
      </dgm:prSet>
      <dgm:spPr/>
    </dgm:pt>
    <dgm:pt modelId="{2FC5CD5F-1F07-7F44-B8F2-45124A5E3E66}" type="pres">
      <dgm:prSet presAssocID="{96A0B8D0-E21D-B546-B2B7-D5F5525779A8}" presName="sibTrans" presStyleLbl="sibTrans2D1" presStyleIdx="0" presStyleCnt="1"/>
      <dgm:spPr/>
    </dgm:pt>
    <dgm:pt modelId="{2FFAD541-8591-7E4B-82CA-9280A7C70CB7}" type="pres">
      <dgm:prSet presAssocID="{96A0B8D0-E21D-B546-B2B7-D5F5525779A8}" presName="connectorText" presStyleLbl="sibTrans2D1" presStyleIdx="0" presStyleCnt="1"/>
      <dgm:spPr/>
    </dgm:pt>
    <dgm:pt modelId="{97C10248-49D4-BA42-A96D-F06C469FE9B5}" type="pres">
      <dgm:prSet presAssocID="{1097D9BF-D6EE-F645-B86B-EB8202BE466B}" presName="node" presStyleLbl="node1" presStyleIdx="1" presStyleCnt="2" custScaleX="100394" custScaleY="129337">
        <dgm:presLayoutVars>
          <dgm:bulletEnabled val="1"/>
        </dgm:presLayoutVars>
      </dgm:prSet>
      <dgm:spPr/>
    </dgm:pt>
  </dgm:ptLst>
  <dgm:cxnLst>
    <dgm:cxn modelId="{97215901-35A1-B24E-BE2A-E4B58B7AE385}" srcId="{32ADD72F-387D-5D49-B356-32480800A56F}" destId="{6B004168-BC8C-F145-810F-93B41C7A0BE5}" srcOrd="1" destOrd="0" parTransId="{DC4F0CD8-5D05-C944-A9B4-C41294EF32B2}" sibTransId="{B7A32575-2A76-3E46-B5AB-A76A5BA132B7}"/>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7274A83D-EB00-4327-877A-F4615C64EE61}" type="presOf" srcId="{890A5C6B-01FF-8644-9F42-531144637C24}" destId="{0FC6EB41-3B3B-EA42-AE9D-C2314DC42775}" srcOrd="0" destOrd="1" presId="urn:microsoft.com/office/officeart/2005/8/layout/process1"/>
    <dgm:cxn modelId="{FC97965B-C970-47D2-9504-705918C6A6D7}" type="presOf" srcId="{88E986B8-7F0F-A946-BDC0-FD05E1829B0C}" destId="{0FC6EB41-3B3B-EA42-AE9D-C2314DC42775}" srcOrd="0" destOrd="3" presId="urn:microsoft.com/office/officeart/2005/8/layout/process1"/>
    <dgm:cxn modelId="{BB68BF63-17C1-4AF3-854E-968349B70008}" type="presOf" srcId="{6B004168-BC8C-F145-810F-93B41C7A0BE5}" destId="{0FC6EB41-3B3B-EA42-AE9D-C2314DC42775}" srcOrd="0" destOrd="2" presId="urn:microsoft.com/office/officeart/2005/8/layout/process1"/>
    <dgm:cxn modelId="{C8C9BC49-2BFE-E64C-A284-261D0B85069A}" srcId="{32ADD72F-387D-5D49-B356-32480800A56F}" destId="{88E986B8-7F0F-A946-BDC0-FD05E1829B0C}" srcOrd="2" destOrd="0" parTransId="{A4DF1310-AE68-FC4D-A2A0-E842DE47A874}" sibTransId="{8944BF98-7F51-8C42-AF3D-BD83D7EA4B86}"/>
    <dgm:cxn modelId="{6F085D4B-C27B-4B27-ADE0-7A45402CABB9}" type="presOf" srcId="{32ADD72F-387D-5D49-B356-32480800A56F}" destId="{0FC6EB41-3B3B-EA42-AE9D-C2314DC42775}" srcOrd="0" destOrd="0" presId="urn:microsoft.com/office/officeart/2005/8/layout/process1"/>
    <dgm:cxn modelId="{A4979E6F-962A-4D4C-8598-D5E0131EDBD9}" type="presOf" srcId="{68859321-50D7-6A47-9CEF-1D23ED860482}" destId="{97C10248-49D4-BA42-A96D-F06C469FE9B5}" srcOrd="0" destOrd="1" presId="urn:microsoft.com/office/officeart/2005/8/layout/process1"/>
    <dgm:cxn modelId="{62DF8B54-8116-4A7B-93B7-6D848B560169}" type="presOf" srcId="{1097D9BF-D6EE-F645-B86B-EB8202BE466B}" destId="{97C10248-49D4-BA42-A96D-F06C469FE9B5}" srcOrd="0" destOrd="0" presId="urn:microsoft.com/office/officeart/2005/8/layout/process1"/>
    <dgm:cxn modelId="{A80D677E-4B9F-4640-A62E-25D40D38862B}" type="presOf" srcId="{96A0B8D0-E21D-B546-B2B7-D5F5525779A8}" destId="{2FFAD541-8591-7E4B-82CA-9280A7C70CB7}" srcOrd="1" destOrd="0" presId="urn:microsoft.com/office/officeart/2005/8/layout/process1"/>
    <dgm:cxn modelId="{F884D18B-7A50-4C16-A5BE-237FCFFF9591}" type="presOf" srcId="{96A0B8D0-E21D-B546-B2B7-D5F5525779A8}" destId="{2FC5CD5F-1F07-7F44-B8F2-45124A5E3E66}" srcOrd="0" destOrd="0" presId="urn:microsoft.com/office/officeart/2005/8/layout/process1"/>
    <dgm:cxn modelId="{025D35A0-BFBE-8143-BF4A-36C41FAED1B7}" srcId="{7C3CA0A9-4361-4A4C-8F7D-C068CECB64A9}" destId="{1097D9BF-D6EE-F645-B86B-EB8202BE466B}" srcOrd="1" destOrd="0" parTransId="{81DDE126-32AB-D741-8738-24BE48D4A02D}" sibTransId="{F0E057FC-5C5A-A843-AD44-105E09ADE54B}"/>
    <dgm:cxn modelId="{E53880B0-455E-46E5-A221-C1C6BF840BC4}" type="presOf" srcId="{7C3CA0A9-4361-4A4C-8F7D-C068CECB64A9}" destId="{D105F745-C823-BE43-91D0-375DBAE61FAE}" srcOrd="0" destOrd="0" presId="urn:microsoft.com/office/officeart/2005/8/layout/process1"/>
    <dgm:cxn modelId="{07A70EDB-5576-8B43-8D0B-DD7F50CE7F17}" srcId="{32ADD72F-387D-5D49-B356-32480800A56F}" destId="{890A5C6B-01FF-8644-9F42-531144637C24}" srcOrd="0" destOrd="0" parTransId="{47E672CF-2850-6947-B27E-485C3AEAA424}" sibTransId="{A88CA46A-B080-6C46-9957-0EF93D5428E2}"/>
    <dgm:cxn modelId="{648CC55B-1028-4CE3-B1B9-3D2EEA1BCA23}" type="presParOf" srcId="{D105F745-C823-BE43-91D0-375DBAE61FAE}" destId="{0FC6EB41-3B3B-EA42-AE9D-C2314DC42775}" srcOrd="0" destOrd="0" presId="urn:microsoft.com/office/officeart/2005/8/layout/process1"/>
    <dgm:cxn modelId="{130AAAE4-962B-4809-9D69-0F93E3EA7188}" type="presParOf" srcId="{D105F745-C823-BE43-91D0-375DBAE61FAE}" destId="{2FC5CD5F-1F07-7F44-B8F2-45124A5E3E66}" srcOrd="1" destOrd="0" presId="urn:microsoft.com/office/officeart/2005/8/layout/process1"/>
    <dgm:cxn modelId="{ACC4BA9C-57EC-4645-B8AB-60BDBACF23B6}" type="presParOf" srcId="{2FC5CD5F-1F07-7F44-B8F2-45124A5E3E66}" destId="{2FFAD541-8591-7E4B-82CA-9280A7C70CB7}" srcOrd="0" destOrd="0" presId="urn:microsoft.com/office/officeart/2005/8/layout/process1"/>
    <dgm:cxn modelId="{7CE5DC8D-C79C-4B3F-9995-D0BE49AA8D5F}" type="presParOf" srcId="{D105F745-C823-BE43-91D0-375DBAE61FAE}" destId="{97C10248-49D4-BA42-A96D-F06C469FE9B5}"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150D7-D145-46D5-8409-D8F39A9C55F1}" type="doc">
      <dgm:prSet loTypeId="urn:microsoft.com/office/officeart/2005/8/layout/chevron1" loCatId="process" qsTypeId="urn:microsoft.com/office/officeart/2005/8/quickstyle/simple1" qsCatId="simple" csTypeId="urn:microsoft.com/office/officeart/2005/8/colors/colorful2" csCatId="colorful" phldr="1"/>
      <dgm:spPr/>
    </dgm:pt>
    <dgm:pt modelId="{2DA3F993-1CC2-48B8-BF23-2F2F2BF0DC55}">
      <dgm:prSet phldrT="[Text]" custT="1"/>
      <dgm:spPr/>
      <dgm:t>
        <a:bodyPr/>
        <a:lstStyle/>
        <a:p>
          <a:r>
            <a:rPr lang="en-US" altLang="en-US" sz="2000" b="1" i="1">
              <a:solidFill>
                <a:schemeClr val="tx1"/>
              </a:solidFill>
              <a:latin typeface="Cambria" panose="02040503050406030204" pitchFamily="18" charset="0"/>
            </a:rPr>
            <a:t>Request a resource</a:t>
          </a:r>
          <a:endParaRPr lang="en-US" sz="2000" dirty="0">
            <a:solidFill>
              <a:schemeClr val="tx1"/>
            </a:solidFill>
            <a:latin typeface="Cambria" panose="02040503050406030204" pitchFamily="18" charset="0"/>
          </a:endParaRPr>
        </a:p>
      </dgm:t>
    </dgm:pt>
    <dgm:pt modelId="{F0340320-DACA-41AD-9960-45F44350588E}" type="parTrans" cxnId="{1B707187-9A5E-4132-BE19-338BA125CF01}">
      <dgm:prSet/>
      <dgm:spPr/>
      <dgm:t>
        <a:bodyPr/>
        <a:lstStyle/>
        <a:p>
          <a:endParaRPr lang="en-US" sz="2000">
            <a:solidFill>
              <a:schemeClr val="tx1"/>
            </a:solidFill>
            <a:latin typeface="Cambria" panose="02040503050406030204" pitchFamily="18" charset="0"/>
          </a:endParaRPr>
        </a:p>
      </dgm:t>
    </dgm:pt>
    <dgm:pt modelId="{A21E7449-7175-4B7E-A01E-1F6FE2C08752}" type="sibTrans" cxnId="{1B707187-9A5E-4132-BE19-338BA125CF01}">
      <dgm:prSet/>
      <dgm:spPr/>
      <dgm:t>
        <a:bodyPr/>
        <a:lstStyle/>
        <a:p>
          <a:endParaRPr lang="en-US" sz="2000">
            <a:solidFill>
              <a:schemeClr val="tx1"/>
            </a:solidFill>
            <a:latin typeface="Cambria" panose="02040503050406030204" pitchFamily="18" charset="0"/>
          </a:endParaRPr>
        </a:p>
      </dgm:t>
    </dgm:pt>
    <dgm:pt modelId="{28957C57-DB95-4E28-9A87-AF4130517C49}">
      <dgm:prSet custT="1"/>
      <dgm:spPr/>
      <dgm:t>
        <a:bodyPr/>
        <a:lstStyle/>
        <a:p>
          <a:r>
            <a:rPr lang="en-US" altLang="en-US" sz="2000" b="1" i="1" dirty="0">
              <a:solidFill>
                <a:schemeClr val="tx1"/>
              </a:solidFill>
              <a:latin typeface="Cambria" panose="02040503050406030204" pitchFamily="18" charset="0"/>
            </a:rPr>
            <a:t>Use the resource </a:t>
          </a:r>
        </a:p>
      </dgm:t>
    </dgm:pt>
    <dgm:pt modelId="{B87EE8FB-6D6C-4ED7-83B4-77F5630540E2}" type="parTrans" cxnId="{B3416F1E-801C-4735-B475-B78D44D7DE7A}">
      <dgm:prSet/>
      <dgm:spPr/>
      <dgm:t>
        <a:bodyPr/>
        <a:lstStyle/>
        <a:p>
          <a:endParaRPr lang="en-US" sz="2000">
            <a:solidFill>
              <a:schemeClr val="tx1"/>
            </a:solidFill>
            <a:latin typeface="Cambria" panose="02040503050406030204" pitchFamily="18" charset="0"/>
          </a:endParaRPr>
        </a:p>
      </dgm:t>
    </dgm:pt>
    <dgm:pt modelId="{9A743055-ECE3-497F-BA60-B159C29825A5}" type="sibTrans" cxnId="{B3416F1E-801C-4735-B475-B78D44D7DE7A}">
      <dgm:prSet/>
      <dgm:spPr/>
      <dgm:t>
        <a:bodyPr/>
        <a:lstStyle/>
        <a:p>
          <a:endParaRPr lang="en-US" sz="2000">
            <a:solidFill>
              <a:schemeClr val="tx1"/>
            </a:solidFill>
            <a:latin typeface="Cambria" panose="02040503050406030204" pitchFamily="18" charset="0"/>
          </a:endParaRPr>
        </a:p>
      </dgm:t>
    </dgm:pt>
    <dgm:pt modelId="{96E8BD4B-329E-41F3-826C-45648148C265}">
      <dgm:prSet custT="1"/>
      <dgm:spPr/>
      <dgm:t>
        <a:bodyPr/>
        <a:lstStyle/>
        <a:p>
          <a:r>
            <a:rPr lang="en-US" altLang="en-US" sz="2000" b="1" i="1" dirty="0">
              <a:solidFill>
                <a:schemeClr val="tx1"/>
              </a:solidFill>
              <a:latin typeface="Cambria" panose="02040503050406030204" pitchFamily="18" charset="0"/>
            </a:rPr>
            <a:t>Release the resource</a:t>
          </a:r>
        </a:p>
      </dgm:t>
    </dgm:pt>
    <dgm:pt modelId="{AD5FB7FC-F5E8-43DA-8140-0CDF9C207EE5}" type="parTrans" cxnId="{C560C4EB-1D40-4E72-B02D-9F46C3231BA0}">
      <dgm:prSet/>
      <dgm:spPr/>
      <dgm:t>
        <a:bodyPr/>
        <a:lstStyle/>
        <a:p>
          <a:endParaRPr lang="en-US" sz="2000">
            <a:solidFill>
              <a:schemeClr val="tx1"/>
            </a:solidFill>
            <a:latin typeface="Cambria" panose="02040503050406030204" pitchFamily="18" charset="0"/>
          </a:endParaRPr>
        </a:p>
      </dgm:t>
    </dgm:pt>
    <dgm:pt modelId="{47FFE5EF-0583-4B53-8A4A-DD0A4D8D8AEC}" type="sibTrans" cxnId="{C560C4EB-1D40-4E72-B02D-9F46C3231BA0}">
      <dgm:prSet/>
      <dgm:spPr/>
      <dgm:t>
        <a:bodyPr/>
        <a:lstStyle/>
        <a:p>
          <a:endParaRPr lang="en-US" sz="2000">
            <a:solidFill>
              <a:schemeClr val="tx1"/>
            </a:solidFill>
            <a:latin typeface="Cambria" panose="02040503050406030204" pitchFamily="18" charset="0"/>
          </a:endParaRPr>
        </a:p>
      </dgm:t>
    </dgm:pt>
    <dgm:pt modelId="{E8DB5750-B419-45A7-A94D-1430668A70E2}" type="pres">
      <dgm:prSet presAssocID="{81A150D7-D145-46D5-8409-D8F39A9C55F1}" presName="Name0" presStyleCnt="0">
        <dgm:presLayoutVars>
          <dgm:dir/>
          <dgm:animLvl val="lvl"/>
          <dgm:resizeHandles val="exact"/>
        </dgm:presLayoutVars>
      </dgm:prSet>
      <dgm:spPr/>
    </dgm:pt>
    <dgm:pt modelId="{F9D494C0-3E48-4F14-A62F-3FC5B9548F8D}" type="pres">
      <dgm:prSet presAssocID="{2DA3F993-1CC2-48B8-BF23-2F2F2BF0DC55}" presName="parTxOnly" presStyleLbl="node1" presStyleIdx="0" presStyleCnt="3">
        <dgm:presLayoutVars>
          <dgm:chMax val="0"/>
          <dgm:chPref val="0"/>
          <dgm:bulletEnabled val="1"/>
        </dgm:presLayoutVars>
      </dgm:prSet>
      <dgm:spPr/>
    </dgm:pt>
    <dgm:pt modelId="{6175669A-3D0A-492D-9282-0615194F1829}" type="pres">
      <dgm:prSet presAssocID="{A21E7449-7175-4B7E-A01E-1F6FE2C08752}" presName="parTxOnlySpace" presStyleCnt="0"/>
      <dgm:spPr/>
    </dgm:pt>
    <dgm:pt modelId="{037C3B59-9DA6-4F4E-AEE8-4F5A29C4DB1B}" type="pres">
      <dgm:prSet presAssocID="{28957C57-DB95-4E28-9A87-AF4130517C49}" presName="parTxOnly" presStyleLbl="node1" presStyleIdx="1" presStyleCnt="3">
        <dgm:presLayoutVars>
          <dgm:chMax val="0"/>
          <dgm:chPref val="0"/>
          <dgm:bulletEnabled val="1"/>
        </dgm:presLayoutVars>
      </dgm:prSet>
      <dgm:spPr/>
    </dgm:pt>
    <dgm:pt modelId="{CB1EB78E-0BA9-4BB6-BE88-D11444C85D5A}" type="pres">
      <dgm:prSet presAssocID="{9A743055-ECE3-497F-BA60-B159C29825A5}" presName="parTxOnlySpace" presStyleCnt="0"/>
      <dgm:spPr/>
    </dgm:pt>
    <dgm:pt modelId="{006C951A-FD23-4513-A040-05EA64202E0D}" type="pres">
      <dgm:prSet presAssocID="{96E8BD4B-329E-41F3-826C-45648148C265}" presName="parTxOnly" presStyleLbl="node1" presStyleIdx="2" presStyleCnt="3">
        <dgm:presLayoutVars>
          <dgm:chMax val="0"/>
          <dgm:chPref val="0"/>
          <dgm:bulletEnabled val="1"/>
        </dgm:presLayoutVars>
      </dgm:prSet>
      <dgm:spPr/>
    </dgm:pt>
  </dgm:ptLst>
  <dgm:cxnLst>
    <dgm:cxn modelId="{B3416F1E-801C-4735-B475-B78D44D7DE7A}" srcId="{81A150D7-D145-46D5-8409-D8F39A9C55F1}" destId="{28957C57-DB95-4E28-9A87-AF4130517C49}" srcOrd="1" destOrd="0" parTransId="{B87EE8FB-6D6C-4ED7-83B4-77F5630540E2}" sibTransId="{9A743055-ECE3-497F-BA60-B159C29825A5}"/>
    <dgm:cxn modelId="{6403E957-802C-458C-9ED1-781C4EF26674}" type="presOf" srcId="{28957C57-DB95-4E28-9A87-AF4130517C49}" destId="{037C3B59-9DA6-4F4E-AEE8-4F5A29C4DB1B}" srcOrd="0" destOrd="0" presId="urn:microsoft.com/office/officeart/2005/8/layout/chevron1"/>
    <dgm:cxn modelId="{1B707187-9A5E-4132-BE19-338BA125CF01}" srcId="{81A150D7-D145-46D5-8409-D8F39A9C55F1}" destId="{2DA3F993-1CC2-48B8-BF23-2F2F2BF0DC55}" srcOrd="0" destOrd="0" parTransId="{F0340320-DACA-41AD-9960-45F44350588E}" sibTransId="{A21E7449-7175-4B7E-A01E-1F6FE2C08752}"/>
    <dgm:cxn modelId="{71014C9E-2F6E-434E-9833-974802B35BB1}" type="presOf" srcId="{96E8BD4B-329E-41F3-826C-45648148C265}" destId="{006C951A-FD23-4513-A040-05EA64202E0D}" srcOrd="0" destOrd="0" presId="urn:microsoft.com/office/officeart/2005/8/layout/chevron1"/>
    <dgm:cxn modelId="{738C4CA7-1055-4C71-8DB9-F9CD8D48D046}" type="presOf" srcId="{81A150D7-D145-46D5-8409-D8F39A9C55F1}" destId="{E8DB5750-B419-45A7-A94D-1430668A70E2}" srcOrd="0" destOrd="0" presId="urn:microsoft.com/office/officeart/2005/8/layout/chevron1"/>
    <dgm:cxn modelId="{3F6979D9-C84F-4AF3-94EC-F4CDF606E144}" type="presOf" srcId="{2DA3F993-1CC2-48B8-BF23-2F2F2BF0DC55}" destId="{F9D494C0-3E48-4F14-A62F-3FC5B9548F8D}" srcOrd="0" destOrd="0" presId="urn:microsoft.com/office/officeart/2005/8/layout/chevron1"/>
    <dgm:cxn modelId="{C560C4EB-1D40-4E72-B02D-9F46C3231BA0}" srcId="{81A150D7-D145-46D5-8409-D8F39A9C55F1}" destId="{96E8BD4B-329E-41F3-826C-45648148C265}" srcOrd="2" destOrd="0" parTransId="{AD5FB7FC-F5E8-43DA-8140-0CDF9C207EE5}" sibTransId="{47FFE5EF-0583-4B53-8A4A-DD0A4D8D8AEC}"/>
    <dgm:cxn modelId="{19D8F4E5-5ABB-4AA1-ABB9-1AD8D0ECAA33}" type="presParOf" srcId="{E8DB5750-B419-45A7-A94D-1430668A70E2}" destId="{F9D494C0-3E48-4F14-A62F-3FC5B9548F8D}" srcOrd="0" destOrd="0" presId="urn:microsoft.com/office/officeart/2005/8/layout/chevron1"/>
    <dgm:cxn modelId="{7B96D9EE-D12D-45FC-A13A-A47E77B13BBC}" type="presParOf" srcId="{E8DB5750-B419-45A7-A94D-1430668A70E2}" destId="{6175669A-3D0A-492D-9282-0615194F1829}" srcOrd="1" destOrd="0" presId="urn:microsoft.com/office/officeart/2005/8/layout/chevron1"/>
    <dgm:cxn modelId="{B28A40A5-D4DE-4813-BF45-B1452A0F053F}" type="presParOf" srcId="{E8DB5750-B419-45A7-A94D-1430668A70E2}" destId="{037C3B59-9DA6-4F4E-AEE8-4F5A29C4DB1B}" srcOrd="2" destOrd="0" presId="urn:microsoft.com/office/officeart/2005/8/layout/chevron1"/>
    <dgm:cxn modelId="{626F3E09-7065-49CE-8D25-5C04562421AC}" type="presParOf" srcId="{E8DB5750-B419-45A7-A94D-1430668A70E2}" destId="{CB1EB78E-0BA9-4BB6-BE88-D11444C85D5A}" srcOrd="3" destOrd="0" presId="urn:microsoft.com/office/officeart/2005/8/layout/chevron1"/>
    <dgm:cxn modelId="{13A93E49-C688-4919-BCED-27DB7F8A0945}" type="presParOf" srcId="{E8DB5750-B419-45A7-A94D-1430668A70E2}" destId="{006C951A-FD23-4513-A040-05EA64202E0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Multiple Applications</a:t>
          </a:r>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Applications can be effectively programmed as a concurrent processes</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OS themselves implemented as a set of processes or threads</a:t>
          </a:r>
        </a:p>
      </dsp:txBody>
      <dsp:txXfrm>
        <a:off x="6072278" y="3127156"/>
        <a:ext cx="1963866" cy="131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6EB41-3B3B-EA42-AE9D-C2314DC42775}">
      <dsp:nvSpPr>
        <dsp:cNvPr id="0" name=""/>
        <dsp:cNvSpPr/>
      </dsp:nvSpPr>
      <dsp:spPr>
        <a:xfrm>
          <a:off x="146952" y="0"/>
          <a:ext cx="3570421" cy="4343400"/>
        </a:xfrm>
        <a:prstGeom prst="roundRect">
          <a:avLst>
            <a:gd name="adj" fmla="val 10000"/>
          </a:avLst>
        </a:prstGeom>
        <a:solidFill>
          <a:schemeClr val="accent3">
            <a:lumMod val="5000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1600200">
            <a:lnSpc>
              <a:spcPct val="90000"/>
            </a:lnSpc>
            <a:spcBef>
              <a:spcPct val="0"/>
            </a:spcBef>
            <a:spcAft>
              <a:spcPct val="35000"/>
            </a:spcAft>
            <a:buNone/>
          </a:pPr>
          <a:r>
            <a:rPr lang="en-US" sz="3600" kern="1200" dirty="0"/>
            <a:t>General Situation:</a:t>
          </a:r>
        </a:p>
        <a:p>
          <a:pPr marL="228600" lvl="1" indent="-228600" algn="just" defTabSz="933450">
            <a:lnSpc>
              <a:spcPct val="90000"/>
            </a:lnSpc>
            <a:spcBef>
              <a:spcPct val="0"/>
            </a:spcBef>
            <a:spcAft>
              <a:spcPct val="15000"/>
            </a:spcAft>
            <a:buChar char="•"/>
          </a:pPr>
          <a:r>
            <a:rPr lang="en-US" sz="2100" kern="1200" dirty="0"/>
            <a:t>one or more producers are generating data and placing these in a buffer.</a:t>
          </a:r>
        </a:p>
        <a:p>
          <a:pPr marL="228600" lvl="1" indent="-228600" algn="just" defTabSz="933450">
            <a:lnSpc>
              <a:spcPct val="90000"/>
            </a:lnSpc>
            <a:spcBef>
              <a:spcPct val="0"/>
            </a:spcBef>
            <a:spcAft>
              <a:spcPct val="15000"/>
            </a:spcAft>
            <a:buChar char="•"/>
          </a:pPr>
          <a:r>
            <a:rPr lang="en-US" sz="2100" kern="1200" dirty="0"/>
            <a:t>a single consumer is taking items out of the buffer one at time.</a:t>
          </a:r>
        </a:p>
        <a:p>
          <a:pPr marL="228600" lvl="1" indent="-228600" algn="just" defTabSz="933450">
            <a:lnSpc>
              <a:spcPct val="90000"/>
            </a:lnSpc>
            <a:spcBef>
              <a:spcPct val="0"/>
            </a:spcBef>
            <a:spcAft>
              <a:spcPct val="15000"/>
            </a:spcAft>
            <a:buChar char="•"/>
          </a:pPr>
          <a:r>
            <a:rPr lang="en-US" sz="2100" kern="1200" dirty="0"/>
            <a:t>only one producer or consumer may access the buffer at any one time.</a:t>
          </a:r>
        </a:p>
      </dsp:txBody>
      <dsp:txXfrm>
        <a:off x="251526" y="104574"/>
        <a:ext cx="3361273" cy="4134252"/>
      </dsp:txXfrm>
    </dsp:sp>
    <dsp:sp modelId="{2FC5CD5F-1F07-7F44-B8F2-45124A5E3E66}">
      <dsp:nvSpPr>
        <dsp:cNvPr id="0" name=""/>
        <dsp:cNvSpPr/>
      </dsp:nvSpPr>
      <dsp:spPr>
        <a:xfrm>
          <a:off x="3996682" y="1781142"/>
          <a:ext cx="592134" cy="781115"/>
        </a:xfrm>
        <a:prstGeom prst="rightArrow">
          <a:avLst>
            <a:gd name="adj1" fmla="val 60000"/>
            <a:gd name="adj2" fmla="val 50000"/>
          </a:avLst>
        </a:prstGeom>
        <a:solidFill>
          <a:schemeClr val="accent2">
            <a:lumMod val="50000"/>
          </a:schemeClr>
        </a:soli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996682" y="1937365"/>
        <a:ext cx="414494" cy="468669"/>
      </dsp:txXfrm>
    </dsp:sp>
    <dsp:sp modelId="{97C10248-49D4-BA42-A96D-F06C469FE9B5}">
      <dsp:nvSpPr>
        <dsp:cNvPr id="0" name=""/>
        <dsp:cNvSpPr/>
      </dsp:nvSpPr>
      <dsp:spPr>
        <a:xfrm>
          <a:off x="4834608" y="457201"/>
          <a:ext cx="3162068" cy="3428997"/>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The Problem:</a:t>
          </a:r>
        </a:p>
        <a:p>
          <a:pPr marL="228600" lvl="1" indent="-228600" algn="just" defTabSz="1022350">
            <a:lnSpc>
              <a:spcPct val="90000"/>
            </a:lnSpc>
            <a:spcBef>
              <a:spcPct val="0"/>
            </a:spcBef>
            <a:spcAft>
              <a:spcPct val="15000"/>
            </a:spcAft>
            <a:buChar char="•"/>
          </a:pPr>
          <a:r>
            <a:rPr lang="en-US" sz="2300" kern="1200" dirty="0"/>
            <a:t>ensure that the producer can’t add data into full buffer and consumer can’t remove data from an empty buffer.</a:t>
          </a:r>
        </a:p>
      </dsp:txBody>
      <dsp:txXfrm>
        <a:off x="4927222" y="549815"/>
        <a:ext cx="2976840" cy="3243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494C0-3E48-4F14-A62F-3FC5B9548F8D}">
      <dsp:nvSpPr>
        <dsp:cNvPr id="0" name=""/>
        <dsp:cNvSpPr/>
      </dsp:nvSpPr>
      <dsp:spPr>
        <a:xfrm>
          <a:off x="1998" y="470949"/>
          <a:ext cx="2434251" cy="9737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en-US" sz="2000" b="1" i="1" kern="1200">
              <a:solidFill>
                <a:schemeClr val="tx1"/>
              </a:solidFill>
              <a:latin typeface="Cambria" panose="02040503050406030204" pitchFamily="18" charset="0"/>
            </a:rPr>
            <a:t>Request a resource</a:t>
          </a:r>
          <a:endParaRPr lang="en-US" sz="2000" kern="1200" dirty="0">
            <a:solidFill>
              <a:schemeClr val="tx1"/>
            </a:solidFill>
            <a:latin typeface="Cambria" panose="02040503050406030204" pitchFamily="18" charset="0"/>
          </a:endParaRPr>
        </a:p>
      </dsp:txBody>
      <dsp:txXfrm>
        <a:off x="488848" y="470949"/>
        <a:ext cx="1460551" cy="973700"/>
      </dsp:txXfrm>
    </dsp:sp>
    <dsp:sp modelId="{037C3B59-9DA6-4F4E-AEE8-4F5A29C4DB1B}">
      <dsp:nvSpPr>
        <dsp:cNvPr id="0" name=""/>
        <dsp:cNvSpPr/>
      </dsp:nvSpPr>
      <dsp:spPr>
        <a:xfrm>
          <a:off x="2192824" y="470949"/>
          <a:ext cx="2434251" cy="973700"/>
        </a:xfrm>
        <a:prstGeom prst="chevron">
          <a:avLst/>
        </a:prstGeom>
        <a:solidFill>
          <a:schemeClr val="accent2">
            <a:hueOff val="-4271745"/>
            <a:satOff val="12481"/>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en-US" sz="2000" b="1" i="1" kern="1200" dirty="0">
              <a:solidFill>
                <a:schemeClr val="tx1"/>
              </a:solidFill>
              <a:latin typeface="Cambria" panose="02040503050406030204" pitchFamily="18" charset="0"/>
            </a:rPr>
            <a:t>Use the resource </a:t>
          </a:r>
        </a:p>
      </dsp:txBody>
      <dsp:txXfrm>
        <a:off x="2679674" y="470949"/>
        <a:ext cx="1460551" cy="973700"/>
      </dsp:txXfrm>
    </dsp:sp>
    <dsp:sp modelId="{006C951A-FD23-4513-A040-05EA64202E0D}">
      <dsp:nvSpPr>
        <dsp:cNvPr id="0" name=""/>
        <dsp:cNvSpPr/>
      </dsp:nvSpPr>
      <dsp:spPr>
        <a:xfrm>
          <a:off x="4383650" y="470949"/>
          <a:ext cx="2434251" cy="973700"/>
        </a:xfrm>
        <a:prstGeom prst="chevron">
          <a:avLst/>
        </a:prstGeom>
        <a:solidFill>
          <a:schemeClr val="accent2">
            <a:hueOff val="-8543491"/>
            <a:satOff val="24962"/>
            <a:lumOff val="-470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en-US" sz="2000" b="1" i="1" kern="1200" dirty="0">
              <a:solidFill>
                <a:schemeClr val="tx1"/>
              </a:solidFill>
              <a:latin typeface="Cambria" panose="02040503050406030204" pitchFamily="18" charset="0"/>
            </a:rPr>
            <a:t>Release the resource</a:t>
          </a:r>
        </a:p>
      </dsp:txBody>
      <dsp:txXfrm>
        <a:off x="4870500" y="470949"/>
        <a:ext cx="1460551" cy="9737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14675" cy="471488"/>
          </a:xfrm>
          <a:prstGeom prst="rect">
            <a:avLst/>
          </a:prstGeom>
          <a:noFill/>
          <a:ln w="9525">
            <a:noFill/>
            <a:miter lim="800000"/>
            <a:headEnd/>
            <a:tailEnd/>
          </a:ln>
          <a:effectLst/>
        </p:spPr>
        <p:txBody>
          <a:bodyPr vert="horz" wrap="square" lIns="95014" tIns="47507" rIns="95014" bIns="47507" numCol="1" anchor="t" anchorCtr="0" compatLnSpc="1">
            <a:prstTxWarp prst="textNoShape">
              <a:avLst/>
            </a:prstTxWarp>
          </a:bodyPr>
          <a:lstStyle>
            <a:lvl1pPr defTabSz="949325">
              <a:defRPr sz="1300">
                <a:cs typeface="+mn-cs"/>
              </a:defRPr>
            </a:lvl1pPr>
          </a:lstStyle>
          <a:p>
            <a:pPr>
              <a:defRPr/>
            </a:pPr>
            <a:endParaRPr lang="en-US"/>
          </a:p>
        </p:txBody>
      </p:sp>
      <p:sp>
        <p:nvSpPr>
          <p:cNvPr id="71683" name="Rectangle 3"/>
          <p:cNvSpPr>
            <a:spLocks noGrp="1" noChangeArrowheads="1"/>
          </p:cNvSpPr>
          <p:nvPr>
            <p:ph type="dt" sz="quarter" idx="1"/>
          </p:nvPr>
        </p:nvSpPr>
        <p:spPr bwMode="auto">
          <a:xfrm>
            <a:off x="4071938" y="0"/>
            <a:ext cx="3114675" cy="471488"/>
          </a:xfrm>
          <a:prstGeom prst="rect">
            <a:avLst/>
          </a:prstGeom>
          <a:noFill/>
          <a:ln w="9525">
            <a:noFill/>
            <a:miter lim="800000"/>
            <a:headEnd/>
            <a:tailEnd/>
          </a:ln>
          <a:effectLst/>
        </p:spPr>
        <p:txBody>
          <a:bodyPr vert="horz" wrap="square" lIns="95014" tIns="47507" rIns="95014" bIns="47507" numCol="1" anchor="t" anchorCtr="0" compatLnSpc="1">
            <a:prstTxWarp prst="textNoShape">
              <a:avLst/>
            </a:prstTxWarp>
          </a:bodyPr>
          <a:lstStyle>
            <a:lvl1pPr algn="r" defTabSz="949325">
              <a:defRPr sz="1300">
                <a:cs typeface="+mn-cs"/>
              </a:defRPr>
            </a:lvl1pPr>
          </a:lstStyle>
          <a:p>
            <a:pPr>
              <a:defRPr/>
            </a:pPr>
            <a:endParaRPr lang="en-US"/>
          </a:p>
        </p:txBody>
      </p:sp>
      <p:sp>
        <p:nvSpPr>
          <p:cNvPr id="71684" name="Rectangle 4"/>
          <p:cNvSpPr>
            <a:spLocks noGrp="1" noChangeArrowheads="1"/>
          </p:cNvSpPr>
          <p:nvPr>
            <p:ph type="ftr" sz="quarter" idx="2"/>
          </p:nvPr>
        </p:nvSpPr>
        <p:spPr bwMode="auto">
          <a:xfrm>
            <a:off x="0" y="8975725"/>
            <a:ext cx="3114675" cy="471488"/>
          </a:xfrm>
          <a:prstGeom prst="rect">
            <a:avLst/>
          </a:prstGeom>
          <a:noFill/>
          <a:ln w="9525">
            <a:noFill/>
            <a:miter lim="800000"/>
            <a:headEnd/>
            <a:tailEnd/>
          </a:ln>
          <a:effectLst/>
        </p:spPr>
        <p:txBody>
          <a:bodyPr vert="horz" wrap="square" lIns="95014" tIns="47507" rIns="95014" bIns="47507" numCol="1" anchor="b" anchorCtr="0" compatLnSpc="1">
            <a:prstTxWarp prst="textNoShape">
              <a:avLst/>
            </a:prstTxWarp>
          </a:bodyPr>
          <a:lstStyle>
            <a:lvl1pPr defTabSz="949325">
              <a:defRPr sz="1300">
                <a:cs typeface="+mn-cs"/>
              </a:defRPr>
            </a:lvl1pPr>
          </a:lstStyle>
          <a:p>
            <a:pPr>
              <a:defRPr/>
            </a:pPr>
            <a:endParaRPr lang="en-US"/>
          </a:p>
        </p:txBody>
      </p:sp>
      <p:sp>
        <p:nvSpPr>
          <p:cNvPr id="71685" name="Rectangle 5"/>
          <p:cNvSpPr>
            <a:spLocks noGrp="1" noChangeArrowheads="1"/>
          </p:cNvSpPr>
          <p:nvPr>
            <p:ph type="sldNum" sz="quarter" idx="3"/>
          </p:nvPr>
        </p:nvSpPr>
        <p:spPr bwMode="auto">
          <a:xfrm>
            <a:off x="4071938" y="8975725"/>
            <a:ext cx="3114675" cy="471488"/>
          </a:xfrm>
          <a:prstGeom prst="rect">
            <a:avLst/>
          </a:prstGeom>
          <a:noFill/>
          <a:ln w="9525">
            <a:noFill/>
            <a:miter lim="800000"/>
            <a:headEnd/>
            <a:tailEnd/>
          </a:ln>
          <a:effectLst/>
        </p:spPr>
        <p:txBody>
          <a:bodyPr vert="horz" wrap="square" lIns="95014" tIns="47507" rIns="95014" bIns="47507" numCol="1" anchor="b" anchorCtr="0" compatLnSpc="1">
            <a:prstTxWarp prst="textNoShape">
              <a:avLst/>
            </a:prstTxWarp>
          </a:bodyPr>
          <a:lstStyle>
            <a:lvl1pPr algn="r" defTabSz="949325">
              <a:defRPr sz="1300">
                <a:cs typeface="+mn-cs"/>
              </a:defRPr>
            </a:lvl1pPr>
          </a:lstStyle>
          <a:p>
            <a:pPr>
              <a:defRPr/>
            </a:pPr>
            <a:fld id="{79363BDA-90B0-4BE2-8AE4-178FB97C9068}" type="slidenum">
              <a:rPr lang="en-US"/>
              <a:pPr>
                <a:defRPr/>
              </a:pPr>
              <a:t>‹#›</a:t>
            </a:fld>
            <a:endParaRPr lang="en-US"/>
          </a:p>
        </p:txBody>
      </p:sp>
    </p:spTree>
    <p:extLst>
      <p:ext uri="{BB962C8B-B14F-4D97-AF65-F5344CB8AC3E}">
        <p14:creationId xmlns:p14="http://schemas.microsoft.com/office/powerpoint/2010/main" val="394154982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37:48.060"/>
    </inkml:context>
    <inkml:brush xml:id="br0">
      <inkml:brushProperty name="width" value="0.05292" units="cm"/>
      <inkml:brushProperty name="height" value="0.05292" units="cm"/>
      <inkml:brushProperty name="color" value="#FF0000"/>
    </inkml:brush>
  </inkml:definitions>
  <inkml:trace contextRef="#ctx0" brushRef="#br0">2332 6424 0,'74'124'110,"-74"-99"-95,25 0 1,0-25 46,223-124-30,-99 50 15,-100 49-16</inkml:trace>
  <inkml:trace contextRef="#ctx0" brushRef="#br0" timeOffset="1487.47">6425 6350 0,'25'0'16,"-25"25"0,24 24-1,1-24 16,0 0-15,25-25 93,24 0-93,-49-25-16,24 0 16,125-99 15,-149 100 0</inkml:trace>
  <inkml:trace contextRef="#ctx0" brushRef="#br0" timeOffset="3937.58">11014 6300 0,'-25'0'47,"25"25"-32,0 0 1,0 25 15,25-26 0,49-48 63,-24-26-94,198-74 47,-149 74-16</inkml:trace>
  <inkml:trace contextRef="#ctx0" brushRef="#br0" timeOffset="38041.1">10939 10864 0,'25'0'78,"0"0"-47,0 50 1,-25-25 93,49-50-110,-24 0-15,198-248 47,-74 125-16</inkml:trace>
  <inkml:trace contextRef="#ctx0" brushRef="#br0" timeOffset="42136.86">16719 10815 0,'0'25'79,"0"-1"-64,0 26 1,0 24 15,0-49 0,0 0 1,49-25 77,1-25-93,0 0-16,74-74 31,-25 50 0</inkml:trace>
  <inkml:trace contextRef="#ctx0" brushRef="#br0" timeOffset="52449.57">11931 9823 0,'25'0'109,"-25"74"-109,0-49 16,0 0-1,0 74 16,0-25 16,0 26-15,0-1-1,50-99 141,-25 0-172,49 0 15,-49 0 17,0 0 77</inkml:trace>
  <inkml:trace contextRef="#ctx0" brushRef="#br0" timeOffset="55844.86">18430 9699 0,'0'49'109,"0"-24"-109,0 0 16,0 99-1,0-75 16,0 1 1,0-25 15,0 0-16,0 0 0,50-25 16,-25 0-31,24 0 15,-24 0 0,0 0 0,24-50 1,1-49 14,-50 24-14,0 1-1,0 49-15,0-49 15</inkml:trace>
  <inkml:trace contextRef="#ctx0" brushRef="#br0" timeOffset="-153015.3">1613 10840 0,'24'0'31,"76"223"1,-26-74 14,-49-100-46,-25-24 32,74-25-1,199-149 0,744-496 0,-570 422 1,-423 223 1249</inkml:trace>
  <inkml:trace contextRef="#ctx0" brushRef="#br0" timeOffset="-145143.96">10964 13047 0,'0'25'110,"0"0"-110,0 0 15,25 24 17,24 26-1,-24-75 0,0 25 47,49-25-62,398-298 15,-224 174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2:41.757"/>
    </inkml:context>
    <inkml:brush xml:id="br0">
      <inkml:brushProperty name="width" value="0.05292" units="cm"/>
      <inkml:brushProperty name="height" value="0.05292" units="cm"/>
      <inkml:brushProperty name="color" value="#FF0000"/>
    </inkml:brush>
  </inkml:definitions>
  <inkml:trace contextRef="#ctx0" brushRef="#br0">4440 12105 0,'0'24'46,"-124"125"-14,-49 75-1,24-26 0,50-49 0,49-50-31,-148 224 32,-150 222-1,224-371 16,124-125-32,-24 1 17,-26-50 30,50 25-31</inkml:trace>
  <inkml:trace contextRef="#ctx0" brushRef="#br0" timeOffset="837.69">5780 12278 0,'0'50'31,"0"24"-15,-124 150 15,-75 222 0,150-347-15,-174 422 15,74-198 0,-25 74 1,75-199-1,99-173 16,0 0 46</inkml:trace>
  <inkml:trace contextRef="#ctx0" brushRef="#br0" timeOffset="1884.43">7764 12551 0,'0'25'31,"-99"223"1,-273 248-1,124-99 0,173-298-31,1 75 31,49-149 32,0-25 46,1 24-93,-1 1-1,-99 198 1,-174 199 31,273-372-16</inkml:trace>
  <inkml:trace contextRef="#ctx0" brushRef="#br0" timeOffset="2764.24">10294 12675 0,'-25'25'31,"-24"49"-31,-323 398 31,-149 470 16,471-843-15,50-74-32,0 25 31,-25 24 0,1-74 32,-1 75-32,25-100 31</inkml:trace>
  <inkml:trace contextRef="#ctx0" brushRef="#br0" timeOffset="3391.73">12452 12898 0,'0'75'16,"-173"272"0,-199 472 30,272-646-46,-148 274 32,199-422 140</inkml:trace>
  <inkml:trace contextRef="#ctx0" brushRef="#br0" timeOffset="19495.86">16322 9897 0,'25'0'16,"-1"0"-16,76 0 46,-76 0-14,150 0-1,-75 0 16,75-50-16,0 50 16,24-24-16,100 24 16,-100-25-16,-24 0 1,-125 25-32,100 0 31,50 0 0,-1-25 0,-74 0 1,25 25 14,49 0-14,26-24-1,-51-1 0,-98 25-31,49 0 31,0 0 1,-50 0-1,-49 0 0,25 0 0</inkml:trace>
  <inkml:trace contextRef="#ctx0" brushRef="#br0" timeOffset="22475.73">2183 11485 0,'0'24'78,"0"1"-62,25 50 15,25-1 16,-50-49-16,24 0 47,-24-1-78,25-24 16,25 0 15,99 0 1,148-124-17,1-49 16,-50 24 1,-223 124-1</inkml:trace>
  <inkml:trace contextRef="#ctx0" brushRef="#br0" timeOffset="67691.99">1836 13891 0,'0'49'47,"50"-49"-16,173 50-15,149-25 30,-99-25-14,-224 0-1,-24 0-31,74 24 31,25-24 16</inkml:trace>
  <inkml:trace contextRef="#ctx0" brushRef="#br0" timeOffset="68472.69">2679 13767 0,'0'-25'15,"0"50"17,99 74-1,174 99 0,-149-123 0,-124-51 79,0 1-110,-49 0 31,-75 49 16,74-49-16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4:04.794"/>
    </inkml:context>
    <inkml:brush xml:id="br0">
      <inkml:brushProperty name="width" value="0.05292" units="cm"/>
      <inkml:brushProperty name="height" value="0.05292" units="cm"/>
      <inkml:brushProperty name="color" value="#FF0000"/>
    </inkml:brush>
  </inkml:definitions>
  <inkml:trace contextRef="#ctx0" brushRef="#br0">3994 7665 0,'0'-25'31,"25"25"-15,0 124 31,-25 0-16,0-50-31,0-24 47,-25 74-16,25-99 0,0 0 48,-25 24-48</inkml:trace>
  <inkml:trace contextRef="#ctx0" brushRef="#br0" timeOffset="3059.21">4341 7466 0,'25'-25'93,"-25"1"-77,-25-1 15,0 0 16,1 25-16,-1-25 16,0 25-47,0 0 63,0 0-32,1 0 0,-26 0 1,25 0-32,0 0 31,-24 0 0,24 0 0,-50 25 1,51 25-1,-51 24 0,50-49 0,-49 49 32,49-24-32,0-1 0,1 1 1,24-25-1,0 24 16,-25 26-16,25-26 0,0 1 0,0 0 1,0-25-1,0-1-31,0 1 31,0 0 0,0 0 1,25 24-1,-25-24 16,49 0-16,26 0 16,-1 24-16,-49-49 32,0 25-32,-1-25 0,76 0 0,-75 0 1,-1 0-1,1 0 16,0 0-32,25 0 17,-26 0-1,51 0 0,-1-25 0,-24-24 1,-1 24-1,-24-25 0,0 26 0,0-26 16,0 25-15,-25-24-1,0-1 0,0 25 0,0 0-31,0 0 32,0-24 30,0-26-31,-25 51 1,0-26 14,0-74-14,0 25 15,1 49-16,-1 1 16,0-1-16,25 25 0</inkml:trace>
  <inkml:trace contextRef="#ctx0" brushRef="#br0" timeOffset="17595.73">22052 5159 0,'0'25'47,"0"99"-32,49 273 17,-49-149-1,0-198-31,0-25 31,0 24 0,25 1 1</inkml:trace>
  <inkml:trace contextRef="#ctx0" brushRef="#br0" timeOffset="20721.58">22101 5110 0,'75'25'63,"-1"-25"-48,174 0 16,-173 0-31,197 0 32,-98 0-1,25 0 0,-100 0 0,-74 0 1,99 0-1,-50 0 0,-24 0 0,-1-25 32,-49 50 124,0 49-187,0-49 16,0 124 0,0-1 15,0 26 0,0-25 0,0-75 1,0-49-1,-25-25 78,1 0-93,-51 0 0,-98 0 15,-1 0 0,75 0 0,-1 0 16,51 0-47,-75 0 31,-75 0 16,1 0-15,148 0-17,1 0 32,24-25 31,0 25-62,0-24-1,1-1 17,-26 25 108,25 0-124,0 0 0,1 0-1,-1 0 1,0 0 15</inkml:trace>
  <inkml:trace contextRef="#ctx0" brushRef="#br0" timeOffset="21665.46">22647 6921 0,'0'24'94,"0"51"-94,0-26 16,0 1-1,0 74 17,0-74 46,25 24-63</inkml:trace>
  <inkml:trace contextRef="#ctx0" brushRef="#br0" timeOffset="23251.59">22920 7045 0,'0'-25'93,"-25"25"-77,25 25 15,0-1 0,-25 26 1,25 49-1,0-24 0,0-51-15,0 1-1,0 0 17,0 0-1,50-25 0,-25 0 0,-1 0 1,26 0-1,25-50 16,-75-49-16,0 49 0,0 1-15,0-50 31,0 24-16,0 1 0,-25 49 32,0 25-48,0 0 48,0 0-32,0 0-15,25 50 31,-24 24-16,24-49 125</inkml:trace>
  <inkml:trace contextRef="#ctx0" brushRef="#br0" timeOffset="27047.53">23193 6672 0,'0'-24'94,"0"-1"-78,0 0-1,0-74 1,-25 24 15,-25 1 1,50-50-1,-24 25 0,24 74 0,0-49 1,-50-26-1,50 1 16,0 49-32,-25-49 32,25 50-16,-25-26 1,25 150 108,0-26-124,0 1-16,-74 24 31,74-99 110,0-24-126,0-26 17,0 51-1,0-26 0,25 25-31,-1 25 78,1 0-62,0 0 15,0 0 16,0 0-16,-25 25 235,0 0-235,0 0 0,0-1-15,49 76 31,-49-76-16,0 1 16,-24-25-16,-1 0 16,0-25-16,0 1 1,-25-26 15</inkml:trace>
  <inkml:trace contextRef="#ctx0" brushRef="#br0" timeOffset="29483.26">24235 7615 0,'24'0'63,"-24"-25"-17,-24 0 33,-1 25 14,0 0-77,0 0-16,0 0 31,1 0 32,-1 0-48,0 25 17,25 0-32,0 0 46,0 74-14,0-49 15,0-26-16,25 26 0,0-50 94,-1 0-78,1 0-31,0-50 30,0-24-14,-25 24-1,0 26 16,0-1-16,0 0 0,0 0 32,25 25 15,-1 99-47,-24 75 16,0-75-16,0 1 1,0-26-1,0-24 0,0-1 0,0 1 16,0-25 31,-49-25-46,-26-25 14,51 25-14</inkml:trace>
  <inkml:trace contextRef="#ctx0" brushRef="#br0" timeOffset="30380.9">22225 4093 0,'25'0'47,"0"0"-31,99 0-1,174 49 16,148-49 16,1 0-15,-373 0 14,25 0-14,-74 0 46</inkml:trace>
  <inkml:trace contextRef="#ctx0" brushRef="#br0" timeOffset="31020.42">22325 4440 0,'0'50'47,"24"-50"-16,373 74 0,-273-74-31,248 0 32,-99 0 15,-124 0-32,-99 0 32,-26 0-16</inkml:trace>
  <inkml:trace contextRef="#ctx0" brushRef="#br0" timeOffset="31807.03">22597 4862 0,'-24'0'16,"24"49"109,24-49-109,51 0-16,123 0 15,100 0 17,-50 0-1</inkml:trace>
  <inkml:trace contextRef="#ctx0" brushRef="#br0" timeOffset="32351.48">22473 5159 0,'-24'0'16,"24"25"15,322-25 0,373 0 16,-671 0-15</inkml:trace>
  <inkml:trace contextRef="#ctx0" brushRef="#br0" timeOffset="33441.56">14734 7243 0,'25'0'32,"25"25"-1,-50 0-15,74 24 15,-24-49 16,24 0-32,249-173 32,-175 73-16</inkml:trace>
  <inkml:trace contextRef="#ctx0" brushRef="#br0" timeOffset="42559.9">3647 10840 0,'0'-50'109,"24"50"-93,-24-25-16,75-49 31,-50 49 0,-1 0 0,1 25 1,50 0-1,-1 50 16,-24 99-32,-50-100 1,25 75 15,-25-49 32,-25-51-32,-25 1-31,-74 0 31,99 0 32,0-25-63,-74 74 31,74-49 0,50-25 94,124 0-109,124 0 31,-223 0-47,74 0 31,0 0 16,-100 0 15,-24-25 32</inkml:trace>
  <inkml:trace contextRef="#ctx0" brushRef="#br0" timeOffset="44555.56">4341 10542 0,'0'-25'15,"-25"0"17,1 25 14,-51-74-30,-49 49 15,25-24 1,0 49-1,24 0 0,-24 0 0,25 0 1,-26 74 14,26 25-14,49 0-1,0 75 16,-24 24-16,49-98 16,49 148-16,26-149 16,-1 0-16,-74-74-31,99 74 47,1-24-16,73-75 16,26 0-15,-75 0 14,-50-25-14,25-50-1,-24-24 0,-50 0 0,-25 25 1,0-1-1,0-123 0,0 74 0,-25-25 1,-99-25-1,49 100 0,1-1 0,49 51 32</inkml:trace>
  <inkml:trace contextRef="#ctx0" brushRef="#br0" timeOffset="53487.53">22077 11038 0,'-25'0'47,"0"25"-31,25 198 15,-50-74 16,50-75-16,0 1 1,0-50-1</inkml:trace>
  <inkml:trace contextRef="#ctx0" brushRef="#br0" timeOffset="55979.93">22101 11088 0,'0'-25'93,"0"0"-30,0 0-48,0 0 32,0 1-31,25 24 15,0 0 0,0-25 1,0 25 15,-1 0-16,1 25-16,0 24 17,0 26-1,-25-26 0,0-24 0,0 0 16,0 0 47,-25-25-47,0 0-16,0 0 0,1 0 1,-26 0 61,25 0-14,-24 0-33,24 0-30,0 0 15,0 0 1</inkml:trace>
  <inkml:trace contextRef="#ctx0" brushRef="#br0" timeOffset="56590.35">22126 11435 0,'25'0'47,"-25"124"-32,0 25 17,-25-149 108</inkml:trace>
  <inkml:trace contextRef="#ctx0" brushRef="#br0" timeOffset="57424.14">22498 11187 0,'50'0'63,"-1"0"-47,-24 0-16,99 0 31,75 0 0,-26-25 0,-123 0 1</inkml:trace>
  <inkml:trace contextRef="#ctx0" brushRef="#br0" timeOffset="58031.65">22870 10964 0,'99'49'63,"-74"-49"-48,174 75 1,-174-75 31,-1 24 31,-24 1-62,-74 174 15,49-125 0,0-49 0</inkml:trace>
  <inkml:trace contextRef="#ctx0" brushRef="#br0" timeOffset="59231.5">23639 11013 0,'0'25'16,"0"74"0,0 174 31,0-248-16,0-99 63,0 24-79,0-74 1,0 0 15,0 74 0,50-24 16,-25-1-16,-1 75-31,26-49 47,0 24-15,-1 25-1,26 0 0,-75 50 0,0 49 1,-25-50-1,-50-24 0,26 25 0,-1-50 1,1 0 14,24 0 1,0 0 94</inkml:trace>
  <inkml:trace contextRef="#ctx0" brushRef="#br0" timeOffset="60916.94">22498 11187 0,'0'25'46,"0"24"-46,0 199 47,25 25-15,-25-174-1,0 25 0,50 0 0,-1-99 172,1-25-187,24 0 0,149 25-1,-148-25 17,-50 25 14</inkml:trace>
  <inkml:trace contextRef="#ctx0" brushRef="#br0" timeOffset="61737.55">22994 12055 0,'25'50'94,"0"-26"-94,25 1 31,-50 0 0,0 0 79,0 0-110,0 0 15,-25 24 17,-50-24-1,50 0 16,50-25 47,50-25-94</inkml:trace>
  <inkml:trace contextRef="#ctx0" brushRef="#br0" timeOffset="62275.94">23466 12055 0,'0'25'31,"0"149"0,0-26 0,49-98 1</inkml:trace>
  <inkml:trace contextRef="#ctx0" brushRef="#br0" timeOffset="63063.5">23466 12080 0,'0'-25'47,"24"25"-32,150 74 17,-100-24-1,-49 0 16,-25 49-16,0-25 0,-49-24 1,-1-25-32,-24-25 31,24 25 0,0-25 16</inkml:trace>
  <inkml:trace contextRef="#ctx0" brushRef="#br0" timeOffset="63574.89">23986 12005 0,'0'50'31,"0"173"16,0-49-16</inkml:trace>
  <inkml:trace contextRef="#ctx0" brushRef="#br0" timeOffset="65079.93">23986 12179 0,'0'-25'0,"0"0"16,0-24 15,0-50 0,125 24 0,-76 75 16,1 0-16,-50 50-31,0 74 32,0-25-1,-199-49 16,150-25-16,73-25 63,26 0-79,49-25 17,-24 25-1,-1 0 0,-49 25 16,-25 24-16,0 1 16,-74-1-16,49 1 16,-50-50-15,51 0-1,-1 0 63,-25 0-16,25 0-47,0 0 0</inkml:trace>
  <inkml:trace contextRef="#ctx0" brushRef="#br0" timeOffset="66367.85">21233 11733 0,'0'24'78,"25"-24"-78,173 0 47,-98 0-47,48 0 31,-98 0 0,74 0 16,-25 0-16,-74 0 32</inkml:trace>
  <inkml:trace contextRef="#ctx0" brushRef="#br0" timeOffset="67213.45">21729 11683 0,'25'0'32,"223"50"14,-198-26-14,-1 1 108,-73 0-124,-26 0 0,0 24-1,-49 26 32</inkml:trace>
  <inkml:trace contextRef="#ctx0" brushRef="#br0" timeOffset="72947.52">17091 11733 0,'49'0'140,"-24"0"-140,25 0 16,223 0 15,-199 0-31,199 0 31,-99 0 1,-26 0-1,100 0 16,-124 0-32,-74 0 32,223 0-16,124 0 1,-372 0-1</inkml:trace>
  <inkml:trace contextRef="#ctx0" brushRef="#br0" timeOffset="76263.98">9575 11261 0,'50'0'109,"24"-24"-93,0 24-16,75 0 31,-25 0 16,75-25-16,-75 0 0,-50 25 1,50-25-1,25 25 16,-99 0-47,49 0 31,74-25 0,-49 25 1,-124-25-1</inkml:trace>
  <inkml:trace contextRef="#ctx0" brushRef="#br0" timeOffset="82347.38">3721 13593 0,'25'0'219,"-25"-25"-219,49 25 15,-24 0 1,0 0 31,0 0-16,74 25 0,-49 198 16,-50-124-15,-75 1 14,-24-51-14,74-49-1,0 0 110,50-25-126,0 25 1,25-24-1,-50-1 17,74 25 15,-49 0-16,0 0-31,-25 74 31,0 25 16,0-49-16,0-25 0,0 0 1,-75-1 30,50 1-31,-49-25 1,-25 0-1,49 0 16,25 0-47,1 0 31,-1 0 32,0 0-1,25-25-46,0 1-1,0-1 32,25 0 0,0 25 78,-1 0-109</inkml:trace>
  <inkml:trace contextRef="#ctx0" brushRef="#br0" timeOffset="84459.88">4168 13593 0,'0'-25'63,"0"0"-47,0 1 15,-25-1-31,0 0 31,0-25 0,-49 50 32,49 0-16,-25 0-16,1 0 0,24 0 0,-74 50 16,74-25-15,-50 74 14,75-49-14,-49 24-1,24-49-31,-25 99 31,1-25 0,49-25 16,0 26-15,0-1-1,0-50 0,49 51 0,1-1 1,-25-74-1,0-25 0,49 49 0,25 1 1,-74-50-1,25 0 0,24 0 16,75-99-16,-50 49 0,-49-24 1,-1-1-1,1 1 0,-50-1 16,0-73-16,0 48 1,0-24-1,-99 25 0,49 25 16,1-1-16,-26 1 0,1 24 1,49 50 61</inkml:trace>
  <inkml:trace contextRef="#ctx0" brushRef="#br0" timeOffset="87920.29">3895 16520 0,'0'25'63,"-100"99"-32,100-99-15,-124 148 15,124-148-31,-49 25 31,-1-26 1,75-24 46,0 0-63,248-74 17,-224 74-32,100-25 31,-50 25 0,-74 0 0,-25-25 63</inkml:trace>
  <inkml:trace contextRef="#ctx0" brushRef="#br0" timeOffset="88547.74">3845 16446 0,'-25'0'16,"25"49"-1,0 75 1,50 248 31,-1-223-16</inkml:trace>
  <inkml:trace contextRef="#ctx0" brushRef="#br0" timeOffset="90787.33">4068 16446 0,'0'-50'15,"0"25"48,0 0-32,-24 0 0,-1 25 0,0-24 1,0 24-1,-49 0 16,49 0-47,0 0 31,-74 0 16,49 24-16,-24 76 16,24-1-16,1 0 16,49 0-16,0 50 1,0-25 15,0-25-16,49 25 0,-24-74-31,0-25 31,24 124 16,1-125-16,-25-24 1,0 0-32,99 25 31,49-25 0,-49 0 16,-49-49-16,-1-1 1,-49-24-1,25-26 0,-50 26 16,0 49-47,0-74 31,0 25 0,0-50 1,-100-50-1,76 0 16,-26 75-16,0 25 16,26-1-16,-1 75 16,25-25 62,-25 25 95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6:02.697"/>
    </inkml:context>
    <inkml:brush xml:id="br0">
      <inkml:brushProperty name="width" value="0.05292" units="cm"/>
      <inkml:brushProperty name="height" value="0.05292" units="cm"/>
      <inkml:brushProperty name="color" value="#FF0000"/>
    </inkml:brush>
  </inkml:definitions>
  <inkml:trace contextRef="#ctx0" brushRef="#br0">9873 15677 0,'24'-25'62,"1"25"-46,99 0 15,25-25 0</inkml:trace>
  <inkml:trace contextRef="#ctx0" brushRef="#br0" timeOffset="5351.44">9848 15701 0,'25'0'109,"-25"25"-93,0 25-16,0-25 15,-25 198 17,-25-25-1,50-173-15,-25 99 15,25 25 0,0-50 0,0-24 1,0 24-17,0-50 16,0-24 48,0 0 14,25-25-61,174 0-17,24 0 16,-149 0 16,-24 0-47,24 0 32,-24 0-1,0 0 0,24 0-15,50 0 31,25 0-16,-75 0-16,50 0 17,-74 0-1,99 0 0,0 0 0,-1 0 1,51 0 15,-75 0-16,0 0 16,74 0-16,1 0 16,-26 0-16,-24 0 0,-74 0 1,98 0-1,-49 0 0,25 0 0,-50 0 16,-24 0-16,98 0 1,75 0-1,25-25 16,50 0-16,-26 1 0,100-76 1,-124 51-1,25-1 0,-25 50 0,-50-25 16,99 1-16,-74-1 1,50 25-1,49 0 0,1 0 0,-150 0 1,-49 0-1,99 0 0,173 0 16,125 0-16,-174 0 16,-148 0-16,73 0 1,-49 0-1,124 0 0,-148 0 0,-76 25 1,-73-25-1,346 0 0,-48 0 16,-76 0-16,-198 0 1,-123-75 61,-26 1-61,-74-174-1,25 24 0,49 175-31,1-100 31,24 75 1,0 74 30,-74 0-31,-199 0 1,149 0-32,-570 0 46,99 49-30,-25-24 31,322-25-16,-198 74 0,75-49 1,-75 25 15,422-50-47,-348 0 46,51 0-14,23 0-1,274 0-31,-322 0 31,-299 0 0,299 0 1,-224 0-1,74 0 0,174 0 0,25 0 16,-99 0-15,-100 0-17,249 0 32,99 0-16,-25 0 1,124 0-1,-75 0 0,-24 0 0,49-50 1,100 25-1,-25 1 0,74-1 0,0 25 235,0 0-250</inkml:trace>
  <inkml:trace contextRef="#ctx0" brushRef="#br0" timeOffset="15632.88">7640 13171 0,'25'0'63,"0"0"-63,173 0 31,-123 0-31,371 0 31,-123 0 16,-1 0-16,-74 0 1,75 0-17,73 0 16,1 0 16,99 0-15,149 0-1,-273 0 0,-248 0 0,25 0 1,-74 0-32,297 0 31,-75 0 0,-222 0-31,222 0 47,-73 0-16,-100 0 16,25 0-16,-75 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6:31.162"/>
    </inkml:context>
    <inkml:brush xml:id="br0">
      <inkml:brushProperty name="width" value="0.05292" units="cm"/>
      <inkml:brushProperty name="height" value="0.05292" units="cm"/>
      <inkml:brushProperty name="color" value="#FF0000"/>
    </inkml:brush>
  </inkml:definitions>
  <inkml:trace contextRef="#ctx0" brushRef="#br0">1414 5110 0,'-25'0'63,"25"25"-32,25 49 0,-25-49-31,25 49 32,0-74-1,-25 25 94,25-25-109,148-99-1,224-75 16,-149 50 1,-198 124-32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0:14.101"/>
    </inkml:context>
    <inkml:brush xml:id="br0">
      <inkml:brushProperty name="width" value="0.05292" units="cm"/>
      <inkml:brushProperty name="height" value="0.05292" units="cm"/>
      <inkml:brushProperty name="color" value="#FF0000"/>
    </inkml:brush>
  </inkml:definitions>
  <inkml:trace contextRef="#ctx0" brushRef="#br0">7020 3621 0,'0'50'78,"25"-25"-62,-25 25-1,25-1 17,-25-24-32,0 0 31,49-25 47,398-323-47,-125 150 0</inkml:trace>
  <inkml:trace contextRef="#ctx0" brushRef="#br0" timeOffset="4943.26">248 12030 0,'50'0'47,"0"0"-31,49 0-1,25 0 17,-75 0 15,-24 0-16</inkml:trace>
  <inkml:trace contextRef="#ctx0" brushRef="#br0" timeOffset="6495.8">50 12973 0,'0'-25'47,"25"25"-16,24 0 0,1 0 0,-25 0-31,24 0 32,26 0-1,-50 0 0,24 0 0,-24 0 1,0 0-1,0 0 0</inkml:trace>
  <inkml:trace contextRef="#ctx0" brushRef="#br0" timeOffset="8900.18">1042 7689 0,'0'25'31,"0"0"-16,99 149 17,-99-150-32,25 1 93,0-50-77,74-148 15,-74 123-31,49 1 32,-49 24-1</inkml:trace>
  <inkml:trace contextRef="#ctx0" brushRef="#br0" timeOffset="11091.79">9451 6003 0,'0'-25'15,"50"75"17,24 49-17,-74-50 1,50 1 15,24-50 32,-49-25-63,223-248 31,-174 199 0</inkml:trace>
  <inkml:trace contextRef="#ctx0" brushRef="#br0" timeOffset="153179.31">12254 8086 0,'0'25'172,"0"25"-125,25-50-47,-25 74 31,49 1 0,-24 49 16,-25-100-15,0 1 171,25-25-188,24-25 1,125-173 31,-25 74-16,-75 50 0,-24 49 1,-25 0-1</inkml:trace>
  <inkml:trace contextRef="#ctx0" brushRef="#br0" timeOffset="177012.11">18207 14188 0,'0'25'32,"0"273"-1,-50-1 0,26-247 16</inkml:trace>
  <inkml:trace contextRef="#ctx0" brushRef="#br0" timeOffset="177781.94">18281 14213 0,'25'25'47,"25"223"-31,-25-50 15,24 1 0,1-125 0,-50-49 1,0-50 61,0-24-77,-25 24 0,0 25-16</inkml:trace>
  <inkml:trace contextRef="#ctx0" brushRef="#br0" timeOffset="178679.6">18232 14660 0,'25'0'110,"-1"0"-110,26-25 15</inkml:trace>
  <inkml:trace contextRef="#ctx0" brushRef="#br0" timeOffset="183203.15">11113 17363 0,'0'25'62,"0"25"-46,-25 272 15,25-74 0,0-297 79</inkml:trace>
  <inkml:trace contextRef="#ctx0" brushRef="#br0" timeOffset="185403.95">11138 17388 0,'0'-25'109,"24"0"-93,1 1-16,50 24 31,-1-25 0,-49 25 0,25 0 1,-26 0-1,-24 74 0,0-24 0,0-25-31,-74 24 32,-1-24 14,-24 25-14,124-50 358,0 0-390,0-25 16,49 25 0,-49 0 30,0 0-14,0 0-1,-25 25 0,0 0 0,49 49-15,-49-24 31,0-26 0,0 1-47,-25 0 15,1 25 1,-26 24 15,0-24 16,50-26-16,-25-24 32,1 0-16,-1 0 31,0 0-62,0 0 46,0 0-46,1 0 202</inkml:trace>
  <inkml:trace contextRef="#ctx0" brushRef="#br0" timeOffset="190372.46">18877 13891 0,'0'24'63,"-50"51"-63,-173 371 46,124 26-14,24-51 15,50-321-47,1-51 31,24-24 94,0 0-110</inkml:trace>
  <inkml:trace contextRef="#ctx0" brushRef="#br0" timeOffset="191868.08">19596 14039 0,'0'25'31,"0"25"-15,0-1-16,0 224 31,0-124 0,0-74 0</inkml:trace>
  <inkml:trace contextRef="#ctx0" brushRef="#br0" timeOffset="193243.11">19571 14064 0,'0'-25'62,"0"1"-46,124-26 15,-25 50 0,-74 0 1,25 0-1,-50 25-31,0 74 31,-25 50 16,-74-75-16,0-49 16,123-50 94,26-24-141,24 49 15,51-25 17,-101 25 14,-24 25-14,0 24-17,0 75 17,0 50 14,-49-124-14,-75-50-1,-25 24 0,50-24 0,74 0 1</inkml:trace>
  <inkml:trace contextRef="#ctx0" brushRef="#br0" timeOffset="194304.01">12155 17264 0,'0'50'32,"0"-1"-17,-100 274 16,76-224-31,-125 248 32,149-322 15</inkml:trace>
  <inkml:trace contextRef="#ctx0" brushRef="#br0" timeOffset="194833.44">12477 17462 0,'0'75'31,"0"-25"-31,-25 198 47,-24-149-16,49-74 1</inkml:trace>
  <inkml:trace contextRef="#ctx0" brushRef="#br0" timeOffset="195554.06">12403 17438 0,'0'24'16,"0"1"-1,24 25 1,51 124 15,-1-26 16,-49-123 0,0 0 0,0 0-32,-25 74 17</inkml:trace>
  <inkml:trace contextRef="#ctx0" brushRef="#br0" timeOffset="196209.62">12353 17859 0,'25'-24'0,"0"-1"15,24 25 16,100-50 1,-124 50-1,0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3:56.741"/>
    </inkml:context>
    <inkml:brush xml:id="br0">
      <inkml:brushProperty name="width" value="0.05292" units="cm"/>
      <inkml:brushProperty name="height" value="0.05292" units="cm"/>
      <inkml:brushProperty name="color" value="#FF0000"/>
    </inkml:brush>
  </inkml:definitions>
  <inkml:trace contextRef="#ctx0" brushRef="#br0">19695 7913 0,'0'24'78,"0"51"-62,25-1-1,0 26 1,-25 24-16,25-25 47,24-99 46,-24-25-77,422-471 15,198-75 1,-249 274-1,-346 247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5:25.179"/>
    </inkml:context>
    <inkml:brush xml:id="br0">
      <inkml:brushProperty name="width" value="0.05292" units="cm"/>
      <inkml:brushProperty name="height" value="0.05292" units="cm"/>
      <inkml:brushProperty name="color" value="#FF0000"/>
    </inkml:brush>
  </inkml:definitions>
  <inkml:trace contextRef="#ctx0" brushRef="#br0">18554 6028 0,'25'0'62,"0"24"-62,0 224 31,24 75 1,-49-224-32,25 199 47,-25-224-16,25-24 0,-25-25 0</inkml:trace>
  <inkml:trace contextRef="#ctx0" brushRef="#br0" timeOffset="2150.78">18703 6028 0,'0'-25'125,"74"25"-94,125 0-15,-100 0-16,224 0 31,-75 0 1,-174 0-1,-24-25 0,-26 25 0,51 0 16,-1 0-16,50 0 1,-49 0-1,24-25 0,-25 25 0,-74 50 79,0 74-79,25-50-31,99 298 31,-74-99 16,-50-74-16,25-150 16,-25-24-31,0 0 78,-50-25-79,-74 0 17,74 25-32,-74-25 31,-99 49 0,-25-49 0,50 0 1,74 0-1,0 0 0,24 0 0,26 0 1,-25 0-1,74 0 0,-25 0 32,-24 25-17,49-25-46,-25 0 32,1 0-17</inkml:trace>
  <inkml:trace contextRef="#ctx0" brushRef="#br0" timeOffset="3014.49">18951 6251 0,'0'-25'46,"75"25"-14,-26 0-17,26 0 17</inkml:trace>
  <inkml:trace contextRef="#ctx0" brushRef="#br0" timeOffset="4487.63">19001 6300 0,'0'25'63,"0"50"-63,0-51 15,0 26 17,0 0-1,0-26 94,0 1-110,49-25 1,-24 0 0,25 0 15,-25 0 0,-25-49 63,0 24-63,0 0-31,0-49 47,0-1-16,0 50 32,0 1-1</inkml:trace>
  <inkml:trace contextRef="#ctx0" brushRef="#br0" timeOffset="5434.31">19398 6276 0,'24'0'32,"26"0"-17,0-25 32,-1 25-16,26-25 16</inkml:trace>
  <inkml:trace contextRef="#ctx0" brushRef="#br0" timeOffset="6444.02">19348 6226 0,'-25'25'15,"25"0"1,25 49 15,-25 0 0,25-49 16,-25 25-16,25-50 48,49 0-64,50 0 16,-74 0 1,-26-25 77,-24 0-93,0 0-1,0-24 1,-24-1 31</inkml:trace>
  <inkml:trace contextRef="#ctx0" brushRef="#br0" timeOffset="14263.44">16843 11063 0,'0'25'141,"0"-1"-126,25 1 1,-25 0 31,24 0 31,100-25-47,372-223 16,-173-1-16,-100 150 1,-198 49-1</inkml:trace>
  <inkml:trace contextRef="#ctx0" brushRef="#br0" timeOffset="19147.04">18009 15131 0,'-25'0'16,"0"0"93,0 0-31,0 0-47,1 25 16,-1-25-31,0 0 15,-25 0 0,26 0 1,-1 24-1,0-24 47,0 0-62,-25 25 15,26-25-31,-76 25 47,26 0-16,24-25 0,-49 25 16,25-1-16,-1-24 16,1 25-15,49-25-1,-24 50 0,-51-25 0,76-25 63,24 25-78,-25-25 93,25 24-93,-25-24 31</inkml:trace>
  <inkml:trace contextRef="#ctx0" brushRef="#br0" timeOffset="20607.08">16942 15230 0,'0'-25'78,"-25"50"-47,-74 99 1,49-74-1,26-25-31,-1-1 47,74-24 140,-24 0-171,25 0-16,74 0 31,-99 0 219,-1 25-234,1-25-1,0 50-15,74 49 32,-99-74 14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6:08.825"/>
    </inkml:context>
    <inkml:brush xml:id="br0">
      <inkml:brushProperty name="width" value="0.05292" units="cm"/>
      <inkml:brushProperty name="height" value="0.05292" units="cm"/>
      <inkml:brushProperty name="color" value="#FF0000"/>
    </inkml:brush>
  </inkml:definitions>
  <inkml:trace contextRef="#ctx0" brushRef="#br0">2158 3870 0,'25'0'31,"25"173"0,-50-148-31,25 74 47,-1-49-16,-24-25-15,25-1 46,50-73-46,197-224 0,150-25 15,-199 149 0,-99 75 16,-74 49-16</inkml:trace>
  <inkml:trace contextRef="#ctx0" brushRef="#br0" timeOffset="11344.82">2754 9649 0,'24'99'32,"100"323"-1,-24-25 0,-1-50 0,-99-322-31,25 24 47</inkml:trace>
  <inkml:trace contextRef="#ctx0" brushRef="#br0" timeOffset="12415.58">2630 9550 0,'24'0'47,"26"0"-47,223 74 31,99 50 1,-149-25-1,-223-74 31,0 0-30,0 99-1,-173 223 0,24-173 0,-74 0 1,123-75 14</inkml:trace>
  <inkml:trace contextRef="#ctx0" brushRef="#br0" timeOffset="33043.96">15801 18504 0,'0'-25'110,"50"25"-79,-26 0-31,224 0 31,-148-24 1,-26 24 14,0 0-30,100 0 15,-100 0-31,75 0 47,-25 0-16,0 0 1,149 0-1,0 0 0,-149 0 0,0 0 1,50 0-1,-1 0 0,-49-25 16,-49 25-16</inkml:trace>
  <inkml:trace contextRef="#ctx0" brushRef="#br0" timeOffset="35592.5">15950 18653 0,'25'0'94,"24"0"-78,1 0-16,74 0 15,173 0 32,-272 0-47,124 0 47,25 0-16,24 0 0,-24 0 16,-1 0-15,100 0-1,-49-25 0,-125 1 0,-74 24 1,-1 0-1,26 0 0,24 0 0,-49-25 1</inkml:trace>
  <inkml:trace contextRef="#ctx0" brushRef="#br0" timeOffset="47365.66">6301 8508 0,'49'50'16,"26"98"30,-1 1-14,-24-25-1,-50-99-31,25 0 47,49-75 15,348-421-30,-273 347-32,223-99 31,-224 99 0,-123 99 0</inkml:trace>
  <inkml:trace contextRef="#ctx0" brushRef="#br0" timeOffset="47988.16">8732 8558 0,'24'74'63,"-24"124"-47,25 249 15,-25-50 0</inkml:trace>
  <inkml:trace contextRef="#ctx0" brushRef="#br0" timeOffset="49592.3">8831 8111 0,'-50'0'93,"25"0"-93,-24 25 16,-50 74 0,-125 75 30,76 49-14,23-25-1,51-24 16,49-124-47,25 123 31,0 125 16,50-199-16,99 25 0,0-74 1,99 24-1,49-74 0,1 0 0,-75-25 1,-74-123-1,0-100 0,-100-25 0,-49-50 16,-223-49-15,25 174-1,74 123 16,0 26 0,24-1-16,-48 25 0,73 25 0</inkml:trace>
  <inkml:trace contextRef="#ctx0" brushRef="#br0" timeOffset="52351.95">17140 8607 0,'25'-25'141,"0"25"-125,0-24 15,-25-26 16,25 50-16,-1-25-31,1 25 62,25 0-15,-25 99 0,-25-49-16,0 0 16,0-1-15,-50 26-17,25-51 16,-24 1 1,49-50 124,0 1-156,24-1 16,1 25 15,0 0 0,0 0 0,0 0 1,-1 0-1,-24 25 0,0 24 0,0-24-15,0 25 15,0-1 0,-24-49-15,-26 50 15,-24-25 1,49-25-17,-25 0 63,1-25-46</inkml:trace>
  <inkml:trace contextRef="#ctx0" brushRef="#br0" timeOffset="54719.72">17686 8384 0,'0'-25'31,"-25"0"16,0 1-15,-49-1-1,0 0 0,49 25 0,0 0 1,0 0-1,-99 0 0,50 0 0,49 0-31,-49 0 32,24 25-1,25 24 0,-49 1 0,74 24 16,-75 26-16,75 48 16,-49-24-15,49-74 46,0-25-47,0 0-31,0 24 31,0 26 32,0-26-32,74-24 0,-74 0 0,50 25 1,24-50 15,1 0-16,-1 0 0,25 0 0,-49 0 1,24-25-1,1 0 0,-1-49 0,0 24 1,-74 25-32,50-49 31,-25-26 0,0-24 0,-25 50 1,0 0-1,0 24 0,0 25 16,0-24-31,-50 49 15,25-25 16,0-25 46,1 50-77</inkml:trace>
  <inkml:trace contextRef="#ctx0" brushRef="#br0" timeOffset="72024.24">14858 11435 0,'0'0'0,"0"25"16,100 124 31,-76-100-16,26-98 32,124-125-32,98-248 0,-148 298 0</inkml:trace>
  <inkml:trace contextRef="#ctx0" brushRef="#br0" timeOffset="82880.28">18703 17388 0,'0'25'78,"74"124"-63,-49-124 17,0-25 30,372-323-31,0 50 1,-273 224-1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7:37.574"/>
    </inkml:context>
    <inkml:brush xml:id="br0">
      <inkml:brushProperty name="width" value="0.05292" units="cm"/>
      <inkml:brushProperty name="height" value="0.05292" units="cm"/>
      <inkml:brushProperty name="color" value="#FF0000"/>
    </inkml:brush>
  </inkml:definitions>
  <inkml:trace contextRef="#ctx0" brushRef="#br0">3076 4490 0,'0'24'16,"25"100"0,-25 25 15,0-124-31,0 99 31,25 0 0,-25-74 16</inkml:trace>
  <inkml:trace contextRef="#ctx0" brushRef="#br0" timeOffset="1502.41">3126 4490 0,'25'0'109,"24"0"-109,-49-25 0,75 25 32,-51 0-1,1 0 0,-25 25 16,0-1-31,0 51 15,0-26-31,0 1 31,-124-25 0,25-25 16,74 0-15,25 25 46,0-1-63,199 125 32,-199-124-47,148 25 31,-148-25 1,25-25 46</inkml:trace>
  <inkml:trace contextRef="#ctx0" brushRef="#br0" timeOffset="1991.82">3622 4564 0,'-25'25'31,"25"24"-31,-74 224 32,24-99-1,50-149 16,0 24-16,25-148 0</inkml:trace>
  <inkml:trace contextRef="#ctx0" brushRef="#br0" timeOffset="2562.21">3647 4589 0,'24'0'31,"1"25"-15,25 272 15,49-148 0,-99-124-31,25 25 31</inkml:trace>
  <inkml:trace contextRef="#ctx0" brushRef="#br0" timeOffset="3158.64">3597 4837 0,'25'0'63,"74"0"-48,-49 25 16,-1-25-31,-24 0 32</inkml:trace>
  <inkml:trace contextRef="#ctx0" brushRef="#br0" timeOffset="4436.56">4192 4713 0,'0'-50'31,"0"25"-15,-24 25 15,-1 0 0,-25 0-15,-49 124 31,49 100-16,25-100 0,25-99-15,0-1-1,50 26 17,0 0-1,-1-50 31,-24-50-30,0-24-1,-25-1 0,0 26 0,25 49 110,0 0-78,-25 24-48,0 1-15,0 74 31,0 1 16,0-1-15</inkml:trace>
  <inkml:trace contextRef="#ctx0" brushRef="#br0" timeOffset="8690.66">14511 4887 0,'25'0'47,"0"0"-31,24 24 15,-24 175 0,0-174 16,25-25 78,49-25-125,174-25 31,-125-24-31,349-100 31,-150 25 1</inkml:trace>
  <inkml:trace contextRef="#ctx0" brushRef="#br0" timeOffset="18206.56">20266 8954 0,'25'0'16,"-25"25"0,0 50 31,24-26-16,1-49 594,25-24-610,198-175 17,25 50-1,-199 75 0,-24 74 0</inkml:trace>
  <inkml:trace contextRef="#ctx0" brushRef="#br0" timeOffset="19490.79">2530 13816 0</inkml:trace>
  <inkml:trace contextRef="#ctx0" brushRef="#br0" timeOffset="20850.86">2506 13767 0,'24'0'125,"1"0"-109,-25 24-1,25 1 1,25-25 47,148-99-32,125-223 0,-274 297 0</inkml:trace>
  <inkml:trace contextRef="#ctx0" brushRef="#br0" timeOffset="37089.37">869 11261 0,'24'-24'16,"1"24"-1,25 124 17,24 99-1,-74-198-31,25 74 31,0-74 47,223-174-47,173-124 1,-321 223-17,247-173 17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49:03.309"/>
    </inkml:context>
    <inkml:brush xml:id="br0">
      <inkml:brushProperty name="width" value="0.05292" units="cm"/>
      <inkml:brushProperty name="height" value="0.05292" units="cm"/>
      <inkml:brushProperty name="color" value="#FF0000"/>
    </inkml:brush>
  </inkml:definitions>
  <inkml:trace contextRef="#ctx0" brushRef="#br0">1464 4564 0,'25'0'78,"-25"25"-62,0 24 15,0 1 0,0-25-31,0 49 31,0-24 1,0 0 14,0-26-14</inkml:trace>
  <inkml:trace contextRef="#ctx0" brushRef="#br0" timeOffset="4440.17">1712 4490 0,'0'-25'78,"-25"25"-46,0-50-17,0 25 32,1-24-16,-1 49 32,0 0 15,0 0-62,0 0 30,1 0-14,-26 0 30,25 0-31,0 0 32,1 25 46,-1-25-93,0 24 15,25 1 63,-25-25 0,25 25-63,0 0-15,0 24 15,0-24 0,0 25 16,0-25-16,0-1 16,0 26-16,0 24 16,0-49-16,0 0 16,0 0-15,25 49 14,25-24-14,-26-25 15,-24 0-32,25-1 1,0 1 15,0-25 0,0 25 32,-1-25-16,26 0-16,24 0 16,75-25-16,-99-49 0,-25 74 1,0 0-17,-1-25 16,-24 0 1,25 0 15,-25 1-16,0-51 0,0 50 16,0-74-16,0 49 16,0 26 0,-25-26-16,1 0 0,-1 26 16,0-26-31,25 25 15,-75-24 0,51 49 1</inkml:trace>
  <inkml:trace contextRef="#ctx0" brushRef="#br0" timeOffset="14460.52">7938 4465 0,'0'-25'187,"25"25"-171,-1-50 31,51 26-16,-50 24 0,-1 0 0,1 0 1,25 0 30,-50 24 16,0 1-31,0 25-16,0-25 16,-50 24-15,25-49-1,-24 25 0,-1 0 0,25 0 32,1-25-48,24 24 48,24-24 109,1 0-157,0 0-15,25 0 16,-26 0 15,26 0 16,0 0-16</inkml:trace>
  <inkml:trace contextRef="#ctx0" brushRef="#br0" timeOffset="16792.37">8236 4366 0,'0'-25'94,"0"0"-48,-25 25 64,25-25-95,-50 25 17,-49-25-17,49 1 32,25 24-16,1 0 1,-1 0-1,0 0 63,0 24-63,25 1-15,0 0-1,-25 25 16,1 49 16,-26 25-31,50-75 31,0-24-16,0 25 0,0-1 1,0-24 14,0 0-30,74 0 31,26 25-16,-26-50 0,25 0 16,-49 0-15,0 0-1,-1-25 0,1-25-15,-50 25-1,25 0 17,-1-24-1,-24-1 0,0 25 0,0 1 1,0-1-1,0-25 0,0 25 0,0 1 1,0-26 30,0 25-15,-24 25 0,-1-25-16,0 25 0,0-24 1,25-1-17</inkml:trace>
  <inkml:trace contextRef="#ctx0" brushRef="#br0" timeOffset="21838.38">13345 4514 0,'25'-24'125,"-25"-1"-110,25 0 32,0 0 0,-25 0-31,49 25-1,1-24 32,-25 24 0,0 0 0,-1 0-31,-24 24 77,0 26-61,0-25-17,0 0 32,0-1-31,-24 1 15,24 0 0,0 0 1,-25-25 14,50 0 251,-1 0-297,1 0 47,0 0 31,0 0-62,0 0 46,-25 25-46,0-1 109,0 1-109,0 0 31,-25 0 15,25 0-62,-25-25 141,0 0-32,0 0-109,1 0 47,-1 0 62,-25-25-31,25 25 1,25-25 14</inkml:trace>
  <inkml:trace contextRef="#ctx0" brushRef="#br0" timeOffset="25122.82">13792 4440 0,'0'-50'125,"-25"50"-125,25-24 47,0-26-32,-25 25 16,0 0 16,1 25-15,-1-24-17,0 24 16,0 0 1,0 0 15,-24 0 15,24 0-46,-25 0-1,-49 0 17,49 24-1,1 1 31,24 0-15,0 0 0,25 24-16,0 1 1,0 0-1,0-1 0,0 26 0,0-51 32,0 1-48,0 0 17,0 0 15,0 0-16,0-1-16,25 1 17,0 0-1,0 0 0,-25 0 0,0 0-31,24-25 32,1 0-1,25 24 0,24-24 0,1 25 1,-26-25 15,-24 0-16,0 0 0,25 0 0,-1 0 32,1 0-32,-1-25 16,-24-24-16,0 24-31,-25-25 47,25-24-16,-25 49 16,0 0 16,0 0-1,0-24-31,0 24-15,0 0 15,-25 0 16,25 1 47,-25 24-47,25-25 0,0 0-32,-25 25 157,1-25 31</inkml:trace>
  <inkml:trace contextRef="#ctx0" brushRef="#br0" timeOffset="27988.08">23416 4614 0,'-25'24'47,"0"26"-31,1 49 15,-76-24 0,26 24 1,74-74 14,0 0-30,-25-25-16,0 24 31,50-24 47,298-49-46,-175 49-1,-123 0 0,-25-50 63,0 25-63</inkml:trace>
  <inkml:trace contextRef="#ctx0" brushRef="#br0" timeOffset="28728.65">23366 4713 0,'0'-25'16,"0"50"15,0 124 0,0 0 0,0-25 1,0-100-1,0 1-31,0 0 31,0 0 32,0 0-63,0-75 125</inkml:trace>
  <inkml:trace contextRef="#ctx0" brushRef="#br0" timeOffset="30874.45">23466 4465 0,'-25'0'93,"0"0"-93,-25 0 16,-24 0 15,49 25 0,0-25 1,-49 74-1,49-49 0,25 24 0,-25 1-15,-24 49 31,49-74-47,0 25 31,0 49 0,0-74 1,25 99 30,24-124-31,-24 25 1,49-1-1,-49 26 0,0-50 0,25 0 1,49 0-1,-74 0-31,49 0 31,-24-25 0,-1 0 1,1-49 15,-50-50-16,0 74 16,0 1-16,0-1 0,0 0 0,-25-24 16,-25 24-15,26 1-1,-1 49 0,25-25 0,-25 25 94,0-25-125,0 0 78,-24 1-46,49-1-32,-25 0 47</inkml:trace>
  <inkml:trace contextRef="#ctx0" brushRef="#br0" timeOffset="51800.15">17413 10592 0,'0'-25'46,"25"50"-30,0 74 15,0-50 1,-25-24 61,24-25-77,26-25 0,248-198 15,-174 50 0,-75 123 0</inkml:trace>
  <inkml:trace contextRef="#ctx0" brushRef="#br0" timeOffset="56116.95">1166 10294 0,'50'25'110,"49"-25"-110,248 25 31,-248-25-31,150 0 31,-125 0 0,49 0 16,-98 0-16,-51 0-15</inkml:trace>
  <inkml:trace contextRef="#ctx0" brushRef="#br0" timeOffset="63247.83">1241 10269 0,'0'25'47,"0"0"-31,0 99-1,0 198 17,0-247-32,0 123 47,0 1-16,0-51 16,0 1-32,0-50 32,0-49-16,0-25 110,0 0-141,0-1 16,49 1 15,1 25 0,-25-25 16,-1-1-16,1 1 16,99 0-16,99-25 16,125 0-15,-199 25 14,-50-25-14,74 25-1,-123-25-31,24 24 31,75 1 0,0-25 1,50 0-1,49 0 16,0 50-16,99-50-15,-25 0 31,-123 0-16,-1 0 0,50 0 0,25 0 1,-198 0-32,222 0 31,50 0 0,1 0 0,24 0 1,-174 0-1,125 0 0,-150 0 0,26 0 1,173 0 14,-25 0-14,174 0-1,-199 0 0,100 0 16,-50 0-16,75 0 16,-224 0-16,99 0 1,100 0 15,-149 0-16,-248 0-31,99 0 31,149 0 0,24 0 1,51 0-1,-125 0 0,-50 0 0,-148 0-31,149 0 32,99 0-1,0 0 16,-1 0-16,-48 0 0,49 0 0,-1 0 1,-73 0-1,-100 0 0,99 0 0,-74 0 1,-24 0-1,-1 0 0,0 0 0,-74 0 79,-25-75-95,0-123 1,0-174 31,0 25-16,0 99 0,-25 99 16,25-50-15,0 100 14,0 74-14,0 1-32,0-26 31,0-74 16,0 74-16,0 26-15,0-26 15,-25 50 141,1 0-157,-51 0 1,25 0 0,-173 0 15,25 0 0,24 0 0,-49 0 16,25 0-31,49 25 15,0-25 0,124 0-31,-149 25 47,-98-1-15,73 1-17,-24 0 16,0-25 1,-75 50 15,25-26-16,75 26 0,74-50 16,-199 74-16,-98-49 16,197 0-16,-123 25 16,-25-50-16,-25 0 1,50 0-1,24 0 0,-49 0 0,149 0 1,124 0-1,49 0-31,-148 0 47,-1 49-16,-24-49 0,-75 0 1,-123 0-1,-26 0 0,75 0 0,25 0 1,-174 0-1,75 0 0,-150 0 0,125 0 1,0 0-1,-1 0 0,26 0 16,74 50-16,124-50 16,49 0-16,26 25 1,148-25 14</inkml:trace>
  <inkml:trace contextRef="#ctx0" brushRef="#br0" timeOffset="86360.04">397 6201 0,'0'25'78,"0"25"-63,25-26 1,49 51 31,-74-26 0,0-24-32,25-25 63,50 0-62,272-198 15,-149-1 16,-173 199-47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1:11.896"/>
    </inkml:context>
    <inkml:brush xml:id="br0">
      <inkml:brushProperty name="width" value="0.05292" units="cm"/>
      <inkml:brushProperty name="height" value="0.05292" units="cm"/>
      <inkml:brushProperty name="color" value="#FF0000"/>
    </inkml:brush>
  </inkml:definitions>
  <inkml:trace contextRef="#ctx0" brushRef="#br0">9401 14734 0,'25'0'78,"99"0"-47,99-25 0,-198 25 47,0 0-78,0 0 78,0 0-78,-1 0 32,-48 0 108,-1 0-140,-25-25 16,-24 25 15,49 0-15,-99 0 15,25 0 0,49 0-15</inkml:trace>
  <inkml:trace contextRef="#ctx0" brushRef="#br0" timeOffset="901.63">9401 14684 0,'0'25'125,"0"0"-109,0 25-16,50 173 31,-50 74 0,0-247-31,0 49 32,0 25-1,0-74 0,0-25 0,74 0 16,-74-1-16,0 1 63,25 0-78,223-25 31,-149 0-16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1-24T09:51:58.477"/>
    </inkml:context>
    <inkml:brush xml:id="br0">
      <inkml:brushProperty name="width" value="0.05292" units="cm"/>
      <inkml:brushProperty name="height" value="0.05292" units="cm"/>
      <inkml:brushProperty name="color" value="#FF0000"/>
    </inkml:brush>
  </inkml:definitions>
  <inkml:trace contextRef="#ctx0" brushRef="#br0">3473 11633 0,'25'0'31,"0"0"63,-1 0-79,100 25 17,25-25-1,-74 0 0,-26 0 0,51 0 1,-26 0 14,25 25-14,25-25-1,0 0 0,50 0 0,-125 0-31,51 0 32,24 0-1,99 0 0,-49 0 0,-75 0 1,50 0 15,-25 0-16,-50 0-16,-24 25-15,148 0 47,1-25-15,-75 24-1,-75-24 0,26 0 0,-51 0 47,51 25-46,-26-25 15,75 0-16,0 0 0,-74 0 0,-25 0-31,0 0 32,49 0-1,-24 0 16</inkml:trace>
  <inkml:trace contextRef="#ctx0" brushRef="#br0" timeOffset="2305.42">1241 8607 0,'0'-25'31,"24"25"-16,100 75 17,-99-50-32,198 173 31,249 100 0,-423-249 0,-49-123 32</inkml:trace>
  <inkml:trace contextRef="#ctx0" brushRef="#br0" timeOffset="2824.86">1836 8558 0,'-25'0'16,"0"74"15,-248 298-15,50-99 31,149-223-16</inkml:trace>
  <inkml:trace contextRef="#ctx0" brushRef="#br0" timeOffset="3572.39">1389 8458 0,'25'50'31,"0"24"-15,74 224-1,25 25 32,-25-175-15,-74-148-1</inkml:trace>
  <inkml:trace contextRef="#ctx0" brushRef="#br0" timeOffset="4548.18">1290 9004 0,'50'-25'63,"-1"25"-48,373-74 17,-273 49-32,223-99 31,-298 99 0</inkml:trace>
  <inkml:trace contextRef="#ctx0" brushRef="#br0" timeOffset="8231.59">13941 10071 0,'0'25'47,"24"-1"-31,1 51-1,25 74 17,-50-125-32,0 51 46,25-75 158,49-50-189,0 25 1,125-123-1,793-448 17,-719 522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14675" cy="471488"/>
          </a:xfrm>
          <a:prstGeom prst="rect">
            <a:avLst/>
          </a:prstGeom>
          <a:noFill/>
          <a:ln w="9525">
            <a:noFill/>
            <a:miter lim="800000"/>
            <a:headEnd/>
            <a:tailEnd/>
          </a:ln>
          <a:effectLst/>
        </p:spPr>
        <p:txBody>
          <a:bodyPr vert="horz" wrap="square" lIns="95014" tIns="47507" rIns="95014" bIns="47507" numCol="1" anchor="t" anchorCtr="0" compatLnSpc="1">
            <a:prstTxWarp prst="textNoShape">
              <a:avLst/>
            </a:prstTxWarp>
          </a:bodyPr>
          <a:lstStyle>
            <a:lvl1pPr defTabSz="949325">
              <a:defRPr sz="1300">
                <a:cs typeface="+mn-cs"/>
              </a:defRPr>
            </a:lvl1pPr>
          </a:lstStyle>
          <a:p>
            <a:pPr>
              <a:defRPr/>
            </a:pPr>
            <a:endParaRPr lang="en-US"/>
          </a:p>
        </p:txBody>
      </p:sp>
      <p:sp>
        <p:nvSpPr>
          <p:cNvPr id="5123" name="Rectangle 3"/>
          <p:cNvSpPr>
            <a:spLocks noGrp="1" noChangeArrowheads="1"/>
          </p:cNvSpPr>
          <p:nvPr>
            <p:ph type="dt" idx="1"/>
          </p:nvPr>
        </p:nvSpPr>
        <p:spPr bwMode="auto">
          <a:xfrm>
            <a:off x="4071938" y="0"/>
            <a:ext cx="3114675" cy="471488"/>
          </a:xfrm>
          <a:prstGeom prst="rect">
            <a:avLst/>
          </a:prstGeom>
          <a:noFill/>
          <a:ln w="9525">
            <a:noFill/>
            <a:miter lim="800000"/>
            <a:headEnd/>
            <a:tailEnd/>
          </a:ln>
          <a:effectLst/>
        </p:spPr>
        <p:txBody>
          <a:bodyPr vert="horz" wrap="square" lIns="95014" tIns="47507" rIns="95014" bIns="47507" numCol="1" anchor="t" anchorCtr="0" compatLnSpc="1">
            <a:prstTxWarp prst="textNoShape">
              <a:avLst/>
            </a:prstTxWarp>
          </a:bodyPr>
          <a:lstStyle>
            <a:lvl1pPr algn="r" defTabSz="949325">
              <a:defRPr sz="1300">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33488" y="709613"/>
            <a:ext cx="4724400" cy="35433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19138" y="4487863"/>
            <a:ext cx="5749925" cy="4251325"/>
          </a:xfrm>
          <a:prstGeom prst="rect">
            <a:avLst/>
          </a:prstGeom>
          <a:noFill/>
          <a:ln w="9525">
            <a:noFill/>
            <a:miter lim="800000"/>
            <a:headEnd/>
            <a:tailEnd/>
          </a:ln>
          <a:effectLst/>
        </p:spPr>
        <p:txBody>
          <a:bodyPr vert="horz" wrap="square" lIns="95014" tIns="47507" rIns="95014" bIns="475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975725"/>
            <a:ext cx="3114675" cy="471488"/>
          </a:xfrm>
          <a:prstGeom prst="rect">
            <a:avLst/>
          </a:prstGeom>
          <a:noFill/>
          <a:ln w="9525">
            <a:noFill/>
            <a:miter lim="800000"/>
            <a:headEnd/>
            <a:tailEnd/>
          </a:ln>
          <a:effectLst/>
        </p:spPr>
        <p:txBody>
          <a:bodyPr vert="horz" wrap="square" lIns="95014" tIns="47507" rIns="95014" bIns="47507" numCol="1" anchor="b" anchorCtr="0" compatLnSpc="1">
            <a:prstTxWarp prst="textNoShape">
              <a:avLst/>
            </a:prstTxWarp>
          </a:bodyPr>
          <a:lstStyle>
            <a:lvl1pPr defTabSz="949325">
              <a:defRPr sz="1300">
                <a:cs typeface="+mn-cs"/>
              </a:defRPr>
            </a:lvl1pPr>
          </a:lstStyle>
          <a:p>
            <a:pPr>
              <a:defRPr/>
            </a:pPr>
            <a:endParaRPr lang="en-US"/>
          </a:p>
        </p:txBody>
      </p:sp>
      <p:sp>
        <p:nvSpPr>
          <p:cNvPr id="5127" name="Rectangle 7"/>
          <p:cNvSpPr>
            <a:spLocks noGrp="1" noChangeArrowheads="1"/>
          </p:cNvSpPr>
          <p:nvPr>
            <p:ph type="sldNum" sz="quarter" idx="5"/>
          </p:nvPr>
        </p:nvSpPr>
        <p:spPr bwMode="auto">
          <a:xfrm>
            <a:off x="4071938" y="8975725"/>
            <a:ext cx="3114675" cy="471488"/>
          </a:xfrm>
          <a:prstGeom prst="rect">
            <a:avLst/>
          </a:prstGeom>
          <a:noFill/>
          <a:ln w="9525">
            <a:noFill/>
            <a:miter lim="800000"/>
            <a:headEnd/>
            <a:tailEnd/>
          </a:ln>
          <a:effectLst/>
        </p:spPr>
        <p:txBody>
          <a:bodyPr vert="horz" wrap="square" lIns="95014" tIns="47507" rIns="95014" bIns="47507" numCol="1" anchor="b" anchorCtr="0" compatLnSpc="1">
            <a:prstTxWarp prst="textNoShape">
              <a:avLst/>
            </a:prstTxWarp>
          </a:bodyPr>
          <a:lstStyle>
            <a:lvl1pPr algn="r" defTabSz="949325">
              <a:defRPr sz="1300">
                <a:cs typeface="+mn-cs"/>
              </a:defRPr>
            </a:lvl1pPr>
          </a:lstStyle>
          <a:p>
            <a:pPr>
              <a:defRPr/>
            </a:pPr>
            <a:fld id="{8DF33077-7649-4A6C-92B6-F9CC00280D36}" type="slidenum">
              <a:rPr lang="en-US"/>
              <a:pPr>
                <a:defRPr/>
              </a:pPr>
              <a:t>‹#›</a:t>
            </a:fld>
            <a:endParaRPr lang="en-US"/>
          </a:p>
        </p:txBody>
      </p:sp>
    </p:spTree>
    <p:extLst>
      <p:ext uri="{BB962C8B-B14F-4D97-AF65-F5344CB8AC3E}">
        <p14:creationId xmlns:p14="http://schemas.microsoft.com/office/powerpoint/2010/main" val="4079420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themes of operating system design are all concerned with the management of processes and threads:</a:t>
            </a:r>
          </a:p>
          <a:p>
            <a:r>
              <a:rPr lang="en-US" dirty="0"/>
              <a:t>• </a:t>
            </a:r>
            <a:r>
              <a:rPr lang="en-US" b="1" dirty="0"/>
              <a:t>Multiprogramming: </a:t>
            </a:r>
            <a:r>
              <a:rPr lang="en-US" dirty="0"/>
              <a:t>The management of multiple processes within a uniprocessor system</a:t>
            </a:r>
          </a:p>
          <a:p>
            <a:r>
              <a:rPr lang="en-US" dirty="0"/>
              <a:t>• </a:t>
            </a:r>
            <a:r>
              <a:rPr lang="en-US" b="1" dirty="0"/>
              <a:t>Multiprocessing : </a:t>
            </a:r>
            <a:r>
              <a:rPr lang="en-US" dirty="0"/>
              <a:t>The management of multiple processes within a multiprocessor</a:t>
            </a:r>
          </a:p>
          <a:p>
            <a:r>
              <a:rPr lang="en-US" dirty="0"/>
              <a:t>• </a:t>
            </a:r>
            <a:r>
              <a:rPr lang="en-US" b="1" dirty="0"/>
              <a:t>Distributed processing: </a:t>
            </a:r>
            <a:r>
              <a:rPr lang="en-US" dirty="0"/>
              <a:t>The management of multiple processes executing on multiple, distributed computer systems. The recent proliferation of clusters is a prime example of this type of system.</a:t>
            </a:r>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4</a:t>
            </a:fld>
            <a:endParaRPr lang="en-US"/>
          </a:p>
        </p:txBody>
      </p:sp>
    </p:spTree>
    <p:extLst>
      <p:ext uri="{BB962C8B-B14F-4D97-AF65-F5344CB8AC3E}">
        <p14:creationId xmlns:p14="http://schemas.microsoft.com/office/powerpoint/2010/main" val="40279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illustrates the mutual exclusion mechanism- </a:t>
            </a:r>
          </a:p>
          <a:p>
            <a:r>
              <a:rPr lang="en-US" dirty="0"/>
              <a:t>There are </a:t>
            </a:r>
            <a:r>
              <a:rPr lang="en-US" i="1" dirty="0"/>
              <a:t>n processes to be executed concurrently. </a:t>
            </a:r>
          </a:p>
          <a:p>
            <a:r>
              <a:rPr lang="en-US" dirty="0"/>
              <a:t>Each process includes </a:t>
            </a:r>
          </a:p>
          <a:p>
            <a:r>
              <a:rPr lang="en-US" dirty="0"/>
              <a:t>	(1) a critical section that operates on some resource Ra, and </a:t>
            </a:r>
          </a:p>
          <a:p>
            <a:r>
              <a:rPr lang="en-US" dirty="0"/>
              <a:t>	(2) additional code preceding and following the critical section that does not involve access to Ra. </a:t>
            </a:r>
          </a:p>
          <a:p>
            <a:endParaRPr lang="en-US" dirty="0"/>
          </a:p>
          <a:p>
            <a:r>
              <a:rPr lang="en-US" dirty="0"/>
              <a:t>As all processes access the same resource Ra, it is desired that only one process at a time be in its critical section. </a:t>
            </a:r>
          </a:p>
          <a:p>
            <a:endParaRPr lang="en-US" dirty="0"/>
          </a:p>
          <a:p>
            <a:r>
              <a:rPr lang="en-US" dirty="0"/>
              <a:t>To enforce mutual exclusion, two functions are provided: </a:t>
            </a:r>
            <a:r>
              <a:rPr lang="en-US" dirty="0" err="1"/>
              <a:t>entercritical</a:t>
            </a:r>
            <a:r>
              <a:rPr lang="en-US" dirty="0"/>
              <a:t> and </a:t>
            </a:r>
            <a:r>
              <a:rPr lang="en-US" dirty="0" err="1"/>
              <a:t>exitcritical</a:t>
            </a:r>
            <a:r>
              <a:rPr lang="en-US" dirty="0"/>
              <a:t>. </a:t>
            </a:r>
          </a:p>
          <a:p>
            <a:r>
              <a:rPr lang="en-US" dirty="0"/>
              <a:t>Each function takes as an argument the name of the resource that is the subject of competition. </a:t>
            </a:r>
          </a:p>
          <a:p>
            <a:r>
              <a:rPr lang="en-US" dirty="0"/>
              <a:t>Any process that attempts to enter its critical section while another process is in its critical section, for the same resource, is made to wait.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16</a:t>
            </a:fld>
            <a:endParaRPr lang="en-US"/>
          </a:p>
        </p:txBody>
      </p:sp>
    </p:spTree>
    <p:extLst>
      <p:ext uri="{BB962C8B-B14F-4D97-AF65-F5344CB8AC3E}">
        <p14:creationId xmlns:p14="http://schemas.microsoft.com/office/powerpoint/2010/main" val="2571767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Slide Image Placeholder 1"/>
          <p:cNvSpPr>
            <a:spLocks noGrp="1" noRot="1" noChangeAspect="1"/>
          </p:cNvSpPr>
          <p:nvPr>
            <p:ph type="sldImg"/>
          </p:nvPr>
        </p:nvSpPr>
        <p:spPr bwMode="auto">
          <a:noFill/>
          <a:ln>
            <a:solidFill>
              <a:srgbClr val="000000"/>
            </a:solidFill>
            <a:miter lim="800000"/>
            <a:headEnd/>
            <a:tailEnd/>
          </a:ln>
        </p:spPr>
      </p:sp>
      <p:sp>
        <p:nvSpPr>
          <p:cNvPr id="30515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Any facility or capability that is to provide support for mutual exclusion should</a:t>
            </a:r>
          </a:p>
          <a:p>
            <a:r>
              <a:rPr lang="en-US" dirty="0"/>
              <a:t>meet the following requirements:</a:t>
            </a:r>
          </a:p>
          <a:p>
            <a:r>
              <a:rPr lang="en-US" b="1" dirty="0"/>
              <a:t>1. Mutual exclusion must be enforced: Only one process at a time is allowed into</a:t>
            </a:r>
          </a:p>
          <a:p>
            <a:r>
              <a:rPr lang="en-US" dirty="0"/>
              <a:t>its critical section, among all processes that have critical sections for the same resource or shared object.</a:t>
            </a:r>
          </a:p>
          <a:p>
            <a:r>
              <a:rPr lang="en-US" b="1" dirty="0"/>
              <a:t>2. A process that halts in its noncritical section must do so without interfering</a:t>
            </a:r>
          </a:p>
          <a:p>
            <a:r>
              <a:rPr lang="en-US" dirty="0"/>
              <a:t>with other processes.</a:t>
            </a:r>
          </a:p>
          <a:p>
            <a:r>
              <a:rPr lang="en-US" b="1" dirty="0"/>
              <a:t>3. It must not be possible for a process requiring access to a critical section to be</a:t>
            </a:r>
          </a:p>
          <a:p>
            <a:r>
              <a:rPr lang="en-US" dirty="0"/>
              <a:t>delayed indefinitely: no deadlock or starvation.</a:t>
            </a:r>
          </a:p>
          <a:p>
            <a:r>
              <a:rPr lang="en-US" b="1" dirty="0"/>
              <a:t>4. When no process is in a critical section, any process that requests entry to its</a:t>
            </a:r>
          </a:p>
          <a:p>
            <a:r>
              <a:rPr lang="en-US" dirty="0"/>
              <a:t>critical section must be permitted to enter without delay.</a:t>
            </a:r>
          </a:p>
          <a:p>
            <a:r>
              <a:rPr lang="en-US" b="1" dirty="0"/>
              <a:t>5. No assumptions are made about relative process speeds or number of processors.</a:t>
            </a:r>
          </a:p>
          <a:p>
            <a:r>
              <a:rPr lang="en-US" b="1" dirty="0"/>
              <a:t>6. A process remains inside its critical section for a finite time only.</a:t>
            </a:r>
          </a:p>
          <a:p>
            <a:endParaRPr lang="en-US" b="1" dirty="0"/>
          </a:p>
          <a:p>
            <a:r>
              <a:rPr lang="en-US" dirty="0"/>
              <a:t>There are several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p>
        </p:txBody>
      </p:sp>
      <p:sp>
        <p:nvSpPr>
          <p:cNvPr id="4" name="Slide Number Placeholder 3"/>
          <p:cNvSpPr>
            <a:spLocks noGrp="1"/>
          </p:cNvSpPr>
          <p:nvPr>
            <p:ph type="sldNum" sz="quarter" idx="5"/>
          </p:nvPr>
        </p:nvSpPr>
        <p:spPr/>
        <p:txBody>
          <a:bodyPr/>
          <a:lstStyle/>
          <a:p>
            <a:pPr>
              <a:defRPr/>
            </a:pPr>
            <a:fld id="{4B147964-BA99-41E1-9009-191897A93610}" type="slidenum">
              <a:rPr lang="en-US" smtClean="0"/>
              <a:pPr>
                <a:defRPr/>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19</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r>
              <a:rPr lang="en-US" sz="2000" dirty="0"/>
              <a:t>For signaling, special variables called semaphores are used. To transmit a signal via semaphore s , a process executes the primitive </a:t>
            </a:r>
            <a:r>
              <a:rPr lang="en-US" sz="2000" dirty="0" err="1"/>
              <a:t>semSignal</a:t>
            </a:r>
            <a:r>
              <a:rPr lang="en-US" sz="2000" dirty="0"/>
              <a:t>(s) . To receive a signal via semaphore s , a process executes the primitive </a:t>
            </a:r>
            <a:r>
              <a:rPr lang="en-US" sz="2000" dirty="0" err="1"/>
              <a:t>semWait</a:t>
            </a:r>
            <a:r>
              <a:rPr lang="en-US" sz="2000" dirty="0"/>
              <a:t>(s) ; if the corresponding signal has not yet been transmitted, the process is suspended until the transmission takes place.  </a:t>
            </a:r>
          </a:p>
          <a:p>
            <a:endParaRPr lang="en-US" sz="2000" dirty="0"/>
          </a:p>
          <a:p>
            <a:r>
              <a:rPr lang="en-US" sz="2000" dirty="0"/>
              <a:t>To achieve the desired effect, we can view the semaphore as a variable that has an integer value upon which only three operations are defined:</a:t>
            </a:r>
          </a:p>
          <a:p>
            <a:r>
              <a:rPr lang="en-US" sz="2000" b="1" dirty="0"/>
              <a:t>1. A semaphore may be initialized to a nonnegative integer value.</a:t>
            </a:r>
          </a:p>
          <a:p>
            <a:r>
              <a:rPr lang="en-US" sz="2000" b="1" dirty="0"/>
              <a:t>2. The </a:t>
            </a:r>
            <a:r>
              <a:rPr lang="en-US" sz="2000" b="1" dirty="0" err="1"/>
              <a:t>semWait</a:t>
            </a:r>
            <a:r>
              <a:rPr lang="en-US" sz="2000" b="1" dirty="0"/>
              <a:t> operation decrements the semaphore value. </a:t>
            </a:r>
            <a:r>
              <a:rPr lang="en-US" sz="2000" dirty="0"/>
              <a:t>If the value becomes negative, then the process executing the </a:t>
            </a:r>
            <a:r>
              <a:rPr lang="en-US" sz="2000" dirty="0" err="1"/>
              <a:t>semWait</a:t>
            </a:r>
            <a:r>
              <a:rPr lang="en-US" sz="2000" dirty="0"/>
              <a:t> is blocked. Otherwise, the process continues execution.</a:t>
            </a:r>
          </a:p>
          <a:p>
            <a:r>
              <a:rPr lang="en-US" sz="2000" b="1" dirty="0"/>
              <a:t>3. The </a:t>
            </a:r>
            <a:r>
              <a:rPr lang="en-US" sz="2000" b="1" dirty="0" err="1"/>
              <a:t>semSignal</a:t>
            </a:r>
            <a:r>
              <a:rPr lang="en-US" sz="2000" b="1" dirty="0"/>
              <a:t> operation increments the semaphore value</a:t>
            </a:r>
            <a:r>
              <a:rPr lang="en-US" sz="2000" dirty="0"/>
              <a:t>. If the resulting value is less than or equal to zero, then a process blocked by a </a:t>
            </a:r>
            <a:r>
              <a:rPr lang="en-US" sz="2000" dirty="0" err="1"/>
              <a:t>semWait</a:t>
            </a:r>
            <a:r>
              <a:rPr lang="en-US" sz="2000" dirty="0"/>
              <a:t> operation, if any, is unblocked. Other than these three operations, there is no way to inspect or manipulate semaphores.</a:t>
            </a:r>
          </a:p>
          <a:p>
            <a:endParaRPr lang="en-US" sz="2000" dirty="0"/>
          </a:p>
          <a:p>
            <a:pPr>
              <a:spcBef>
                <a:spcPts val="0"/>
              </a:spcBef>
            </a:pPr>
            <a:endParaRPr sz="19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20</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a:spcBef>
                <a:spcPts val="0"/>
              </a:spcBef>
            </a:pPr>
            <a:endParaRPr sz="19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Slide Image Placeholder 1"/>
          <p:cNvSpPr>
            <a:spLocks noGrp="1" noRot="1" noChangeAspect="1"/>
          </p:cNvSpPr>
          <p:nvPr>
            <p:ph type="sldImg"/>
          </p:nvPr>
        </p:nvSpPr>
        <p:spPr bwMode="auto">
          <a:noFill/>
          <a:ln>
            <a:solidFill>
              <a:srgbClr val="000000"/>
            </a:solidFill>
            <a:miter lim="800000"/>
            <a:headEnd/>
            <a:tailEnd/>
          </a:ln>
        </p:spPr>
      </p:sp>
      <p:sp>
        <p:nvSpPr>
          <p:cNvPr id="3246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a:t>
            </a:r>
            <a:r>
              <a:rPr lang="en-US" dirty="0" err="1"/>
              <a:t>semWait</a:t>
            </a:r>
            <a:r>
              <a:rPr lang="en-US" dirty="0"/>
              <a:t> and </a:t>
            </a:r>
            <a:r>
              <a:rPr lang="en-US" dirty="0" err="1"/>
              <a:t>semSignal</a:t>
            </a:r>
            <a:r>
              <a:rPr lang="en-US" dirty="0"/>
              <a:t> primitives are assumed to be atomic.</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23AD9045-D725-4431-8E68-23002BB4FF47}" type="slidenum">
              <a:rPr lang="en-US" smtClean="0"/>
              <a:pPr>
                <a:defRPr/>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22</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NZ" sz="2000" dirty="0">
                <a:solidFill>
                  <a:schemeClr val="tx1">
                    <a:lumMod val="85000"/>
                    <a:lumOff val="15000"/>
                  </a:schemeClr>
                </a:solidFill>
              </a:rPr>
              <a:t>A queue is used to hold processes waiting on the semaphore.</a:t>
            </a:r>
          </a:p>
          <a:p>
            <a:pPr>
              <a:spcBef>
                <a:spcPts val="0"/>
              </a:spcBef>
            </a:pPr>
            <a:endParaRPr sz="19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23</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a:spcBef>
                <a:spcPts val="0"/>
              </a:spcBef>
            </a:pPr>
            <a:r>
              <a:rPr lang="en-US" sz="1900" dirty="0"/>
              <a:t>Semaphore values:</a:t>
            </a:r>
          </a:p>
          <a:p>
            <a:pPr>
              <a:spcBef>
                <a:spcPts val="0"/>
              </a:spcBef>
            </a:pPr>
            <a:r>
              <a:rPr lang="en-US" sz="1900" dirty="0"/>
              <a:t>+</a:t>
            </a:r>
            <a:r>
              <a:rPr lang="en-US" sz="1900" dirty="0" err="1"/>
              <a:t>ve</a:t>
            </a:r>
            <a:r>
              <a:rPr lang="en-US" sz="1900" dirty="0"/>
              <a:t> means Critical Section is empty and Blocked</a:t>
            </a:r>
            <a:r>
              <a:rPr lang="en-US" sz="1900" baseline="0" dirty="0"/>
              <a:t> Q is also empty</a:t>
            </a:r>
          </a:p>
          <a:p>
            <a:pPr marL="0" marR="0" indent="0" algn="l" defTabSz="914400" rtl="0" eaLnBrk="0" fontAlgn="base" latinLnBrk="0" hangingPunct="0">
              <a:lnSpc>
                <a:spcPct val="100000"/>
              </a:lnSpc>
              <a:spcBef>
                <a:spcPts val="0"/>
              </a:spcBef>
              <a:spcAft>
                <a:spcPct val="0"/>
              </a:spcAft>
              <a:buClrTx/>
              <a:buSzTx/>
              <a:buFontTx/>
              <a:buNone/>
              <a:tabLst/>
              <a:defRPr/>
            </a:pPr>
            <a:r>
              <a:rPr lang="en-US" sz="1900" dirty="0"/>
              <a:t>0 means Critical Section is occupied and Blocked</a:t>
            </a:r>
            <a:r>
              <a:rPr lang="en-US" sz="1900" baseline="0" dirty="0"/>
              <a:t> Q is empty</a:t>
            </a:r>
            <a:endParaRPr lang="en-US" sz="1900" dirty="0"/>
          </a:p>
          <a:p>
            <a:pPr marL="0" marR="0" indent="0" algn="l" defTabSz="914400" rtl="0" eaLnBrk="0" fontAlgn="base" latinLnBrk="0" hangingPunct="0">
              <a:lnSpc>
                <a:spcPct val="100000"/>
              </a:lnSpc>
              <a:spcBef>
                <a:spcPts val="0"/>
              </a:spcBef>
              <a:spcAft>
                <a:spcPct val="0"/>
              </a:spcAft>
              <a:buClrTx/>
              <a:buSzTx/>
              <a:buFontTx/>
              <a:buNone/>
              <a:tabLst/>
              <a:defRPr/>
            </a:pPr>
            <a:r>
              <a:rPr lang="en-US" sz="1900" dirty="0"/>
              <a:t>-</a:t>
            </a:r>
            <a:r>
              <a:rPr lang="en-US" sz="1900" dirty="0" err="1"/>
              <a:t>ve</a:t>
            </a:r>
            <a:r>
              <a:rPr lang="en-US" sz="1900" dirty="0"/>
              <a:t> means Critical Section is occupied and Blocked</a:t>
            </a:r>
            <a:r>
              <a:rPr lang="en-US" sz="1900" baseline="0" dirty="0"/>
              <a:t> Q has the processes; -3 means 3 processes are blocked in the Q</a:t>
            </a:r>
            <a:endParaRPr lang="en-US" sz="1900" dirty="0"/>
          </a:p>
          <a:p>
            <a:pPr>
              <a:spcBef>
                <a:spcPts val="0"/>
              </a:spcBef>
            </a:pPr>
            <a:endParaRPr sz="19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24</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a:spcBef>
                <a:spcPts val="0"/>
              </a:spcBef>
            </a:pPr>
            <a:endParaRPr sz="19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shows a possible sequence for three processes. </a:t>
            </a:r>
          </a:p>
          <a:p>
            <a:r>
              <a:rPr lang="en-US" dirty="0"/>
              <a:t>In this example three processes (A, B, C) access a shared resource protected by the semaphore </a:t>
            </a:r>
            <a:r>
              <a:rPr lang="en-US" i="1" dirty="0"/>
              <a:t>lock . </a:t>
            </a:r>
            <a:r>
              <a:rPr lang="en-US" dirty="0"/>
              <a:t>Process A executes </a:t>
            </a:r>
            <a:r>
              <a:rPr lang="en-US" dirty="0" err="1"/>
              <a:t>semWait</a:t>
            </a:r>
            <a:r>
              <a:rPr lang="en-US" dirty="0"/>
              <a:t>( </a:t>
            </a:r>
            <a:r>
              <a:rPr lang="en-US" i="1" dirty="0"/>
              <a:t>lock ) ; because the semaphore has a value of 1 at </a:t>
            </a:r>
            <a:r>
              <a:rPr lang="en-US" dirty="0"/>
              <a:t>the time of the </a:t>
            </a:r>
            <a:r>
              <a:rPr lang="en-US" dirty="0" err="1"/>
              <a:t>semWait</a:t>
            </a:r>
            <a:r>
              <a:rPr lang="en-US" dirty="0"/>
              <a:t> operation, A can immediately enter its critical section and the semaphore takes on the value 0. While A is in its critical section, both B and C perform a </a:t>
            </a:r>
            <a:r>
              <a:rPr lang="en-US" dirty="0" err="1"/>
              <a:t>semWait</a:t>
            </a:r>
            <a:r>
              <a:rPr lang="en-US" dirty="0"/>
              <a:t> operation and are blocked pending the availability of the semaphore. When A exits its critical section and performs </a:t>
            </a:r>
            <a:r>
              <a:rPr lang="en-US" dirty="0" err="1"/>
              <a:t>semSignal</a:t>
            </a:r>
            <a:r>
              <a:rPr lang="en-US" dirty="0"/>
              <a:t>( </a:t>
            </a:r>
            <a:r>
              <a:rPr lang="en-US" i="1" dirty="0"/>
              <a:t>lock ) , B, which </a:t>
            </a:r>
            <a:r>
              <a:rPr lang="en-US" dirty="0"/>
              <a:t>was the first process in the queue, can now enter its critical section.</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25</a:t>
            </a:fld>
            <a:endParaRPr lang="en-US"/>
          </a:p>
        </p:txBody>
      </p:sp>
    </p:spTree>
    <p:extLst>
      <p:ext uri="{BB962C8B-B14F-4D97-AF65-F5344CB8AC3E}">
        <p14:creationId xmlns:p14="http://schemas.microsoft.com/office/powerpoint/2010/main" val="1764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27</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a:spcBef>
                <a:spcPts val="0"/>
              </a:spcBef>
            </a:pPr>
            <a:r>
              <a:rPr lang="en-US" sz="1900" dirty="0"/>
              <a:t>Semaphore values</a:t>
            </a:r>
          </a:p>
          <a:p>
            <a:pPr>
              <a:spcBef>
                <a:spcPts val="0"/>
              </a:spcBef>
            </a:pPr>
            <a:r>
              <a:rPr lang="en-US" sz="1900" dirty="0"/>
              <a:t>1 – Critical section is empty</a:t>
            </a:r>
          </a:p>
          <a:p>
            <a:pPr>
              <a:spcBef>
                <a:spcPts val="0"/>
              </a:spcBef>
            </a:pPr>
            <a:r>
              <a:rPr lang="en-US" sz="1900" dirty="0"/>
              <a:t>0 – Critical</a:t>
            </a:r>
            <a:r>
              <a:rPr lang="en-US" sz="1900" baseline="0" dirty="0"/>
              <a:t> section is occupied</a:t>
            </a:r>
            <a:endParaRPr sz="1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Concurrency arises in three different contexts:</a:t>
            </a:r>
          </a:p>
          <a:p>
            <a:r>
              <a:rPr lang="en-US" dirty="0"/>
              <a:t>• </a:t>
            </a:r>
            <a:r>
              <a:rPr lang="en-US" b="1" dirty="0"/>
              <a:t>Multiple applications: </a:t>
            </a:r>
            <a:r>
              <a:rPr lang="en-US" dirty="0"/>
              <a:t>Multiprogramming was invented to allow processing time to be dynamically shared among a number of active applications.</a:t>
            </a:r>
          </a:p>
          <a:p>
            <a:r>
              <a:rPr lang="en-US" dirty="0"/>
              <a:t>• </a:t>
            </a:r>
            <a:r>
              <a:rPr lang="en-US" b="1" dirty="0"/>
              <a:t>Structured applications: </a:t>
            </a:r>
            <a:r>
              <a:rPr lang="en-US" dirty="0"/>
              <a:t>As an extension of the principles of modular design and structured programming, some applications can be effectively programmed as a set of concurrent processes.</a:t>
            </a:r>
          </a:p>
          <a:p>
            <a:r>
              <a:rPr lang="en-US" b="1" dirty="0"/>
              <a:t>Operating system structure: </a:t>
            </a:r>
            <a:r>
              <a:rPr lang="en-US" dirty="0"/>
              <a:t>The same structuring advantages apply to systems programs, and we have seen that operating systems are themselves often implemented as a set of processes or threads.</a:t>
            </a:r>
          </a:p>
        </p:txBody>
      </p:sp>
      <p:sp>
        <p:nvSpPr>
          <p:cNvPr id="4" name="Slide Number Placeholder 3"/>
          <p:cNvSpPr>
            <a:spLocks noGrp="1"/>
          </p:cNvSpPr>
          <p:nvPr>
            <p:ph type="sldNum" sz="quarter" idx="5"/>
          </p:nvPr>
        </p:nvSpPr>
        <p:spPr/>
        <p:txBody>
          <a:bodyPr/>
          <a:lstStyle/>
          <a:p>
            <a:pPr>
              <a:defRPr/>
            </a:pPr>
            <a:fld id="{689913FE-38CA-416C-8735-F8A2BD437B33}" type="slidenum">
              <a:rPr lang="en-US" smtClean="0"/>
              <a:pPr>
                <a:defRPr/>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p:nvPr/>
        </p:nvSpPr>
        <p:spPr>
          <a:xfrm>
            <a:off x="4071650" y="8974718"/>
            <a:ext cx="3114886" cy="472440"/>
          </a:xfrm>
          <a:prstGeom prst="rect">
            <a:avLst/>
          </a:prstGeom>
          <a:noFill/>
          <a:ln>
            <a:noFill/>
          </a:ln>
        </p:spPr>
        <p:txBody>
          <a:bodyPr lIns="95041" tIns="47507" rIns="95041" bIns="47507" anchor="b" anchorCtr="0">
            <a:noAutofit/>
          </a:bodyPr>
          <a:lstStyle/>
          <a:p>
            <a:pPr algn="r">
              <a:spcBef>
                <a:spcPts val="0"/>
              </a:spcBef>
              <a:spcAft>
                <a:spcPts val="0"/>
              </a:spcAft>
              <a:buClr>
                <a:srgbClr val="000000"/>
              </a:buClr>
              <a:buSzPct val="25000"/>
            </a:pPr>
            <a:fld id="{00000000-1234-1234-1234-123412341234}" type="slidenum">
              <a:rPr lang="en-US" sz="1300">
                <a:solidFill>
                  <a:srgbClr val="000000"/>
                </a:solidFill>
                <a:latin typeface="Calibri"/>
                <a:ea typeface="Calibri"/>
                <a:cs typeface="Calibri"/>
                <a:sym typeface="Calibri"/>
              </a:rPr>
              <a:pPr algn="r">
                <a:spcBef>
                  <a:spcPts val="0"/>
                </a:spcBef>
                <a:spcAft>
                  <a:spcPts val="0"/>
                </a:spcAft>
                <a:buClr>
                  <a:srgbClr val="000000"/>
                </a:buClr>
                <a:buSzPct val="25000"/>
              </a:pPr>
              <a:t>28</a:t>
            </a:fld>
            <a:endParaRPr lang="en-US" sz="1300" dirty="0">
              <a:solidFill>
                <a:srgbClr val="000000"/>
              </a:solidFill>
              <a:latin typeface="Calibri"/>
              <a:ea typeface="Calibri"/>
              <a:cs typeface="Calibri"/>
              <a:sym typeface="Calibri"/>
            </a:endParaRPr>
          </a:p>
        </p:txBody>
      </p:sp>
      <p:sp>
        <p:nvSpPr>
          <p:cNvPr id="254" name="Shape 254"/>
          <p:cNvSpPr>
            <a:spLocks noGrp="1" noRot="1" noChangeAspect="1"/>
          </p:cNvSpPr>
          <p:nvPr>
            <p:ph type="sldImg" idx="2"/>
          </p:nvPr>
        </p:nvSpPr>
        <p:spPr>
          <a:xfrm>
            <a:off x="1231900" y="709613"/>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5" name="Shape 255"/>
          <p:cNvSpPr txBox="1">
            <a:spLocks noGrp="1"/>
          </p:cNvSpPr>
          <p:nvPr>
            <p:ph type="body" idx="1"/>
          </p:nvPr>
        </p:nvSpPr>
        <p:spPr>
          <a:xfrm>
            <a:off x="718821" y="4488180"/>
            <a:ext cx="5750559" cy="4251960"/>
          </a:xfrm>
          <a:prstGeom prst="rect">
            <a:avLst/>
          </a:prstGeom>
          <a:noFill/>
          <a:ln>
            <a:noFill/>
          </a:ln>
        </p:spPr>
        <p:txBody>
          <a:bodyPr lIns="95041" tIns="47507" rIns="95041" bIns="47507" anchor="t" anchorCtr="0">
            <a:noAutofit/>
          </a:bodyPr>
          <a:lstStyle/>
          <a:p>
            <a:pPr algn="just">
              <a:spcBef>
                <a:spcPts val="0"/>
              </a:spcBef>
            </a:pPr>
            <a:r>
              <a:rPr lang="en-US" sz="2000" dirty="0"/>
              <a:t>The semaphore is initialized to 1. </a:t>
            </a:r>
          </a:p>
          <a:p>
            <a:pPr algn="just">
              <a:spcBef>
                <a:spcPts val="0"/>
              </a:spcBef>
            </a:pPr>
            <a:r>
              <a:rPr lang="en-US" sz="2000" dirty="0"/>
              <a:t>Thus, the first process that executes a </a:t>
            </a:r>
            <a:r>
              <a:rPr lang="en-US" sz="2000" dirty="0" err="1"/>
              <a:t>semWait</a:t>
            </a:r>
            <a:r>
              <a:rPr lang="en-US" sz="2000" dirty="0"/>
              <a:t> will be able to enter the critical section immediately, setting the value of s to 0. Any other process attempting to enter the critical section will find it busy and will be blocked, setting the value of s to –1. </a:t>
            </a:r>
          </a:p>
          <a:p>
            <a:pPr algn="just">
              <a:spcBef>
                <a:spcPts val="0"/>
              </a:spcBef>
            </a:pPr>
            <a:r>
              <a:rPr lang="en-US" sz="2000" dirty="0"/>
              <a:t>Any number of processes may attempt entry; each such unsuccessful attempt results in a further decrement of the value of s . </a:t>
            </a:r>
          </a:p>
          <a:p>
            <a:pPr algn="just">
              <a:spcBef>
                <a:spcPts val="0"/>
              </a:spcBef>
            </a:pPr>
            <a:r>
              <a:rPr lang="en-US" sz="2000" dirty="0"/>
              <a:t>When the process that initially entered its critical section departs, s is incremented and one of the blocked processes (if any) is removed from the queue of blocked processes associated with the semaphore and put in a Ready state. </a:t>
            </a:r>
          </a:p>
          <a:p>
            <a:pPr algn="just">
              <a:spcBef>
                <a:spcPts val="0"/>
              </a:spcBef>
            </a:pPr>
            <a:r>
              <a:rPr lang="en-US" sz="2000" dirty="0"/>
              <a:t>When it is next scheduled by the OS, it may enter the critical section.</a:t>
            </a:r>
            <a:endParaRPr sz="19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Slide Image Placeholder 1"/>
          <p:cNvSpPr>
            <a:spLocks noGrp="1" noRot="1" noChangeAspect="1"/>
          </p:cNvSpPr>
          <p:nvPr>
            <p:ph type="sldImg"/>
          </p:nvPr>
        </p:nvSpPr>
        <p:spPr bwMode="auto">
          <a:noFill/>
          <a:ln>
            <a:solidFill>
              <a:srgbClr val="000000"/>
            </a:solidFill>
            <a:miter lim="800000"/>
            <a:headEnd/>
            <a:tailEnd/>
          </a:ln>
        </p:spPr>
      </p:sp>
      <p:sp>
        <p:nvSpPr>
          <p:cNvPr id="33689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To begin, let us assume that the buffer is infinite and consists of a linear array of elements.</a:t>
            </a:r>
          </a:p>
          <a:p>
            <a:endParaRPr lang="en-US" dirty="0"/>
          </a:p>
          <a:p>
            <a:r>
              <a:rPr lang="en-US" dirty="0"/>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p>
        </p:txBody>
      </p:sp>
      <p:sp>
        <p:nvSpPr>
          <p:cNvPr id="4" name="Slide Number Placeholder 3"/>
          <p:cNvSpPr>
            <a:spLocks noGrp="1"/>
          </p:cNvSpPr>
          <p:nvPr>
            <p:ph type="sldNum" sz="quarter" idx="5"/>
          </p:nvPr>
        </p:nvSpPr>
        <p:spPr/>
        <p:txBody>
          <a:bodyPr/>
          <a:lstStyle/>
          <a:p>
            <a:pPr>
              <a:defRPr/>
            </a:pPr>
            <a:fld id="{F897825D-CE8C-414F-AFD3-122F67085143}" type="slidenum">
              <a:rPr lang="en-US" smtClean="0"/>
              <a:pPr>
                <a:defRPr/>
              </a:pPr>
              <a:t>30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readers/writers problem is defined as follows:</a:t>
            </a:r>
          </a:p>
          <a:p>
            <a:r>
              <a:rPr lang="en-US" baseline="0" dirty="0"/>
              <a:t>There is a data shared among a number of process.</a:t>
            </a:r>
          </a:p>
          <a:p>
            <a:r>
              <a:rPr lang="en-US" baseline="0" dirty="0"/>
              <a:t>The data could be a file, a block of main memory, or a bank of processor registers.</a:t>
            </a:r>
          </a:p>
          <a:p>
            <a:r>
              <a:rPr lang="en-US" baseline="0" dirty="0"/>
              <a:t>There are a number of processes that only read the data (readers) and a process that only write to the data area(writer).</a:t>
            </a:r>
          </a:p>
          <a:p>
            <a:r>
              <a:rPr lang="en-US" baseline="0" dirty="0"/>
              <a:t>Conditions:</a:t>
            </a:r>
          </a:p>
          <a:p>
            <a:pPr marL="228600" indent="-228600">
              <a:buAutoNum type="arabicPeriod"/>
            </a:pPr>
            <a:r>
              <a:rPr lang="en-US" baseline="0" dirty="0"/>
              <a:t>Any number of readers may simultaneously read the file.</a:t>
            </a:r>
          </a:p>
          <a:p>
            <a:pPr marL="228600" indent="-228600">
              <a:buAutoNum type="arabicPeriod"/>
            </a:pPr>
            <a:r>
              <a:rPr lang="en-US" baseline="0" dirty="0"/>
              <a:t>Only one writer at a time writes to the file.</a:t>
            </a:r>
          </a:p>
          <a:p>
            <a:pPr marL="228600" indent="-228600">
              <a:buAutoNum type="arabicPeriod"/>
            </a:pPr>
            <a:r>
              <a:rPr lang="en-US" baseline="0" dirty="0"/>
              <a:t>If a writer is writing to the file. No reader may read it.</a:t>
            </a:r>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34</a:t>
            </a:fld>
            <a:endParaRPr lang="en-US"/>
          </a:p>
        </p:txBody>
      </p:sp>
    </p:spTree>
    <p:extLst>
      <p:ext uri="{BB962C8B-B14F-4D97-AF65-F5344CB8AC3E}">
        <p14:creationId xmlns:p14="http://schemas.microsoft.com/office/powerpoint/2010/main" val="3607951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readers/writers problem is defined as follows:</a:t>
            </a:r>
          </a:p>
          <a:p>
            <a:r>
              <a:rPr lang="en-US" baseline="0" dirty="0"/>
              <a:t>There is a data shared among a number of process.</a:t>
            </a:r>
          </a:p>
          <a:p>
            <a:r>
              <a:rPr lang="en-US" baseline="0" dirty="0"/>
              <a:t>The data could be a file, a block of main memory, or a bank of processor registers.</a:t>
            </a:r>
          </a:p>
          <a:p>
            <a:r>
              <a:rPr lang="en-US" baseline="0" dirty="0"/>
              <a:t>There are a number of processes that only read the data (readers) and a process that only write to the data area(writer).</a:t>
            </a:r>
          </a:p>
          <a:p>
            <a:r>
              <a:rPr lang="en-US" baseline="0" dirty="0"/>
              <a:t>Conditions:</a:t>
            </a:r>
          </a:p>
          <a:p>
            <a:pPr marL="228600" indent="-228600">
              <a:buAutoNum type="arabicPeriod"/>
            </a:pPr>
            <a:r>
              <a:rPr lang="en-US" baseline="0" dirty="0"/>
              <a:t>Any number of readers may simultaneously read the file.</a:t>
            </a:r>
          </a:p>
          <a:p>
            <a:pPr marL="228600" indent="-228600">
              <a:buAutoNum type="arabicPeriod"/>
            </a:pPr>
            <a:r>
              <a:rPr lang="en-US" baseline="0" dirty="0"/>
              <a:t>Only one writer at a time writes to the file.</a:t>
            </a:r>
          </a:p>
          <a:p>
            <a:pPr marL="228600" indent="-228600">
              <a:buAutoNum type="arabicPeriod"/>
            </a:pPr>
            <a:r>
              <a:rPr lang="en-US" baseline="0" dirty="0"/>
              <a:t>If a writer is writing to the file. No reader may read it.</a:t>
            </a:r>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35</a:t>
            </a:fld>
            <a:endParaRPr lang="en-US"/>
          </a:p>
        </p:txBody>
      </p:sp>
    </p:spTree>
    <p:extLst>
      <p:ext uri="{BB962C8B-B14F-4D97-AF65-F5344CB8AC3E}">
        <p14:creationId xmlns:p14="http://schemas.microsoft.com/office/powerpoint/2010/main" val="3232115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t the time of writing; no reading is allowed</a:t>
            </a:r>
          </a:p>
          <a:p>
            <a:r>
              <a:rPr lang="en-US" baseline="0" dirty="0"/>
              <a:t>If a reader is reading the file; other readers are allowed to read</a:t>
            </a:r>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36</a:t>
            </a:fld>
            <a:endParaRPr lang="en-US"/>
          </a:p>
        </p:txBody>
      </p:sp>
    </p:spTree>
    <p:extLst>
      <p:ext uri="{BB962C8B-B14F-4D97-AF65-F5344CB8AC3E}">
        <p14:creationId xmlns:p14="http://schemas.microsoft.com/office/powerpoint/2010/main" val="3607951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reader is the first reader; acquire the lock</a:t>
            </a:r>
          </a:p>
          <a:p>
            <a:r>
              <a:rPr lang="en-US" baseline="0" dirty="0"/>
              <a:t>Last reader; release the lock</a:t>
            </a:r>
          </a:p>
          <a:p>
            <a:endParaRPr lang="en-US" baseline="0" dirty="0"/>
          </a:p>
          <a:p>
            <a:r>
              <a:rPr lang="en-US" dirty="0"/>
              <a:t>From the above problem statement, it is evident that readers have higher priority than writer. If a writer wants to write to the resource, it must wait until there are no readers currently accessing that resource.</a:t>
            </a:r>
            <a:endParaRPr lang="en-US" baseline="0"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37</a:t>
            </a:fld>
            <a:endParaRPr lang="en-US"/>
          </a:p>
        </p:txBody>
      </p:sp>
    </p:spTree>
    <p:extLst>
      <p:ext uri="{BB962C8B-B14F-4D97-AF65-F5344CB8AC3E}">
        <p14:creationId xmlns:p14="http://schemas.microsoft.com/office/powerpoint/2010/main" val="360795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semaphore variable</a:t>
            </a:r>
            <a:endParaRPr lang="en-US" baseline="0"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38</a:t>
            </a:fld>
            <a:endParaRPr lang="en-US"/>
          </a:p>
        </p:txBody>
      </p:sp>
    </p:spTree>
    <p:extLst>
      <p:ext uri="{BB962C8B-B14F-4D97-AF65-F5344CB8AC3E}">
        <p14:creationId xmlns:p14="http://schemas.microsoft.com/office/powerpoint/2010/main" val="3607951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447">
              <a:defRPr>
                <a:solidFill>
                  <a:schemeClr val="tx1"/>
                </a:solidFill>
                <a:latin typeface="Verdana" pitchFamily="34" charset="0"/>
                <a:ea typeface="MS PGothic" pitchFamily="34" charset="-128"/>
              </a:defRPr>
            </a:lvl1pPr>
            <a:lvl2pPr marL="757958" indent="-291522" defTabSz="947447">
              <a:defRPr>
                <a:solidFill>
                  <a:schemeClr val="tx1"/>
                </a:solidFill>
                <a:latin typeface="Verdana" pitchFamily="34" charset="0"/>
                <a:ea typeface="MS PGothic" pitchFamily="34" charset="-128"/>
              </a:defRPr>
            </a:lvl2pPr>
            <a:lvl3pPr marL="1166089" indent="-233218" defTabSz="947447">
              <a:defRPr>
                <a:solidFill>
                  <a:schemeClr val="tx1"/>
                </a:solidFill>
                <a:latin typeface="Verdana" pitchFamily="34" charset="0"/>
                <a:ea typeface="MS PGothic" pitchFamily="34" charset="-128"/>
              </a:defRPr>
            </a:lvl3pPr>
            <a:lvl4pPr marL="1632524" indent="-233218" defTabSz="947447">
              <a:defRPr>
                <a:solidFill>
                  <a:schemeClr val="tx1"/>
                </a:solidFill>
                <a:latin typeface="Verdana" pitchFamily="34" charset="0"/>
                <a:ea typeface="MS PGothic" pitchFamily="34" charset="-128"/>
              </a:defRPr>
            </a:lvl4pPr>
            <a:lvl5pPr marL="2098959" indent="-233218" defTabSz="947447">
              <a:defRPr>
                <a:solidFill>
                  <a:schemeClr val="tx1"/>
                </a:solidFill>
                <a:latin typeface="Verdana" pitchFamily="34" charset="0"/>
                <a:ea typeface="MS PGothic" pitchFamily="34" charset="-128"/>
              </a:defRPr>
            </a:lvl5pPr>
            <a:lvl6pPr marL="2565395" indent="-233218" defTabSz="947447" eaLnBrk="0" fontAlgn="base" hangingPunct="0">
              <a:spcBef>
                <a:spcPct val="0"/>
              </a:spcBef>
              <a:spcAft>
                <a:spcPct val="0"/>
              </a:spcAft>
              <a:defRPr>
                <a:solidFill>
                  <a:schemeClr val="tx1"/>
                </a:solidFill>
                <a:latin typeface="Verdana" pitchFamily="34" charset="0"/>
                <a:ea typeface="MS PGothic" pitchFamily="34" charset="-128"/>
              </a:defRPr>
            </a:lvl6pPr>
            <a:lvl7pPr marL="3031830" indent="-233218" defTabSz="947447" eaLnBrk="0" fontAlgn="base" hangingPunct="0">
              <a:spcBef>
                <a:spcPct val="0"/>
              </a:spcBef>
              <a:spcAft>
                <a:spcPct val="0"/>
              </a:spcAft>
              <a:defRPr>
                <a:solidFill>
                  <a:schemeClr val="tx1"/>
                </a:solidFill>
                <a:latin typeface="Verdana" pitchFamily="34" charset="0"/>
                <a:ea typeface="MS PGothic" pitchFamily="34" charset="-128"/>
              </a:defRPr>
            </a:lvl7pPr>
            <a:lvl8pPr marL="3498266" indent="-233218" defTabSz="947447" eaLnBrk="0" fontAlgn="base" hangingPunct="0">
              <a:spcBef>
                <a:spcPct val="0"/>
              </a:spcBef>
              <a:spcAft>
                <a:spcPct val="0"/>
              </a:spcAft>
              <a:defRPr>
                <a:solidFill>
                  <a:schemeClr val="tx1"/>
                </a:solidFill>
                <a:latin typeface="Verdana" pitchFamily="34" charset="0"/>
                <a:ea typeface="MS PGothic" pitchFamily="34" charset="-128"/>
              </a:defRPr>
            </a:lvl8pPr>
            <a:lvl9pPr marL="3964701" indent="-233218" defTabSz="947447" eaLnBrk="0" fontAlgn="base" hangingPunct="0">
              <a:spcBef>
                <a:spcPct val="0"/>
              </a:spcBef>
              <a:spcAft>
                <a:spcPct val="0"/>
              </a:spcAft>
              <a:defRPr>
                <a:solidFill>
                  <a:schemeClr val="tx1"/>
                </a:solidFill>
                <a:latin typeface="Verdana" pitchFamily="34" charset="0"/>
                <a:ea typeface="MS PGothic" pitchFamily="34" charset="-128"/>
              </a:defRPr>
            </a:lvl9pPr>
          </a:lstStyle>
          <a:p>
            <a:fld id="{239DB900-BA57-4ECC-AD99-657272E3F984}" type="slidenum">
              <a:rPr lang="en-US" altLang="en-US" smtClean="0">
                <a:latin typeface="Times New Roman" pitchFamily="18" charset="0"/>
              </a:rPr>
              <a:pPr/>
              <a:t>39</a:t>
            </a:fld>
            <a:endParaRPr lang="en-US" alt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447">
              <a:defRPr>
                <a:solidFill>
                  <a:schemeClr val="tx1"/>
                </a:solidFill>
                <a:latin typeface="Verdana" pitchFamily="34" charset="0"/>
                <a:ea typeface="MS PGothic" pitchFamily="34" charset="-128"/>
              </a:defRPr>
            </a:lvl1pPr>
            <a:lvl2pPr marL="757958" indent="-291522" defTabSz="947447">
              <a:defRPr>
                <a:solidFill>
                  <a:schemeClr val="tx1"/>
                </a:solidFill>
                <a:latin typeface="Verdana" pitchFamily="34" charset="0"/>
                <a:ea typeface="MS PGothic" pitchFamily="34" charset="-128"/>
              </a:defRPr>
            </a:lvl2pPr>
            <a:lvl3pPr marL="1166089" indent="-233218" defTabSz="947447">
              <a:defRPr>
                <a:solidFill>
                  <a:schemeClr val="tx1"/>
                </a:solidFill>
                <a:latin typeface="Verdana" pitchFamily="34" charset="0"/>
                <a:ea typeface="MS PGothic" pitchFamily="34" charset="-128"/>
              </a:defRPr>
            </a:lvl3pPr>
            <a:lvl4pPr marL="1632524" indent="-233218" defTabSz="947447">
              <a:defRPr>
                <a:solidFill>
                  <a:schemeClr val="tx1"/>
                </a:solidFill>
                <a:latin typeface="Verdana" pitchFamily="34" charset="0"/>
                <a:ea typeface="MS PGothic" pitchFamily="34" charset="-128"/>
              </a:defRPr>
            </a:lvl4pPr>
            <a:lvl5pPr marL="2098959" indent="-233218" defTabSz="947447">
              <a:defRPr>
                <a:solidFill>
                  <a:schemeClr val="tx1"/>
                </a:solidFill>
                <a:latin typeface="Verdana" pitchFamily="34" charset="0"/>
                <a:ea typeface="MS PGothic" pitchFamily="34" charset="-128"/>
              </a:defRPr>
            </a:lvl5pPr>
            <a:lvl6pPr marL="2565395" indent="-233218" defTabSz="947447" eaLnBrk="0" fontAlgn="base" hangingPunct="0">
              <a:spcBef>
                <a:spcPct val="0"/>
              </a:spcBef>
              <a:spcAft>
                <a:spcPct val="0"/>
              </a:spcAft>
              <a:defRPr>
                <a:solidFill>
                  <a:schemeClr val="tx1"/>
                </a:solidFill>
                <a:latin typeface="Verdana" pitchFamily="34" charset="0"/>
                <a:ea typeface="MS PGothic" pitchFamily="34" charset="-128"/>
              </a:defRPr>
            </a:lvl6pPr>
            <a:lvl7pPr marL="3031830" indent="-233218" defTabSz="947447" eaLnBrk="0" fontAlgn="base" hangingPunct="0">
              <a:spcBef>
                <a:spcPct val="0"/>
              </a:spcBef>
              <a:spcAft>
                <a:spcPct val="0"/>
              </a:spcAft>
              <a:defRPr>
                <a:solidFill>
                  <a:schemeClr val="tx1"/>
                </a:solidFill>
                <a:latin typeface="Verdana" pitchFamily="34" charset="0"/>
                <a:ea typeface="MS PGothic" pitchFamily="34" charset="-128"/>
              </a:defRPr>
            </a:lvl7pPr>
            <a:lvl8pPr marL="3498266" indent="-233218" defTabSz="947447" eaLnBrk="0" fontAlgn="base" hangingPunct="0">
              <a:spcBef>
                <a:spcPct val="0"/>
              </a:spcBef>
              <a:spcAft>
                <a:spcPct val="0"/>
              </a:spcAft>
              <a:defRPr>
                <a:solidFill>
                  <a:schemeClr val="tx1"/>
                </a:solidFill>
                <a:latin typeface="Verdana" pitchFamily="34" charset="0"/>
                <a:ea typeface="MS PGothic" pitchFamily="34" charset="-128"/>
              </a:defRPr>
            </a:lvl8pPr>
            <a:lvl9pPr marL="3964701" indent="-233218" defTabSz="947447" eaLnBrk="0" fontAlgn="base" hangingPunct="0">
              <a:spcBef>
                <a:spcPct val="0"/>
              </a:spcBef>
              <a:spcAft>
                <a:spcPct val="0"/>
              </a:spcAft>
              <a:defRPr>
                <a:solidFill>
                  <a:schemeClr val="tx1"/>
                </a:solidFill>
                <a:latin typeface="Verdana" pitchFamily="34" charset="0"/>
                <a:ea typeface="MS PGothic" pitchFamily="34" charset="-128"/>
              </a:defRPr>
            </a:lvl9pPr>
          </a:lstStyle>
          <a:p>
            <a:fld id="{7D6591FC-D1B7-4EFC-89B5-61C2F89A4F01}" type="slidenum">
              <a:rPr lang="en-US" altLang="en-US" smtClean="0">
                <a:latin typeface="Times New Roman" pitchFamily="18" charset="0"/>
              </a:rPr>
              <a:pPr/>
              <a:t>40</a:t>
            </a:fld>
            <a:endParaRPr lang="en-US" altLang="en-US">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F7079B64-974E-442E-9730-904A2091E824}" type="slidenum">
              <a:rPr lang="en-US" altLang="en-US" smtClean="0">
                <a:latin typeface="Times New Roman" pitchFamily="18" charset="0"/>
              </a:rPr>
              <a:pPr/>
              <a:t>44</a:t>
            </a:fld>
            <a:endParaRPr lang="en-US" altLang="en-US">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Atomic operations</a:t>
            </a:r>
            <a:r>
              <a:rPr lang="en-US" dirty="0"/>
              <a:t> in concurrent programming are program </a:t>
            </a:r>
            <a:r>
              <a:rPr lang="en-US" b="1" dirty="0"/>
              <a:t>operations</a:t>
            </a:r>
            <a:r>
              <a:rPr lang="en-US" dirty="0"/>
              <a:t> that run completely independently of any other processes. No other interruption</a:t>
            </a:r>
            <a:r>
              <a:rPr lang="en-US" baseline="0" dirty="0"/>
              <a:t> is allowed.</a:t>
            </a:r>
          </a:p>
          <a:p>
            <a:endParaRPr lang="en-US" baseline="0" dirty="0"/>
          </a:p>
          <a:p>
            <a:r>
              <a:rPr lang="en-US" dirty="0"/>
              <a:t>Printer, can only be accessed by one process at a time.</a:t>
            </a:r>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Infinite</a:t>
            </a:r>
            <a:r>
              <a:rPr lang="en-US" baseline="0" dirty="0"/>
              <a:t> waiting time</a:t>
            </a:r>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45</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reusable</a:t>
            </a:r>
            <a:r>
              <a:rPr lang="en-US" baseline="0" dirty="0"/>
              <a:t> resource is one that can be safely used by one process at a time and is not depleted by that use.</a:t>
            </a:r>
          </a:p>
          <a:p>
            <a:r>
              <a:rPr lang="en-US" baseline="0" dirty="0"/>
              <a:t>A Consumable resource is one that can be created and destroyed – (Producer-Consumer) Example- interrupts, messages, signals, and messages in the I/O buffer</a:t>
            </a:r>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46</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70433252-0BF2-4438-8E52-CA67CEF88FD2}" type="slidenum">
              <a:rPr lang="en-US" altLang="en-US" smtClean="0">
                <a:latin typeface="Times New Roman" pitchFamily="18" charset="0"/>
              </a:rPr>
              <a:pPr/>
              <a:t>47</a:t>
            </a:fld>
            <a:endParaRPr lang="en-US" altLang="en-US">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2F8D34E8-CF01-42D8-8B65-FF4BD91A4FB1}" type="slidenum">
              <a:rPr lang="en-US" altLang="en-US" smtClean="0">
                <a:latin typeface="Times New Roman" pitchFamily="18" charset="0"/>
              </a:rPr>
              <a:pPr/>
              <a:t>49</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50</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probability that Deadlock can occur;</a:t>
            </a:r>
          </a:p>
          <a:p>
            <a:r>
              <a:rPr lang="en-US" baseline="0" dirty="0"/>
              <a:t>Deadlock is a chanced event based on ordering of requests and OS parameters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51</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F011A020-BCD8-4594-89A4-CACC75201E4D}" type="slidenum">
              <a:rPr lang="en-US" altLang="en-US" smtClean="0">
                <a:latin typeface="Times New Roman" pitchFamily="18" charset="0"/>
              </a:rPr>
              <a:pPr/>
              <a:t>53</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55</a:t>
            </a:fld>
            <a:endParaRPr lang="en-US"/>
          </a:p>
        </p:txBody>
      </p:sp>
    </p:spTree>
    <p:extLst>
      <p:ext uri="{BB962C8B-B14F-4D97-AF65-F5344CB8AC3E}">
        <p14:creationId xmlns:p14="http://schemas.microsoft.com/office/powerpoint/2010/main" val="3628308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Aim – To design a system in such a way that the possibility of deadlock is excluded.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56</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Hold and Wait</a:t>
            </a:r>
            <a:r>
              <a:rPr lang="en-US" altLang="en-US" dirty="0"/>
              <a:t> – must guarantee that whenever a process requests a resource, it does not hold any other resources</a:t>
            </a:r>
          </a:p>
          <a:p>
            <a:pPr lvl="1"/>
            <a:r>
              <a:rPr lang="en-US" altLang="en-US" dirty="0"/>
              <a:t>Require process to request and be allocated all its resources before it begins execution, or allow process to request resources only when the process has none allocated to it.</a:t>
            </a:r>
          </a:p>
          <a:p>
            <a:pPr lvl="1"/>
            <a:r>
              <a:rPr lang="en-US" altLang="en-US" dirty="0"/>
              <a:t>Low resource utilization; starvation possible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57</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needs to read the updated value of </a:t>
            </a:r>
            <a:r>
              <a:rPr lang="en-US" i="1" dirty="0">
                <a:effectLst/>
              </a:rPr>
              <a:t>x</a:t>
            </a:r>
            <a:r>
              <a:rPr lang="en-US" dirty="0"/>
              <a:t>, executing Process A and Process B at the same time may not give required results. To prevent this, variable </a:t>
            </a:r>
            <a:r>
              <a:rPr lang="en-US" i="1" dirty="0">
                <a:effectLst/>
              </a:rPr>
              <a:t>x</a:t>
            </a:r>
            <a:r>
              <a:rPr lang="en-US" dirty="0"/>
              <a:t> is protected by a critical section. </a:t>
            </a:r>
          </a:p>
        </p:txBody>
      </p:sp>
      <p:sp>
        <p:nvSpPr>
          <p:cNvPr id="4" name="Slide Number Placeholder 3"/>
          <p:cNvSpPr>
            <a:spLocks noGrp="1"/>
          </p:cNvSpPr>
          <p:nvPr>
            <p:ph type="sldNum" sz="quarter" idx="5"/>
          </p:nvPr>
        </p:nvSpPr>
        <p:spPr/>
        <p:txBody>
          <a:bodyPr/>
          <a:lstStyle/>
          <a:p>
            <a:pPr>
              <a:defRPr/>
            </a:pPr>
            <a:fld id="{8DF33077-7649-4A6C-92B6-F9CC00280D36}" type="slidenum">
              <a:rPr lang="en-US" smtClean="0"/>
              <a:pPr>
                <a:defRPr/>
              </a:pPr>
              <a:t>8</a:t>
            </a:fld>
            <a:endParaRPr lang="en-US"/>
          </a:p>
        </p:txBody>
      </p:sp>
    </p:spTree>
    <p:extLst>
      <p:ext uri="{BB962C8B-B14F-4D97-AF65-F5344CB8AC3E}">
        <p14:creationId xmlns:p14="http://schemas.microsoft.com/office/powerpoint/2010/main" val="3847316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Hold and Wait</a:t>
            </a:r>
            <a:r>
              <a:rPr lang="en-US" altLang="en-US" dirty="0"/>
              <a:t> – must guarantee that whenever a process requests a resource, it does not hold any other resources</a:t>
            </a:r>
          </a:p>
          <a:p>
            <a:pPr lvl="1"/>
            <a:r>
              <a:rPr lang="en-US" altLang="en-US" dirty="0"/>
              <a:t>Require process to request and be allocated all its resources before it begins execution, or allow process to request resources only when the process has none allocated to it.</a:t>
            </a:r>
          </a:p>
          <a:p>
            <a:pPr lvl="1"/>
            <a:r>
              <a:rPr lang="en-US" altLang="en-US" dirty="0"/>
              <a:t>Low resource utilization; starvation possible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58</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59</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Approach - </a:t>
            </a:r>
            <a:r>
              <a:rPr lang="en-US" altLang="en-US" dirty="0"/>
              <a:t> Do not start a process if it’s demand might lead to deadlock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a:t>Resource-allocation </a:t>
            </a:r>
            <a:r>
              <a:rPr lang="en-US" altLang="en-US" b="1" i="1" dirty="0"/>
              <a:t>state</a:t>
            </a:r>
            <a:r>
              <a:rPr lang="en-US" altLang="en-US" dirty="0"/>
              <a:t> is defined by the number of available and allocated resources, and the maximum demands of the processes.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a:t>SAFE STATE:</a:t>
            </a:r>
          </a:p>
          <a:p>
            <a:r>
              <a:rPr lang="en-US" dirty="0"/>
              <a:t>A state is </a:t>
            </a:r>
            <a:r>
              <a:rPr lang="en-US" b="1" i="1" dirty="0"/>
              <a:t>safe</a:t>
            </a:r>
            <a:r>
              <a:rPr lang="en-US" dirty="0"/>
              <a:t> if the system can allocate all resources requested by all processes </a:t>
            </a:r>
            <a:r>
              <a:rPr lang="en-US" b="1" dirty="0">
                <a:solidFill>
                  <a:srgbClr val="C00000"/>
                </a:solidFill>
              </a:rPr>
              <a:t>without entering a deadlock state. </a:t>
            </a:r>
          </a:p>
          <a:p>
            <a:endParaRPr lang="en-US" dirty="0"/>
          </a:p>
          <a:p>
            <a:r>
              <a:rPr lang="en-US" dirty="0"/>
              <a:t>More formally, a state is safe if there exists a </a:t>
            </a:r>
            <a:r>
              <a:rPr lang="en-US" b="1" i="1" dirty="0"/>
              <a:t>safe sequence</a:t>
            </a:r>
            <a:r>
              <a:rPr lang="en-US" dirty="0"/>
              <a:t> of processes { P0, P1, P2, ..., PN } such that all of the resource requests for P3 can be granted using the resources currently allocated to P3 and all processes </a:t>
            </a:r>
            <a:r>
              <a:rPr lang="en-US" dirty="0" err="1"/>
              <a:t>Pj</a:t>
            </a:r>
            <a:r>
              <a:rPr lang="en-US" dirty="0"/>
              <a:t> where j &lt; 3. ( I.e. if all the processes prior to P3 finish and free up their resources, then P3 will be able to finish also)</a:t>
            </a:r>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60</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61</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3D829893-79B4-4453-9E31-A69376830ED5}" type="slidenum">
              <a:rPr lang="en-US" altLang="en-US" smtClean="0">
                <a:latin typeface="Times New Roman" pitchFamily="18" charset="0"/>
              </a:rPr>
              <a:pPr/>
              <a:t>62</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63</a:t>
            </a:fld>
            <a:endParaRPr lang="en-US"/>
          </a:p>
        </p:txBody>
      </p:sp>
    </p:spTree>
    <p:extLst>
      <p:ext uri="{BB962C8B-B14F-4D97-AF65-F5344CB8AC3E}">
        <p14:creationId xmlns:p14="http://schemas.microsoft.com/office/powerpoint/2010/main" val="3755919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DCCC4FFC-A2C2-4347-B334-3E4D5272F1B6}" type="slidenum">
              <a:rPr lang="en-US" altLang="en-US" smtClean="0">
                <a:latin typeface="Times New Roman" pitchFamily="18" charset="0"/>
              </a:rPr>
              <a:pPr/>
              <a:t>64</a:t>
            </a:fld>
            <a:endParaRPr lang="en-US" altLang="en-US">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EF2950E7-17AA-46E0-9ACC-E7F563EC60F2}" type="slidenum">
              <a:rPr lang="en-US" altLang="en-US" smtClean="0">
                <a:latin typeface="Times New Roman" pitchFamily="18" charset="0"/>
              </a:rPr>
              <a:pPr/>
              <a:t>65</a:t>
            </a:fld>
            <a:endParaRPr lang="en-US" alt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B267560F-B2C3-407D-9E18-EC8C2C62834C}" type="slidenum">
              <a:rPr lang="en-US" altLang="en-US" smtClean="0">
                <a:latin typeface="Times New Roman" pitchFamily="18" charset="0"/>
              </a:rPr>
              <a:pPr/>
              <a:t>66</a:t>
            </a:fld>
            <a:endParaRPr lang="en-US" alt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92A653B9-93DD-48E6-B44B-7BE6406E9F25}" type="slidenum">
              <a:rPr lang="en-US" altLang="en-US" smtClean="0">
                <a:latin typeface="Times New Roman" pitchFamily="18" charset="0"/>
              </a:rPr>
              <a:pPr/>
              <a:t>67</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10</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E51F81BB-BC5A-43BE-9CCF-C5481A7B8A4B}" type="slidenum">
              <a:rPr lang="en-US" altLang="en-US" smtClean="0">
                <a:latin typeface="Times New Roman" pitchFamily="18" charset="0"/>
              </a:rPr>
              <a:pPr/>
              <a:t>68</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F33077-7649-4A6C-92B6-F9CC00280D36}" type="slidenum">
              <a:rPr lang="en-US" smtClean="0"/>
              <a:pPr>
                <a:defRPr/>
              </a:pPr>
              <a:t>69</a:t>
            </a:fld>
            <a:endParaRPr lang="en-US"/>
          </a:p>
        </p:txBody>
      </p:sp>
    </p:spTree>
    <p:extLst>
      <p:ext uri="{BB962C8B-B14F-4D97-AF65-F5344CB8AC3E}">
        <p14:creationId xmlns:p14="http://schemas.microsoft.com/office/powerpoint/2010/main" val="13642112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49325" rtl="0" eaLnBrk="1" fontAlgn="base" latinLnBrk="0" hangingPunct="1">
              <a:lnSpc>
                <a:spcPct val="100000"/>
              </a:lnSpc>
              <a:spcBef>
                <a:spcPct val="0"/>
              </a:spcBef>
              <a:spcAft>
                <a:spcPct val="0"/>
              </a:spcAft>
              <a:buClrTx/>
              <a:buSzTx/>
              <a:buFontTx/>
              <a:buNone/>
              <a:tabLst/>
              <a:defRPr/>
            </a:pPr>
            <a:fld id="{8DF33077-7649-4A6C-92B6-F9CC00280D36}" type="slidenum">
              <a:rPr kumimoji="0" lang="en-US" sz="1300" b="0" i="0" u="none" strike="noStrike" kern="1200" cap="none" spc="0" normalizeH="0" baseline="0" noProof="0" smtClean="0">
                <a:ln>
                  <a:noFill/>
                </a:ln>
                <a:solidFill>
                  <a:srgbClr val="000000"/>
                </a:solidFill>
                <a:effectLst/>
                <a:uLnTx/>
                <a:uFillTx/>
                <a:latin typeface="Calibri" pitchFamily="34" charset="0"/>
                <a:ea typeface="+mn-ea"/>
                <a:cs typeface="+mn-cs"/>
              </a:rPr>
              <a:pPr marL="0" marR="0" lvl="0" indent="0" algn="r" defTabSz="949325" rtl="0" eaLnBrk="1" fontAlgn="base" latinLnBrk="0" hangingPunct="1">
                <a:lnSpc>
                  <a:spcPct val="100000"/>
                </a:lnSpc>
                <a:spcBef>
                  <a:spcPct val="0"/>
                </a:spcBef>
                <a:spcAft>
                  <a:spcPct val="0"/>
                </a:spcAft>
                <a:buClrTx/>
                <a:buSzTx/>
                <a:buFontTx/>
                <a:buNone/>
                <a:tabLst/>
                <a:defRPr/>
              </a:pPr>
              <a:t>70</a:t>
            </a:fld>
            <a:endParaRPr kumimoji="0" lang="en-US" sz="1300" b="0" i="0" u="none" strike="noStrike" kern="1200" cap="none" spc="0" normalizeH="0" baseline="0" noProof="0">
              <a:ln>
                <a:noFill/>
              </a:ln>
              <a:solidFill>
                <a:srgbClr val="000000"/>
              </a:solidFill>
              <a:effectLst/>
              <a:uLnTx/>
              <a:uFillTx/>
              <a:latin typeface="Calibri" pitchFamily="34" charset="0"/>
              <a:ea typeface="+mn-ea"/>
              <a:cs typeface="+mn-cs"/>
            </a:endParaRPr>
          </a:p>
        </p:txBody>
      </p:sp>
    </p:spTree>
    <p:extLst>
      <p:ext uri="{BB962C8B-B14F-4D97-AF65-F5344CB8AC3E}">
        <p14:creationId xmlns:p14="http://schemas.microsoft.com/office/powerpoint/2010/main" val="4059011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pPr marL="0" marR="0" lvl="0" indent="0" algn="r" defTabSz="949950" rtl="0" eaLnBrk="1" fontAlgn="base" latinLnBrk="0" hangingPunct="1">
              <a:lnSpc>
                <a:spcPct val="100000"/>
              </a:lnSpc>
              <a:spcBef>
                <a:spcPct val="0"/>
              </a:spcBef>
              <a:spcAft>
                <a:spcPct val="0"/>
              </a:spcAft>
              <a:buClrTx/>
              <a:buSzTx/>
              <a:buFontTx/>
              <a:buNone/>
              <a:tabLst/>
              <a:defRPr/>
            </a:pPr>
            <a:fld id="{E51F81BB-BC5A-43BE-9CCF-C5481A7B8A4B}" type="slidenum">
              <a:rPr kumimoji="0" lang="en-US" altLang="en-US" sz="1300" b="0" i="0" u="none" strike="noStrike" kern="1200" cap="none" spc="0" normalizeH="0" baseline="0" noProof="0" smtClean="0">
                <a:ln>
                  <a:noFill/>
                </a:ln>
                <a:solidFill>
                  <a:srgbClr val="000000"/>
                </a:solidFill>
                <a:effectLst/>
                <a:uLnTx/>
                <a:uFillTx/>
                <a:latin typeface="Times New Roman" pitchFamily="18" charset="0"/>
                <a:ea typeface="MS PGothic" pitchFamily="34" charset="-128"/>
                <a:cs typeface="+mn-cs"/>
              </a:rPr>
              <a:pPr marL="0" marR="0" lvl="0" indent="0" algn="r" defTabSz="949950" rtl="0" eaLnBrk="1" fontAlgn="base" latinLnBrk="0" hangingPunct="1">
                <a:lnSpc>
                  <a:spcPct val="100000"/>
                </a:lnSpc>
                <a:spcBef>
                  <a:spcPct val="0"/>
                </a:spcBef>
                <a:spcAft>
                  <a:spcPct val="0"/>
                </a:spcAft>
                <a:buClrTx/>
                <a:buSzTx/>
                <a:buFontTx/>
                <a:buNone/>
                <a:tabLst/>
                <a:defRPr/>
              </a:pPr>
              <a:t>71</a:t>
            </a:fld>
            <a:endParaRPr kumimoji="0" lang="en-US" altLang="en-US" sz="1300" b="0"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599279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769072BA-9008-4D2F-8E73-0F62FF699A4A}" type="slidenum">
              <a:rPr lang="en-US" altLang="en-US" smtClean="0">
                <a:latin typeface="Times New Roman" pitchFamily="18" charset="0"/>
              </a:rPr>
              <a:pPr/>
              <a:t>72</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2D8ADB99-FD05-4961-B94A-803E45898877}" type="slidenum">
              <a:rPr lang="en-US" altLang="en-US" smtClean="0">
                <a:latin typeface="Times New Roman" pitchFamily="18" charset="0"/>
              </a:rPr>
              <a:pPr/>
              <a:t>73</a:t>
            </a:fld>
            <a:endParaRPr lang="en-US" alt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An algorithm to detect a cycle in a graph requires an order of</a:t>
            </a:r>
            <a:r>
              <a:rPr lang="en-US" altLang="en-US" sz="1200" i="1" dirty="0"/>
              <a:t> </a:t>
            </a:r>
            <a:r>
              <a:rPr lang="en-US" altLang="en-US" sz="1200" b="1" i="1" dirty="0"/>
              <a:t>n</a:t>
            </a:r>
            <a:r>
              <a:rPr lang="en-US" altLang="en-US" sz="1200" b="1" baseline="30000" dirty="0"/>
              <a:t>2</a:t>
            </a:r>
            <a:r>
              <a:rPr lang="en-US" altLang="en-US" sz="1200" b="1" dirty="0"/>
              <a:t> </a:t>
            </a:r>
            <a:r>
              <a:rPr lang="en-US" altLang="en-US" sz="1200" dirty="0"/>
              <a:t>operations, where </a:t>
            </a:r>
            <a:r>
              <a:rPr lang="en-US" altLang="en-US" sz="1200" b="1" i="1" dirty="0"/>
              <a:t>n</a:t>
            </a:r>
            <a:r>
              <a:rPr lang="en-US" altLang="en-US" sz="1200" dirty="0"/>
              <a:t> is the number of vertices in the graph</a:t>
            </a:r>
            <a:endParaRPr lang="en-US" altLang="en-US" dirty="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19205A5D-C019-48C5-94CD-415EFDE9BD0A}" type="slidenum">
              <a:rPr lang="en-US" altLang="en-US" smtClean="0">
                <a:latin typeface="Times New Roman" pitchFamily="18" charset="0"/>
              </a:rPr>
              <a:pPr/>
              <a:t>74</a:t>
            </a:fld>
            <a:endParaRPr lang="en-US" alt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2020AABA-84AA-442B-AF4C-960965252807}" type="slidenum">
              <a:rPr lang="en-US" altLang="en-US" smtClean="0">
                <a:latin typeface="Times New Roman" pitchFamily="18" charset="0"/>
              </a:rPr>
              <a:pPr/>
              <a:t>75</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3A762D62-70AD-416D-95B9-7222D376C4A7}" type="slidenum">
              <a:rPr lang="en-US" altLang="en-US" smtClean="0">
                <a:latin typeface="Times New Roman" pitchFamily="18" charset="0"/>
              </a:rPr>
              <a:pPr/>
              <a:t>76</a:t>
            </a:fld>
            <a:endParaRPr lang="en-US" alt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D481181B-4E7A-48BA-956E-9159AFB9976D}" type="slidenum">
              <a:rPr lang="en-US" altLang="en-US" smtClean="0">
                <a:latin typeface="Times New Roman" pitchFamily="18" charset="0"/>
              </a:rPr>
              <a:pPr/>
              <a:t>77</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Calibri" pitchFamily="34" charset="0"/>
                <a:ea typeface="+mn-ea"/>
                <a:cs typeface="Arial" charset="0"/>
              </a:rPr>
              <a:t>Starvation. How do we ensure that starvation will not occur? That </a:t>
            </a:r>
            <a:r>
              <a:rPr lang="en-US" sz="1200" kern="1200" dirty="0" err="1">
                <a:solidFill>
                  <a:schemeClr val="tx1"/>
                </a:solidFill>
                <a:effectLst/>
                <a:latin typeface="Calibri" pitchFamily="34" charset="0"/>
                <a:ea typeface="+mn-ea"/>
                <a:cs typeface="Arial" charset="0"/>
              </a:rPr>
              <a:t>is,how</a:t>
            </a:r>
            <a:r>
              <a:rPr lang="en-US" sz="1200" kern="1200" dirty="0">
                <a:solidFill>
                  <a:schemeClr val="tx1"/>
                </a:solidFill>
                <a:effectLst/>
                <a:latin typeface="Calibri" pitchFamily="34" charset="0"/>
                <a:ea typeface="+mn-ea"/>
                <a:cs typeface="Arial" charset="0"/>
              </a:rPr>
              <a:t> can we guarantee that resources will not always be preempted </a:t>
            </a:r>
            <a:r>
              <a:rPr lang="en-US" sz="1200" kern="1200" dirty="0" err="1">
                <a:solidFill>
                  <a:schemeClr val="tx1"/>
                </a:solidFill>
                <a:effectLst/>
                <a:latin typeface="Calibri" pitchFamily="34" charset="0"/>
                <a:ea typeface="+mn-ea"/>
                <a:cs typeface="Arial" charset="0"/>
              </a:rPr>
              <a:t>fromthe</a:t>
            </a:r>
            <a:r>
              <a:rPr lang="en-US" sz="1200" kern="1200" dirty="0">
                <a:solidFill>
                  <a:schemeClr val="tx1"/>
                </a:solidFill>
                <a:effectLst/>
                <a:latin typeface="Calibri" pitchFamily="34" charset="0"/>
                <a:ea typeface="+mn-ea"/>
                <a:cs typeface="Arial" charset="0"/>
              </a:rPr>
              <a:t> same </a:t>
            </a:r>
            <a:r>
              <a:rPr lang="en-US" sz="1200" kern="1200" dirty="0" err="1">
                <a:solidFill>
                  <a:schemeClr val="tx1"/>
                </a:solidFill>
                <a:effectLst/>
                <a:latin typeface="Calibri" pitchFamily="34" charset="0"/>
                <a:ea typeface="+mn-ea"/>
                <a:cs typeface="Arial" charset="0"/>
              </a:rPr>
              <a:t>process?In</a:t>
            </a:r>
            <a:r>
              <a:rPr lang="en-US" sz="1200" kern="1200" dirty="0">
                <a:solidFill>
                  <a:schemeClr val="tx1"/>
                </a:solidFill>
                <a:effectLst/>
                <a:latin typeface="Calibri" pitchFamily="34" charset="0"/>
                <a:ea typeface="+mn-ea"/>
                <a:cs typeface="Arial" charset="0"/>
              </a:rPr>
              <a:t> a system where victim selection is based primarily on cost </a:t>
            </a:r>
            <a:r>
              <a:rPr lang="en-US" sz="1200" kern="1200" dirty="0" err="1">
                <a:solidFill>
                  <a:schemeClr val="tx1"/>
                </a:solidFill>
                <a:effectLst/>
                <a:latin typeface="Calibri" pitchFamily="34" charset="0"/>
                <a:ea typeface="+mn-ea"/>
                <a:cs typeface="Arial" charset="0"/>
              </a:rPr>
              <a:t>factors,it</a:t>
            </a:r>
            <a:r>
              <a:rPr lang="en-US" sz="1200" kern="1200" dirty="0">
                <a:solidFill>
                  <a:schemeClr val="tx1"/>
                </a:solidFill>
                <a:effectLst/>
                <a:latin typeface="Calibri" pitchFamily="34" charset="0"/>
                <a:ea typeface="+mn-ea"/>
                <a:cs typeface="Arial" charset="0"/>
              </a:rPr>
              <a:t> may happen that the same process is always picked as a victim. Asa result, this process never completes its designated task, a </a:t>
            </a:r>
            <a:r>
              <a:rPr lang="en-US" sz="1200" kern="1200" dirty="0" err="1">
                <a:solidFill>
                  <a:schemeClr val="tx1"/>
                </a:solidFill>
                <a:effectLst/>
                <a:latin typeface="Calibri" pitchFamily="34" charset="0"/>
                <a:ea typeface="+mn-ea"/>
                <a:cs typeface="Arial" charset="0"/>
              </a:rPr>
              <a:t>starvationsituation</a:t>
            </a:r>
            <a:r>
              <a:rPr lang="en-US" sz="1200" kern="1200" dirty="0">
                <a:solidFill>
                  <a:schemeClr val="tx1"/>
                </a:solidFill>
                <a:effectLst/>
                <a:latin typeface="Calibri" pitchFamily="34" charset="0"/>
                <a:ea typeface="+mn-ea"/>
                <a:cs typeface="Arial" charset="0"/>
              </a:rPr>
              <a:t> any practical system must address. Clearly, we must </a:t>
            </a:r>
            <a:r>
              <a:rPr lang="en-US" sz="1200" kern="1200" dirty="0" err="1">
                <a:solidFill>
                  <a:schemeClr val="tx1"/>
                </a:solidFill>
                <a:effectLst/>
                <a:latin typeface="Calibri" pitchFamily="34" charset="0"/>
                <a:ea typeface="+mn-ea"/>
                <a:cs typeface="Arial" charset="0"/>
              </a:rPr>
              <a:t>ensurethat</a:t>
            </a:r>
            <a:r>
              <a:rPr lang="en-US" sz="1200" kern="1200" dirty="0">
                <a:solidFill>
                  <a:schemeClr val="tx1"/>
                </a:solidFill>
                <a:effectLst/>
                <a:latin typeface="Calibri" pitchFamily="34" charset="0"/>
                <a:ea typeface="+mn-ea"/>
                <a:cs typeface="Arial" charset="0"/>
              </a:rPr>
              <a:t> a process can be picked as a victim only a (small) finite number </a:t>
            </a:r>
            <a:r>
              <a:rPr lang="en-US" sz="1200" kern="1200" dirty="0" err="1">
                <a:solidFill>
                  <a:schemeClr val="tx1"/>
                </a:solidFill>
                <a:effectLst/>
                <a:latin typeface="Calibri" pitchFamily="34" charset="0"/>
                <a:ea typeface="+mn-ea"/>
                <a:cs typeface="Arial" charset="0"/>
              </a:rPr>
              <a:t>oftimes</a:t>
            </a:r>
            <a:r>
              <a:rPr lang="en-US" sz="1200" kern="1200" dirty="0">
                <a:solidFill>
                  <a:schemeClr val="tx1"/>
                </a:solidFill>
                <a:effectLst/>
                <a:latin typeface="Calibri" pitchFamily="34" charset="0"/>
                <a:ea typeface="+mn-ea"/>
                <a:cs typeface="Arial" charset="0"/>
              </a:rPr>
              <a:t>. The most common solution is to include the number of </a:t>
            </a:r>
            <a:r>
              <a:rPr lang="en-US" sz="1200" kern="1200" dirty="0" err="1">
                <a:solidFill>
                  <a:schemeClr val="tx1"/>
                </a:solidFill>
                <a:effectLst/>
                <a:latin typeface="Calibri" pitchFamily="34" charset="0"/>
                <a:ea typeface="+mn-ea"/>
                <a:cs typeface="Arial" charset="0"/>
              </a:rPr>
              <a:t>rollbacksin</a:t>
            </a:r>
            <a:r>
              <a:rPr lang="en-US" sz="1200" kern="1200" dirty="0">
                <a:solidFill>
                  <a:schemeClr val="tx1"/>
                </a:solidFill>
                <a:effectLst/>
                <a:latin typeface="Calibri" pitchFamily="34" charset="0"/>
                <a:ea typeface="+mn-ea"/>
                <a:cs typeface="Arial" charset="0"/>
              </a:rPr>
              <a:t> the cost factor.</a:t>
            </a:r>
            <a:endParaRPr lang="en-US" alt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11</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0">
              <a:defRPr>
                <a:solidFill>
                  <a:schemeClr val="tx1"/>
                </a:solidFill>
                <a:latin typeface="Verdana" pitchFamily="34" charset="0"/>
                <a:ea typeface="MS PGothic" pitchFamily="34" charset="-128"/>
              </a:defRPr>
            </a:lvl1pPr>
            <a:lvl2pPr marL="750974" indent="-288836" defTabSz="949950">
              <a:defRPr>
                <a:solidFill>
                  <a:schemeClr val="tx1"/>
                </a:solidFill>
                <a:latin typeface="Verdana" pitchFamily="34" charset="0"/>
                <a:ea typeface="MS PGothic" pitchFamily="34" charset="-128"/>
              </a:defRPr>
            </a:lvl2pPr>
            <a:lvl3pPr marL="1155344" indent="-231069" defTabSz="949950">
              <a:defRPr>
                <a:solidFill>
                  <a:schemeClr val="tx1"/>
                </a:solidFill>
                <a:latin typeface="Verdana" pitchFamily="34" charset="0"/>
                <a:ea typeface="MS PGothic" pitchFamily="34" charset="-128"/>
              </a:defRPr>
            </a:lvl3pPr>
            <a:lvl4pPr marL="1617482" indent="-231069" defTabSz="949950">
              <a:defRPr>
                <a:solidFill>
                  <a:schemeClr val="tx1"/>
                </a:solidFill>
                <a:latin typeface="Verdana" pitchFamily="34" charset="0"/>
                <a:ea typeface="MS PGothic" pitchFamily="34" charset="-128"/>
              </a:defRPr>
            </a:lvl4pPr>
            <a:lvl5pPr marL="2079620" indent="-231069" defTabSz="949950">
              <a:defRPr>
                <a:solidFill>
                  <a:schemeClr val="tx1"/>
                </a:solidFill>
                <a:latin typeface="Verdana" pitchFamily="34" charset="0"/>
                <a:ea typeface="MS PGothic" pitchFamily="34" charset="-128"/>
              </a:defRPr>
            </a:lvl5pPr>
            <a:lvl6pPr marL="2541758" indent="-231069" defTabSz="949950" eaLnBrk="0" fontAlgn="base" hangingPunct="0">
              <a:spcBef>
                <a:spcPct val="0"/>
              </a:spcBef>
              <a:spcAft>
                <a:spcPct val="0"/>
              </a:spcAft>
              <a:defRPr>
                <a:solidFill>
                  <a:schemeClr val="tx1"/>
                </a:solidFill>
                <a:latin typeface="Verdana" pitchFamily="34" charset="0"/>
                <a:ea typeface="MS PGothic" pitchFamily="34" charset="-128"/>
              </a:defRPr>
            </a:lvl6pPr>
            <a:lvl7pPr marL="3003895" indent="-231069" defTabSz="949950" eaLnBrk="0" fontAlgn="base" hangingPunct="0">
              <a:spcBef>
                <a:spcPct val="0"/>
              </a:spcBef>
              <a:spcAft>
                <a:spcPct val="0"/>
              </a:spcAft>
              <a:defRPr>
                <a:solidFill>
                  <a:schemeClr val="tx1"/>
                </a:solidFill>
                <a:latin typeface="Verdana" pitchFamily="34" charset="0"/>
                <a:ea typeface="MS PGothic" pitchFamily="34" charset="-128"/>
              </a:defRPr>
            </a:lvl7pPr>
            <a:lvl8pPr marL="3466033" indent="-231069" defTabSz="949950" eaLnBrk="0" fontAlgn="base" hangingPunct="0">
              <a:spcBef>
                <a:spcPct val="0"/>
              </a:spcBef>
              <a:spcAft>
                <a:spcPct val="0"/>
              </a:spcAft>
              <a:defRPr>
                <a:solidFill>
                  <a:schemeClr val="tx1"/>
                </a:solidFill>
                <a:latin typeface="Verdana" pitchFamily="34" charset="0"/>
                <a:ea typeface="MS PGothic" pitchFamily="34" charset="-128"/>
              </a:defRPr>
            </a:lvl8pPr>
            <a:lvl9pPr marL="3928171" indent="-231069" defTabSz="949950" eaLnBrk="0" fontAlgn="base" hangingPunct="0">
              <a:spcBef>
                <a:spcPct val="0"/>
              </a:spcBef>
              <a:spcAft>
                <a:spcPct val="0"/>
              </a:spcAft>
              <a:defRPr>
                <a:solidFill>
                  <a:schemeClr val="tx1"/>
                </a:solidFill>
                <a:latin typeface="Verdana" pitchFamily="34" charset="0"/>
                <a:ea typeface="MS PGothic" pitchFamily="34" charset="-128"/>
              </a:defRPr>
            </a:lvl9pPr>
          </a:lstStyle>
          <a:p>
            <a:fld id="{3A762D62-70AD-416D-95B9-7222D376C4A7}" type="slidenum">
              <a:rPr lang="en-US" altLang="en-US" smtClean="0">
                <a:latin typeface="Times New Roman" pitchFamily="18" charset="0"/>
              </a:rPr>
              <a:pPr/>
              <a:t>78</a:t>
            </a:fld>
            <a:endParaRPr lang="en-US" alt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447">
              <a:defRPr>
                <a:solidFill>
                  <a:schemeClr val="tx1"/>
                </a:solidFill>
                <a:latin typeface="Verdana" pitchFamily="34" charset="0"/>
                <a:ea typeface="MS PGothic" pitchFamily="34" charset="-128"/>
              </a:defRPr>
            </a:lvl1pPr>
            <a:lvl2pPr marL="757958" indent="-291522" defTabSz="947447">
              <a:defRPr>
                <a:solidFill>
                  <a:schemeClr val="tx1"/>
                </a:solidFill>
                <a:latin typeface="Verdana" pitchFamily="34" charset="0"/>
                <a:ea typeface="MS PGothic" pitchFamily="34" charset="-128"/>
              </a:defRPr>
            </a:lvl2pPr>
            <a:lvl3pPr marL="1166089" indent="-233218" defTabSz="947447">
              <a:defRPr>
                <a:solidFill>
                  <a:schemeClr val="tx1"/>
                </a:solidFill>
                <a:latin typeface="Verdana" pitchFamily="34" charset="0"/>
                <a:ea typeface="MS PGothic" pitchFamily="34" charset="-128"/>
              </a:defRPr>
            </a:lvl3pPr>
            <a:lvl4pPr marL="1632524" indent="-233218" defTabSz="947447">
              <a:defRPr>
                <a:solidFill>
                  <a:schemeClr val="tx1"/>
                </a:solidFill>
                <a:latin typeface="Verdana" pitchFamily="34" charset="0"/>
                <a:ea typeface="MS PGothic" pitchFamily="34" charset="-128"/>
              </a:defRPr>
            </a:lvl4pPr>
            <a:lvl5pPr marL="2098959" indent="-233218" defTabSz="947447">
              <a:defRPr>
                <a:solidFill>
                  <a:schemeClr val="tx1"/>
                </a:solidFill>
                <a:latin typeface="Verdana" pitchFamily="34" charset="0"/>
                <a:ea typeface="MS PGothic" pitchFamily="34" charset="-128"/>
              </a:defRPr>
            </a:lvl5pPr>
            <a:lvl6pPr marL="2565395" indent="-233218" defTabSz="947447" eaLnBrk="0" fontAlgn="base" hangingPunct="0">
              <a:spcBef>
                <a:spcPct val="0"/>
              </a:spcBef>
              <a:spcAft>
                <a:spcPct val="0"/>
              </a:spcAft>
              <a:defRPr>
                <a:solidFill>
                  <a:schemeClr val="tx1"/>
                </a:solidFill>
                <a:latin typeface="Verdana" pitchFamily="34" charset="0"/>
                <a:ea typeface="MS PGothic" pitchFamily="34" charset="-128"/>
              </a:defRPr>
            </a:lvl6pPr>
            <a:lvl7pPr marL="3031830" indent="-233218" defTabSz="947447" eaLnBrk="0" fontAlgn="base" hangingPunct="0">
              <a:spcBef>
                <a:spcPct val="0"/>
              </a:spcBef>
              <a:spcAft>
                <a:spcPct val="0"/>
              </a:spcAft>
              <a:defRPr>
                <a:solidFill>
                  <a:schemeClr val="tx1"/>
                </a:solidFill>
                <a:latin typeface="Verdana" pitchFamily="34" charset="0"/>
                <a:ea typeface="MS PGothic" pitchFamily="34" charset="-128"/>
              </a:defRPr>
            </a:lvl7pPr>
            <a:lvl8pPr marL="3498266" indent="-233218" defTabSz="947447" eaLnBrk="0" fontAlgn="base" hangingPunct="0">
              <a:spcBef>
                <a:spcPct val="0"/>
              </a:spcBef>
              <a:spcAft>
                <a:spcPct val="0"/>
              </a:spcAft>
              <a:defRPr>
                <a:solidFill>
                  <a:schemeClr val="tx1"/>
                </a:solidFill>
                <a:latin typeface="Verdana" pitchFamily="34" charset="0"/>
                <a:ea typeface="MS PGothic" pitchFamily="34" charset="-128"/>
              </a:defRPr>
            </a:lvl8pPr>
            <a:lvl9pPr marL="3964701" indent="-233218" defTabSz="947447" eaLnBrk="0" fontAlgn="base" hangingPunct="0">
              <a:spcBef>
                <a:spcPct val="0"/>
              </a:spcBef>
              <a:spcAft>
                <a:spcPct val="0"/>
              </a:spcAft>
              <a:defRPr>
                <a:solidFill>
                  <a:schemeClr val="tx1"/>
                </a:solidFill>
                <a:latin typeface="Verdana" pitchFamily="34" charset="0"/>
                <a:ea typeface="MS PGothic" pitchFamily="34" charset="-128"/>
              </a:defRPr>
            </a:lvl9pPr>
          </a:lstStyle>
          <a:p>
            <a:fld id="{A438126E-C57C-48CA-B266-E7BA38849E7D}" type="slidenum">
              <a:rPr lang="en-US" altLang="en-US" smtClean="0">
                <a:latin typeface="Times New Roman" pitchFamily="18" charset="0"/>
              </a:rPr>
              <a:pPr/>
              <a:t>79</a:t>
            </a:fld>
            <a:endParaRPr lang="en-US" altLang="en-US">
              <a:latin typeface="Times New Roman"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447">
              <a:defRPr>
                <a:solidFill>
                  <a:schemeClr val="tx1"/>
                </a:solidFill>
                <a:latin typeface="Verdana" pitchFamily="34" charset="0"/>
                <a:ea typeface="MS PGothic" pitchFamily="34" charset="-128"/>
              </a:defRPr>
            </a:lvl1pPr>
            <a:lvl2pPr marL="757958" indent="-291522" defTabSz="947447">
              <a:defRPr>
                <a:solidFill>
                  <a:schemeClr val="tx1"/>
                </a:solidFill>
                <a:latin typeface="Verdana" pitchFamily="34" charset="0"/>
                <a:ea typeface="MS PGothic" pitchFamily="34" charset="-128"/>
              </a:defRPr>
            </a:lvl2pPr>
            <a:lvl3pPr marL="1166089" indent="-233218" defTabSz="947447">
              <a:defRPr>
                <a:solidFill>
                  <a:schemeClr val="tx1"/>
                </a:solidFill>
                <a:latin typeface="Verdana" pitchFamily="34" charset="0"/>
                <a:ea typeface="MS PGothic" pitchFamily="34" charset="-128"/>
              </a:defRPr>
            </a:lvl3pPr>
            <a:lvl4pPr marL="1632524" indent="-233218" defTabSz="947447">
              <a:defRPr>
                <a:solidFill>
                  <a:schemeClr val="tx1"/>
                </a:solidFill>
                <a:latin typeface="Verdana" pitchFamily="34" charset="0"/>
                <a:ea typeface="MS PGothic" pitchFamily="34" charset="-128"/>
              </a:defRPr>
            </a:lvl4pPr>
            <a:lvl5pPr marL="2098959" indent="-233218" defTabSz="947447">
              <a:defRPr>
                <a:solidFill>
                  <a:schemeClr val="tx1"/>
                </a:solidFill>
                <a:latin typeface="Verdana" pitchFamily="34" charset="0"/>
                <a:ea typeface="MS PGothic" pitchFamily="34" charset="-128"/>
              </a:defRPr>
            </a:lvl5pPr>
            <a:lvl6pPr marL="2565395" indent="-233218" defTabSz="947447" eaLnBrk="0" fontAlgn="base" hangingPunct="0">
              <a:spcBef>
                <a:spcPct val="0"/>
              </a:spcBef>
              <a:spcAft>
                <a:spcPct val="0"/>
              </a:spcAft>
              <a:defRPr>
                <a:solidFill>
                  <a:schemeClr val="tx1"/>
                </a:solidFill>
                <a:latin typeface="Verdana" pitchFamily="34" charset="0"/>
                <a:ea typeface="MS PGothic" pitchFamily="34" charset="-128"/>
              </a:defRPr>
            </a:lvl6pPr>
            <a:lvl7pPr marL="3031830" indent="-233218" defTabSz="947447" eaLnBrk="0" fontAlgn="base" hangingPunct="0">
              <a:spcBef>
                <a:spcPct val="0"/>
              </a:spcBef>
              <a:spcAft>
                <a:spcPct val="0"/>
              </a:spcAft>
              <a:defRPr>
                <a:solidFill>
                  <a:schemeClr val="tx1"/>
                </a:solidFill>
                <a:latin typeface="Verdana" pitchFamily="34" charset="0"/>
                <a:ea typeface="MS PGothic" pitchFamily="34" charset="-128"/>
              </a:defRPr>
            </a:lvl7pPr>
            <a:lvl8pPr marL="3498266" indent="-233218" defTabSz="947447" eaLnBrk="0" fontAlgn="base" hangingPunct="0">
              <a:spcBef>
                <a:spcPct val="0"/>
              </a:spcBef>
              <a:spcAft>
                <a:spcPct val="0"/>
              </a:spcAft>
              <a:defRPr>
                <a:solidFill>
                  <a:schemeClr val="tx1"/>
                </a:solidFill>
                <a:latin typeface="Verdana" pitchFamily="34" charset="0"/>
                <a:ea typeface="MS PGothic" pitchFamily="34" charset="-128"/>
              </a:defRPr>
            </a:lvl8pPr>
            <a:lvl9pPr marL="3964701" indent="-233218" defTabSz="947447" eaLnBrk="0" fontAlgn="base" hangingPunct="0">
              <a:spcBef>
                <a:spcPct val="0"/>
              </a:spcBef>
              <a:spcAft>
                <a:spcPct val="0"/>
              </a:spcAft>
              <a:defRPr>
                <a:solidFill>
                  <a:schemeClr val="tx1"/>
                </a:solidFill>
                <a:latin typeface="Verdana" pitchFamily="34" charset="0"/>
                <a:ea typeface="MS PGothic" pitchFamily="34" charset="-128"/>
              </a:defRPr>
            </a:lvl9pPr>
          </a:lstStyle>
          <a:p>
            <a:fld id="{1CDC621B-9502-425A-A8B7-B5BF52D831F8}" type="slidenum">
              <a:rPr lang="en-US" altLang="en-US" smtClean="0">
                <a:latin typeface="Times New Roman" pitchFamily="18" charset="0"/>
              </a:rPr>
              <a:pPr/>
              <a:t>81</a:t>
            </a:fld>
            <a:endParaRPr lang="en-US" altLang="en-US">
              <a:latin typeface="Times New Roman"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What design and management issues are raised by the existence of concurrency?</a:t>
            </a:r>
          </a:p>
          <a:p>
            <a:r>
              <a:rPr lang="en-US"/>
              <a:t>We can list the following concerns:</a:t>
            </a:r>
          </a:p>
          <a:p>
            <a:r>
              <a:rPr lang="en-US" b="1"/>
              <a:t>1. The OS must be able to keep track of the various processes. </a:t>
            </a:r>
            <a:r>
              <a:rPr lang="en-US"/>
              <a:t>This is done with the use of process control blocks and was described in Chapter 4 .</a:t>
            </a:r>
          </a:p>
          <a:p>
            <a:r>
              <a:rPr lang="en-US" b="1"/>
              <a:t>2. The OS must allocate and de-allocate various resources for each active process.</a:t>
            </a:r>
          </a:p>
          <a:p>
            <a:r>
              <a:rPr lang="en-US"/>
              <a:t>At times, multiple processes want access to the same resource. These resources include</a:t>
            </a:r>
          </a:p>
          <a:p>
            <a:r>
              <a:rPr lang="en-US"/>
              <a:t>• </a:t>
            </a:r>
            <a:r>
              <a:rPr lang="en-US" b="1"/>
              <a:t>Processor time: </a:t>
            </a:r>
            <a:r>
              <a:rPr lang="en-US"/>
              <a:t>This is the scheduling function, discussed in Part Four.</a:t>
            </a:r>
          </a:p>
          <a:p>
            <a:r>
              <a:rPr lang="en-US"/>
              <a:t>• </a:t>
            </a:r>
            <a:r>
              <a:rPr lang="en-US" b="1"/>
              <a:t>Memory</a:t>
            </a:r>
            <a:r>
              <a:rPr lang="en-US"/>
              <a:t>: Most operating systems use a virtual memory scheme. The topic is addressed in Part Three.</a:t>
            </a:r>
          </a:p>
          <a:p>
            <a:r>
              <a:rPr lang="en-US"/>
              <a:t>• </a:t>
            </a:r>
            <a:r>
              <a:rPr lang="en-US" b="1"/>
              <a:t>Files: </a:t>
            </a:r>
            <a:r>
              <a:rPr lang="en-US"/>
              <a:t>Discussed in Chapter 12 .</a:t>
            </a:r>
          </a:p>
          <a:p>
            <a:r>
              <a:rPr lang="en-US"/>
              <a:t>• </a:t>
            </a:r>
            <a:r>
              <a:rPr lang="en-US" b="1"/>
              <a:t>I/O devices: </a:t>
            </a:r>
            <a:r>
              <a:rPr lang="en-US"/>
              <a:t>Discussed in Chapter 11 .</a:t>
            </a:r>
          </a:p>
          <a:p>
            <a:r>
              <a:rPr lang="en-US" b="1"/>
              <a:t>3. The OS must protect the data and physical resources of each process against</a:t>
            </a:r>
          </a:p>
          <a:p>
            <a:r>
              <a:rPr lang="en-US"/>
              <a:t>unintended interference by other processes. This involves techniques that relate to memory, files, and I/O devices. A general treatment of protection is found in Chapter 14 .</a:t>
            </a:r>
          </a:p>
          <a:p>
            <a:r>
              <a:rPr lang="en-US" b="1"/>
              <a:t>4. The functioning of a process, and the output it produces, must be independent </a:t>
            </a:r>
          </a:p>
          <a:p>
            <a:r>
              <a:rPr lang="en-US"/>
              <a:t>of the speed at which its execution is carried out relative to the speed of other</a:t>
            </a:r>
          </a:p>
          <a:p>
            <a:r>
              <a:rPr lang="en-US"/>
              <a:t>concurrent processes. This is the subject of this chapter.</a:t>
            </a:r>
          </a:p>
        </p:txBody>
      </p:sp>
      <p:sp>
        <p:nvSpPr>
          <p:cNvPr id="4" name="Slide Number Placeholder 3"/>
          <p:cNvSpPr>
            <a:spLocks noGrp="1"/>
          </p:cNvSpPr>
          <p:nvPr>
            <p:ph type="sldNum" sz="quarter" idx="5"/>
          </p:nvPr>
        </p:nvSpPr>
        <p:spPr/>
        <p:txBody>
          <a:bodyPr/>
          <a:lstStyle/>
          <a:p>
            <a:pPr>
              <a:defRPr/>
            </a:pPr>
            <a:fld id="{D74BAB9F-F5C2-4FDC-A63E-2DE1BD39DD79}" type="slidenum">
              <a:rPr lang="en-US" smtClean="0"/>
              <a:pPr>
                <a:defRPr/>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Slide Image Placeholder 1"/>
          <p:cNvSpPr>
            <a:spLocks noGrp="1" noRot="1" noChangeAspect="1"/>
          </p:cNvSpPr>
          <p:nvPr>
            <p:ph type="sldImg"/>
          </p:nvPr>
        </p:nvSpPr>
        <p:spPr bwMode="auto">
          <a:noFill/>
          <a:ln>
            <a:solidFill>
              <a:srgbClr val="000000"/>
            </a:solidFill>
            <a:miter lim="800000"/>
            <a:headEnd/>
            <a:tailEnd/>
          </a:ln>
        </p:spPr>
      </p:sp>
      <p:sp>
        <p:nvSpPr>
          <p:cNvPr id="291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dirty="0"/>
          </a:p>
          <a:p>
            <a:r>
              <a:rPr lang="en-US" dirty="0"/>
              <a:t>In the case of competing processes three control problems must be faced. First is the need for </a:t>
            </a:r>
            <a:r>
              <a:rPr lang="en-US" b="1" dirty="0"/>
              <a:t>mutual exclusion . </a:t>
            </a:r>
            <a:r>
              <a:rPr lang="en-US" dirty="0"/>
              <a:t>Suppose two or more processes require access to a single non-sharable resource, such as a printer. Each process will be sending commands to the I/O device, receiving status information, sending data, and/or receiving data. </a:t>
            </a:r>
          </a:p>
          <a:p>
            <a:r>
              <a:rPr lang="en-US" dirty="0"/>
              <a:t>We will refer to such a resource as a </a:t>
            </a:r>
            <a:r>
              <a:rPr lang="en-US" b="1" dirty="0"/>
              <a:t>critical resource , </a:t>
            </a:r>
            <a:r>
              <a:rPr lang="en-US" dirty="0"/>
              <a:t>and the portion of the program that uses it as a </a:t>
            </a:r>
            <a:r>
              <a:rPr lang="en-US" b="1" dirty="0"/>
              <a:t>critical section </a:t>
            </a:r>
            <a:r>
              <a:rPr lang="en-US" dirty="0"/>
              <a:t>of the program. It is important that only one program at a time be allowed in its critical section. In the case of the printer, for example, we want any individual process to have control of the printer while it prints an entire file. Otherwise, lines from competing processes will be interleaved.</a:t>
            </a:r>
          </a:p>
          <a:p>
            <a:endParaRPr lang="en-US" dirty="0"/>
          </a:p>
          <a:p>
            <a:r>
              <a:rPr lang="en-US" dirty="0"/>
              <a:t>The enforcement of mutual exclusion creates two additional control problems. </a:t>
            </a:r>
            <a:r>
              <a:rPr lang="en-US" b="1" dirty="0"/>
              <a:t>Deadlock . </a:t>
            </a:r>
          </a:p>
          <a:p>
            <a:r>
              <a:rPr lang="en-US" dirty="0"/>
              <a:t>For example, consider two processes, P1 and P2, and two 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dirty="0"/>
          </a:p>
          <a:p>
            <a:r>
              <a:rPr lang="en-US" dirty="0"/>
              <a:t>A final control problem is </a:t>
            </a:r>
            <a:r>
              <a:rPr lang="en-US" b="1" dirty="0"/>
              <a:t>starvation . </a:t>
            </a:r>
            <a:r>
              <a:rPr lang="en-US" dirty="0"/>
              <a:t>Suppose that three processes (P1, P2</a:t>
            </a:r>
            <a:r>
              <a:rPr lang="en-US" b="1" dirty="0"/>
              <a:t>, </a:t>
            </a:r>
            <a:r>
              <a:rPr lang="en-US" dirty="0"/>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p>
        </p:txBody>
      </p:sp>
      <p:sp>
        <p:nvSpPr>
          <p:cNvPr id="4" name="Slide Number Placeholder 3"/>
          <p:cNvSpPr>
            <a:spLocks noGrp="1"/>
          </p:cNvSpPr>
          <p:nvPr>
            <p:ph type="sldNum" sz="quarter" idx="5"/>
          </p:nvPr>
        </p:nvSpPr>
        <p:spPr/>
        <p:txBody>
          <a:bodyPr/>
          <a:lstStyle/>
          <a:p>
            <a:pPr>
              <a:defRPr/>
            </a:pPr>
            <a:fld id="{6DAE9EDF-9D7F-4C7A-9D13-A03F87EA4DCC}" type="slidenum">
              <a:rPr lang="en-US" smtClean="0"/>
              <a:pPr>
                <a:defRPr/>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262626"/>
                </a:solidFill>
                <a:latin typeface="Calisto MT" pitchFamily="18" charset="0"/>
              </a:rPr>
              <a:t>The CS problem exists on multiprocessors as well as on uniprocessors</a:t>
            </a:r>
            <a:r>
              <a:rPr lang="en-US" sz="1050" dirty="0">
                <a:solidFill>
                  <a:srgbClr val="262626"/>
                </a:solidFill>
                <a:latin typeface="Calisto MT" pitchFamily="18" charset="0"/>
              </a:rPr>
              <a:t>.</a:t>
            </a:r>
          </a:p>
          <a:p>
            <a:endParaRPr lang="en-US" dirty="0"/>
          </a:p>
        </p:txBody>
      </p:sp>
      <p:sp>
        <p:nvSpPr>
          <p:cNvPr id="4" name="Slide Number Placeholder 3"/>
          <p:cNvSpPr>
            <a:spLocks noGrp="1"/>
          </p:cNvSpPr>
          <p:nvPr>
            <p:ph type="sldNum" sz="quarter" idx="10"/>
          </p:nvPr>
        </p:nvSpPr>
        <p:spPr/>
        <p:txBody>
          <a:bodyPr/>
          <a:lstStyle/>
          <a:p>
            <a:pPr>
              <a:defRPr/>
            </a:pPr>
            <a:fld id="{8DF33077-7649-4A6C-92B6-F9CC00280D36}" type="slidenum">
              <a:rPr lang="en-US" smtClean="0"/>
              <a:pPr>
                <a:defRPr/>
              </a:pPr>
              <a:t>15</a:t>
            </a:fld>
            <a:endParaRPr lang="en-US"/>
          </a:p>
        </p:txBody>
      </p:sp>
    </p:spTree>
    <p:extLst>
      <p:ext uri="{BB962C8B-B14F-4D97-AF65-F5344CB8AC3E}">
        <p14:creationId xmlns:p14="http://schemas.microsoft.com/office/powerpoint/2010/main" val="365787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3" name="Slide Number Placeholder 22"/>
          <p:cNvSpPr>
            <a:spLocks noGrp="1"/>
          </p:cNvSpPr>
          <p:nvPr>
            <p:ph type="sldNum" sz="quarter" idx="4"/>
          </p:nvPr>
        </p:nvSpPr>
        <p:spPr>
          <a:xfrm>
            <a:off x="68580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Slide Number Placeholder 5"/>
          <p:cNvSpPr>
            <a:spLocks noGrp="1"/>
          </p:cNvSpPr>
          <p:nvPr>
            <p:ph type="sldNum" sz="quarter" idx="12"/>
          </p:nvPr>
        </p:nvSpPr>
        <p:spPr>
          <a:xfrm>
            <a:off x="6858000" y="6338888"/>
            <a:ext cx="1520825" cy="366712"/>
          </a:xfrm>
          <a:prstGeom prst="rect">
            <a:avLst/>
          </a:prstGeom>
        </p:spPr>
        <p:txBody>
          <a:bodyPr/>
          <a:lstStyle>
            <a:lvl1pPr>
              <a:defRPr/>
            </a:lvl1pPr>
          </a:lstStyle>
          <a:p>
            <a:pPr>
              <a:defRPr/>
            </a:pPr>
            <a:fld id="{D981B139-6833-4A2C-BE95-D8CC464F4D3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6705600" y="6340475"/>
            <a:ext cx="1981200" cy="365125"/>
          </a:xfrm>
          <a:prstGeom prst="rect">
            <a:avLst/>
          </a:prstGeom>
        </p:spPr>
        <p:txBody>
          <a:bodyPr/>
          <a:lstStyle>
            <a:lvl1pPr>
              <a:defRPr/>
            </a:lvl1pPr>
          </a:lstStyle>
          <a:p>
            <a:pPr>
              <a:defRPr/>
            </a:pPr>
            <a:fld id="{D92DD997-310D-4B16-91B4-FC425027E63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6781800" y="6340475"/>
            <a:ext cx="1981200" cy="365125"/>
          </a:xfrm>
          <a:prstGeom prst="rect">
            <a:avLst/>
          </a:prstGeom>
        </p:spPr>
        <p:txBody>
          <a:bodyPr/>
          <a:lstStyle>
            <a:lvl1pPr>
              <a:defRPr/>
            </a:lvl1pPr>
          </a:lstStyle>
          <a:p>
            <a:pPr>
              <a:defRPr/>
            </a:pPr>
            <a:fld id="{4DD1C6D1-A85A-466B-B6E8-AAE9B56CFAB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7" name="Slide Number Placeholder 22"/>
          <p:cNvSpPr txBox="1">
            <a:spLocks/>
          </p:cNvSpPr>
          <p:nvPr userDrawn="1"/>
        </p:nvSpPr>
        <p:spPr>
          <a:xfrm>
            <a:off x="6781800" y="6324600"/>
            <a:ext cx="1981200" cy="365125"/>
          </a:xfrm>
          <a:prstGeom prst="rect">
            <a:avLst/>
          </a:prstGeom>
        </p:spPr>
        <p:txBody>
          <a:bodyPr vert="horz"/>
          <a:lstStyle>
            <a:lvl1pPr algn="l" eaLnBrk="1" latinLnBrk="0" hangingPunct="1">
              <a:defRPr kumimoji="0" sz="1400" smtClean="0">
                <a:solidFill>
                  <a:schemeClr val="tx2"/>
                </a:solidFill>
                <a:cs typeface="+mn-cs"/>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292B4F-44AA-446D-83AB-6974526852C9}" type="slidenum">
              <a:rPr kumimoji="0" lang="en-US" sz="1400" b="0" i="0" u="none" strike="noStrike" kern="1200" cap="none" spc="0" normalizeH="0" baseline="0" noProof="0" smtClean="0">
                <a:ln>
                  <a:noFill/>
                </a:ln>
                <a:solidFill>
                  <a:schemeClr val="tx2"/>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2"/>
              </a:solidFill>
              <a:effectLst/>
              <a:uLnTx/>
              <a:uFillTx/>
              <a:latin typeface="Calibri"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pic>
        <p:nvPicPr>
          <p:cNvPr id="5" name="Picture 1"/>
          <p:cNvPicPr>
            <a:picLocks noChangeAspect="1" noChangeArrowheads="1"/>
          </p:cNvPicPr>
          <p:nvPr userDrawn="1"/>
        </p:nvPicPr>
        <p:blipFill>
          <a:blip r:embed="rId2" cstate="print"/>
          <a:srcRect/>
          <a:stretch>
            <a:fillRect/>
          </a:stretch>
        </p:blipFill>
        <p:spPr bwMode="auto">
          <a:xfrm>
            <a:off x="7238715" y="0"/>
            <a:ext cx="1905285" cy="802226"/>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cs typeface="+mn-cs"/>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pic>
        <p:nvPicPr>
          <p:cNvPr id="9" name="Picture 1"/>
          <p:cNvPicPr>
            <a:picLocks noChangeAspect="1" noChangeArrowheads="1"/>
          </p:cNvPicPr>
          <p:nvPr userDrawn="1"/>
        </p:nvPicPr>
        <p:blipFill>
          <a:blip r:embed="rId2" cstate="print"/>
          <a:srcRect/>
          <a:stretch>
            <a:fillRect/>
          </a:stretch>
        </p:blipFill>
        <p:spPr bwMode="auto">
          <a:xfrm>
            <a:off x="7238715" y="0"/>
            <a:ext cx="1905285" cy="80222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11"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2"/>
          <p:cNvSpPr txBox="1">
            <a:spLocks/>
          </p:cNvSpPr>
          <p:nvPr userDrawn="1"/>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292B4F-44AA-446D-83AB-6974526852C9}" type="slidenum">
              <a:rPr kumimoji="0" lang="en-US" sz="1400" b="0" i="0" u="none" strike="noStrike" kern="1200" cap="none" spc="0" normalizeH="0" baseline="0" noProof="0" smtClean="0">
                <a:ln>
                  <a:noFill/>
                </a:ln>
                <a:solidFill>
                  <a:schemeClr val="tx2"/>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2"/>
              </a:solidFill>
              <a:effectLst/>
              <a:uLnTx/>
              <a:uFillTx/>
              <a:latin typeface="Calibri" pitchFamily="34" charset="0"/>
              <a:ea typeface="+mn-ea"/>
              <a:cs typeface="+mn-cs"/>
            </a:endParaRPr>
          </a:p>
        </p:txBody>
      </p:sp>
      <p:pic>
        <p:nvPicPr>
          <p:cNvPr id="8" name="Picture 1"/>
          <p:cNvPicPr>
            <a:picLocks noChangeAspect="1" noChangeArrowheads="1"/>
          </p:cNvPicPr>
          <p:nvPr userDrawn="1"/>
        </p:nvPicPr>
        <p:blipFill>
          <a:blip r:embed="rId2" cstate="print"/>
          <a:srcRect/>
          <a:stretch>
            <a:fillRect/>
          </a:stretch>
        </p:blipFill>
        <p:spPr bwMode="auto">
          <a:xfrm>
            <a:off x="7238715" y="0"/>
            <a:ext cx="1905285" cy="802226"/>
          </a:xfrm>
          <a:prstGeom prst="rect">
            <a:avLst/>
          </a:prstGeom>
          <a:noFill/>
          <a:ln w="9525">
            <a:noFill/>
            <a:miter lim="800000"/>
            <a:headEnd/>
            <a:tailEnd/>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4"/>
          </p:nvPr>
        </p:nvSpPr>
        <p:spPr>
          <a:xfrm>
            <a:off x="6689725" y="6492875"/>
            <a:ext cx="2133600" cy="365125"/>
          </a:xfrm>
          <a:prstGeom prst="rect">
            <a:avLst/>
          </a:prstGeom>
        </p:spPr>
        <p:txBody>
          <a:bodyPr/>
          <a:lstStyle>
            <a:lvl1pPr>
              <a:defRPr/>
            </a:lvl1pPr>
          </a:lstStyle>
          <a:p>
            <a:pPr>
              <a:defRPr/>
            </a:pPr>
            <a:fld id="{5ED1AA5D-1A3F-4629-983B-A712889BB21B}" type="datetimeFigureOut">
              <a:rPr lang="en-US"/>
              <a:pPr>
                <a:defRPr/>
              </a:pPr>
              <a:t>23/11/2020</a:t>
            </a:fld>
            <a:endParaRPr lang="en-US" dirty="0"/>
          </a:p>
        </p:txBody>
      </p:sp>
      <p:sp>
        <p:nvSpPr>
          <p:cNvPr id="6" name="Footer Placeholder 4"/>
          <p:cNvSpPr>
            <a:spLocks noGrp="1"/>
          </p:cNvSpPr>
          <p:nvPr>
            <p:ph type="ftr" sz="quarter" idx="15"/>
          </p:nvPr>
        </p:nvSpPr>
        <p:spPr>
          <a:xfrm>
            <a:off x="317500" y="6492875"/>
            <a:ext cx="34163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CB7233BF-4060-4CD7-9CC3-01F9C64957E7}" type="slidenum">
              <a:rPr lang="en-US"/>
              <a:pPr>
                <a:defRPr/>
              </a:pPr>
              <a:t>‹#›</a:t>
            </a:fld>
            <a:endParaRPr lang="en-US" dirty="0"/>
          </a:p>
        </p:txBody>
      </p:sp>
    </p:spTree>
    <p:extLst>
      <p:ext uri="{BB962C8B-B14F-4D97-AF65-F5344CB8AC3E}">
        <p14:creationId xmlns:p14="http://schemas.microsoft.com/office/powerpoint/2010/main" val="28676273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0"/>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pic>
        <p:nvPicPr>
          <p:cNvPr id="5" name="Picture 1"/>
          <p:cNvPicPr>
            <a:picLocks noChangeAspect="1" noChangeArrowheads="1"/>
          </p:cNvPicPr>
          <p:nvPr userDrawn="1"/>
        </p:nvPicPr>
        <p:blipFill>
          <a:blip r:embed="rId13" cstate="print"/>
          <a:srcRect/>
          <a:stretch>
            <a:fillRect/>
          </a:stretch>
        </p:blipFill>
        <p:spPr bwMode="auto">
          <a:xfrm>
            <a:off x="7238715" y="0"/>
            <a:ext cx="1905285" cy="802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cs typeface="Arial" charset="0"/>
        </a:defRPr>
      </a:lvl2pPr>
      <a:lvl3pPr algn="ctr" rtl="0" eaLnBrk="0" fontAlgn="base" hangingPunct="0">
        <a:spcBef>
          <a:spcPct val="0"/>
        </a:spcBef>
        <a:spcAft>
          <a:spcPct val="0"/>
        </a:spcAft>
        <a:defRPr sz="4400">
          <a:solidFill>
            <a:schemeClr val="tx2"/>
          </a:solidFill>
          <a:latin typeface="Calibri" pitchFamily="34" charset="0"/>
          <a:cs typeface="Arial" charset="0"/>
        </a:defRPr>
      </a:lvl3pPr>
      <a:lvl4pPr algn="ctr" rtl="0" eaLnBrk="0" fontAlgn="base" hangingPunct="0">
        <a:spcBef>
          <a:spcPct val="0"/>
        </a:spcBef>
        <a:spcAft>
          <a:spcPct val="0"/>
        </a:spcAft>
        <a:defRPr sz="4400">
          <a:solidFill>
            <a:schemeClr val="tx2"/>
          </a:solidFill>
          <a:latin typeface="Calibri" pitchFamily="34" charset="0"/>
          <a:cs typeface="Arial" charset="0"/>
        </a:defRPr>
      </a:lvl4pPr>
      <a:lvl5pPr algn="ctr" rtl="0" eaLnBrk="0" fontAlgn="base" hangingPunct="0">
        <a:spcBef>
          <a:spcPct val="0"/>
        </a:spcBef>
        <a:spcAft>
          <a:spcPct val="0"/>
        </a:spcAft>
        <a:defRPr sz="4400">
          <a:solidFill>
            <a:schemeClr val="tx2"/>
          </a:solidFill>
          <a:latin typeface="Calibri" pitchFamily="34" charset="0"/>
          <a:cs typeface="Arial" charset="0"/>
        </a:defRPr>
      </a:lvl5pPr>
      <a:lvl6pPr marL="457200" algn="ctr" rtl="0" fontAlgn="base">
        <a:spcBef>
          <a:spcPct val="0"/>
        </a:spcBef>
        <a:spcAft>
          <a:spcPct val="0"/>
        </a:spcAft>
        <a:defRPr sz="4400">
          <a:solidFill>
            <a:schemeClr val="tx2"/>
          </a:solidFill>
          <a:latin typeface="Calibri" pitchFamily="34" charset="0"/>
          <a:cs typeface="Arial" charset="0"/>
        </a:defRPr>
      </a:lvl6pPr>
      <a:lvl7pPr marL="914400" algn="ctr" rtl="0" fontAlgn="base">
        <a:spcBef>
          <a:spcPct val="0"/>
        </a:spcBef>
        <a:spcAft>
          <a:spcPct val="0"/>
        </a:spcAft>
        <a:defRPr sz="4400">
          <a:solidFill>
            <a:schemeClr val="tx2"/>
          </a:solidFill>
          <a:latin typeface="Calibri" pitchFamily="34" charset="0"/>
          <a:cs typeface="Arial" charset="0"/>
        </a:defRPr>
      </a:lvl7pPr>
      <a:lvl8pPr marL="1371600" algn="ctr" rtl="0" fontAlgn="base">
        <a:spcBef>
          <a:spcPct val="0"/>
        </a:spcBef>
        <a:spcAft>
          <a:spcPct val="0"/>
        </a:spcAft>
        <a:defRPr sz="4400">
          <a:solidFill>
            <a:schemeClr val="tx2"/>
          </a:solidFill>
          <a:latin typeface="Calibri" pitchFamily="34" charset="0"/>
          <a:cs typeface="Arial" charset="0"/>
        </a:defRPr>
      </a:lvl8pPr>
      <a:lvl9pPr marL="1828800" algn="ctr" rtl="0" fontAlgn="base">
        <a:spcBef>
          <a:spcPct val="0"/>
        </a:spcBef>
        <a:spcAft>
          <a:spcPct val="0"/>
        </a:spcAft>
        <a:defRPr sz="4400">
          <a:solidFill>
            <a:schemeClr val="tx2"/>
          </a:solidFill>
          <a:latin typeface="Calibri" pitchFamily="34"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lide Number Placeholder 22"/>
          <p:cNvSpPr>
            <a:spLocks noGrp="1"/>
          </p:cNvSpPr>
          <p:nvPr>
            <p:ph type="sldNum" sz="quarter" idx="4"/>
          </p:nvPr>
        </p:nvSpPr>
        <p:spPr>
          <a:xfrm>
            <a:off x="6781800" y="6324600"/>
            <a:ext cx="1981200" cy="365125"/>
          </a:xfrm>
          <a:prstGeom prst="rect">
            <a:avLst/>
          </a:prstGeom>
        </p:spPr>
        <p:txBody>
          <a:bodyPr vert="horz"/>
          <a:lstStyle>
            <a:lvl1pPr algn="r" eaLnBrk="1" latinLnBrk="0" hangingPunct="1">
              <a:defRPr kumimoji="0" sz="1400" smtClean="0">
                <a:solidFill>
                  <a:schemeClr val="tx2"/>
                </a:solidFill>
                <a:cs typeface="+mn-cs"/>
              </a:defRPr>
            </a:lvl1pPr>
          </a:lstStyle>
          <a:p>
            <a:pPr>
              <a:defRPr/>
            </a:pPr>
            <a:fld id="{9D292B4F-44AA-446D-83AB-6974526852C9}" type="slidenum">
              <a:rPr lang="en-US" smtClean="0"/>
              <a:pPr>
                <a:defRPr/>
              </a:pPr>
              <a:t>‹#›</a:t>
            </a:fld>
            <a:endParaRPr lang="en-US" sz="1600" dirty="0"/>
          </a:p>
        </p:txBody>
      </p:sp>
      <p:pic>
        <p:nvPicPr>
          <p:cNvPr id="8" name="Picture 1"/>
          <p:cNvPicPr>
            <a:picLocks noChangeAspect="1" noChangeArrowheads="1"/>
          </p:cNvPicPr>
          <p:nvPr userDrawn="1"/>
        </p:nvPicPr>
        <p:blipFill>
          <a:blip r:embed="rId14" cstate="print"/>
          <a:srcRect/>
          <a:stretch>
            <a:fillRect/>
          </a:stretch>
        </p:blipFill>
        <p:spPr bwMode="auto">
          <a:xfrm>
            <a:off x="7238715" y="0"/>
            <a:ext cx="1905285" cy="802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6" r:id="rId12"/>
  </p:sldLayoutIdLst>
  <p:hf hdr="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4.emf"/></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7.emf"/><Relationship Id="rId5" Type="http://schemas.openxmlformats.org/officeDocument/2006/relationships/customXml" Target="../ink/ink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50.emf"/><Relationship Id="rId5" Type="http://schemas.openxmlformats.org/officeDocument/2006/relationships/customXml" Target="../ink/ink3.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1.emf"/></Relationships>
</file>

<file path=ppt/slides/_rels/slide4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2.png"/><Relationship Id="rId1" Type="http://schemas.openxmlformats.org/officeDocument/2006/relationships/slideLayout" Target="../slideLayouts/slideLayout13.xml"/><Relationship Id="rId4" Type="http://schemas.openxmlformats.org/officeDocument/2006/relationships/image" Target="../media/image53.emf"/></Relationships>
</file>

<file path=ppt/slides/_rels/slide4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4.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57.emf"/><Relationship Id="rId5" Type="http://schemas.openxmlformats.org/officeDocument/2006/relationships/customXml" Target="../ink/ink7.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emf"/><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customXml" Target="../ink/ink8.xml"/><Relationship Id="rId5" Type="http://schemas.openxmlformats.org/officeDocument/2006/relationships/image" Target="../media/image6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63.emf"/></Relationships>
</file>

<file path=ppt/slides/_rels/slide5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6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66.emf"/><Relationship Id="rId4" Type="http://schemas.openxmlformats.org/officeDocument/2006/relationships/customXml" Target="../ink/ink11.xml"/></Relationships>
</file>

<file path=ppt/slides/_rels/slide5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67.emf"/></Relationships>
</file>

<file path=ppt/slides/_rels/slide5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68.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7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90600"/>
          </a:xfrm>
        </p:spPr>
        <p:txBody>
          <a:bodyPr/>
          <a:lstStyle/>
          <a:p>
            <a:r>
              <a:rPr lang="en-US" sz="2400" b="1" dirty="0">
                <a:solidFill>
                  <a:schemeClr val="tx1"/>
                </a:solidFill>
              </a:rPr>
              <a:t>System Programming and Operating System</a:t>
            </a:r>
            <a:br>
              <a:rPr lang="en-US" sz="2800" b="1" dirty="0">
                <a:solidFill>
                  <a:schemeClr val="tx1"/>
                </a:solidFill>
              </a:rPr>
            </a:br>
            <a:r>
              <a:rPr lang="en-US" sz="2000" dirty="0">
                <a:solidFill>
                  <a:schemeClr val="tx1"/>
                </a:solidFill>
              </a:rPr>
              <a:t>17BTIS503</a:t>
            </a:r>
            <a:r>
              <a:rPr lang="en-US" sz="2000" b="1" dirty="0"/>
              <a:t> 	</a:t>
            </a:r>
          </a:p>
        </p:txBody>
      </p:sp>
      <p:sp>
        <p:nvSpPr>
          <p:cNvPr id="3" name="Content Placeholder 2"/>
          <p:cNvSpPr>
            <a:spLocks noGrp="1"/>
          </p:cNvSpPr>
          <p:nvPr>
            <p:ph sz="quarter" idx="1"/>
          </p:nvPr>
        </p:nvSpPr>
        <p:spPr>
          <a:xfrm>
            <a:off x="457200" y="1447800"/>
            <a:ext cx="8458200" cy="3581400"/>
          </a:xfrm>
        </p:spPr>
        <p:txBody>
          <a:bodyPr/>
          <a:lstStyle/>
          <a:p>
            <a:pPr>
              <a:lnSpc>
                <a:spcPct val="150000"/>
              </a:lnSpc>
            </a:pPr>
            <a:r>
              <a:rPr lang="en-US" b="1" dirty="0">
                <a:solidFill>
                  <a:srgbClr val="FF0000"/>
                </a:solidFill>
                <a:latin typeface="Calibri" pitchFamily="34" charset="0"/>
                <a:cs typeface="Arial" charset="0"/>
              </a:rPr>
              <a:t>Introduction to Systems Programming </a:t>
            </a:r>
          </a:p>
          <a:p>
            <a:pPr>
              <a:lnSpc>
                <a:spcPct val="150000"/>
              </a:lnSpc>
            </a:pPr>
            <a:r>
              <a:rPr lang="en-US" b="1" dirty="0">
                <a:solidFill>
                  <a:srgbClr val="FF0000"/>
                </a:solidFill>
                <a:latin typeface="Calibri" pitchFamily="34" charset="0"/>
                <a:cs typeface="Arial" charset="0"/>
              </a:rPr>
              <a:t>Introduction to Compiler Design </a:t>
            </a:r>
          </a:p>
          <a:p>
            <a:pPr>
              <a:lnSpc>
                <a:spcPct val="150000"/>
              </a:lnSpc>
            </a:pPr>
            <a:r>
              <a:rPr lang="en-US" b="1" dirty="0">
                <a:solidFill>
                  <a:srgbClr val="0000FF"/>
                </a:solidFill>
                <a:latin typeface="Calibri" pitchFamily="34" charset="0"/>
                <a:cs typeface="Arial" charset="0"/>
              </a:rPr>
              <a:t>Introduction to Operating System &amp; Process Management</a:t>
            </a:r>
          </a:p>
          <a:p>
            <a:pPr>
              <a:lnSpc>
                <a:spcPct val="150000"/>
              </a:lnSpc>
            </a:pPr>
            <a:r>
              <a:rPr lang="en-US" dirty="0">
                <a:latin typeface="Calibri" pitchFamily="34" charset="0"/>
                <a:cs typeface="Arial" charset="0"/>
              </a:rPr>
              <a:t>Memory Management</a:t>
            </a:r>
          </a:p>
          <a:p>
            <a:pPr>
              <a:lnSpc>
                <a:spcPct val="150000"/>
              </a:lnSpc>
            </a:pPr>
            <a:r>
              <a:rPr lang="en-US" dirty="0">
                <a:latin typeface="Calibri" pitchFamily="34" charset="0"/>
                <a:cs typeface="Arial" charset="0"/>
              </a:rPr>
              <a:t>I/O and File Management</a:t>
            </a:r>
          </a:p>
        </p:txBody>
      </p:sp>
      <p:sp>
        <p:nvSpPr>
          <p:cNvPr id="6" name="Slide Number Placeholder 5"/>
          <p:cNvSpPr>
            <a:spLocks noGrp="1"/>
          </p:cNvSpPr>
          <p:nvPr>
            <p:ph type="sldNum" sz="quarter" idx="4"/>
          </p:nvPr>
        </p:nvSpPr>
        <p:spPr/>
        <p:txBody>
          <a:bodyPr/>
          <a:lstStyle/>
          <a:p>
            <a:pPr>
              <a:defRPr/>
            </a:pPr>
            <a:fld id="{9D292B4F-44AA-446D-83AB-6974526852C9}" type="slidenum">
              <a:rPr lang="en-US" smtClean="0"/>
              <a:pPr>
                <a:defRPr/>
              </a:pPr>
              <a:t>1</a:t>
            </a:fld>
            <a:endParaRPr lang="en-US" sz="1600" dirty="0"/>
          </a:p>
        </p:txBody>
      </p:sp>
      <p:sp>
        <p:nvSpPr>
          <p:cNvPr id="4" name="TextBox 3"/>
          <p:cNvSpPr txBox="1"/>
          <p:nvPr/>
        </p:nvSpPr>
        <p:spPr>
          <a:xfrm>
            <a:off x="152400" y="6150858"/>
            <a:ext cx="8915400" cy="6309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spcBef>
                <a:spcPts val="600"/>
              </a:spcBef>
            </a:pPr>
            <a:r>
              <a:rPr lang="en-US" sz="1400" i="1" dirty="0">
                <a:solidFill>
                  <a:schemeClr val="tx1"/>
                </a:solidFill>
              </a:rPr>
              <a:t>(Prepared By – </a:t>
            </a:r>
            <a:r>
              <a:rPr lang="en-US" sz="1400" i="1" dirty="0" err="1">
                <a:solidFill>
                  <a:schemeClr val="tx1"/>
                </a:solidFill>
              </a:rPr>
              <a:t>Jyoti</a:t>
            </a:r>
            <a:r>
              <a:rPr lang="en-US" sz="1400" i="1" dirty="0">
                <a:solidFill>
                  <a:schemeClr val="tx1"/>
                </a:solidFill>
              </a:rPr>
              <a:t> Malhotra; Pranav More; MITSOE, </a:t>
            </a:r>
          </a:p>
          <a:p>
            <a:pPr algn="just">
              <a:lnSpc>
                <a:spcPct val="150000"/>
              </a:lnSpc>
            </a:pPr>
            <a:r>
              <a:rPr lang="en-US" sz="1400" i="1" dirty="0">
                <a:solidFill>
                  <a:schemeClr val="tx1"/>
                </a:solidFill>
              </a:rPr>
              <a:t>References-</a:t>
            </a:r>
            <a:r>
              <a:rPr lang="en-US" altLang="zh-TW" sz="1400" i="1" dirty="0">
                <a:solidFill>
                  <a:schemeClr val="tx1"/>
                </a:solidFill>
              </a:rPr>
              <a:t> </a:t>
            </a:r>
            <a:r>
              <a:rPr lang="en-US" sz="1400" i="1" dirty="0">
                <a:solidFill>
                  <a:schemeClr val="tx1"/>
                </a:solidFill>
              </a:rPr>
              <a:t>Operating Systems: Internals and Design Principles, Seventh Edition, by William Stallings and Internet resources)</a:t>
            </a:r>
          </a:p>
        </p:txBody>
      </p:sp>
      <p:sp>
        <p:nvSpPr>
          <p:cNvPr id="5" name="Rounded Rectangle 4"/>
          <p:cNvSpPr/>
          <p:nvPr/>
        </p:nvSpPr>
        <p:spPr>
          <a:xfrm>
            <a:off x="381000" y="5105400"/>
            <a:ext cx="81534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200" b="1" i="1" dirty="0">
                <a:solidFill>
                  <a:srgbClr val="FF0000"/>
                </a:solidFill>
              </a:rPr>
              <a:t>Pre-requisite</a:t>
            </a:r>
            <a:r>
              <a:rPr lang="en-US" sz="2200" i="1" dirty="0"/>
              <a:t> : A very good and strong understanding of the C Programming language (esp. pointers) &amp; Computer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76200"/>
            <a:ext cx="7086600" cy="990600"/>
          </a:xfrm>
        </p:spPr>
        <p:style>
          <a:lnRef idx="1">
            <a:schemeClr val="accent4"/>
          </a:lnRef>
          <a:fillRef idx="2">
            <a:schemeClr val="accent4"/>
          </a:fillRef>
          <a:effectRef idx="1">
            <a:schemeClr val="accent4"/>
          </a:effectRef>
          <a:fontRef idx="minor">
            <a:schemeClr val="dk1"/>
          </a:fontRef>
        </p:style>
        <p:txBody>
          <a:bodyPr anchor="ctr"/>
          <a:lstStyle/>
          <a:p>
            <a:pPr algn="ctr"/>
            <a:r>
              <a:rPr lang="en-US" sz="3000" dirty="0">
                <a:solidFill>
                  <a:srgbClr val="0000FF"/>
                </a:solidFill>
              </a:rPr>
              <a:t>Concurrency – Key terms</a:t>
            </a:r>
            <a:endParaRPr lang="en-IN" sz="3000" dirty="0">
              <a:solidFill>
                <a:srgbClr val="0000FF"/>
              </a:solidFill>
            </a:endParaRPr>
          </a:p>
        </p:txBody>
      </p:sp>
      <p:sp>
        <p:nvSpPr>
          <p:cNvPr id="7" name="Slide Number Placeholder 6"/>
          <p:cNvSpPr>
            <a:spLocks noGrp="1"/>
          </p:cNvSpPr>
          <p:nvPr>
            <p:ph type="sldNum" sz="quarter" idx="4"/>
          </p:nvPr>
        </p:nvSpPr>
        <p:spPr/>
        <p:txBody>
          <a:bodyPr/>
          <a:lstStyle/>
          <a:p>
            <a:pPr>
              <a:defRPr/>
            </a:pPr>
            <a:fld id="{9D292B4F-44AA-446D-83AB-6974526852C9}" type="slidenum">
              <a:rPr lang="en-US" smtClean="0"/>
              <a:pPr>
                <a:defRPr/>
              </a:pPr>
              <a:t>10</a:t>
            </a:fld>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29415343"/>
              </p:ext>
            </p:extLst>
          </p:nvPr>
        </p:nvGraphicFramePr>
        <p:xfrm>
          <a:off x="304800" y="1447800"/>
          <a:ext cx="8458200" cy="1920240"/>
        </p:xfrm>
        <a:graphic>
          <a:graphicData uri="http://schemas.openxmlformats.org/drawingml/2006/table">
            <a:tbl>
              <a:tblPr firstRow="1" bandRow="1">
                <a:tableStyleId>{C4B1156A-380E-4F78-BDF5-A606A8083BF9}</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533400">
                <a:tc>
                  <a:txBody>
                    <a:bodyPr/>
                    <a:lstStyle/>
                    <a:p>
                      <a:pPr>
                        <a:lnSpc>
                          <a:spcPct val="150000"/>
                        </a:lnSpc>
                      </a:pPr>
                      <a:r>
                        <a:rPr lang="en-US" sz="2400" b="0" dirty="0"/>
                        <a:t>Deadlock</a:t>
                      </a:r>
                    </a:p>
                  </a:txBody>
                  <a:tcPr/>
                </a:tc>
                <a:tc>
                  <a:txBody>
                    <a:bodyPr/>
                    <a:lstStyle/>
                    <a:p>
                      <a:pPr marL="342900" indent="-342900" algn="just" rtl="0" eaLnBrk="1" latinLnBrk="0" hangingPunct="1">
                        <a:lnSpc>
                          <a:spcPct val="100000"/>
                        </a:lnSpc>
                        <a:buFont typeface="Arial" panose="020B0604020202020204" pitchFamily="34" charset="0"/>
                        <a:buChar char="•"/>
                      </a:pPr>
                      <a:r>
                        <a:rPr kumimoji="0" lang="en-US" sz="2400" b="0" kern="1200" dirty="0">
                          <a:solidFill>
                            <a:schemeClr val="dk1"/>
                          </a:solidFill>
                          <a:latin typeface="+mn-lt"/>
                          <a:ea typeface="+mn-ea"/>
                          <a:cs typeface="+mn-cs"/>
                        </a:rPr>
                        <a:t>A deadlock is a situation in which two processes</a:t>
                      </a:r>
                      <a:r>
                        <a:rPr kumimoji="0" lang="en-US" sz="2400" b="0" kern="1200" baseline="0" dirty="0">
                          <a:solidFill>
                            <a:schemeClr val="dk1"/>
                          </a:solidFill>
                          <a:latin typeface="+mn-lt"/>
                          <a:ea typeface="+mn-ea"/>
                          <a:cs typeface="+mn-cs"/>
                        </a:rPr>
                        <a:t> </a:t>
                      </a:r>
                      <a:r>
                        <a:rPr kumimoji="0" lang="en-US" sz="2400" b="0" kern="1200" dirty="0">
                          <a:solidFill>
                            <a:schemeClr val="dk1"/>
                          </a:solidFill>
                          <a:latin typeface="+mn-lt"/>
                          <a:ea typeface="+mn-ea"/>
                          <a:cs typeface="+mn-cs"/>
                        </a:rPr>
                        <a:t>sharing the same resource are effectively </a:t>
                      </a:r>
                      <a:r>
                        <a:rPr kumimoji="0" lang="en-US" sz="2400" b="0" kern="1200" dirty="0">
                          <a:solidFill>
                            <a:srgbClr val="0000FF"/>
                          </a:solidFill>
                          <a:latin typeface="+mn-lt"/>
                          <a:ea typeface="+mn-ea"/>
                          <a:cs typeface="+mn-cs"/>
                        </a:rPr>
                        <a:t>preventing each other </a:t>
                      </a:r>
                      <a:r>
                        <a:rPr kumimoji="0" lang="en-US" sz="2400" b="0" kern="1200" dirty="0">
                          <a:solidFill>
                            <a:schemeClr val="dk1"/>
                          </a:solidFill>
                          <a:latin typeface="+mn-lt"/>
                          <a:ea typeface="+mn-ea"/>
                          <a:cs typeface="+mn-cs"/>
                        </a:rPr>
                        <a:t>from accessing the resource, resulting in both processes ceasing to function.</a:t>
                      </a:r>
                    </a:p>
                  </a:txBody>
                  <a:tcPr/>
                </a:tc>
                <a:extLst>
                  <a:ext uri="{0D108BD9-81ED-4DB2-BD59-A6C34878D82A}">
                    <a16:rowId xmlns:a16="http://schemas.microsoft.com/office/drawing/2014/main" val="10000"/>
                  </a:ext>
                </a:extLst>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94355"/>
            <a:ext cx="2743200" cy="272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383280" y="3657600"/>
            <a:ext cx="5288280" cy="2923877"/>
          </a:xfrm>
          <a:prstGeom prst="rect">
            <a:avLst/>
          </a:prstGeom>
          <a:solidFill>
            <a:schemeClr val="accent4">
              <a:lumMod val="20000"/>
              <a:lumOff val="80000"/>
            </a:schemeClr>
          </a:solidFill>
          <a:ln>
            <a:solidFill>
              <a:srgbClr val="C00000"/>
            </a:solidFill>
          </a:ln>
        </p:spPr>
        <p:txBody>
          <a:bodyPr wrap="square">
            <a:spAutoFit/>
          </a:bodyPr>
          <a:lstStyle/>
          <a:p>
            <a:r>
              <a:rPr lang="en-US" dirty="0"/>
              <a:t>2 processes - P1 and P2</a:t>
            </a:r>
          </a:p>
          <a:p>
            <a:r>
              <a:rPr lang="en-US" dirty="0"/>
              <a:t>2 resources - R1 and R2. </a:t>
            </a:r>
          </a:p>
          <a:p>
            <a:pPr algn="just"/>
            <a:r>
              <a:rPr lang="en-US" i="1" dirty="0"/>
              <a:t>Each process needs access to both resources to perform part of its function. </a:t>
            </a:r>
          </a:p>
          <a:p>
            <a:pPr algn="just"/>
            <a:endParaRPr lang="en-US" sz="1400" dirty="0"/>
          </a:p>
          <a:p>
            <a:pPr algn="just"/>
            <a:r>
              <a:rPr lang="en-US" dirty="0"/>
              <a:t>OS assigns R1 to P2, and R2 to P1</a:t>
            </a:r>
          </a:p>
          <a:p>
            <a:pPr algn="just"/>
            <a:r>
              <a:rPr lang="en-US" dirty="0"/>
              <a:t>i.e. P1 and P2 wait for each other to release the resources </a:t>
            </a:r>
          </a:p>
        </p:txBody>
      </p:sp>
    </p:spTree>
    <p:extLst>
      <p:ext uri="{BB962C8B-B14F-4D97-AF65-F5344CB8AC3E}">
        <p14:creationId xmlns:p14="http://schemas.microsoft.com/office/powerpoint/2010/main" val="54455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76200"/>
            <a:ext cx="7086600" cy="990600"/>
          </a:xfrm>
        </p:spPr>
        <p:style>
          <a:lnRef idx="1">
            <a:schemeClr val="accent4"/>
          </a:lnRef>
          <a:fillRef idx="2">
            <a:schemeClr val="accent4"/>
          </a:fillRef>
          <a:effectRef idx="1">
            <a:schemeClr val="accent4"/>
          </a:effectRef>
          <a:fontRef idx="minor">
            <a:schemeClr val="dk1"/>
          </a:fontRef>
        </p:style>
        <p:txBody>
          <a:bodyPr anchor="ctr"/>
          <a:lstStyle/>
          <a:p>
            <a:pPr algn="ctr"/>
            <a:r>
              <a:rPr lang="en-US" sz="3000" dirty="0">
                <a:solidFill>
                  <a:srgbClr val="0000FF"/>
                </a:solidFill>
              </a:rPr>
              <a:t>Concurrency – Key terms</a:t>
            </a:r>
            <a:endParaRPr lang="en-IN" sz="3000" dirty="0">
              <a:solidFill>
                <a:srgbClr val="0000FF"/>
              </a:solidFill>
            </a:endParaRPr>
          </a:p>
        </p:txBody>
      </p:sp>
      <p:sp>
        <p:nvSpPr>
          <p:cNvPr id="7" name="Slide Number Placeholder 6"/>
          <p:cNvSpPr>
            <a:spLocks noGrp="1"/>
          </p:cNvSpPr>
          <p:nvPr>
            <p:ph type="sldNum" sz="quarter" idx="4"/>
          </p:nvPr>
        </p:nvSpPr>
        <p:spPr/>
        <p:txBody>
          <a:bodyPr/>
          <a:lstStyle/>
          <a:p>
            <a:pPr>
              <a:defRPr/>
            </a:pPr>
            <a:fld id="{9D292B4F-44AA-446D-83AB-6974526852C9}" type="slidenum">
              <a:rPr lang="en-US" smtClean="0"/>
              <a:pPr>
                <a:defRPr/>
              </a:pPr>
              <a:t>11</a:t>
            </a:fld>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091879432"/>
              </p:ext>
            </p:extLst>
          </p:nvPr>
        </p:nvGraphicFramePr>
        <p:xfrm>
          <a:off x="304800" y="1295400"/>
          <a:ext cx="8458200" cy="4876800"/>
        </p:xfrm>
        <a:graphic>
          <a:graphicData uri="http://schemas.openxmlformats.org/drawingml/2006/table">
            <a:tbl>
              <a:tblPr firstRow="1" bandRow="1">
                <a:tableStyleId>{C4B1156A-380E-4F78-BDF5-A606A8083BF9}</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533400">
                <a:tc>
                  <a:txBody>
                    <a:bodyPr/>
                    <a:lstStyle/>
                    <a:p>
                      <a:pPr>
                        <a:lnSpc>
                          <a:spcPct val="150000"/>
                        </a:lnSpc>
                      </a:pPr>
                      <a:r>
                        <a:rPr lang="en-US" sz="2400" b="0" dirty="0"/>
                        <a:t>Mutual Exclusion</a:t>
                      </a:r>
                    </a:p>
                  </a:txBody>
                  <a:tcPr/>
                </a:tc>
                <a:tc>
                  <a:txBody>
                    <a:bodyPr/>
                    <a:lstStyle/>
                    <a:p>
                      <a:pPr marL="342900" indent="-342900" algn="just" rtl="0" eaLnBrk="1" latinLnBrk="0" hangingPunct="1">
                        <a:lnSpc>
                          <a:spcPct val="100000"/>
                        </a:lnSpc>
                        <a:spcBef>
                          <a:spcPts val="600"/>
                        </a:spcBef>
                        <a:spcAft>
                          <a:spcPts val="600"/>
                        </a:spcAft>
                        <a:buFont typeface="Arial" panose="020B0604020202020204" pitchFamily="34" charset="0"/>
                        <a:buChar char="•"/>
                      </a:pPr>
                      <a:r>
                        <a:rPr kumimoji="0" lang="en-US" sz="2200" b="1" kern="1200" dirty="0">
                          <a:solidFill>
                            <a:schemeClr val="dk1"/>
                          </a:solidFill>
                          <a:latin typeface="+mn-lt"/>
                          <a:ea typeface="+mn-ea"/>
                          <a:cs typeface="+mn-cs"/>
                        </a:rPr>
                        <a:t>Only one process can be in its critical section </a:t>
                      </a:r>
                      <a:r>
                        <a:rPr kumimoji="0" lang="en-US" sz="2200" b="0" i="1" kern="1200" dirty="0">
                          <a:solidFill>
                            <a:schemeClr val="dk1"/>
                          </a:solidFill>
                          <a:latin typeface="+mn-lt"/>
                          <a:ea typeface="+mn-ea"/>
                          <a:cs typeface="+mn-cs"/>
                        </a:rPr>
                        <a:t>at a given point of time.</a:t>
                      </a:r>
                    </a:p>
                    <a:p>
                      <a:pPr marL="342900" indent="-342900" algn="just" rtl="0" eaLnBrk="1" latinLnBrk="0" hangingPunct="1">
                        <a:lnSpc>
                          <a:spcPct val="100000"/>
                        </a:lnSpc>
                        <a:spcBef>
                          <a:spcPts val="600"/>
                        </a:spcBef>
                        <a:spcAft>
                          <a:spcPts val="600"/>
                        </a:spcAft>
                        <a:buFont typeface="Arial" panose="020B0604020202020204" pitchFamily="34" charset="0"/>
                        <a:buChar char="•"/>
                      </a:pPr>
                      <a:r>
                        <a:rPr kumimoji="0" lang="en-US" sz="2200" b="0" kern="1200" dirty="0">
                          <a:solidFill>
                            <a:schemeClr val="dk1"/>
                          </a:solidFill>
                          <a:latin typeface="+mn-lt"/>
                          <a:ea typeface="+mn-ea"/>
                          <a:cs typeface="+mn-cs"/>
                        </a:rPr>
                        <a:t>No two</a:t>
                      </a:r>
                      <a:r>
                        <a:rPr kumimoji="0" lang="en-US" sz="2200" b="0" kern="1200" baseline="0" dirty="0">
                          <a:solidFill>
                            <a:schemeClr val="dk1"/>
                          </a:solidFill>
                          <a:latin typeface="+mn-lt"/>
                          <a:ea typeface="+mn-ea"/>
                          <a:cs typeface="+mn-cs"/>
                        </a:rPr>
                        <a:t> process can be in the same CS at the same time.</a:t>
                      </a:r>
                    </a:p>
                    <a:p>
                      <a:pPr marL="342900" indent="-342900" algn="just" rtl="0" eaLnBrk="1" latinLnBrk="0" hangingPunct="1">
                        <a:lnSpc>
                          <a:spcPct val="100000"/>
                        </a:lnSpc>
                        <a:spcBef>
                          <a:spcPts val="600"/>
                        </a:spcBef>
                        <a:spcAft>
                          <a:spcPts val="600"/>
                        </a:spcAft>
                        <a:buFont typeface="Arial" panose="020B0604020202020204" pitchFamily="34" charset="0"/>
                        <a:buChar char="•"/>
                      </a:pPr>
                      <a:endParaRPr kumimoji="0" lang="en-US" sz="15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533400">
                <a:tc>
                  <a:txBody>
                    <a:bodyPr/>
                    <a:lstStyle/>
                    <a:p>
                      <a:pPr>
                        <a:lnSpc>
                          <a:spcPct val="150000"/>
                        </a:lnSpc>
                      </a:pPr>
                      <a:r>
                        <a:rPr lang="en-US" sz="2400" b="0" dirty="0"/>
                        <a:t>Race condition</a:t>
                      </a:r>
                    </a:p>
                  </a:txBody>
                  <a:tcPr/>
                </a:tc>
                <a:tc>
                  <a:txBody>
                    <a:bodyPr/>
                    <a:lstStyle/>
                    <a:p>
                      <a:pPr marL="342900" indent="-342900" algn="just" rtl="0" eaLnBrk="1" latinLnBrk="0" hangingPunct="1">
                        <a:lnSpc>
                          <a:spcPct val="100000"/>
                        </a:lnSpc>
                        <a:spcBef>
                          <a:spcPts val="600"/>
                        </a:spcBef>
                        <a:spcAft>
                          <a:spcPts val="600"/>
                        </a:spcAft>
                        <a:buFont typeface="Arial" panose="020B0604020202020204" pitchFamily="34" charset="0"/>
                        <a:buChar char="•"/>
                      </a:pPr>
                      <a:r>
                        <a:rPr kumimoji="0" lang="en-US" sz="2200" b="0" kern="1200" dirty="0">
                          <a:solidFill>
                            <a:schemeClr val="dk1"/>
                          </a:solidFill>
                          <a:latin typeface="+mn-lt"/>
                          <a:ea typeface="+mn-ea"/>
                          <a:cs typeface="+mn-cs"/>
                        </a:rPr>
                        <a:t>M</a:t>
                      </a:r>
                      <a:r>
                        <a:rPr kumimoji="0" lang="en-US" sz="2200" b="0" kern="1200" baseline="0" dirty="0">
                          <a:solidFill>
                            <a:schemeClr val="dk1"/>
                          </a:solidFill>
                          <a:latin typeface="+mn-lt"/>
                          <a:ea typeface="+mn-ea"/>
                          <a:cs typeface="+mn-cs"/>
                        </a:rPr>
                        <a:t>ultiple threads/processes read and write a shared data item and the </a:t>
                      </a:r>
                      <a:r>
                        <a:rPr kumimoji="0" lang="en-US" sz="2200" b="1" i="1" kern="1200" baseline="0" dirty="0">
                          <a:solidFill>
                            <a:srgbClr val="0000FF"/>
                          </a:solidFill>
                          <a:latin typeface="+mn-lt"/>
                          <a:ea typeface="+mn-ea"/>
                          <a:cs typeface="+mn-cs"/>
                        </a:rPr>
                        <a:t>final result depends on the relative timing </a:t>
                      </a:r>
                      <a:r>
                        <a:rPr kumimoji="0" lang="en-US" sz="2200" b="0" kern="1200" baseline="0" dirty="0">
                          <a:solidFill>
                            <a:schemeClr val="dk1"/>
                          </a:solidFill>
                          <a:latin typeface="+mn-lt"/>
                          <a:ea typeface="+mn-ea"/>
                          <a:cs typeface="+mn-cs"/>
                        </a:rPr>
                        <a:t>of their execution. [TICKET BOOKING]</a:t>
                      </a:r>
                    </a:p>
                    <a:p>
                      <a:pPr marL="342900" indent="-342900" algn="just" rtl="0" eaLnBrk="1" latinLnBrk="0" hangingPunct="1">
                        <a:lnSpc>
                          <a:spcPct val="100000"/>
                        </a:lnSpc>
                        <a:spcBef>
                          <a:spcPts val="600"/>
                        </a:spcBef>
                        <a:spcAft>
                          <a:spcPts val="600"/>
                        </a:spcAft>
                        <a:buFont typeface="Arial" panose="020B0604020202020204" pitchFamily="34" charset="0"/>
                        <a:buChar char="•"/>
                      </a:pPr>
                      <a:endParaRPr kumimoji="0" lang="en-US" sz="1500" b="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533400">
                <a:tc>
                  <a:txBody>
                    <a:bodyPr/>
                    <a:lstStyle/>
                    <a:p>
                      <a:pPr>
                        <a:lnSpc>
                          <a:spcPct val="150000"/>
                        </a:lnSpc>
                      </a:pPr>
                      <a:r>
                        <a:rPr lang="en-US" sz="2400" b="0" dirty="0"/>
                        <a:t>Starvation</a:t>
                      </a:r>
                    </a:p>
                  </a:txBody>
                  <a:tcPr/>
                </a:tc>
                <a:tc>
                  <a:txBody>
                    <a:bodyPr/>
                    <a:lstStyle/>
                    <a:p>
                      <a:pPr marL="342900" indent="-342900" algn="just" rtl="0" eaLnBrk="1" latinLnBrk="0" hangingPunct="1">
                        <a:lnSpc>
                          <a:spcPct val="100000"/>
                        </a:lnSpc>
                        <a:spcBef>
                          <a:spcPts val="600"/>
                        </a:spcBef>
                        <a:spcAft>
                          <a:spcPts val="600"/>
                        </a:spcAft>
                        <a:buFont typeface="Arial" panose="020B0604020202020204" pitchFamily="34" charset="0"/>
                        <a:buChar char="•"/>
                      </a:pPr>
                      <a:r>
                        <a:rPr kumimoji="0" lang="en-US" sz="2200" b="0" kern="1200" dirty="0">
                          <a:solidFill>
                            <a:schemeClr val="dk1"/>
                          </a:solidFill>
                          <a:latin typeface="+mn-lt"/>
                          <a:ea typeface="+mn-ea"/>
                          <a:cs typeface="+mn-cs"/>
                        </a:rPr>
                        <a:t>A runnable </a:t>
                      </a:r>
                      <a:r>
                        <a:rPr kumimoji="0" lang="en-US" sz="2200" b="1" i="1" kern="1200" dirty="0">
                          <a:solidFill>
                            <a:srgbClr val="C00000"/>
                          </a:solidFill>
                          <a:latin typeface="+mn-lt"/>
                          <a:ea typeface="+mn-ea"/>
                          <a:cs typeface="+mn-cs"/>
                        </a:rPr>
                        <a:t>process is overlooked</a:t>
                      </a:r>
                      <a:r>
                        <a:rPr kumimoji="0" lang="en-US" sz="2200" b="1" i="1" kern="1200" baseline="0" dirty="0">
                          <a:solidFill>
                            <a:srgbClr val="C00000"/>
                          </a:solidFill>
                          <a:latin typeface="+mn-lt"/>
                          <a:ea typeface="+mn-ea"/>
                          <a:cs typeface="+mn-cs"/>
                        </a:rPr>
                        <a:t> indefinitely </a:t>
                      </a:r>
                      <a:r>
                        <a:rPr kumimoji="0" lang="en-US" sz="2200" b="0" kern="1200" baseline="0" dirty="0">
                          <a:solidFill>
                            <a:schemeClr val="dk1"/>
                          </a:solidFill>
                          <a:latin typeface="+mn-lt"/>
                          <a:ea typeface="+mn-ea"/>
                          <a:cs typeface="+mn-cs"/>
                        </a:rPr>
                        <a:t>by the scheduler; it is able to proceed; but it is never chosen.</a:t>
                      </a:r>
                      <a:endParaRPr kumimoji="0" lang="en-US" sz="2200" b="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300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4"/>
          </p:nvPr>
        </p:nvSpPr>
        <p:spPr/>
        <p:txBody>
          <a:bodyPr/>
          <a:lstStyle/>
          <a:p>
            <a:pPr>
              <a:defRPr/>
            </a:pPr>
            <a:fld id="{9D292B4F-44AA-446D-83AB-6974526852C9}" type="slidenum">
              <a:rPr lang="en-US" smtClean="0"/>
              <a:pPr>
                <a:defRPr/>
              </a:pPr>
              <a:t>12</a:t>
            </a:fld>
            <a:endParaRPr lang="en-US" sz="1600" dirty="0"/>
          </a:p>
        </p:txBody>
      </p:sp>
      <p:sp>
        <p:nvSpPr>
          <p:cNvPr id="8" name="Content Placeholder 2"/>
          <p:cNvSpPr>
            <a:spLocks noGrp="1"/>
          </p:cNvSpPr>
          <p:nvPr>
            <p:ph sz="quarter" idx="1"/>
          </p:nvPr>
        </p:nvSpPr>
        <p:spPr>
          <a:xfrm>
            <a:off x="185980" y="3124200"/>
            <a:ext cx="8619641" cy="1066800"/>
          </a:xfrm>
          <a:solidFill>
            <a:schemeClr val="accent3">
              <a:lumMod val="40000"/>
              <a:lumOff val="60000"/>
            </a:schemeClr>
          </a:solidFill>
          <a:ln>
            <a:solidFill>
              <a:schemeClr val="tx1"/>
            </a:solidFill>
            <a:headEnd/>
            <a:tailEnd/>
          </a:ln>
        </p:spPr>
        <p:txBody>
          <a:bodyPr/>
          <a:lstStyle/>
          <a:p>
            <a:pPr marL="0" indent="0" algn="ctr">
              <a:spcBef>
                <a:spcPts val="1200"/>
              </a:spcBef>
              <a:spcAft>
                <a:spcPts val="0"/>
              </a:spcAft>
              <a:buClrTx/>
              <a:buNone/>
            </a:pPr>
            <a:r>
              <a:rPr lang="en-US" sz="2300" dirty="0"/>
              <a:t>B =1 </a:t>
            </a:r>
          </a:p>
          <a:p>
            <a:pPr marL="0" indent="0" algn="ctr">
              <a:spcBef>
                <a:spcPts val="1200"/>
              </a:spcBef>
              <a:spcAft>
                <a:spcPts val="0"/>
              </a:spcAft>
              <a:buClrTx/>
              <a:buNone/>
            </a:pPr>
            <a:r>
              <a:rPr lang="en-US" sz="2300" dirty="0">
                <a:solidFill>
                  <a:schemeClr val="tx1"/>
                </a:solidFill>
              </a:rPr>
              <a:t>C = 2</a:t>
            </a:r>
          </a:p>
        </p:txBody>
      </p:sp>
      <p:sp>
        <p:nvSpPr>
          <p:cNvPr id="2" name="Rectangle 1"/>
          <p:cNvSpPr/>
          <p:nvPr/>
        </p:nvSpPr>
        <p:spPr>
          <a:xfrm>
            <a:off x="228599" y="1524000"/>
            <a:ext cx="1828801" cy="1154162"/>
          </a:xfrm>
          <a:prstGeom prst="rect">
            <a:avLst/>
          </a:prstGeom>
          <a:solidFill>
            <a:schemeClr val="accent4">
              <a:lumMod val="60000"/>
              <a:lumOff val="40000"/>
            </a:schemeClr>
          </a:solidFill>
          <a:ln>
            <a:solidFill>
              <a:schemeClr val="tx1"/>
            </a:solidFill>
          </a:ln>
        </p:spPr>
        <p:txBody>
          <a:bodyPr wrap="square">
            <a:spAutoFit/>
          </a:bodyPr>
          <a:lstStyle/>
          <a:p>
            <a:pPr algn="just"/>
            <a:r>
              <a:rPr lang="en-US" sz="2300" b="1" dirty="0"/>
              <a:t>Process P1</a:t>
            </a:r>
          </a:p>
          <a:p>
            <a:pPr algn="just"/>
            <a:endParaRPr lang="en-US" sz="2300" b="1" dirty="0"/>
          </a:p>
          <a:p>
            <a:pPr algn="just"/>
            <a:r>
              <a:rPr lang="en-US" sz="2300" b="1" dirty="0"/>
              <a:t>A = 1</a:t>
            </a:r>
            <a:endParaRPr lang="en-US" sz="2300" dirty="0"/>
          </a:p>
        </p:txBody>
      </p:sp>
      <p:sp>
        <p:nvSpPr>
          <p:cNvPr id="4" name="Title 3"/>
          <p:cNvSpPr>
            <a:spLocks noGrp="1"/>
          </p:cNvSpPr>
          <p:nvPr>
            <p:ph type="title"/>
          </p:nvPr>
        </p:nvSpPr>
        <p:spPr/>
        <p:txBody>
          <a:bodyPr anchor="ctr"/>
          <a:lstStyle/>
          <a:p>
            <a:r>
              <a:rPr lang="en-US" dirty="0"/>
              <a:t>Race condition</a:t>
            </a:r>
          </a:p>
        </p:txBody>
      </p:sp>
      <p:sp>
        <p:nvSpPr>
          <p:cNvPr id="9" name="Rectangle 8"/>
          <p:cNvSpPr/>
          <p:nvPr/>
        </p:nvSpPr>
        <p:spPr>
          <a:xfrm>
            <a:off x="2667000" y="1533689"/>
            <a:ext cx="1828801" cy="1154162"/>
          </a:xfrm>
          <a:prstGeom prst="rect">
            <a:avLst/>
          </a:prstGeom>
          <a:solidFill>
            <a:schemeClr val="accent4">
              <a:lumMod val="60000"/>
              <a:lumOff val="40000"/>
            </a:schemeClr>
          </a:solidFill>
          <a:ln>
            <a:solidFill>
              <a:schemeClr val="tx1"/>
            </a:solidFill>
          </a:ln>
        </p:spPr>
        <p:txBody>
          <a:bodyPr wrap="square">
            <a:spAutoFit/>
          </a:bodyPr>
          <a:lstStyle/>
          <a:p>
            <a:pPr algn="just"/>
            <a:r>
              <a:rPr lang="en-US" sz="2300" b="1" dirty="0"/>
              <a:t>Process P2</a:t>
            </a:r>
          </a:p>
          <a:p>
            <a:pPr algn="just"/>
            <a:endParaRPr lang="en-US" sz="2300" b="1" dirty="0"/>
          </a:p>
          <a:p>
            <a:pPr algn="just"/>
            <a:r>
              <a:rPr lang="en-US" sz="2300" b="1" dirty="0"/>
              <a:t>A = 2</a:t>
            </a:r>
            <a:endParaRPr lang="en-US" sz="2300" dirty="0"/>
          </a:p>
        </p:txBody>
      </p:sp>
      <p:sp>
        <p:nvSpPr>
          <p:cNvPr id="5" name="Rectangle 4"/>
          <p:cNvSpPr/>
          <p:nvPr/>
        </p:nvSpPr>
        <p:spPr>
          <a:xfrm>
            <a:off x="4800600" y="1325940"/>
            <a:ext cx="4114800" cy="1569660"/>
          </a:xfrm>
          <a:prstGeom prst="rect">
            <a:avLst/>
          </a:prstGeom>
        </p:spPr>
        <p:txBody>
          <a:bodyPr wrap="square">
            <a:spAutoFit/>
          </a:bodyPr>
          <a:lstStyle/>
          <a:p>
            <a:pPr algn="just"/>
            <a:r>
              <a:rPr lang="en-US" dirty="0"/>
              <a:t>The “loser” of the race is the process that updates last and will determine the final value of the variable.</a:t>
            </a:r>
          </a:p>
        </p:txBody>
      </p:sp>
      <p:sp>
        <p:nvSpPr>
          <p:cNvPr id="11" name="Rectangle 10"/>
          <p:cNvSpPr/>
          <p:nvPr/>
        </p:nvSpPr>
        <p:spPr>
          <a:xfrm>
            <a:off x="228598" y="4714711"/>
            <a:ext cx="1828801" cy="1154162"/>
          </a:xfrm>
          <a:prstGeom prst="rect">
            <a:avLst/>
          </a:prstGeom>
          <a:solidFill>
            <a:schemeClr val="accent4">
              <a:lumMod val="60000"/>
              <a:lumOff val="40000"/>
            </a:schemeClr>
          </a:solidFill>
          <a:ln>
            <a:solidFill>
              <a:schemeClr val="tx1"/>
            </a:solidFill>
          </a:ln>
        </p:spPr>
        <p:txBody>
          <a:bodyPr wrap="square">
            <a:spAutoFit/>
          </a:bodyPr>
          <a:lstStyle/>
          <a:p>
            <a:pPr algn="just"/>
            <a:r>
              <a:rPr lang="en-US" sz="2300" b="1" dirty="0"/>
              <a:t>Process P3</a:t>
            </a:r>
          </a:p>
          <a:p>
            <a:pPr algn="just"/>
            <a:endParaRPr lang="en-US" sz="2300" b="1" dirty="0"/>
          </a:p>
          <a:p>
            <a:pPr algn="just"/>
            <a:r>
              <a:rPr lang="en-US" sz="2300" b="1" dirty="0"/>
              <a:t>B = b + c</a:t>
            </a:r>
            <a:endParaRPr lang="en-US" sz="2300" dirty="0"/>
          </a:p>
        </p:txBody>
      </p:sp>
      <p:sp>
        <p:nvSpPr>
          <p:cNvPr id="12" name="Rectangle 11"/>
          <p:cNvSpPr/>
          <p:nvPr/>
        </p:nvSpPr>
        <p:spPr>
          <a:xfrm>
            <a:off x="2666999" y="4724400"/>
            <a:ext cx="1828801" cy="1154162"/>
          </a:xfrm>
          <a:prstGeom prst="rect">
            <a:avLst/>
          </a:prstGeom>
          <a:solidFill>
            <a:schemeClr val="accent4">
              <a:lumMod val="60000"/>
              <a:lumOff val="40000"/>
            </a:schemeClr>
          </a:solidFill>
          <a:ln>
            <a:solidFill>
              <a:schemeClr val="tx1"/>
            </a:solidFill>
          </a:ln>
        </p:spPr>
        <p:txBody>
          <a:bodyPr wrap="square">
            <a:spAutoFit/>
          </a:bodyPr>
          <a:lstStyle/>
          <a:p>
            <a:pPr algn="just"/>
            <a:r>
              <a:rPr lang="en-US" sz="2300" b="1" dirty="0"/>
              <a:t>Process P4</a:t>
            </a:r>
          </a:p>
          <a:p>
            <a:pPr algn="just"/>
            <a:endParaRPr lang="en-US" sz="2300" b="1" dirty="0"/>
          </a:p>
          <a:p>
            <a:pPr algn="just"/>
            <a:r>
              <a:rPr lang="en-US" sz="2300" b="1" dirty="0"/>
              <a:t>C = b + c</a:t>
            </a:r>
            <a:endParaRPr lang="en-US" sz="2300" dirty="0"/>
          </a:p>
        </p:txBody>
      </p:sp>
      <p:sp>
        <p:nvSpPr>
          <p:cNvPr id="14" name="Rectangle 13"/>
          <p:cNvSpPr/>
          <p:nvPr/>
        </p:nvSpPr>
        <p:spPr>
          <a:xfrm>
            <a:off x="4770120" y="4506962"/>
            <a:ext cx="4114800" cy="1938992"/>
          </a:xfrm>
          <a:prstGeom prst="rect">
            <a:avLst/>
          </a:prstGeom>
        </p:spPr>
        <p:txBody>
          <a:bodyPr wrap="square">
            <a:spAutoFit/>
          </a:bodyPr>
          <a:lstStyle/>
          <a:p>
            <a:pPr algn="just"/>
            <a:r>
              <a:rPr lang="en-US" dirty="0"/>
              <a:t>If P3 executes first; final values are : b = 3 and c = 5</a:t>
            </a:r>
          </a:p>
          <a:p>
            <a:pPr algn="just"/>
            <a:endParaRPr lang="en-US" dirty="0"/>
          </a:p>
          <a:p>
            <a:pPr algn="just"/>
            <a:r>
              <a:rPr lang="en-US" dirty="0"/>
              <a:t>If P4 executes first; final values are: b = 4 and c = 3</a:t>
            </a:r>
          </a:p>
        </p:txBody>
      </p:sp>
    </p:spTree>
    <p:extLst>
      <p:ext uri="{BB962C8B-B14F-4D97-AF65-F5344CB8AC3E}">
        <p14:creationId xmlns:p14="http://schemas.microsoft.com/office/powerpoint/2010/main" val="27908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1" grpId="0" animBg="1"/>
      <p:bldP spid="12"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7824787" cy="1068387"/>
          </a:xfrm>
        </p:spPr>
        <p:txBody>
          <a:bodyPr anchor="ctr"/>
          <a:lstStyle/>
          <a:p>
            <a:pPr algn="ctr" eaLnBrk="1" fontAlgn="auto" hangingPunct="1">
              <a:spcAft>
                <a:spcPts val="0"/>
              </a:spcAft>
              <a:defRPr/>
            </a:pPr>
            <a:r>
              <a:rPr lang="en-US" sz="3600" b="1" dirty="0">
                <a:solidFill>
                  <a:schemeClr val="accent6">
                    <a:lumMod val="75000"/>
                  </a:schemeClr>
                </a:solidFill>
              </a:rPr>
              <a:t>Operating System </a:t>
            </a:r>
            <a:br>
              <a:rPr lang="en-US" sz="3600" b="1" dirty="0">
                <a:solidFill>
                  <a:schemeClr val="accent6">
                    <a:lumMod val="75000"/>
                  </a:schemeClr>
                </a:solidFill>
              </a:rPr>
            </a:br>
            <a:r>
              <a:rPr lang="en-US" sz="3600" b="1" dirty="0">
                <a:solidFill>
                  <a:schemeClr val="accent6">
                    <a:lumMod val="75000"/>
                  </a:schemeClr>
                </a:solidFill>
              </a:rPr>
              <a:t>Concerns</a:t>
            </a:r>
          </a:p>
        </p:txBody>
      </p:sp>
      <p:sp>
        <p:nvSpPr>
          <p:cNvPr id="3" name="Content Placeholder 2"/>
          <p:cNvSpPr>
            <a:spLocks noGrp="1"/>
          </p:cNvSpPr>
          <p:nvPr>
            <p:ph sz="half" idx="1"/>
          </p:nvPr>
        </p:nvSpPr>
        <p:spPr>
          <a:xfrm>
            <a:off x="228600" y="1371600"/>
            <a:ext cx="8686800" cy="685800"/>
          </a:xfrm>
        </p:spPr>
        <p:txBody>
          <a:bodyPr/>
          <a:lstStyle/>
          <a:p>
            <a:pPr eaLnBrk="1" hangingPunct="1">
              <a:lnSpc>
                <a:spcPct val="150000"/>
              </a:lnSpc>
            </a:pPr>
            <a:r>
              <a:rPr lang="en-NZ" sz="2400" dirty="0"/>
              <a:t>Design &amp; management issues raised by existence of concurrency:</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13547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31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696200" cy="990600"/>
          </a:xfrm>
        </p:spPr>
        <p:txBody>
          <a:bodyPr anchor="ctr"/>
          <a:lstStyle/>
          <a:p>
            <a:pPr algn="ctr" eaLnBrk="1" fontAlgn="auto" hangingPunct="1">
              <a:spcAft>
                <a:spcPts val="0"/>
              </a:spcAft>
              <a:defRPr/>
            </a:pPr>
            <a:r>
              <a:rPr lang="en-US" sz="3500" b="1" dirty="0">
                <a:ln w="1905"/>
                <a:solidFill>
                  <a:schemeClr val="accent6">
                    <a:lumMod val="50000"/>
                  </a:schemeClr>
                </a:solidFill>
                <a:effectLst>
                  <a:innerShdw blurRad="69850" dist="43180" dir="5400000">
                    <a:srgbClr val="000000">
                      <a:alpha val="65000"/>
                    </a:srgbClr>
                  </a:innerShdw>
                </a:effectLst>
              </a:rPr>
              <a:t>Resource Competition</a:t>
            </a:r>
          </a:p>
        </p:txBody>
      </p:sp>
      <p:sp>
        <p:nvSpPr>
          <p:cNvPr id="290818" name="Content Placeholder 2"/>
          <p:cNvSpPr>
            <a:spLocks noGrp="1"/>
          </p:cNvSpPr>
          <p:nvPr>
            <p:ph sz="half" idx="1"/>
          </p:nvPr>
        </p:nvSpPr>
        <p:spPr>
          <a:xfrm>
            <a:off x="304800" y="1524000"/>
            <a:ext cx="8458200" cy="3352800"/>
          </a:xfrm>
        </p:spPr>
        <p:txBody>
          <a:bodyPr>
            <a:normAutofit lnSpcReduction="10000"/>
          </a:bodyPr>
          <a:lstStyle/>
          <a:p>
            <a:pPr algn="just" eaLnBrk="1" hangingPunct="1">
              <a:lnSpc>
                <a:spcPct val="120000"/>
              </a:lnSpc>
              <a:spcAft>
                <a:spcPts val="0"/>
              </a:spcAft>
              <a:buClr>
                <a:srgbClr val="3C561A"/>
              </a:buClr>
              <a:buSzPct val="150000"/>
              <a:buFont typeface="Wingdings" pitchFamily="2" charset="2"/>
              <a:buChar char="§"/>
            </a:pPr>
            <a:r>
              <a:rPr lang="en-US" sz="2400" dirty="0"/>
              <a:t>Concurrent processes come into conflict when they use the same resource (competitively or shared)</a:t>
            </a:r>
          </a:p>
          <a:p>
            <a:pPr marL="742950" lvl="1" indent="-285750">
              <a:lnSpc>
                <a:spcPct val="120000"/>
              </a:lnSpc>
              <a:spcBef>
                <a:spcPts val="600"/>
              </a:spcBef>
              <a:spcAft>
                <a:spcPts val="0"/>
              </a:spcAft>
              <a:buClr>
                <a:srgbClr val="3C561A"/>
              </a:buClr>
              <a:buSzPct val="150000"/>
              <a:buFont typeface="Wingdings" pitchFamily="2" charset="2"/>
              <a:buChar char="§"/>
            </a:pPr>
            <a:r>
              <a:rPr lang="en-US" sz="2400" dirty="0"/>
              <a:t> for example: I/O devices, memory, processor time, clock</a:t>
            </a:r>
          </a:p>
          <a:p>
            <a:pPr algn="just">
              <a:lnSpc>
                <a:spcPct val="120000"/>
              </a:lnSpc>
              <a:spcAft>
                <a:spcPts val="0"/>
              </a:spcAft>
              <a:buClr>
                <a:srgbClr val="3C561A"/>
              </a:buClr>
              <a:buSzPct val="150000"/>
              <a:buFont typeface="Wingdings" pitchFamily="2" charset="2"/>
              <a:buChar char="§"/>
            </a:pPr>
            <a:r>
              <a:rPr lang="en-US" sz="2400" dirty="0"/>
              <a:t>Three control problems must be faced</a:t>
            </a:r>
          </a:p>
          <a:p>
            <a:pPr marL="742950" lvl="1" indent="-285750" eaLnBrk="1" hangingPunct="1">
              <a:lnSpc>
                <a:spcPct val="120000"/>
              </a:lnSpc>
              <a:spcBef>
                <a:spcPts val="600"/>
              </a:spcBef>
              <a:spcAft>
                <a:spcPts val="0"/>
              </a:spcAft>
              <a:buClr>
                <a:srgbClr val="3C561A"/>
              </a:buClr>
              <a:buSzPct val="150000"/>
              <a:buFont typeface="Wingdings" pitchFamily="2" charset="2"/>
              <a:buChar char="§"/>
            </a:pPr>
            <a:r>
              <a:rPr lang="en-US" sz="2400" dirty="0"/>
              <a:t>Need for mutual exclusion</a:t>
            </a:r>
          </a:p>
          <a:p>
            <a:pPr marL="742950" lvl="1" indent="-285750" eaLnBrk="1" hangingPunct="1">
              <a:lnSpc>
                <a:spcPct val="120000"/>
              </a:lnSpc>
              <a:spcBef>
                <a:spcPts val="600"/>
              </a:spcBef>
              <a:spcAft>
                <a:spcPts val="0"/>
              </a:spcAft>
              <a:buClr>
                <a:srgbClr val="3C561A"/>
              </a:buClr>
              <a:buSzPct val="150000"/>
              <a:buFont typeface="Wingdings" pitchFamily="2" charset="2"/>
              <a:buChar char="§"/>
            </a:pPr>
            <a:r>
              <a:rPr lang="en-US" sz="2400" dirty="0"/>
              <a:t>Mutual exclusion creates additional control problems – Deadlock &amp; Starvation</a:t>
            </a:r>
          </a:p>
          <a:p>
            <a:pPr algn="just">
              <a:lnSpc>
                <a:spcPct val="120000"/>
              </a:lnSpc>
              <a:spcAft>
                <a:spcPts val="0"/>
              </a:spcAft>
              <a:buClr>
                <a:srgbClr val="3C561A"/>
              </a:buClr>
              <a:buSzPct val="150000"/>
              <a:buFont typeface="Wingdings" pitchFamily="2" charset="2"/>
              <a:buChar char="§"/>
            </a:pPr>
            <a:endParaRPr lang="en-US" sz="2400" dirty="0"/>
          </a:p>
        </p:txBody>
      </p:sp>
      <p:pic>
        <p:nvPicPr>
          <p:cNvPr id="290819" name="Picture 4"/>
          <p:cNvPicPr>
            <a:picLocks noChangeAspect="1"/>
          </p:cNvPicPr>
          <p:nvPr/>
        </p:nvPicPr>
        <p:blipFill>
          <a:blip r:embed="rId3"/>
          <a:srcRect/>
          <a:stretch>
            <a:fillRect/>
          </a:stretch>
        </p:blipFill>
        <p:spPr bwMode="auto">
          <a:xfrm>
            <a:off x="457200" y="4800600"/>
            <a:ext cx="1295400" cy="1757363"/>
          </a:xfrm>
          <a:prstGeom prst="rect">
            <a:avLst/>
          </a:prstGeom>
          <a:noFill/>
          <a:ln w="9525">
            <a:noFill/>
            <a:miter lim="800000"/>
            <a:headEnd/>
            <a:tailEnd/>
          </a:ln>
        </p:spPr>
      </p:pic>
      <p:pic>
        <p:nvPicPr>
          <p:cNvPr id="290820" name="Picture 9"/>
          <p:cNvPicPr>
            <a:picLocks noChangeAspect="1"/>
          </p:cNvPicPr>
          <p:nvPr/>
        </p:nvPicPr>
        <p:blipFill>
          <a:blip r:embed="rId4"/>
          <a:srcRect/>
          <a:stretch>
            <a:fillRect/>
          </a:stretch>
        </p:blipFill>
        <p:spPr bwMode="auto">
          <a:xfrm>
            <a:off x="7162800" y="4876800"/>
            <a:ext cx="2057400" cy="1665288"/>
          </a:xfrm>
          <a:prstGeom prst="rect">
            <a:avLst/>
          </a:prstGeom>
          <a:noFill/>
          <a:ln w="9525">
            <a:noFill/>
            <a:miter lim="800000"/>
            <a:headEnd/>
            <a:tailEnd/>
          </a:ln>
        </p:spPr>
      </p:pic>
    </p:spTree>
    <p:extLst>
      <p:ext uri="{BB962C8B-B14F-4D97-AF65-F5344CB8AC3E}">
        <p14:creationId xmlns:p14="http://schemas.microsoft.com/office/powerpoint/2010/main" val="14641338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477000" cy="838200"/>
          </a:xfr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dirty="0">
                <a:solidFill>
                  <a:schemeClr val="tx1"/>
                </a:solidFill>
              </a:rPr>
              <a:t>Mutual Exclusion</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15</a:t>
            </a:fld>
            <a:endParaRPr lang="en-US" sz="1600" dirty="0"/>
          </a:p>
        </p:txBody>
      </p:sp>
      <p:sp>
        <p:nvSpPr>
          <p:cNvPr id="5" name="Content Placeholder 4"/>
          <p:cNvSpPr>
            <a:spLocks noGrp="1"/>
          </p:cNvSpPr>
          <p:nvPr>
            <p:ph sz="quarter" idx="1"/>
          </p:nvPr>
        </p:nvSpPr>
        <p:spPr>
          <a:xfrm>
            <a:off x="457200" y="1219200"/>
            <a:ext cx="8229600" cy="3352800"/>
          </a:xfrm>
        </p:spPr>
        <p:txBody>
          <a:bodyPr/>
          <a:lstStyle/>
          <a:p>
            <a:pPr algn="just">
              <a:spcBef>
                <a:spcPts val="1200"/>
              </a:spcBef>
              <a:spcAft>
                <a:spcPts val="1200"/>
              </a:spcAft>
            </a:pPr>
            <a:r>
              <a:rPr lang="en-US" sz="2400" dirty="0"/>
              <a:t>Mutual Exclusion </a:t>
            </a:r>
            <a:r>
              <a:rPr lang="en-US" sz="2400" dirty="0">
                <a:solidFill>
                  <a:srgbClr val="0000FF"/>
                </a:solidFill>
              </a:rPr>
              <a:t>prevents concurrent execution </a:t>
            </a:r>
            <a:r>
              <a:rPr lang="en-US" sz="2400" dirty="0"/>
              <a:t>by processes when they are accessing the shared data/resources i.e. Critical Section (CS).</a:t>
            </a:r>
          </a:p>
          <a:p>
            <a:pPr algn="just">
              <a:spcBef>
                <a:spcPts val="1200"/>
              </a:spcBef>
              <a:spcAft>
                <a:spcPts val="1200"/>
              </a:spcAft>
            </a:pPr>
            <a:r>
              <a:rPr lang="en-US" sz="2400" dirty="0"/>
              <a:t>Enforcing mutual exclusion </a:t>
            </a:r>
            <a:r>
              <a:rPr lang="en-US" sz="2400" dirty="0">
                <a:solidFill>
                  <a:srgbClr val="0000FF"/>
                </a:solidFill>
              </a:rPr>
              <a:t>guarantees</a:t>
            </a:r>
            <a:r>
              <a:rPr lang="en-US" sz="2400" dirty="0"/>
              <a:t> that related CS’s will be executed </a:t>
            </a:r>
            <a:r>
              <a:rPr lang="en-US" sz="2400" i="1" dirty="0">
                <a:solidFill>
                  <a:srgbClr val="0000FF"/>
                </a:solidFill>
              </a:rPr>
              <a:t>serially</a:t>
            </a:r>
            <a:r>
              <a:rPr lang="en-US" sz="2400" i="1" dirty="0"/>
              <a:t> </a:t>
            </a:r>
            <a:r>
              <a:rPr lang="en-US" sz="2400" dirty="0"/>
              <a:t>instead of </a:t>
            </a:r>
            <a:r>
              <a:rPr lang="en-US" sz="2400" i="1" dirty="0"/>
              <a:t>concurrently</a:t>
            </a:r>
            <a:r>
              <a:rPr lang="en-US" sz="2400" dirty="0"/>
              <a:t>.</a:t>
            </a:r>
          </a:p>
          <a:p>
            <a:pPr algn="just">
              <a:spcBef>
                <a:spcPts val="1200"/>
              </a:spcBef>
              <a:spcAft>
                <a:spcPts val="1200"/>
              </a:spcAft>
            </a:pPr>
            <a:r>
              <a:rPr lang="en-US" sz="2400" dirty="0"/>
              <a:t>Processes/threads must </a:t>
            </a:r>
            <a:r>
              <a:rPr lang="en-US" sz="2400" dirty="0">
                <a:solidFill>
                  <a:srgbClr val="0000FF"/>
                </a:solidFill>
              </a:rPr>
              <a:t>request permission to enter a CS</a:t>
            </a:r>
            <a:r>
              <a:rPr lang="en-US" sz="2400" dirty="0"/>
              <a:t>, and </a:t>
            </a:r>
            <a:r>
              <a:rPr lang="en-US" sz="2400" dirty="0">
                <a:solidFill>
                  <a:srgbClr val="0000FF"/>
                </a:solidFill>
              </a:rPr>
              <a:t>signal</a:t>
            </a:r>
            <a:r>
              <a:rPr lang="en-US" sz="2400" dirty="0"/>
              <a:t> when they leave CS.</a:t>
            </a:r>
          </a:p>
          <a:p>
            <a:pPr algn="just">
              <a:spcBef>
                <a:spcPts val="1200"/>
              </a:spcBef>
              <a:spcAft>
                <a:spcPts val="1200"/>
              </a:spcAft>
            </a:pP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48200"/>
            <a:ext cx="6248400" cy="187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4"/>
          <p:cNvSpPr>
            <a:spLocks noGrp="1"/>
          </p:cNvSpPr>
          <p:nvPr>
            <p:ph type="sldNum" sz="quarter" idx="4294967295"/>
          </p:nvPr>
        </p:nvSpPr>
        <p:spPr bwMode="auto">
          <a:xfrm>
            <a:off x="8613775"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D2BC0F9-5E1D-431C-9567-4CC9ECE10A65}" type="slidenum">
              <a:rPr lang="en-US" smtClean="0">
                <a:solidFill>
                  <a:srgbClr val="B5A788"/>
                </a:solidFill>
                <a:ea typeface="ＭＳ Ｐゴシック" pitchFamily="34" charset="-128"/>
              </a:rPr>
              <a:pPr eaLnBrk="1" hangingPunct="1"/>
              <a:t>16</a:t>
            </a:fld>
            <a:endParaRPr lang="en-US">
              <a:solidFill>
                <a:srgbClr val="B5A788"/>
              </a:solidFill>
              <a:ea typeface="ＭＳ Ｐゴシック" pitchFamily="34" charset="-128"/>
            </a:endParaRPr>
          </a:p>
        </p:txBody>
      </p:sp>
      <p:sp>
        <p:nvSpPr>
          <p:cNvPr id="8" name="Title 1"/>
          <p:cNvSpPr>
            <a:spLocks noGrp="1"/>
          </p:cNvSpPr>
          <p:nvPr>
            <p:ph type="title"/>
          </p:nvPr>
        </p:nvSpPr>
        <p:spPr>
          <a:xfrm>
            <a:off x="1066800" y="304800"/>
            <a:ext cx="5638800" cy="685800"/>
          </a:xfr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Aft>
                <a:spcPts val="0"/>
              </a:spcAft>
              <a:defRPr/>
            </a:pPr>
            <a:r>
              <a:rPr lang="en-US" sz="3000" dirty="0">
                <a:solidFill>
                  <a:schemeClr val="tx1"/>
                </a:solidFill>
                <a:ea typeface="ＭＳ Ｐゴシック" pitchFamily="-65" charset="-128"/>
              </a:rPr>
              <a:t>Illustration of Mutual Exclusion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06" y="1828800"/>
            <a:ext cx="89154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1265056"/>
            <a:ext cx="7086600" cy="461665"/>
          </a:xfrm>
          <a:prstGeom prst="rect">
            <a:avLst/>
          </a:prstGeom>
        </p:spPr>
        <p:txBody>
          <a:bodyPr wrap="square">
            <a:spAutoFit/>
          </a:bodyPr>
          <a:lstStyle/>
          <a:p>
            <a:r>
              <a:rPr lang="en-US" dirty="0">
                <a:solidFill>
                  <a:srgbClr val="0000FF"/>
                </a:solidFill>
              </a:rPr>
              <a:t>Locking a resource prior to its use. </a:t>
            </a:r>
          </a:p>
        </p:txBody>
      </p:sp>
      <p:grpSp>
        <p:nvGrpSpPr>
          <p:cNvPr id="10" name="Group 9"/>
          <p:cNvGrpSpPr/>
          <p:nvPr/>
        </p:nvGrpSpPr>
        <p:grpSpPr>
          <a:xfrm>
            <a:off x="457200" y="4876800"/>
            <a:ext cx="7696200" cy="1981200"/>
            <a:chOff x="1804417" y="451948"/>
            <a:chExt cx="6729982" cy="2372704"/>
          </a:xfrm>
        </p:grpSpPr>
        <p:sp>
          <p:nvSpPr>
            <p:cNvPr id="11" name="Round Same Side Corner Rectangle 10"/>
            <p:cNvSpPr/>
            <p:nvPr/>
          </p:nvSpPr>
          <p:spPr>
            <a:xfrm rot="5400000">
              <a:off x="4617039" y="-1092708"/>
              <a:ext cx="2372704" cy="5462016"/>
            </a:xfrm>
            <a:prstGeom prst="round2Same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2" name="Round Same Side Corner Rectangle 4"/>
            <p:cNvSpPr/>
            <p:nvPr/>
          </p:nvSpPr>
          <p:spPr>
            <a:xfrm>
              <a:off x="1804417" y="567774"/>
              <a:ext cx="6614156" cy="2141053"/>
            </a:xfrm>
            <a:prstGeom prst="rect">
              <a:avLst/>
            </a:prstGeom>
            <a:solidFill>
              <a:schemeClr val="accent5">
                <a:lumMod val="40000"/>
                <a:lumOff val="60000"/>
              </a:schemeClr>
            </a:solid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t" anchorCtr="0">
              <a:noAutofit/>
            </a:bodyPr>
            <a:lstStyle/>
            <a:p>
              <a:pPr marL="228600" lvl="1" indent="-228600" algn="just" defTabSz="977900">
                <a:lnSpc>
                  <a:spcPct val="90000"/>
                </a:lnSpc>
                <a:spcBef>
                  <a:spcPct val="0"/>
                </a:spcBef>
                <a:spcAft>
                  <a:spcPct val="15000"/>
                </a:spcAft>
                <a:buChar char="••"/>
              </a:pPr>
              <a:r>
                <a:rPr lang="en-US" sz="2200" dirty="0">
                  <a:solidFill>
                    <a:schemeClr val="tx1"/>
                  </a:solidFill>
                </a:rPr>
                <a:t>There are n processes to be executed concurrently.</a:t>
              </a:r>
            </a:p>
            <a:p>
              <a:pPr marL="228600" lvl="1" indent="-228600" algn="just" defTabSz="977900">
                <a:lnSpc>
                  <a:spcPct val="90000"/>
                </a:lnSpc>
                <a:spcBef>
                  <a:spcPct val="0"/>
                </a:spcBef>
                <a:spcAft>
                  <a:spcPct val="15000"/>
                </a:spcAft>
                <a:buChar char="••"/>
              </a:pPr>
              <a:r>
                <a:rPr lang="en-US" sz="2200" dirty="0">
                  <a:solidFill>
                    <a:schemeClr val="tx1"/>
                  </a:solidFill>
                </a:rPr>
                <a:t>CS operating on some resource Ra.</a:t>
              </a:r>
            </a:p>
            <a:p>
              <a:pPr marL="228600" lvl="1" indent="-228600" algn="just" defTabSz="977900">
                <a:lnSpc>
                  <a:spcPct val="90000"/>
                </a:lnSpc>
                <a:spcBef>
                  <a:spcPct val="0"/>
                </a:spcBef>
                <a:spcAft>
                  <a:spcPct val="15000"/>
                </a:spcAft>
                <a:buChar char="••"/>
              </a:pPr>
              <a:r>
                <a:rPr lang="en-US" sz="2200" kern="1200" dirty="0">
                  <a:solidFill>
                    <a:schemeClr val="tx1"/>
                  </a:solidFill>
                </a:rPr>
                <a:t>2 functions : </a:t>
              </a:r>
              <a:r>
                <a:rPr lang="en-US" sz="2200" kern="1200" dirty="0" err="1">
                  <a:solidFill>
                    <a:schemeClr val="tx1"/>
                  </a:solidFill>
                </a:rPr>
                <a:t>entercritical</a:t>
              </a:r>
              <a:r>
                <a:rPr lang="en-US" sz="2200" kern="1200" dirty="0">
                  <a:solidFill>
                    <a:schemeClr val="tx1"/>
                  </a:solidFill>
                </a:rPr>
                <a:t> (Ra) and </a:t>
              </a:r>
              <a:r>
                <a:rPr lang="en-US" sz="2200" kern="1200" dirty="0" err="1">
                  <a:solidFill>
                    <a:schemeClr val="tx1"/>
                  </a:solidFill>
                </a:rPr>
                <a:t>exitcritical</a:t>
              </a:r>
              <a:r>
                <a:rPr lang="en-US" sz="2200" kern="1200" dirty="0">
                  <a:solidFill>
                    <a:schemeClr val="tx1"/>
                  </a:solidFill>
                </a:rPr>
                <a:t>(Ra)</a:t>
              </a:r>
            </a:p>
            <a:p>
              <a:pPr marL="228600" lvl="1" indent="-228600" algn="just" defTabSz="977900">
                <a:lnSpc>
                  <a:spcPct val="90000"/>
                </a:lnSpc>
                <a:spcBef>
                  <a:spcPct val="0"/>
                </a:spcBef>
                <a:spcAft>
                  <a:spcPct val="15000"/>
                </a:spcAft>
                <a:buChar char="••"/>
              </a:pPr>
              <a:r>
                <a:rPr lang="en-US" sz="2200" dirty="0">
                  <a:solidFill>
                    <a:schemeClr val="tx1"/>
                  </a:solidFill>
                </a:rPr>
                <a:t>A process has to wait while another process is its CS</a:t>
              </a:r>
              <a:endParaRPr lang="en-US" sz="2200" kern="1200" dirty="0">
                <a:solidFill>
                  <a:schemeClr val="tx1"/>
                </a:solidFill>
              </a:endParaRPr>
            </a:p>
          </p:txBody>
        </p:sp>
      </p:grpSp>
    </p:spTree>
    <p:extLst>
      <p:ext uri="{BB962C8B-B14F-4D97-AF65-F5344CB8AC3E}">
        <p14:creationId xmlns:p14="http://schemas.microsoft.com/office/powerpoint/2010/main" val="260633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824788" cy="1323041"/>
          </a:xfrm>
        </p:spPr>
        <p:txBody>
          <a:bodyPr anchor="ctr"/>
          <a:lstStyle/>
          <a:p>
            <a:pPr eaLnBrk="1" fontAlgn="auto" hangingPunct="1">
              <a:spcAft>
                <a:spcPts val="0"/>
              </a:spcAft>
              <a:defRPr/>
            </a:pPr>
            <a: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p>
        </p:txBody>
      </p:sp>
      <p:sp>
        <p:nvSpPr>
          <p:cNvPr id="3" name="Content Placeholder 2"/>
          <p:cNvSpPr>
            <a:spLocks noGrp="1"/>
          </p:cNvSpPr>
          <p:nvPr>
            <p:ph sz="half" idx="1"/>
          </p:nvPr>
        </p:nvSpPr>
        <p:spPr>
          <a:xfrm>
            <a:off x="152400" y="1219200"/>
            <a:ext cx="8521700" cy="4419600"/>
          </a:xfrm>
        </p:spPr>
        <p:txBody>
          <a:bodyPr/>
          <a:lstStyle/>
          <a:p>
            <a:pPr algn="just" eaLnBrk="1" hangingPunct="1">
              <a:lnSpc>
                <a:spcPct val="150000"/>
              </a:lnSpc>
            </a:pPr>
            <a:r>
              <a:rPr lang="en-US" sz="2500" dirty="0"/>
              <a:t>Mutual Exclusion: must be </a:t>
            </a:r>
            <a:r>
              <a:rPr lang="en-US" sz="2500" dirty="0">
                <a:solidFill>
                  <a:srgbClr val="0000FF"/>
                </a:solidFill>
              </a:rPr>
              <a:t>enforced</a:t>
            </a:r>
          </a:p>
          <a:p>
            <a:pPr algn="just" eaLnBrk="1" hangingPunct="1">
              <a:lnSpc>
                <a:spcPct val="150000"/>
              </a:lnSpc>
            </a:pPr>
            <a:r>
              <a:rPr lang="en-US" sz="2500" dirty="0">
                <a:solidFill>
                  <a:srgbClr val="0000FF"/>
                </a:solidFill>
              </a:rPr>
              <a:t>Non interference</a:t>
            </a:r>
            <a:r>
              <a:rPr lang="en-US" sz="2500" dirty="0"/>
              <a:t>: A process that halts must not </a:t>
            </a:r>
            <a:br>
              <a:rPr lang="en-US" sz="2500" dirty="0"/>
            </a:br>
            <a:r>
              <a:rPr lang="en-US" sz="2500" dirty="0"/>
              <a:t>interfere with other processes.</a:t>
            </a:r>
          </a:p>
          <a:p>
            <a:pPr algn="just" eaLnBrk="1" hangingPunct="1">
              <a:lnSpc>
                <a:spcPct val="150000"/>
              </a:lnSpc>
            </a:pPr>
            <a:r>
              <a:rPr lang="en-US" sz="2500" dirty="0">
                <a:solidFill>
                  <a:srgbClr val="0000FF"/>
                </a:solidFill>
              </a:rPr>
              <a:t>No</a:t>
            </a:r>
            <a:r>
              <a:rPr lang="en-US" sz="2500" dirty="0"/>
              <a:t> deadlock or starvation</a:t>
            </a:r>
          </a:p>
          <a:p>
            <a:pPr algn="just" eaLnBrk="1" hangingPunct="1">
              <a:lnSpc>
                <a:spcPct val="150000"/>
              </a:lnSpc>
            </a:pPr>
            <a:r>
              <a:rPr lang="en-US" sz="2500" dirty="0"/>
              <a:t>Progress: A process </a:t>
            </a:r>
            <a:r>
              <a:rPr lang="en-US" sz="2500" dirty="0">
                <a:solidFill>
                  <a:srgbClr val="0000FF"/>
                </a:solidFill>
              </a:rPr>
              <a:t>must not be denied access </a:t>
            </a:r>
            <a:r>
              <a:rPr lang="en-US" sz="2500" dirty="0"/>
              <a:t>to a critical section when there is no other process using it</a:t>
            </a:r>
          </a:p>
          <a:p>
            <a:pPr algn="just" eaLnBrk="1" hangingPunct="1">
              <a:lnSpc>
                <a:spcPct val="150000"/>
              </a:lnSpc>
            </a:pPr>
            <a:r>
              <a:rPr lang="en-US" sz="2500" dirty="0"/>
              <a:t>A process remains inside its critical section for a </a:t>
            </a:r>
            <a:r>
              <a:rPr lang="en-US" sz="2500" dirty="0">
                <a:solidFill>
                  <a:srgbClr val="0000FF"/>
                </a:solidFill>
              </a:rPr>
              <a:t>finite time only.</a:t>
            </a:r>
          </a:p>
          <a:p>
            <a:pPr algn="just" eaLnBrk="1" hangingPunct="1">
              <a:lnSpc>
                <a:spcPct val="150000"/>
              </a:lnSpc>
            </a:pPr>
            <a:endParaRPr lang="en-US" sz="1500" dirty="0"/>
          </a:p>
        </p:txBody>
      </p:sp>
      <p:pic>
        <p:nvPicPr>
          <p:cNvPr id="304131" name="Picture 3"/>
          <p:cNvPicPr>
            <a:picLocks noChangeAspect="1"/>
          </p:cNvPicPr>
          <p:nvPr/>
        </p:nvPicPr>
        <p:blipFill>
          <a:blip r:embed="rId3"/>
          <a:srcRect/>
          <a:stretch>
            <a:fillRect/>
          </a:stretch>
        </p:blipFill>
        <p:spPr bwMode="auto">
          <a:xfrm>
            <a:off x="7696200" y="5791200"/>
            <a:ext cx="1219200" cy="948813"/>
          </a:xfrm>
          <a:prstGeom prst="rect">
            <a:avLst/>
          </a:prstGeom>
          <a:noFill/>
          <a:ln w="9525">
            <a:noFill/>
            <a:miter lim="800000"/>
            <a:headEnd/>
            <a:tailEnd/>
          </a:ln>
        </p:spPr>
      </p:pic>
    </p:spTree>
    <p:extLst>
      <p:ext uri="{BB962C8B-B14F-4D97-AF65-F5344CB8AC3E}">
        <p14:creationId xmlns:p14="http://schemas.microsoft.com/office/powerpoint/2010/main" val="2801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title"/>
          </p:nvPr>
        </p:nvSpPr>
        <p:spPr>
          <a:xfrm>
            <a:off x="228600" y="152400"/>
            <a:ext cx="6858000" cy="914400"/>
          </a:xfr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algn="ctr" eaLnBrk="1" hangingPunct="1">
              <a:defRPr/>
            </a:pPr>
            <a:r>
              <a:rPr lang="en-US" sz="3000" dirty="0">
                <a:solidFill>
                  <a:schemeClr val="tx1"/>
                </a:solidFill>
              </a:rPr>
              <a:t>OS &amp; Programming mechanisms for Concurrency</a:t>
            </a:r>
          </a:p>
        </p:txBody>
      </p:sp>
      <p:sp>
        <p:nvSpPr>
          <p:cNvPr id="4" name="Content Placeholder 1"/>
          <p:cNvSpPr txBox="1">
            <a:spLocks/>
          </p:cNvSpPr>
          <p:nvPr/>
        </p:nvSpPr>
        <p:spPr>
          <a:xfrm>
            <a:off x="169653" y="1309608"/>
            <a:ext cx="4326147" cy="4557792"/>
          </a:xfrm>
          <a:prstGeom prst="rect">
            <a:avLst/>
          </a:prstGeom>
          <a:solidFill>
            <a:schemeClr val="accent5">
              <a:lumMod val="20000"/>
              <a:lumOff val="80000"/>
            </a:schemeClr>
          </a:solidFill>
          <a:ln>
            <a:solidFill>
              <a:schemeClr val="tx1"/>
            </a:solidFill>
          </a:ln>
        </p:spPr>
        <p:txBody>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spcBef>
                <a:spcPts val="400"/>
              </a:spcBef>
              <a:spcAft>
                <a:spcPts val="400"/>
              </a:spcAft>
              <a:buClrTx/>
              <a:buNone/>
            </a:pPr>
            <a:r>
              <a:rPr lang="en-US" sz="2200" b="1" dirty="0">
                <a:solidFill>
                  <a:schemeClr val="tx1">
                    <a:lumMod val="95000"/>
                    <a:lumOff val="5000"/>
                  </a:schemeClr>
                </a:solidFill>
              </a:rPr>
              <a:t>SEMAPHORES</a:t>
            </a:r>
          </a:p>
          <a:p>
            <a:pPr algn="just">
              <a:spcBef>
                <a:spcPts val="400"/>
              </a:spcBef>
              <a:spcAft>
                <a:spcPts val="400"/>
              </a:spcAft>
              <a:buClrTx/>
              <a:buFont typeface="Wingdings" panose="05000000000000000000" pitchFamily="2" charset="2"/>
              <a:buChar char="§"/>
            </a:pPr>
            <a:r>
              <a:rPr lang="en-US" sz="2200" b="1" dirty="0">
                <a:solidFill>
                  <a:srgbClr val="0033CC"/>
                </a:solidFill>
              </a:rPr>
              <a:t>Process synchronization</a:t>
            </a:r>
            <a:r>
              <a:rPr lang="en-US" sz="2200" dirty="0">
                <a:solidFill>
                  <a:schemeClr val="tx1">
                    <a:lumMod val="95000"/>
                    <a:lumOff val="5000"/>
                  </a:schemeClr>
                </a:solidFill>
              </a:rPr>
              <a:t>; signaling mechanism proposed by Dijkstra.</a:t>
            </a:r>
          </a:p>
          <a:p>
            <a:pPr algn="just">
              <a:spcBef>
                <a:spcPts val="400"/>
              </a:spcBef>
              <a:spcAft>
                <a:spcPts val="400"/>
              </a:spcAft>
              <a:buClrTx/>
              <a:buFont typeface="Wingdings" panose="05000000000000000000" pitchFamily="2" charset="2"/>
              <a:buChar char="§"/>
            </a:pPr>
            <a:r>
              <a:rPr lang="en-US" sz="2200" dirty="0">
                <a:solidFill>
                  <a:schemeClr val="tx1">
                    <a:lumMod val="95000"/>
                    <a:lumOff val="5000"/>
                  </a:schemeClr>
                </a:solidFill>
              </a:rPr>
              <a:t>Restrict the </a:t>
            </a:r>
            <a:r>
              <a:rPr lang="en-US" sz="2200" b="1" i="1" dirty="0">
                <a:solidFill>
                  <a:srgbClr val="C00000"/>
                </a:solidFill>
              </a:rPr>
              <a:t>number of threads </a:t>
            </a:r>
            <a:r>
              <a:rPr lang="en-US" sz="2200" dirty="0">
                <a:solidFill>
                  <a:schemeClr val="tx1">
                    <a:lumMod val="95000"/>
                    <a:lumOff val="5000"/>
                  </a:schemeClr>
                </a:solidFill>
              </a:rPr>
              <a:t>that can access a resource. </a:t>
            </a:r>
          </a:p>
          <a:p>
            <a:pPr algn="just"/>
            <a:r>
              <a:rPr lang="en-US" sz="2200" dirty="0">
                <a:solidFill>
                  <a:schemeClr val="tx1">
                    <a:lumMod val="95000"/>
                    <a:lumOff val="5000"/>
                  </a:schemeClr>
                </a:solidFill>
              </a:rPr>
              <a:t>Example, max 10 connections to access a file simultaneously.</a:t>
            </a:r>
          </a:p>
          <a:p>
            <a:pPr algn="just"/>
            <a:r>
              <a:rPr lang="en-US" sz="2200" dirty="0">
                <a:solidFill>
                  <a:schemeClr val="tx1">
                    <a:lumMod val="95000"/>
                    <a:lumOff val="5000"/>
                  </a:schemeClr>
                </a:solidFill>
              </a:rPr>
              <a:t>Limit max n connections to the server and kill unwanted entries to free up the memory allocated to the server.</a:t>
            </a:r>
          </a:p>
        </p:txBody>
      </p:sp>
      <p:sp>
        <p:nvSpPr>
          <p:cNvPr id="8" name="Content Placeholder 1"/>
          <p:cNvSpPr txBox="1">
            <a:spLocks/>
          </p:cNvSpPr>
          <p:nvPr/>
        </p:nvSpPr>
        <p:spPr>
          <a:xfrm>
            <a:off x="4697082" y="1295400"/>
            <a:ext cx="4294518" cy="4557792"/>
          </a:xfrm>
          <a:prstGeom prst="rect">
            <a:avLst/>
          </a:prstGeom>
          <a:solidFill>
            <a:schemeClr val="accent4">
              <a:lumMod val="60000"/>
              <a:lumOff val="40000"/>
            </a:schemeClr>
          </a:solidFill>
          <a:ln>
            <a:solidFill>
              <a:schemeClr val="tx1"/>
            </a:solidFill>
          </a:ln>
        </p:spPr>
        <p:txBody>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spcBef>
                <a:spcPts val="400"/>
              </a:spcBef>
              <a:spcAft>
                <a:spcPts val="400"/>
              </a:spcAft>
              <a:buClrTx/>
              <a:buNone/>
            </a:pPr>
            <a:r>
              <a:rPr lang="en-US" sz="2200" b="1" dirty="0">
                <a:solidFill>
                  <a:schemeClr val="tx1">
                    <a:lumMod val="95000"/>
                    <a:lumOff val="5000"/>
                  </a:schemeClr>
                </a:solidFill>
              </a:rPr>
              <a:t>MUTEX</a:t>
            </a:r>
          </a:p>
          <a:p>
            <a:pPr algn="just">
              <a:spcBef>
                <a:spcPts val="400"/>
              </a:spcBef>
              <a:spcAft>
                <a:spcPts val="400"/>
              </a:spcAft>
              <a:buClrTx/>
              <a:buFont typeface="Wingdings" panose="05000000000000000000" pitchFamily="2" charset="2"/>
              <a:buChar char="§"/>
            </a:pPr>
            <a:r>
              <a:rPr lang="en-US" sz="2200" dirty="0" err="1">
                <a:solidFill>
                  <a:schemeClr val="tx1">
                    <a:lumMod val="95000"/>
                    <a:lumOff val="5000"/>
                  </a:schemeClr>
                </a:solidFill>
              </a:rPr>
              <a:t>Mutex</a:t>
            </a:r>
            <a:r>
              <a:rPr lang="en-US" sz="2200" dirty="0">
                <a:solidFill>
                  <a:schemeClr val="tx1">
                    <a:lumMod val="95000"/>
                    <a:lumOff val="5000"/>
                  </a:schemeClr>
                </a:solidFill>
              </a:rPr>
              <a:t> is a </a:t>
            </a:r>
            <a:r>
              <a:rPr lang="en-US" sz="2200" b="1" dirty="0">
                <a:solidFill>
                  <a:srgbClr val="0033CC"/>
                </a:solidFill>
              </a:rPr>
              <a:t>mutual exclusion object</a:t>
            </a:r>
            <a:r>
              <a:rPr lang="en-US" sz="2200" dirty="0">
                <a:solidFill>
                  <a:schemeClr val="tx1">
                    <a:lumMod val="95000"/>
                    <a:lumOff val="5000"/>
                  </a:schemeClr>
                </a:solidFill>
              </a:rPr>
              <a:t> that synchronizes access to a resource.</a:t>
            </a:r>
          </a:p>
          <a:p>
            <a:pPr algn="just">
              <a:spcBef>
                <a:spcPts val="400"/>
              </a:spcBef>
              <a:spcAft>
                <a:spcPts val="400"/>
              </a:spcAft>
              <a:buClrTx/>
              <a:buFont typeface="Wingdings" panose="05000000000000000000" pitchFamily="2" charset="2"/>
              <a:buChar char="§"/>
            </a:pPr>
            <a:r>
              <a:rPr lang="en-US" sz="2200" dirty="0">
                <a:solidFill>
                  <a:schemeClr val="tx1">
                    <a:lumMod val="95000"/>
                    <a:lumOff val="5000"/>
                  </a:schemeClr>
                </a:solidFill>
              </a:rPr>
              <a:t>Only </a:t>
            </a:r>
            <a:r>
              <a:rPr lang="en-US" sz="2200" b="1" i="1" dirty="0">
                <a:solidFill>
                  <a:srgbClr val="C00000"/>
                </a:solidFill>
              </a:rPr>
              <a:t>one</a:t>
            </a:r>
            <a:r>
              <a:rPr lang="en-US" sz="2200" dirty="0">
                <a:solidFill>
                  <a:schemeClr val="tx1">
                    <a:lumMod val="95000"/>
                    <a:lumOff val="5000"/>
                  </a:schemeClr>
                </a:solidFill>
              </a:rPr>
              <a:t> thread to access a resource at once. </a:t>
            </a:r>
          </a:p>
          <a:p>
            <a:pPr algn="just">
              <a:spcBef>
                <a:spcPts val="400"/>
              </a:spcBef>
              <a:spcAft>
                <a:spcPts val="400"/>
              </a:spcAft>
              <a:buClrTx/>
              <a:buFont typeface="Wingdings" panose="05000000000000000000" pitchFamily="2" charset="2"/>
              <a:buChar char="§"/>
            </a:pPr>
            <a:r>
              <a:rPr lang="en-US" sz="2200" dirty="0">
                <a:solidFill>
                  <a:schemeClr val="tx1">
                    <a:lumMod val="95000"/>
                    <a:lumOff val="5000"/>
                  </a:schemeClr>
                </a:solidFill>
              </a:rPr>
              <a:t>Special case of semaphores.</a:t>
            </a:r>
          </a:p>
          <a:p>
            <a:pPr algn="just"/>
            <a:r>
              <a:rPr lang="en-US" sz="2200" dirty="0">
                <a:solidFill>
                  <a:schemeClr val="tx1">
                    <a:lumMod val="95000"/>
                    <a:lumOff val="5000"/>
                  </a:schemeClr>
                </a:solidFill>
              </a:rPr>
              <a:t>Example, when a client is accessing a file, no one else should have access the same file at the same time.</a:t>
            </a:r>
          </a:p>
        </p:txBody>
      </p:sp>
      <p:sp>
        <p:nvSpPr>
          <p:cNvPr id="6" name="TextBox 5">
            <a:extLst>
              <a:ext uri="{FF2B5EF4-FFF2-40B4-BE49-F238E27FC236}">
                <a16:creationId xmlns:a16="http://schemas.microsoft.com/office/drawing/2014/main" id="{47B783DC-3AC3-4495-B646-56D1FAD1EE71}"/>
              </a:ext>
            </a:extLst>
          </p:cNvPr>
          <p:cNvSpPr txBox="1"/>
          <p:nvPr/>
        </p:nvSpPr>
        <p:spPr>
          <a:xfrm>
            <a:off x="152400" y="6002121"/>
            <a:ext cx="4343400" cy="769441"/>
          </a:xfrm>
          <a:prstGeom prst="rect">
            <a:avLst/>
          </a:prstGeom>
          <a:solidFill>
            <a:srgbClr val="FFFF99"/>
          </a:solidFill>
          <a:ln>
            <a:solidFill>
              <a:srgbClr val="C00000"/>
            </a:solidFill>
          </a:ln>
        </p:spPr>
        <p:txBody>
          <a:bodyPr wrap="square">
            <a:spAutoFit/>
          </a:bodyPr>
          <a:lstStyle/>
          <a:p>
            <a:pPr algn="just"/>
            <a:r>
              <a:rPr lang="en-US" sz="2200" dirty="0">
                <a:latin typeface="Cambria" panose="02040503050406030204" pitchFamily="18" charset="0"/>
              </a:rPr>
              <a:t>Semaphores are typically used to coordinate access to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19</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7772400" cy="990599"/>
          </a:xfrm>
          <a:prstGeom prst="rect">
            <a:avLst/>
          </a:prstGeom>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500" b="1" dirty="0">
                <a:solidFill>
                  <a:schemeClr val="tx1"/>
                </a:solidFill>
                <a:latin typeface="Cambria" panose="02040503050406030204" pitchFamily="18" charset="0"/>
                <a:sym typeface="Calibri"/>
              </a:rPr>
              <a:t>Semaphores</a:t>
            </a:r>
          </a:p>
        </p:txBody>
      </p:sp>
      <p:sp>
        <p:nvSpPr>
          <p:cNvPr id="251" name="Shape 251"/>
          <p:cNvSpPr txBox="1">
            <a:spLocks noGrp="1"/>
          </p:cNvSpPr>
          <p:nvPr>
            <p:ph sz="quarter" idx="1"/>
          </p:nvPr>
        </p:nvSpPr>
        <p:spPr>
          <a:xfrm>
            <a:off x="304800" y="1219200"/>
            <a:ext cx="8610600" cy="2667000"/>
          </a:xfrm>
          <a:prstGeom prst="rect">
            <a:avLst/>
          </a:prstGeom>
          <a:noFill/>
          <a:ln>
            <a:noFill/>
          </a:ln>
        </p:spPr>
        <p:txBody>
          <a:bodyPr lIns="91425" tIns="45700" rIns="91425" bIns="45700" anchor="t" anchorCtr="0">
            <a:noAutofit/>
          </a:bodyPr>
          <a:lstStyle/>
          <a:p>
            <a:pPr algn="just">
              <a:spcAft>
                <a:spcPts val="600"/>
              </a:spcAft>
              <a:buClr>
                <a:schemeClr val="dk1"/>
              </a:buClr>
              <a:buSzPct val="100000"/>
            </a:pPr>
            <a:r>
              <a:rPr lang="en-US" sz="2400" dirty="0">
                <a:solidFill>
                  <a:schemeClr val="dk1"/>
                </a:solidFill>
                <a:latin typeface="Cambria" panose="02040503050406030204" pitchFamily="18" charset="0"/>
                <a:ea typeface="Calibri"/>
                <a:cs typeface="Calibri"/>
                <a:sym typeface="Calibri"/>
              </a:rPr>
              <a:t>An integer value used for signaling among processes.</a:t>
            </a:r>
          </a:p>
          <a:p>
            <a:pPr algn="just">
              <a:spcAft>
                <a:spcPts val="600"/>
              </a:spcAft>
              <a:buClr>
                <a:schemeClr val="dk1"/>
              </a:buClr>
              <a:buSzPct val="100000"/>
            </a:pPr>
            <a:r>
              <a:rPr lang="en-US" sz="2400" dirty="0">
                <a:solidFill>
                  <a:schemeClr val="dk1"/>
                </a:solidFill>
                <a:latin typeface="Cambria" panose="02040503050406030204" pitchFamily="18" charset="0"/>
                <a:ea typeface="Calibri"/>
                <a:cs typeface="Calibri"/>
                <a:sym typeface="Calibri"/>
              </a:rPr>
              <a:t>3 atomic operations (full execution; no partial exit)</a:t>
            </a:r>
          </a:p>
          <a:p>
            <a:pPr lvl="2" algn="just">
              <a:spcBef>
                <a:spcPts val="200"/>
              </a:spcBef>
              <a:spcAft>
                <a:spcPts val="200"/>
              </a:spcAft>
              <a:buClr>
                <a:schemeClr val="dk1"/>
              </a:buClr>
              <a:buSzPct val="100000"/>
              <a:buFont typeface="Wingdings" panose="05000000000000000000" pitchFamily="2" charset="2"/>
              <a:buChar char="§"/>
            </a:pPr>
            <a:r>
              <a:rPr lang="en-US" sz="2400" b="1" dirty="0">
                <a:solidFill>
                  <a:srgbClr val="0033CC"/>
                </a:solidFill>
                <a:latin typeface="Cambria" panose="02040503050406030204" pitchFamily="18" charset="0"/>
                <a:sym typeface="Calibri"/>
              </a:rPr>
              <a:t>Initialize</a:t>
            </a:r>
            <a:r>
              <a:rPr lang="en-US" sz="2400" b="1" dirty="0">
                <a:solidFill>
                  <a:schemeClr val="bg2">
                    <a:lumMod val="25000"/>
                  </a:schemeClr>
                </a:solidFill>
                <a:latin typeface="Cambria" panose="02040503050406030204" pitchFamily="18" charset="0"/>
                <a:sym typeface="Calibri"/>
              </a:rPr>
              <a:t> - </a:t>
            </a:r>
            <a:r>
              <a:rPr lang="en-US" sz="2400" dirty="0">
                <a:solidFill>
                  <a:schemeClr val="bg2">
                    <a:lumMod val="25000"/>
                  </a:schemeClr>
                </a:solidFill>
                <a:latin typeface="Cambria" panose="02040503050406030204" pitchFamily="18" charset="0"/>
              </a:rPr>
              <a:t>to a nonnegative integer value</a:t>
            </a:r>
            <a:endParaRPr lang="en-US" sz="2400" dirty="0">
              <a:solidFill>
                <a:schemeClr val="bg2">
                  <a:lumMod val="25000"/>
                </a:schemeClr>
              </a:solidFill>
              <a:latin typeface="Cambria" panose="02040503050406030204" pitchFamily="18" charset="0"/>
              <a:sym typeface="Calibri"/>
            </a:endParaRPr>
          </a:p>
          <a:p>
            <a:pPr lvl="2" algn="just">
              <a:spcBef>
                <a:spcPts val="200"/>
              </a:spcBef>
              <a:spcAft>
                <a:spcPts val="200"/>
              </a:spcAft>
              <a:buClr>
                <a:schemeClr val="dk1"/>
              </a:buClr>
              <a:buSzPct val="100000"/>
              <a:buFont typeface="Wingdings" panose="05000000000000000000" pitchFamily="2" charset="2"/>
              <a:buChar char="§"/>
            </a:pPr>
            <a:r>
              <a:rPr lang="en-US" sz="2400" b="1" dirty="0">
                <a:solidFill>
                  <a:srgbClr val="0033CC"/>
                </a:solidFill>
                <a:latin typeface="Cambria" panose="02040503050406030204" pitchFamily="18" charset="0"/>
                <a:sym typeface="Calibri"/>
              </a:rPr>
              <a:t>Decrement</a:t>
            </a:r>
            <a:r>
              <a:rPr lang="en-US" sz="2400" b="1" dirty="0">
                <a:solidFill>
                  <a:schemeClr val="bg2">
                    <a:lumMod val="25000"/>
                  </a:schemeClr>
                </a:solidFill>
                <a:latin typeface="Cambria" panose="02040503050406030204" pitchFamily="18" charset="0"/>
                <a:sym typeface="Calibri"/>
              </a:rPr>
              <a:t> – </a:t>
            </a:r>
            <a:r>
              <a:rPr lang="en-US" sz="2400" dirty="0">
                <a:solidFill>
                  <a:schemeClr val="bg2">
                    <a:lumMod val="25000"/>
                  </a:schemeClr>
                </a:solidFill>
                <a:latin typeface="Cambria" panose="02040503050406030204" pitchFamily="18" charset="0"/>
                <a:sym typeface="Calibri"/>
              </a:rPr>
              <a:t>Blocking of a process</a:t>
            </a:r>
          </a:p>
          <a:p>
            <a:pPr lvl="2" algn="just">
              <a:spcBef>
                <a:spcPts val="200"/>
              </a:spcBef>
              <a:spcAft>
                <a:spcPts val="200"/>
              </a:spcAft>
              <a:buClr>
                <a:schemeClr val="dk1"/>
              </a:buClr>
              <a:buSzPct val="100000"/>
              <a:buFont typeface="Wingdings" panose="05000000000000000000" pitchFamily="2" charset="2"/>
              <a:buChar char="§"/>
            </a:pPr>
            <a:r>
              <a:rPr lang="en-US" sz="2400" b="1" dirty="0">
                <a:solidFill>
                  <a:srgbClr val="0033CC"/>
                </a:solidFill>
                <a:latin typeface="Cambria" panose="02040503050406030204" pitchFamily="18" charset="0"/>
                <a:sym typeface="Calibri"/>
              </a:rPr>
              <a:t>Increment</a:t>
            </a:r>
            <a:r>
              <a:rPr lang="en-US" sz="2400" b="1" dirty="0">
                <a:solidFill>
                  <a:schemeClr val="bg2">
                    <a:lumMod val="25000"/>
                  </a:schemeClr>
                </a:solidFill>
                <a:latin typeface="Cambria" panose="02040503050406030204" pitchFamily="18" charset="0"/>
                <a:sym typeface="Calibri"/>
              </a:rPr>
              <a:t> – </a:t>
            </a:r>
            <a:r>
              <a:rPr lang="en-US" sz="2400" dirty="0">
                <a:solidFill>
                  <a:schemeClr val="bg2">
                    <a:lumMod val="25000"/>
                  </a:schemeClr>
                </a:solidFill>
                <a:latin typeface="Cambria" panose="02040503050406030204" pitchFamily="18" charset="0"/>
                <a:sym typeface="Calibri"/>
              </a:rPr>
              <a:t>Unblocking of a process</a:t>
            </a:r>
          </a:p>
          <a:p>
            <a:pPr algn="just">
              <a:spcAft>
                <a:spcPts val="600"/>
              </a:spcAft>
              <a:buClr>
                <a:schemeClr val="dk1"/>
              </a:buClr>
              <a:buSzPct val="100000"/>
              <a:buFont typeface="Wingdings" panose="05000000000000000000" pitchFamily="2" charset="2"/>
              <a:buChar char="§"/>
            </a:pPr>
            <a:r>
              <a:rPr lang="en-US" sz="2400" dirty="0">
                <a:solidFill>
                  <a:schemeClr val="dk1"/>
                </a:solidFill>
                <a:latin typeface="Cambria" panose="02040503050406030204" pitchFamily="18" charset="0"/>
                <a:ea typeface="Calibri"/>
                <a:cs typeface="Calibri"/>
                <a:sym typeface="Calibri"/>
              </a:rPr>
              <a:t>2 queues – Ready queue and wait queue</a:t>
            </a:r>
          </a:p>
          <a:p>
            <a:pPr lvl="2" algn="just">
              <a:spcBef>
                <a:spcPts val="200"/>
              </a:spcBef>
              <a:spcAft>
                <a:spcPts val="200"/>
              </a:spcAft>
              <a:buClr>
                <a:schemeClr val="dk1"/>
              </a:buClr>
              <a:buSzPct val="100000"/>
              <a:buFont typeface="Wingdings" panose="05000000000000000000" pitchFamily="2" charset="2"/>
              <a:buChar char="§"/>
            </a:pPr>
            <a:r>
              <a:rPr lang="en-US" sz="2400" b="1" dirty="0">
                <a:solidFill>
                  <a:srgbClr val="0033CC"/>
                </a:solidFill>
                <a:latin typeface="Cambria" panose="02040503050406030204" pitchFamily="18" charset="0"/>
                <a:sym typeface="Calibri"/>
              </a:rPr>
              <a:t>Ready Q – </a:t>
            </a:r>
            <a:r>
              <a:rPr lang="en-US" sz="2400" dirty="0">
                <a:latin typeface="Cambria" panose="02040503050406030204" pitchFamily="18" charset="0"/>
                <a:sym typeface="Calibri"/>
              </a:rPr>
              <a:t>holds the processes scheduled by CPU</a:t>
            </a:r>
          </a:p>
          <a:p>
            <a:pPr lvl="2" algn="just">
              <a:spcBef>
                <a:spcPts val="200"/>
              </a:spcBef>
              <a:spcAft>
                <a:spcPts val="200"/>
              </a:spcAft>
              <a:buClr>
                <a:schemeClr val="dk1"/>
              </a:buClr>
              <a:buSzPct val="100000"/>
              <a:buFont typeface="Wingdings" panose="05000000000000000000" pitchFamily="2" charset="2"/>
              <a:buChar char="§"/>
            </a:pPr>
            <a:r>
              <a:rPr lang="en-US" sz="2400" b="1" dirty="0">
                <a:solidFill>
                  <a:srgbClr val="0033CC"/>
                </a:solidFill>
                <a:latin typeface="Cambria" panose="02040503050406030204" pitchFamily="18" charset="0"/>
                <a:sym typeface="Calibri"/>
              </a:rPr>
              <a:t>Wait Q – </a:t>
            </a:r>
            <a:r>
              <a:rPr lang="en-US" sz="2400" dirty="0">
                <a:latin typeface="Cambria" panose="02040503050406030204" pitchFamily="18" charset="0"/>
                <a:sym typeface="Calibri"/>
              </a:rPr>
              <a:t>holds the blocked processes</a:t>
            </a:r>
          </a:p>
          <a:p>
            <a:pPr marL="593725" lvl="2" indent="0" algn="just">
              <a:spcAft>
                <a:spcPts val="600"/>
              </a:spcAft>
              <a:buClr>
                <a:schemeClr val="dk1"/>
              </a:buClr>
              <a:buSzPct val="100000"/>
              <a:buNone/>
            </a:pPr>
            <a:endParaRPr lang="en-US" sz="1800" dirty="0">
              <a:solidFill>
                <a:schemeClr val="dk1"/>
              </a:solidFill>
              <a:latin typeface="Cambria" panose="02040503050406030204" pitchFamily="18" charset="0"/>
              <a:ea typeface="Calibri"/>
              <a:cs typeface="Calibri"/>
              <a:sym typeface="Calibri"/>
            </a:endParaRPr>
          </a:p>
        </p:txBody>
      </p:sp>
      <p:sp>
        <p:nvSpPr>
          <p:cNvPr id="2" name="Rounded Rectangle 1"/>
          <p:cNvSpPr/>
          <p:nvPr/>
        </p:nvSpPr>
        <p:spPr>
          <a:xfrm>
            <a:off x="533400" y="4967288"/>
            <a:ext cx="7772400" cy="181451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b="1" dirty="0">
                <a:solidFill>
                  <a:schemeClr val="tx1"/>
                </a:solidFill>
                <a:latin typeface="Cambria" panose="02040503050406030204" pitchFamily="18" charset="0"/>
              </a:rPr>
              <a:t>Primitive Operations on </a:t>
            </a:r>
            <a:r>
              <a:rPr lang="en-US" sz="2500" b="1" dirty="0">
                <a:solidFill>
                  <a:srgbClr val="C00000"/>
                </a:solidFill>
                <a:latin typeface="Cambria" panose="02040503050406030204" pitchFamily="18" charset="0"/>
              </a:rPr>
              <a:t>s</a:t>
            </a:r>
          </a:p>
          <a:p>
            <a:endParaRPr lang="en-US" sz="100" dirty="0">
              <a:solidFill>
                <a:schemeClr val="tx1"/>
              </a:solidFill>
              <a:latin typeface="Cambria" panose="02040503050406030204" pitchFamily="18" charset="0"/>
            </a:endParaRPr>
          </a:p>
          <a:p>
            <a:r>
              <a:rPr lang="en-US" sz="2500" b="1" dirty="0">
                <a:solidFill>
                  <a:srgbClr val="C00000"/>
                </a:solidFill>
                <a:latin typeface="Cambria" panose="02040503050406030204" pitchFamily="18" charset="0"/>
              </a:rPr>
              <a:t>s </a:t>
            </a:r>
            <a:r>
              <a:rPr lang="en-US" sz="2500" dirty="0">
                <a:solidFill>
                  <a:schemeClr val="tx1"/>
                </a:solidFill>
                <a:latin typeface="Cambria" panose="02040503050406030204" pitchFamily="18" charset="0"/>
              </a:rPr>
              <a:t>– Available units of resources</a:t>
            </a:r>
          </a:p>
          <a:p>
            <a:r>
              <a:rPr lang="en-US" sz="2500" b="1" dirty="0" err="1">
                <a:solidFill>
                  <a:schemeClr val="tx1"/>
                </a:solidFill>
                <a:latin typeface="Cambria" panose="02040503050406030204" pitchFamily="18" charset="0"/>
              </a:rPr>
              <a:t>semWait</a:t>
            </a:r>
            <a:r>
              <a:rPr lang="en-US" sz="2500" b="1" dirty="0">
                <a:solidFill>
                  <a:schemeClr val="tx1"/>
                </a:solidFill>
                <a:latin typeface="Cambria" panose="02040503050406030204" pitchFamily="18" charset="0"/>
              </a:rPr>
              <a:t>(s)</a:t>
            </a:r>
            <a:r>
              <a:rPr lang="en-US" sz="2500" dirty="0">
                <a:solidFill>
                  <a:schemeClr val="tx1"/>
                </a:solidFill>
                <a:latin typeface="Cambria" panose="02040503050406030204" pitchFamily="18" charset="0"/>
              </a:rPr>
              <a:t> – Decrements the value</a:t>
            </a:r>
          </a:p>
          <a:p>
            <a:r>
              <a:rPr lang="en-US" sz="2500" b="1" dirty="0" err="1">
                <a:solidFill>
                  <a:schemeClr val="tx1"/>
                </a:solidFill>
                <a:latin typeface="Cambria" panose="02040503050406030204" pitchFamily="18" charset="0"/>
              </a:rPr>
              <a:t>semSignal</a:t>
            </a:r>
            <a:r>
              <a:rPr lang="en-US" sz="2500" b="1" dirty="0">
                <a:solidFill>
                  <a:schemeClr val="tx1"/>
                </a:solidFill>
                <a:latin typeface="Cambria" panose="02040503050406030204" pitchFamily="18" charset="0"/>
              </a:rPr>
              <a:t>(s)</a:t>
            </a:r>
            <a:r>
              <a:rPr lang="en-US" sz="2500" dirty="0">
                <a:solidFill>
                  <a:schemeClr val="tx1"/>
                </a:solidFill>
                <a:latin typeface="Cambria" panose="02040503050406030204" pitchFamily="18" charset="0"/>
              </a:rPr>
              <a:t> – Increments the value</a:t>
            </a:r>
          </a:p>
        </p:txBody>
      </p:sp>
    </p:spTree>
    <p:extLst>
      <p:ext uri="{BB962C8B-B14F-4D97-AF65-F5344CB8AC3E}">
        <p14:creationId xmlns:p14="http://schemas.microsoft.com/office/powerpoint/2010/main" val="15542941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ctr"/>
            <a:r>
              <a:rPr lang="en-US" dirty="0">
                <a:solidFill>
                  <a:schemeClr val="tx1"/>
                </a:solidFill>
              </a:rPr>
              <a:t>Topics Covered</a:t>
            </a:r>
            <a:br>
              <a:rPr lang="en-US" dirty="0">
                <a:solidFill>
                  <a:schemeClr val="tx1"/>
                </a:solidFill>
              </a:rPr>
            </a:br>
            <a:r>
              <a:rPr lang="en-US" sz="1800" i="1" dirty="0">
                <a:solidFill>
                  <a:schemeClr val="tx1"/>
                </a:solidFill>
              </a:rPr>
              <a:t>Unit 3 – Kernel, Process, Threads, CPU scheduling</a:t>
            </a:r>
            <a:endParaRPr lang="en-US" sz="1200" i="1" dirty="0">
              <a:solidFill>
                <a:schemeClr val="tx1"/>
              </a:solidFill>
            </a:endParaRPr>
          </a:p>
        </p:txBody>
      </p:sp>
      <p:sp>
        <p:nvSpPr>
          <p:cNvPr id="3" name="Content Placeholder 2"/>
          <p:cNvSpPr>
            <a:spLocks noGrp="1"/>
          </p:cNvSpPr>
          <p:nvPr>
            <p:ph sz="quarter" idx="1"/>
          </p:nvPr>
        </p:nvSpPr>
        <p:spPr>
          <a:xfrm>
            <a:off x="457200" y="1143000"/>
            <a:ext cx="8229600" cy="5486400"/>
          </a:xfrm>
        </p:spPr>
        <p:txBody>
          <a:bodyPr/>
          <a:lstStyle/>
          <a:p>
            <a:pPr>
              <a:spcAft>
                <a:spcPts val="0"/>
              </a:spcAft>
            </a:pPr>
            <a:r>
              <a:rPr lang="en-US" sz="2300" dirty="0">
                <a:solidFill>
                  <a:srgbClr val="0033CC"/>
                </a:solidFill>
                <a:latin typeface="Calibri" pitchFamily="34" charset="0"/>
                <a:cs typeface="Arial" charset="0"/>
              </a:rPr>
              <a:t>Operating Systems</a:t>
            </a:r>
          </a:p>
          <a:p>
            <a:pPr>
              <a:spcAft>
                <a:spcPts val="0"/>
              </a:spcAft>
            </a:pPr>
            <a:r>
              <a:rPr lang="en-US" sz="2300" dirty="0">
                <a:solidFill>
                  <a:srgbClr val="0033CC"/>
                </a:solidFill>
                <a:latin typeface="Calibri" pitchFamily="34" charset="0"/>
                <a:cs typeface="Arial" charset="0"/>
              </a:rPr>
              <a:t>Kernel</a:t>
            </a:r>
          </a:p>
          <a:p>
            <a:pPr>
              <a:spcAft>
                <a:spcPts val="0"/>
              </a:spcAft>
            </a:pPr>
            <a:r>
              <a:rPr lang="en-US" sz="2300" dirty="0">
                <a:solidFill>
                  <a:srgbClr val="0033CC"/>
                </a:solidFill>
                <a:latin typeface="Calibri" pitchFamily="34" charset="0"/>
                <a:cs typeface="Arial" charset="0"/>
              </a:rPr>
              <a:t>System calls</a:t>
            </a:r>
          </a:p>
          <a:p>
            <a:pPr>
              <a:spcAft>
                <a:spcPts val="0"/>
              </a:spcAft>
            </a:pPr>
            <a:r>
              <a:rPr lang="en-US" sz="2300" dirty="0">
                <a:solidFill>
                  <a:srgbClr val="0033CC"/>
                </a:solidFill>
                <a:latin typeface="Calibri" pitchFamily="34" charset="0"/>
                <a:cs typeface="Arial" charset="0"/>
              </a:rPr>
              <a:t>Process</a:t>
            </a:r>
          </a:p>
          <a:p>
            <a:pPr lvl="1">
              <a:spcBef>
                <a:spcPts val="600"/>
              </a:spcBef>
              <a:spcAft>
                <a:spcPts val="0"/>
              </a:spcAft>
            </a:pPr>
            <a:r>
              <a:rPr lang="en-US" sz="2100" dirty="0">
                <a:solidFill>
                  <a:schemeClr val="tx1"/>
                </a:solidFill>
                <a:latin typeface="Calibri" pitchFamily="34" charset="0"/>
                <a:cs typeface="Arial" charset="0"/>
              </a:rPr>
              <a:t>States</a:t>
            </a:r>
          </a:p>
          <a:p>
            <a:pPr lvl="1">
              <a:spcBef>
                <a:spcPts val="600"/>
              </a:spcBef>
              <a:spcAft>
                <a:spcPts val="0"/>
              </a:spcAft>
            </a:pPr>
            <a:r>
              <a:rPr lang="en-US" sz="2100" dirty="0">
                <a:solidFill>
                  <a:schemeClr val="tx1"/>
                </a:solidFill>
                <a:latin typeface="Calibri" pitchFamily="34" charset="0"/>
                <a:cs typeface="Arial" charset="0"/>
              </a:rPr>
              <a:t>PCB</a:t>
            </a:r>
          </a:p>
          <a:p>
            <a:pPr lvl="1">
              <a:spcBef>
                <a:spcPts val="600"/>
              </a:spcBef>
              <a:spcAft>
                <a:spcPts val="0"/>
              </a:spcAft>
            </a:pPr>
            <a:r>
              <a:rPr lang="en-US" sz="2100" dirty="0">
                <a:solidFill>
                  <a:schemeClr val="tx1"/>
                </a:solidFill>
                <a:latin typeface="Calibri" pitchFamily="34" charset="0"/>
                <a:cs typeface="Arial" charset="0"/>
              </a:rPr>
              <a:t>System calls – fork(), sleep(), wait(), </a:t>
            </a:r>
            <a:r>
              <a:rPr lang="en-US" sz="2100" dirty="0" err="1">
                <a:solidFill>
                  <a:schemeClr val="tx1"/>
                </a:solidFill>
                <a:latin typeface="Calibri" pitchFamily="34" charset="0"/>
                <a:cs typeface="Arial" charset="0"/>
              </a:rPr>
              <a:t>getpid</a:t>
            </a:r>
            <a:r>
              <a:rPr lang="en-US" sz="2100" dirty="0">
                <a:solidFill>
                  <a:schemeClr val="tx1"/>
                </a:solidFill>
                <a:latin typeface="Calibri" pitchFamily="34" charset="0"/>
                <a:cs typeface="Arial" charset="0"/>
              </a:rPr>
              <a:t>() and </a:t>
            </a:r>
            <a:r>
              <a:rPr lang="en-US" sz="2100" dirty="0" err="1">
                <a:solidFill>
                  <a:schemeClr val="tx1"/>
                </a:solidFill>
                <a:latin typeface="Calibri" pitchFamily="34" charset="0"/>
                <a:cs typeface="Arial" charset="0"/>
              </a:rPr>
              <a:t>getppid</a:t>
            </a:r>
            <a:r>
              <a:rPr lang="en-US" sz="2100" dirty="0">
                <a:solidFill>
                  <a:schemeClr val="tx1"/>
                </a:solidFill>
                <a:latin typeface="Calibri" pitchFamily="34" charset="0"/>
                <a:cs typeface="Arial" charset="0"/>
              </a:rPr>
              <a:t>()</a:t>
            </a:r>
          </a:p>
          <a:p>
            <a:pPr>
              <a:spcAft>
                <a:spcPts val="0"/>
              </a:spcAft>
            </a:pPr>
            <a:r>
              <a:rPr lang="en-US" sz="2300" dirty="0">
                <a:solidFill>
                  <a:srgbClr val="0033CC"/>
                </a:solidFill>
                <a:latin typeface="Calibri" pitchFamily="34" charset="0"/>
                <a:cs typeface="Arial" charset="0"/>
              </a:rPr>
              <a:t>Threads</a:t>
            </a:r>
          </a:p>
          <a:p>
            <a:pPr lvl="1">
              <a:spcBef>
                <a:spcPts val="600"/>
              </a:spcBef>
              <a:spcAft>
                <a:spcPts val="0"/>
              </a:spcAft>
            </a:pPr>
            <a:r>
              <a:rPr lang="en-US" sz="2100" dirty="0">
                <a:solidFill>
                  <a:schemeClr val="tx1"/>
                </a:solidFill>
                <a:latin typeface="Calibri" pitchFamily="34" charset="0"/>
                <a:cs typeface="Arial" charset="0"/>
              </a:rPr>
              <a:t>ULT and KLT</a:t>
            </a:r>
          </a:p>
          <a:p>
            <a:pPr>
              <a:spcAft>
                <a:spcPts val="0"/>
              </a:spcAft>
            </a:pPr>
            <a:r>
              <a:rPr lang="en-US" sz="2300" dirty="0">
                <a:solidFill>
                  <a:srgbClr val="0033CC"/>
                </a:solidFill>
                <a:latin typeface="Calibri" pitchFamily="34" charset="0"/>
                <a:cs typeface="Arial" charset="0"/>
              </a:rPr>
              <a:t>CPU Scheduling</a:t>
            </a:r>
          </a:p>
          <a:p>
            <a:pPr lvl="1">
              <a:spcBef>
                <a:spcPts val="600"/>
              </a:spcBef>
              <a:spcAft>
                <a:spcPts val="0"/>
              </a:spcAft>
            </a:pPr>
            <a:r>
              <a:rPr lang="en-US" sz="2100" dirty="0">
                <a:solidFill>
                  <a:schemeClr val="tx1"/>
                </a:solidFill>
                <a:latin typeface="Calibri" pitchFamily="34" charset="0"/>
                <a:cs typeface="Arial" charset="0"/>
              </a:rPr>
              <a:t>FCFS</a:t>
            </a:r>
          </a:p>
          <a:p>
            <a:pPr lvl="1">
              <a:spcBef>
                <a:spcPts val="600"/>
              </a:spcBef>
              <a:spcAft>
                <a:spcPts val="0"/>
              </a:spcAft>
            </a:pPr>
            <a:r>
              <a:rPr lang="en-US" sz="2100" dirty="0">
                <a:solidFill>
                  <a:schemeClr val="tx1"/>
                </a:solidFill>
                <a:latin typeface="Calibri" pitchFamily="34" charset="0"/>
                <a:cs typeface="Arial" charset="0"/>
              </a:rPr>
              <a:t>SJF (Non-preemptive and Preemptive)</a:t>
            </a:r>
          </a:p>
          <a:p>
            <a:pPr lvl="1">
              <a:spcBef>
                <a:spcPts val="600"/>
              </a:spcBef>
              <a:spcAft>
                <a:spcPts val="0"/>
              </a:spcAft>
            </a:pPr>
            <a:r>
              <a:rPr lang="en-US" sz="2100" dirty="0">
                <a:solidFill>
                  <a:schemeClr val="tx1"/>
                </a:solidFill>
                <a:latin typeface="Calibri" pitchFamily="34" charset="0"/>
                <a:cs typeface="Arial" charset="0"/>
              </a:rPr>
              <a:t>Round Robin</a:t>
            </a:r>
          </a:p>
        </p:txBody>
      </p:sp>
      <p:sp>
        <p:nvSpPr>
          <p:cNvPr id="6" name="Slide Number Placeholder 5"/>
          <p:cNvSpPr>
            <a:spLocks noGrp="1"/>
          </p:cNvSpPr>
          <p:nvPr>
            <p:ph type="sldNum" sz="quarter" idx="4"/>
          </p:nvPr>
        </p:nvSpPr>
        <p:spPr/>
        <p:txBody>
          <a:bodyPr/>
          <a:lstStyle/>
          <a:p>
            <a:pPr>
              <a:defRPr/>
            </a:pPr>
            <a:fld id="{9D292B4F-44AA-446D-83AB-6974526852C9}" type="slidenum">
              <a:rPr lang="en-US" smtClean="0"/>
              <a:pPr>
                <a:defRPr/>
              </a:pPr>
              <a:t>2</a:t>
            </a:fld>
            <a:endParaRPr lang="en-US" sz="1600" dirty="0"/>
          </a:p>
        </p:txBody>
      </p:sp>
      <p:pic>
        <p:nvPicPr>
          <p:cNvPr id="107522" name="Picture 2" descr="https://encrypted-tbn0.gstatic.com/images?q=tbn:ANd9GcQpdxDu42TBS5ZQiRmvNVo6Ih3yDO-nV7I70TRIbdcJimBFwz3hgQ"/>
          <p:cNvPicPr>
            <a:picLocks noChangeAspect="1" noChangeArrowheads="1"/>
          </p:cNvPicPr>
          <p:nvPr/>
        </p:nvPicPr>
        <p:blipFill>
          <a:blip r:embed="rId2" cstate="print"/>
          <a:srcRect/>
          <a:stretch>
            <a:fillRect/>
          </a:stretch>
        </p:blipFill>
        <p:spPr bwMode="auto">
          <a:xfrm>
            <a:off x="76199" y="76200"/>
            <a:ext cx="1600201" cy="990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20</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6477000" cy="990599"/>
          </a:xfrm>
          <a:prstGeom prst="rect">
            <a:avLst/>
          </a:prstGeom>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dirty="0">
                <a:solidFill>
                  <a:schemeClr val="tx1"/>
                </a:solidFill>
                <a:latin typeface="Cambria" panose="02040503050406030204" pitchFamily="18" charset="0"/>
                <a:sym typeface="Calibri"/>
              </a:rPr>
              <a:t>Program template for </a:t>
            </a:r>
            <a:r>
              <a:rPr lang="en-US" i="1" dirty="0">
                <a:solidFill>
                  <a:srgbClr val="0033CC"/>
                </a:solidFill>
                <a:latin typeface="Cambria" panose="02040503050406030204" pitchFamily="18" charset="0"/>
                <a:sym typeface="Calibri"/>
              </a:rPr>
              <a:t>n processes </a:t>
            </a:r>
            <a:r>
              <a:rPr lang="en-US" dirty="0">
                <a:solidFill>
                  <a:schemeClr val="tx1"/>
                </a:solidFill>
                <a:latin typeface="Cambria" panose="02040503050406030204" pitchFamily="18" charset="0"/>
                <a:sym typeface="Calibri"/>
              </a:rPr>
              <a:t>&amp; </a:t>
            </a:r>
            <a:r>
              <a:rPr lang="en-US" i="1" dirty="0">
                <a:solidFill>
                  <a:srgbClr val="0033CC"/>
                </a:solidFill>
                <a:latin typeface="Cambria" panose="02040503050406030204" pitchFamily="18" charset="0"/>
                <a:sym typeface="Calibri"/>
              </a:rPr>
              <a:t>s resources</a:t>
            </a:r>
          </a:p>
        </p:txBody>
      </p:sp>
      <p:sp>
        <p:nvSpPr>
          <p:cNvPr id="2" name="Rectangle 1"/>
          <p:cNvSpPr/>
          <p:nvPr/>
        </p:nvSpPr>
        <p:spPr>
          <a:xfrm>
            <a:off x="228600" y="1219199"/>
            <a:ext cx="4953000" cy="55022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b="1" dirty="0">
              <a:solidFill>
                <a:schemeClr val="tx1"/>
              </a:solidFill>
              <a:latin typeface="Cambria" panose="02040503050406030204" pitchFamily="18" charset="0"/>
            </a:endParaRPr>
          </a:p>
          <a:p>
            <a:r>
              <a:rPr lang="en-US" sz="2500" dirty="0">
                <a:solidFill>
                  <a:schemeClr val="tx1"/>
                </a:solidFill>
                <a:latin typeface="Cambria" panose="02040503050406030204" pitchFamily="18" charset="0"/>
              </a:rPr>
              <a:t>Process(</a:t>
            </a:r>
            <a:r>
              <a:rPr lang="en-US" sz="2500" dirty="0" err="1">
                <a:solidFill>
                  <a:schemeClr val="tx1"/>
                </a:solidFill>
                <a:latin typeface="Cambria" panose="02040503050406030204" pitchFamily="18" charset="0"/>
              </a:rPr>
              <a:t>int</a:t>
            </a:r>
            <a:r>
              <a:rPr lang="en-US" sz="2500" dirty="0">
                <a:solidFill>
                  <a:schemeClr val="tx1"/>
                </a:solidFill>
                <a:latin typeface="Cambria" panose="02040503050406030204" pitchFamily="18" charset="0"/>
              </a:rPr>
              <a:t> id) {</a:t>
            </a:r>
          </a:p>
          <a:p>
            <a:r>
              <a:rPr lang="en-US" sz="2500" dirty="0">
                <a:solidFill>
                  <a:schemeClr val="tx1"/>
                </a:solidFill>
                <a:latin typeface="Cambria" panose="02040503050406030204" pitchFamily="18" charset="0"/>
              </a:rPr>
              <a:t>       while(True){</a:t>
            </a:r>
          </a:p>
          <a:p>
            <a:r>
              <a:rPr lang="en-US" sz="2500" dirty="0">
                <a:solidFill>
                  <a:schemeClr val="tx1"/>
                </a:solidFill>
                <a:latin typeface="Cambria" panose="02040503050406030204" pitchFamily="18" charset="0"/>
              </a:rPr>
              <a:t>	</a:t>
            </a:r>
            <a:r>
              <a:rPr lang="en-US" sz="2500" dirty="0" err="1">
                <a:solidFill>
                  <a:schemeClr val="tx1"/>
                </a:solidFill>
                <a:latin typeface="Cambria" panose="02040503050406030204" pitchFamily="18" charset="0"/>
              </a:rPr>
              <a:t>semWait</a:t>
            </a:r>
            <a:r>
              <a:rPr lang="en-US" sz="2500" dirty="0">
                <a:solidFill>
                  <a:schemeClr val="tx1"/>
                </a:solidFill>
                <a:latin typeface="Cambria" panose="02040503050406030204" pitchFamily="18" charset="0"/>
              </a:rPr>
              <a:t>(s);  //ENTRY</a:t>
            </a:r>
          </a:p>
          <a:p>
            <a:r>
              <a:rPr lang="en-US" sz="2500" dirty="0">
                <a:solidFill>
                  <a:schemeClr val="tx1"/>
                </a:solidFill>
                <a:latin typeface="Cambria" panose="02040503050406030204" pitchFamily="18" charset="0"/>
              </a:rPr>
              <a:t>	//Critical Section</a:t>
            </a:r>
          </a:p>
          <a:p>
            <a:r>
              <a:rPr lang="en-US" sz="2500" dirty="0">
                <a:solidFill>
                  <a:schemeClr val="tx1"/>
                </a:solidFill>
                <a:latin typeface="Cambria" panose="02040503050406030204" pitchFamily="18" charset="0"/>
              </a:rPr>
              <a:t>	</a:t>
            </a:r>
            <a:r>
              <a:rPr lang="en-US" sz="2500" dirty="0" err="1">
                <a:solidFill>
                  <a:schemeClr val="tx1"/>
                </a:solidFill>
                <a:latin typeface="Cambria" panose="02040503050406030204" pitchFamily="18" charset="0"/>
              </a:rPr>
              <a:t>semSignal</a:t>
            </a:r>
            <a:r>
              <a:rPr lang="en-US" sz="2500" dirty="0">
                <a:solidFill>
                  <a:schemeClr val="tx1"/>
                </a:solidFill>
                <a:latin typeface="Cambria" panose="02040503050406030204" pitchFamily="18" charset="0"/>
              </a:rPr>
              <a:t>(s);  //EXIT</a:t>
            </a:r>
          </a:p>
          <a:p>
            <a:r>
              <a:rPr lang="en-US" sz="2500" dirty="0">
                <a:solidFill>
                  <a:schemeClr val="tx1"/>
                </a:solidFill>
                <a:latin typeface="Cambria" panose="02040503050406030204" pitchFamily="18" charset="0"/>
              </a:rPr>
              <a:t>       }</a:t>
            </a:r>
          </a:p>
          <a:p>
            <a:r>
              <a:rPr lang="en-US" sz="2500" dirty="0">
                <a:solidFill>
                  <a:schemeClr val="tx1"/>
                </a:solidFill>
                <a:latin typeface="Cambria" panose="02040503050406030204" pitchFamily="18" charset="0"/>
              </a:rPr>
              <a:t>}</a:t>
            </a:r>
          </a:p>
          <a:p>
            <a:r>
              <a:rPr lang="en-US" sz="2500" dirty="0">
                <a:solidFill>
                  <a:schemeClr val="tx1"/>
                </a:solidFill>
                <a:latin typeface="Cambria" panose="02040503050406030204" pitchFamily="18" charset="0"/>
              </a:rPr>
              <a:t>main(){</a:t>
            </a:r>
          </a:p>
          <a:p>
            <a:r>
              <a:rPr lang="en-US" sz="2500" dirty="0">
                <a:solidFill>
                  <a:schemeClr val="tx1"/>
                </a:solidFill>
                <a:latin typeface="Cambria" panose="02040503050406030204" pitchFamily="18" charset="0"/>
              </a:rPr>
              <a:t>       Process(1);</a:t>
            </a:r>
          </a:p>
          <a:p>
            <a:r>
              <a:rPr lang="en-US" sz="2500" dirty="0">
                <a:solidFill>
                  <a:schemeClr val="tx1"/>
                </a:solidFill>
                <a:latin typeface="Cambria" panose="02040503050406030204" pitchFamily="18" charset="0"/>
              </a:rPr>
              <a:t>       Process(2);</a:t>
            </a:r>
          </a:p>
          <a:p>
            <a:r>
              <a:rPr lang="en-US" sz="2500" dirty="0">
                <a:solidFill>
                  <a:schemeClr val="tx1"/>
                </a:solidFill>
                <a:latin typeface="Cambria" panose="02040503050406030204" pitchFamily="18" charset="0"/>
              </a:rPr>
              <a:t>       Process(3);</a:t>
            </a:r>
          </a:p>
          <a:p>
            <a:r>
              <a:rPr lang="en-US" sz="2500" dirty="0">
                <a:solidFill>
                  <a:schemeClr val="tx1"/>
                </a:solidFill>
                <a:latin typeface="Cambria" panose="02040503050406030204" pitchFamily="18" charset="0"/>
              </a:rPr>
              <a:t>       Process(n);</a:t>
            </a:r>
          </a:p>
          <a:p>
            <a:r>
              <a:rPr lang="en-US" sz="2500" dirty="0">
                <a:solidFill>
                  <a:schemeClr val="tx1"/>
                </a:solidFill>
                <a:latin typeface="Cambria" panose="02040503050406030204" pitchFamily="18" charset="0"/>
              </a:rPr>
              <a:t>}</a:t>
            </a:r>
          </a:p>
          <a:p>
            <a:endParaRPr lang="en-US" sz="100" dirty="0">
              <a:solidFill>
                <a:schemeClr val="tx1"/>
              </a:solidFill>
              <a:latin typeface="Cambria" panose="02040503050406030204" pitchFamily="18" charset="0"/>
            </a:endParaRPr>
          </a:p>
          <a:p>
            <a:endParaRPr lang="en-US" sz="100" dirty="0">
              <a:solidFill>
                <a:schemeClr val="tx1"/>
              </a:solidFill>
              <a:latin typeface="Cambria" panose="02040503050406030204" pitchFamily="18" charset="0"/>
            </a:endParaRPr>
          </a:p>
          <a:p>
            <a:endParaRPr lang="en-US" sz="100" dirty="0">
              <a:solidFill>
                <a:schemeClr val="tx1"/>
              </a:solidFill>
              <a:latin typeface="Cambria" panose="02040503050406030204" pitchFamily="18" charset="0"/>
            </a:endParaRPr>
          </a:p>
        </p:txBody>
      </p:sp>
      <p:sp>
        <p:nvSpPr>
          <p:cNvPr id="4" name="Rectangle 3"/>
          <p:cNvSpPr/>
          <p:nvPr/>
        </p:nvSpPr>
        <p:spPr>
          <a:xfrm>
            <a:off x="5333999" y="2210812"/>
            <a:ext cx="3581401" cy="3046988"/>
          </a:xfrm>
          <a:prstGeom prst="rect">
            <a:avLst/>
          </a:prstGeom>
        </p:spPr>
        <p:txBody>
          <a:bodyPr wrap="square">
            <a:spAutoFit/>
          </a:bodyPr>
          <a:lstStyle/>
          <a:p>
            <a:pPr algn="just">
              <a:spcBef>
                <a:spcPts val="0"/>
              </a:spcBef>
            </a:pPr>
            <a:r>
              <a:rPr lang="en-US" dirty="0" err="1"/>
              <a:t>semWait</a:t>
            </a:r>
            <a:r>
              <a:rPr lang="en-US" dirty="0"/>
              <a:t>(s) – Wait if resource is not available</a:t>
            </a:r>
          </a:p>
          <a:p>
            <a:pPr algn="just">
              <a:spcBef>
                <a:spcPts val="0"/>
              </a:spcBef>
            </a:pPr>
            <a:endParaRPr lang="en-US" dirty="0"/>
          </a:p>
          <a:p>
            <a:pPr algn="just">
              <a:spcBef>
                <a:spcPts val="0"/>
              </a:spcBef>
            </a:pPr>
            <a:endParaRPr lang="en-US" dirty="0"/>
          </a:p>
          <a:p>
            <a:pPr algn="just">
              <a:spcBef>
                <a:spcPts val="0"/>
              </a:spcBef>
            </a:pPr>
            <a:r>
              <a:rPr lang="en-US" dirty="0" err="1"/>
              <a:t>semSignal</a:t>
            </a:r>
            <a:r>
              <a:rPr lang="en-US" dirty="0"/>
              <a:t>(s) – Signals the finish of existing process and make resource available</a:t>
            </a:r>
          </a:p>
        </p:txBody>
      </p:sp>
    </p:spTree>
    <p:extLst>
      <p:ext uri="{BB962C8B-B14F-4D97-AF65-F5344CB8AC3E}">
        <p14:creationId xmlns:p14="http://schemas.microsoft.com/office/powerpoint/2010/main" val="158694500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55277"/>
            <a:ext cx="8229600" cy="1066800"/>
          </a:xfrm>
        </p:spPr>
        <p:txBody>
          <a:bodyPr anchor="ctr"/>
          <a:lstStyle/>
          <a:p>
            <a:pPr algn="ctr" eaLnBrk="1" fontAlgn="auto" hangingPunct="1">
              <a:spcAft>
                <a:spcPts val="0"/>
              </a:spcAft>
              <a:defRPr/>
            </a:pPr>
            <a:r>
              <a:rPr lang="en-US" sz="3600" b="1" spc="100" dirty="0">
                <a:solidFill>
                  <a:schemeClr val="accent1">
                    <a:lumMod val="50000"/>
                  </a:schemeClr>
                </a:solidFill>
              </a:rPr>
              <a:t>Semaphore Primitives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28135"/>
            <a:ext cx="8077200" cy="6054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1447800" y="2431212"/>
            <a:ext cx="1066800" cy="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0" y="4724400"/>
            <a:ext cx="1295400" cy="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161784"/>
      </p:ext>
    </p:extLst>
  </p:cSld>
  <p:clrMapOvr>
    <a:masterClrMapping/>
  </p:clrMapOvr>
  <p:transition spd="med">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22</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7772400" cy="990599"/>
          </a:xfrm>
          <a:prstGeom prst="rect">
            <a:avLst/>
          </a:prstGeom>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500" b="1" dirty="0">
                <a:solidFill>
                  <a:schemeClr val="tx1"/>
                </a:solidFill>
                <a:latin typeface="Cambria" panose="02040503050406030204" pitchFamily="18" charset="0"/>
                <a:sym typeface="Calibri"/>
              </a:rPr>
              <a:t>4 Semaphore types</a:t>
            </a:r>
          </a:p>
        </p:txBody>
      </p:sp>
      <p:sp>
        <p:nvSpPr>
          <p:cNvPr id="251" name="Shape 251"/>
          <p:cNvSpPr txBox="1">
            <a:spLocks noGrp="1"/>
          </p:cNvSpPr>
          <p:nvPr>
            <p:ph sz="quarter" idx="1"/>
          </p:nvPr>
        </p:nvSpPr>
        <p:spPr>
          <a:xfrm>
            <a:off x="304800" y="1219200"/>
            <a:ext cx="8839200" cy="2667000"/>
          </a:xfrm>
          <a:prstGeom prst="rect">
            <a:avLst/>
          </a:prstGeom>
          <a:noFill/>
          <a:ln>
            <a:noFill/>
          </a:ln>
        </p:spPr>
        <p:txBody>
          <a:bodyPr lIns="91425" tIns="45700" rIns="91425" bIns="45700" anchor="t" anchorCtr="0">
            <a:noAutofit/>
          </a:bodyPr>
          <a:lstStyle/>
          <a:p>
            <a:pPr>
              <a:spcAft>
                <a:spcPts val="600"/>
              </a:spcAft>
              <a:buClr>
                <a:schemeClr val="dk1"/>
              </a:buClr>
              <a:buSzPct val="100000"/>
            </a:pPr>
            <a:r>
              <a:rPr lang="en-US" sz="2400" dirty="0">
                <a:solidFill>
                  <a:schemeClr val="dk1"/>
                </a:solidFill>
                <a:highlight>
                  <a:srgbClr val="00FFFF"/>
                </a:highlight>
                <a:latin typeface="Cambria" panose="02040503050406030204" pitchFamily="18" charset="0"/>
                <a:ea typeface="Calibri"/>
                <a:cs typeface="Calibri"/>
                <a:sym typeface="Calibri"/>
              </a:rPr>
              <a:t>Counting semaphores/General semaphores </a:t>
            </a:r>
            <a:r>
              <a:rPr lang="en-US" sz="2400" dirty="0">
                <a:solidFill>
                  <a:schemeClr val="dk1"/>
                </a:solidFill>
                <a:latin typeface="Cambria" panose="02040503050406030204" pitchFamily="18" charset="0"/>
                <a:ea typeface="Calibri"/>
                <a:cs typeface="Calibri"/>
                <a:sym typeface="Calibri"/>
              </a:rPr>
              <a:t>– s is a nonnegative integer</a:t>
            </a:r>
          </a:p>
          <a:p>
            <a:pPr algn="just">
              <a:spcAft>
                <a:spcPts val="600"/>
              </a:spcAft>
              <a:buClr>
                <a:schemeClr val="dk1"/>
              </a:buClr>
              <a:buSzPct val="100000"/>
            </a:pPr>
            <a:r>
              <a:rPr lang="en-US" sz="2400" dirty="0">
                <a:solidFill>
                  <a:schemeClr val="dk1"/>
                </a:solidFill>
                <a:highlight>
                  <a:srgbClr val="FFFF00"/>
                </a:highlight>
                <a:latin typeface="Cambria" panose="02040503050406030204" pitchFamily="18" charset="0"/>
                <a:sym typeface="Calibri"/>
              </a:rPr>
              <a:t>Binary semaphores </a:t>
            </a:r>
            <a:r>
              <a:rPr lang="en-US" sz="2400" dirty="0">
                <a:solidFill>
                  <a:schemeClr val="dk1"/>
                </a:solidFill>
                <a:latin typeface="Cambria" panose="02040503050406030204" pitchFamily="18" charset="0"/>
                <a:sym typeface="Calibri"/>
              </a:rPr>
              <a:t>– s is either {0,1}</a:t>
            </a:r>
          </a:p>
          <a:p>
            <a:pPr algn="just">
              <a:spcAft>
                <a:spcPts val="600"/>
              </a:spcAft>
              <a:buClr>
                <a:schemeClr val="dk1"/>
              </a:buClr>
              <a:buSzPct val="100000"/>
            </a:pPr>
            <a:r>
              <a:rPr lang="en-US" sz="2400" dirty="0">
                <a:solidFill>
                  <a:schemeClr val="dk1"/>
                </a:solidFill>
                <a:highlight>
                  <a:srgbClr val="00FFFF"/>
                </a:highlight>
                <a:latin typeface="Cambria" panose="02040503050406030204" pitchFamily="18" charset="0"/>
                <a:sym typeface="Calibri"/>
              </a:rPr>
              <a:t>Strong semaphores</a:t>
            </a:r>
          </a:p>
          <a:p>
            <a:pPr algn="just">
              <a:spcAft>
                <a:spcPts val="600"/>
              </a:spcAft>
              <a:buClr>
                <a:schemeClr val="dk1"/>
              </a:buClr>
              <a:buSzPct val="100000"/>
            </a:pPr>
            <a:r>
              <a:rPr lang="en-US" sz="2400" dirty="0">
                <a:solidFill>
                  <a:schemeClr val="dk1"/>
                </a:solidFill>
                <a:highlight>
                  <a:srgbClr val="FED6FB"/>
                </a:highlight>
                <a:latin typeface="Cambria" panose="02040503050406030204" pitchFamily="18" charset="0"/>
                <a:sym typeface="Calibri"/>
              </a:rPr>
              <a:t>Weak semaphores</a:t>
            </a:r>
            <a:endParaRPr lang="en-NZ" sz="2400" dirty="0">
              <a:solidFill>
                <a:schemeClr val="dk1"/>
              </a:solidFill>
              <a:highlight>
                <a:srgbClr val="FED6FB"/>
              </a:highlight>
              <a:latin typeface="Cambria" panose="02040503050406030204" pitchFamily="18" charset="0"/>
            </a:endParaRPr>
          </a:p>
          <a:p>
            <a:pPr algn="just">
              <a:spcAft>
                <a:spcPts val="600"/>
              </a:spcAft>
              <a:buClr>
                <a:schemeClr val="dk1"/>
              </a:buClr>
              <a:buSzPct val="100000"/>
            </a:pPr>
            <a:endParaRPr lang="en-US" sz="2400" dirty="0">
              <a:latin typeface="Cambria" panose="02040503050406030204" pitchFamily="18" charset="0"/>
              <a:sym typeface="Calibri"/>
            </a:endParaRPr>
          </a:p>
          <a:p>
            <a:pPr marL="593725" lvl="2" indent="0" algn="just">
              <a:spcAft>
                <a:spcPts val="600"/>
              </a:spcAft>
              <a:buClr>
                <a:schemeClr val="dk1"/>
              </a:buClr>
              <a:buSzPct val="100000"/>
              <a:buNone/>
            </a:pPr>
            <a:endParaRPr lang="en-US" sz="1800" dirty="0">
              <a:solidFill>
                <a:schemeClr val="dk1"/>
              </a:solidFill>
              <a:latin typeface="Cambria" panose="02040503050406030204" pitchFamily="18" charset="0"/>
              <a:ea typeface="Calibri"/>
              <a:cs typeface="Calibri"/>
              <a:sym typeface="Calibri"/>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1" y="3733800"/>
            <a:ext cx="6934199" cy="298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27725"/>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23</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6477000" cy="990599"/>
          </a:xfrm>
          <a:prstGeom prst="rect">
            <a:avLst/>
          </a:prstGeom>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dirty="0">
                <a:solidFill>
                  <a:schemeClr val="tx1"/>
                </a:solidFill>
                <a:latin typeface="Cambria" panose="02040503050406030204" pitchFamily="18" charset="0"/>
                <a:sym typeface="Calibri"/>
              </a:rPr>
              <a:t>Example of semaphore mechanism</a:t>
            </a:r>
            <a:endParaRPr lang="en-US" i="1" dirty="0">
              <a:solidFill>
                <a:srgbClr val="0033CC"/>
              </a:solidFill>
              <a:latin typeface="Cambria" panose="02040503050406030204" pitchFamily="18" charset="0"/>
              <a:sym typeface="Calibri"/>
            </a:endParaRPr>
          </a:p>
        </p:txBody>
      </p:sp>
      <p:sp>
        <p:nvSpPr>
          <p:cNvPr id="2" name="Rectangle 1"/>
          <p:cNvSpPr/>
          <p:nvPr/>
        </p:nvSpPr>
        <p:spPr>
          <a:xfrm>
            <a:off x="228599" y="1219199"/>
            <a:ext cx="8686799" cy="6858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b="1" dirty="0">
              <a:solidFill>
                <a:schemeClr val="tx1"/>
              </a:solidFill>
              <a:latin typeface="Cambria" panose="02040503050406030204" pitchFamily="18" charset="0"/>
            </a:endParaRPr>
          </a:p>
          <a:p>
            <a:r>
              <a:rPr lang="en-US" sz="2500" dirty="0">
                <a:solidFill>
                  <a:schemeClr val="tx1"/>
                </a:solidFill>
                <a:latin typeface="Cambria" panose="02040503050406030204" pitchFamily="18" charset="0"/>
              </a:rPr>
              <a:t>4 Processes and 1 resource i.e. n = 4 and s = 1</a:t>
            </a:r>
          </a:p>
          <a:p>
            <a:endParaRPr lang="en-US" sz="100" dirty="0">
              <a:solidFill>
                <a:schemeClr val="tx1"/>
              </a:solidFill>
              <a:latin typeface="Cambria" panose="02040503050406030204" pitchFamily="18" charset="0"/>
            </a:endParaRPr>
          </a:p>
          <a:p>
            <a:endParaRPr lang="en-US" sz="100" dirty="0">
              <a:solidFill>
                <a:schemeClr val="tx1"/>
              </a:solidFill>
              <a:latin typeface="Cambria" panose="02040503050406030204" pitchFamily="18" charset="0"/>
            </a:endParaRPr>
          </a:p>
          <a:p>
            <a:endParaRPr lang="en-US" sz="100" dirty="0">
              <a:solidFill>
                <a:schemeClr val="tx1"/>
              </a:solidFill>
              <a:latin typeface="Cambria" panose="02040503050406030204" pitchFamily="18"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209800"/>
            <a:ext cx="20669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7400"/>
            <a:ext cx="44196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01" y="3627409"/>
            <a:ext cx="20193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971800" y="3429000"/>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a:effectLst/>
                <a:ea typeface="Calibri"/>
                <a:cs typeface="Mangal"/>
              </a:rPr>
              <a:t>Processor</a:t>
            </a:r>
            <a:endParaRPr lang="en-US" sz="1100">
              <a:effectLst/>
              <a:ea typeface="Calibri"/>
              <a:cs typeface="Mangal"/>
            </a:endParaRPr>
          </a:p>
          <a:p>
            <a:pPr marL="0" marR="0" algn="ctr">
              <a:lnSpc>
                <a:spcPct val="115000"/>
              </a:lnSpc>
              <a:spcBef>
                <a:spcPts val="0"/>
              </a:spcBef>
              <a:spcAft>
                <a:spcPts val="0"/>
              </a:spcAft>
            </a:pPr>
            <a:r>
              <a:rPr lang="en-US" sz="2500">
                <a:effectLst/>
                <a:ea typeface="Calibri"/>
                <a:cs typeface="Mangal"/>
              </a:rPr>
              <a:t>A</a:t>
            </a:r>
            <a:endParaRPr lang="en-US" sz="1100">
              <a:effectLst/>
              <a:ea typeface="Calibri"/>
              <a:cs typeface="Mangal"/>
            </a:endParaRPr>
          </a:p>
        </p:txBody>
      </p:sp>
      <p:cxnSp>
        <p:nvCxnSpPr>
          <p:cNvPr id="5" name="Straight Arrow Connector 4"/>
          <p:cNvCxnSpPr>
            <a:endCxn id="9" idx="1"/>
          </p:cNvCxnSpPr>
          <p:nvPr/>
        </p:nvCxnSpPr>
        <p:spPr>
          <a:xfrm>
            <a:off x="2295524" y="39052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57849" y="3446972"/>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gn="ctr">
              <a:lnSpc>
                <a:spcPct val="115000"/>
              </a:lnSpc>
              <a:spcBef>
                <a:spcPts val="0"/>
              </a:spcBef>
              <a:spcAft>
                <a:spcPts val="0"/>
              </a:spcAft>
            </a:pPr>
            <a:r>
              <a:rPr lang="en-US" sz="2500" dirty="0">
                <a:ea typeface="Calibri"/>
                <a:cs typeface="Mangal"/>
              </a:rPr>
              <a:t>s = s -1 = 0</a:t>
            </a:r>
            <a:endParaRPr lang="en-US" sz="1100" dirty="0">
              <a:effectLst/>
              <a:ea typeface="Calibri"/>
              <a:cs typeface="Mangal"/>
            </a:endParaRPr>
          </a:p>
        </p:txBody>
      </p:sp>
      <p:cxnSp>
        <p:nvCxnSpPr>
          <p:cNvPr id="13" name="Straight Arrow Connector 12"/>
          <p:cNvCxnSpPr>
            <a:endCxn id="12" idx="1"/>
          </p:cNvCxnSpPr>
          <p:nvPr/>
        </p:nvCxnSpPr>
        <p:spPr>
          <a:xfrm>
            <a:off x="4981573" y="39232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029200"/>
            <a:ext cx="20002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2726309" y="4800600"/>
            <a:ext cx="1626975"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Processor</a:t>
            </a:r>
            <a:endParaRPr lang="en-US" sz="1100" dirty="0">
              <a:effectLst/>
              <a:ea typeface="Calibri"/>
              <a:cs typeface="Mangal"/>
            </a:endParaRPr>
          </a:p>
          <a:p>
            <a:pPr marL="0" marR="0" algn="ctr">
              <a:lnSpc>
                <a:spcPct val="115000"/>
              </a:lnSpc>
              <a:spcBef>
                <a:spcPts val="0"/>
              </a:spcBef>
              <a:spcAft>
                <a:spcPts val="0"/>
              </a:spcAft>
            </a:pPr>
            <a:r>
              <a:rPr lang="en-US" sz="2500" dirty="0">
                <a:effectLst/>
                <a:ea typeface="Calibri"/>
                <a:cs typeface="Mangal"/>
              </a:rPr>
              <a:t>B</a:t>
            </a:r>
            <a:endParaRPr lang="en-US" sz="1100" dirty="0">
              <a:effectLst/>
              <a:ea typeface="Calibri"/>
              <a:cs typeface="Mangal"/>
            </a:endParaRPr>
          </a:p>
        </p:txBody>
      </p:sp>
      <p:cxnSp>
        <p:nvCxnSpPr>
          <p:cNvPr id="16" name="Straight Arrow Connector 15"/>
          <p:cNvCxnSpPr>
            <a:endCxn id="15" idx="1"/>
          </p:cNvCxnSpPr>
          <p:nvPr/>
        </p:nvCxnSpPr>
        <p:spPr>
          <a:xfrm>
            <a:off x="2050033" y="52768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05762" y="4818572"/>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gn="ctr">
              <a:lnSpc>
                <a:spcPct val="115000"/>
              </a:lnSpc>
              <a:spcBef>
                <a:spcPts val="0"/>
              </a:spcBef>
              <a:spcAft>
                <a:spcPts val="0"/>
              </a:spcAft>
            </a:pPr>
            <a:r>
              <a:rPr lang="en-US" sz="2500" dirty="0">
                <a:ea typeface="Calibri"/>
                <a:cs typeface="Mangal"/>
              </a:rPr>
              <a:t>s = s -1 = -1</a:t>
            </a:r>
            <a:endParaRPr lang="en-US" sz="1100" dirty="0">
              <a:effectLst/>
              <a:ea typeface="Calibri"/>
              <a:cs typeface="Mangal"/>
            </a:endParaRPr>
          </a:p>
        </p:txBody>
      </p:sp>
      <p:cxnSp>
        <p:nvCxnSpPr>
          <p:cNvPr id="18" name="Straight Arrow Connector 17"/>
          <p:cNvCxnSpPr>
            <a:endCxn id="17" idx="1"/>
          </p:cNvCxnSpPr>
          <p:nvPr/>
        </p:nvCxnSpPr>
        <p:spPr>
          <a:xfrm>
            <a:off x="4429486" y="52948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67912" y="52948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3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4886325"/>
            <a:ext cx="1428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7067912" y="2057400"/>
            <a:ext cx="1847486" cy="1133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semWait</a:t>
            </a:r>
            <a:r>
              <a:rPr lang="en-US" dirty="0"/>
              <a:t>(s)</a:t>
            </a:r>
          </a:p>
          <a:p>
            <a:r>
              <a:rPr lang="en-US" dirty="0"/>
              <a:t>//CS</a:t>
            </a:r>
          </a:p>
          <a:p>
            <a:r>
              <a:rPr lang="en-US" dirty="0" err="1"/>
              <a:t>semSignal</a:t>
            </a:r>
            <a:r>
              <a:rPr lang="en-US" dirty="0"/>
              <a:t>(s)</a:t>
            </a:r>
          </a:p>
        </p:txBody>
      </p:sp>
    </p:spTree>
    <p:extLst>
      <p:ext uri="{BB962C8B-B14F-4D97-AF65-F5344CB8AC3E}">
        <p14:creationId xmlns:p14="http://schemas.microsoft.com/office/powerpoint/2010/main" val="27765658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24</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6477000" cy="990599"/>
          </a:xfrm>
          <a:prstGeom prst="rect">
            <a:avLst/>
          </a:prstGeom>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dirty="0">
                <a:solidFill>
                  <a:schemeClr val="tx1"/>
                </a:solidFill>
                <a:latin typeface="Cambria" panose="02040503050406030204" pitchFamily="18" charset="0"/>
                <a:sym typeface="Calibri"/>
              </a:rPr>
              <a:t>Example of semaphore mechanism</a:t>
            </a:r>
            <a:endParaRPr lang="en-US" i="1" dirty="0">
              <a:solidFill>
                <a:srgbClr val="0033CC"/>
              </a:solidFill>
              <a:latin typeface="Cambria" panose="02040503050406030204" pitchFamily="18" charset="0"/>
              <a:sym typeface="Calibri"/>
            </a:endParaRPr>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47800"/>
            <a:ext cx="20002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2726309" y="1219200"/>
            <a:ext cx="1626975"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Processor</a:t>
            </a:r>
            <a:endParaRPr lang="en-US" sz="1100" dirty="0">
              <a:effectLst/>
              <a:ea typeface="Calibri"/>
              <a:cs typeface="Mangal"/>
            </a:endParaRPr>
          </a:p>
          <a:p>
            <a:pPr marL="0" marR="0" algn="ctr">
              <a:lnSpc>
                <a:spcPct val="115000"/>
              </a:lnSpc>
              <a:spcBef>
                <a:spcPts val="0"/>
              </a:spcBef>
              <a:spcAft>
                <a:spcPts val="0"/>
              </a:spcAft>
            </a:pPr>
            <a:r>
              <a:rPr lang="en-US" sz="2500" dirty="0">
                <a:effectLst/>
                <a:ea typeface="Calibri"/>
                <a:cs typeface="Mangal"/>
              </a:rPr>
              <a:t>B</a:t>
            </a:r>
            <a:endParaRPr lang="en-US" sz="1100" dirty="0">
              <a:effectLst/>
              <a:ea typeface="Calibri"/>
              <a:cs typeface="Mangal"/>
            </a:endParaRPr>
          </a:p>
        </p:txBody>
      </p:sp>
      <p:cxnSp>
        <p:nvCxnSpPr>
          <p:cNvPr id="16" name="Straight Arrow Connector 15"/>
          <p:cNvCxnSpPr>
            <a:endCxn id="15" idx="1"/>
          </p:cNvCxnSpPr>
          <p:nvPr/>
        </p:nvCxnSpPr>
        <p:spPr>
          <a:xfrm>
            <a:off x="2050033" y="16954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05762" y="1237172"/>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gn="ctr">
              <a:lnSpc>
                <a:spcPct val="115000"/>
              </a:lnSpc>
              <a:spcBef>
                <a:spcPts val="0"/>
              </a:spcBef>
              <a:spcAft>
                <a:spcPts val="0"/>
              </a:spcAft>
            </a:pPr>
            <a:r>
              <a:rPr lang="en-US" sz="2500" dirty="0">
                <a:ea typeface="Calibri"/>
                <a:cs typeface="Mangal"/>
              </a:rPr>
              <a:t>s = s -1 = -1</a:t>
            </a:r>
            <a:endParaRPr lang="en-US" sz="1100" dirty="0">
              <a:effectLst/>
              <a:ea typeface="Calibri"/>
              <a:cs typeface="Mangal"/>
            </a:endParaRPr>
          </a:p>
        </p:txBody>
      </p:sp>
      <p:cxnSp>
        <p:nvCxnSpPr>
          <p:cNvPr id="18" name="Straight Arrow Connector 17"/>
          <p:cNvCxnSpPr>
            <a:endCxn id="17" idx="1"/>
          </p:cNvCxnSpPr>
          <p:nvPr/>
        </p:nvCxnSpPr>
        <p:spPr>
          <a:xfrm>
            <a:off x="4429486" y="17134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275631"/>
            <a:ext cx="1428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178638" y="2743200"/>
            <a:ext cx="8980012" cy="1153963"/>
            <a:chOff x="178638" y="2743200"/>
            <a:chExt cx="8980012" cy="1153963"/>
          </a:xfrm>
        </p:grpSpPr>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38" y="2963713"/>
              <a:ext cx="16573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543893" y="2743200"/>
              <a:ext cx="1501895"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Processor</a:t>
              </a:r>
              <a:endParaRPr lang="en-US" sz="1100" dirty="0">
                <a:effectLst/>
                <a:ea typeface="Calibri"/>
                <a:cs typeface="Mangal"/>
              </a:endParaRPr>
            </a:p>
            <a:p>
              <a:pPr marL="0" marR="0" algn="ctr">
                <a:lnSpc>
                  <a:spcPct val="115000"/>
                </a:lnSpc>
                <a:spcBef>
                  <a:spcPts val="0"/>
                </a:spcBef>
                <a:spcAft>
                  <a:spcPts val="0"/>
                </a:spcAft>
              </a:pPr>
              <a:r>
                <a:rPr lang="en-US" sz="2500" dirty="0">
                  <a:effectLst/>
                  <a:ea typeface="Calibri"/>
                  <a:cs typeface="Mangal"/>
                </a:rPr>
                <a:t>C</a:t>
              </a:r>
              <a:endParaRPr lang="en-US" sz="1100" dirty="0">
                <a:effectLst/>
                <a:ea typeface="Calibri"/>
                <a:cs typeface="Mangal"/>
              </a:endParaRPr>
            </a:p>
          </p:txBody>
        </p:sp>
        <p:cxnSp>
          <p:nvCxnSpPr>
            <p:cNvPr id="22" name="Straight Arrow Connector 21"/>
            <p:cNvCxnSpPr>
              <a:endCxn id="21" idx="1"/>
            </p:cNvCxnSpPr>
            <p:nvPr/>
          </p:nvCxnSpPr>
          <p:spPr>
            <a:xfrm>
              <a:off x="1867617" y="32194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50638" y="2761172"/>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gn="ctr">
                <a:lnSpc>
                  <a:spcPct val="115000"/>
                </a:lnSpc>
                <a:spcBef>
                  <a:spcPts val="0"/>
                </a:spcBef>
                <a:spcAft>
                  <a:spcPts val="0"/>
                </a:spcAft>
              </a:pPr>
              <a:r>
                <a:rPr lang="en-US" sz="2500" dirty="0">
                  <a:ea typeface="Calibri"/>
                  <a:cs typeface="Mangal"/>
                </a:rPr>
                <a:t>s = s -1 = -2</a:t>
              </a:r>
              <a:endParaRPr lang="en-US" sz="1100" dirty="0">
                <a:effectLst/>
                <a:ea typeface="Calibri"/>
                <a:cs typeface="Mangal"/>
              </a:endParaRPr>
            </a:p>
          </p:txBody>
        </p:sp>
        <p:cxnSp>
          <p:nvCxnSpPr>
            <p:cNvPr id="24" name="Straight Arrow Connector 23"/>
            <p:cNvCxnSpPr/>
            <p:nvPr/>
          </p:nvCxnSpPr>
          <p:spPr>
            <a:xfrm>
              <a:off x="4121988" y="32374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12788" y="3237422"/>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6050" y="2906563"/>
              <a:ext cx="1752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178638" y="4211128"/>
            <a:ext cx="8924926" cy="1075247"/>
            <a:chOff x="178638" y="4211128"/>
            <a:chExt cx="8924926" cy="1075247"/>
          </a:xfrm>
        </p:grpSpPr>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638" y="4343400"/>
              <a:ext cx="16287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2505076" y="4211128"/>
              <a:ext cx="1501895"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Processor</a:t>
              </a:r>
              <a:endParaRPr lang="en-US" sz="1100" dirty="0">
                <a:effectLst/>
                <a:ea typeface="Calibri"/>
                <a:cs typeface="Mangal"/>
              </a:endParaRPr>
            </a:p>
            <a:p>
              <a:pPr marL="0" marR="0" algn="ctr">
                <a:lnSpc>
                  <a:spcPct val="115000"/>
                </a:lnSpc>
                <a:spcBef>
                  <a:spcPts val="0"/>
                </a:spcBef>
                <a:spcAft>
                  <a:spcPts val="0"/>
                </a:spcAft>
              </a:pPr>
              <a:r>
                <a:rPr lang="en-US" sz="2500" dirty="0">
                  <a:effectLst/>
                  <a:ea typeface="Calibri"/>
                  <a:cs typeface="Mangal"/>
                </a:rPr>
                <a:t>D</a:t>
              </a:r>
              <a:endParaRPr lang="en-US" sz="1100" dirty="0">
                <a:effectLst/>
                <a:ea typeface="Calibri"/>
                <a:cs typeface="Mangal"/>
              </a:endParaRPr>
            </a:p>
          </p:txBody>
        </p:sp>
        <p:cxnSp>
          <p:nvCxnSpPr>
            <p:cNvPr id="30" name="Straight Arrow Connector 29"/>
            <p:cNvCxnSpPr>
              <a:endCxn id="29" idx="1"/>
            </p:cNvCxnSpPr>
            <p:nvPr/>
          </p:nvCxnSpPr>
          <p:spPr>
            <a:xfrm>
              <a:off x="1828800" y="4687378"/>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11821" y="4229100"/>
              <a:ext cx="1962150" cy="952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gn="ctr">
                <a:lnSpc>
                  <a:spcPct val="115000"/>
                </a:lnSpc>
                <a:spcBef>
                  <a:spcPts val="0"/>
                </a:spcBef>
                <a:spcAft>
                  <a:spcPts val="0"/>
                </a:spcAft>
              </a:pPr>
              <a:r>
                <a:rPr lang="en-US" sz="2500" dirty="0">
                  <a:ea typeface="Calibri"/>
                  <a:cs typeface="Mangal"/>
                </a:rPr>
                <a:t>s = s -1 = -3</a:t>
              </a:r>
              <a:endParaRPr lang="en-US" sz="1100" dirty="0">
                <a:effectLst/>
                <a:ea typeface="Calibri"/>
                <a:cs typeface="Mangal"/>
              </a:endParaRPr>
            </a:p>
          </p:txBody>
        </p:sp>
        <p:cxnSp>
          <p:nvCxnSpPr>
            <p:cNvPr id="32" name="Straight Arrow Connector 31"/>
            <p:cNvCxnSpPr/>
            <p:nvPr/>
          </p:nvCxnSpPr>
          <p:spPr>
            <a:xfrm>
              <a:off x="4083171" y="47053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673971" y="47053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9064" y="4343400"/>
              <a:ext cx="17145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5" name="Rounded Rectangle 34"/>
          <p:cNvSpPr/>
          <p:nvPr/>
        </p:nvSpPr>
        <p:spPr>
          <a:xfrm>
            <a:off x="152400" y="5588000"/>
            <a:ext cx="2660974" cy="113347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Process A exits CS and give signal on s</a:t>
            </a:r>
          </a:p>
        </p:txBody>
      </p:sp>
      <p:grpSp>
        <p:nvGrpSpPr>
          <p:cNvPr id="8" name="Group 7"/>
          <p:cNvGrpSpPr/>
          <p:nvPr/>
        </p:nvGrpSpPr>
        <p:grpSpPr>
          <a:xfrm>
            <a:off x="2895600" y="5600699"/>
            <a:ext cx="3093917" cy="1120775"/>
            <a:chOff x="2895600" y="5600699"/>
            <a:chExt cx="3093917" cy="1120775"/>
          </a:xfrm>
        </p:grpSpPr>
        <p:sp>
          <p:nvSpPr>
            <p:cNvPr id="38" name="Rectangle 37"/>
            <p:cNvSpPr/>
            <p:nvPr/>
          </p:nvSpPr>
          <p:spPr>
            <a:xfrm>
              <a:off x="3581400" y="5600699"/>
              <a:ext cx="2408117" cy="11207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500" dirty="0">
                  <a:effectLst/>
                  <a:ea typeface="Calibri"/>
                  <a:cs typeface="Mangal"/>
                </a:rPr>
                <a:t>Semaphore</a:t>
              </a:r>
              <a:endParaRPr lang="en-US" sz="1100" dirty="0">
                <a:effectLst/>
                <a:ea typeface="Calibri"/>
                <a:cs typeface="Mangal"/>
              </a:endParaRPr>
            </a:p>
            <a:p>
              <a:pPr marL="0" marR="0">
                <a:lnSpc>
                  <a:spcPct val="115000"/>
                </a:lnSpc>
                <a:spcBef>
                  <a:spcPts val="0"/>
                </a:spcBef>
                <a:spcAft>
                  <a:spcPts val="0"/>
                </a:spcAft>
              </a:pPr>
              <a:r>
                <a:rPr lang="en-US" sz="2500" dirty="0">
                  <a:ea typeface="Calibri"/>
                  <a:cs typeface="Mangal"/>
                </a:rPr>
                <a:t>s = s +1 </a:t>
              </a:r>
            </a:p>
            <a:p>
              <a:pPr marL="0" marR="0">
                <a:lnSpc>
                  <a:spcPct val="115000"/>
                </a:lnSpc>
                <a:spcBef>
                  <a:spcPts val="0"/>
                </a:spcBef>
                <a:spcAft>
                  <a:spcPts val="0"/>
                </a:spcAft>
              </a:pPr>
              <a:r>
                <a:rPr lang="en-US" sz="2500" dirty="0">
                  <a:ea typeface="Calibri"/>
                  <a:cs typeface="Mangal"/>
                </a:rPr>
                <a:t>= -3+1 = -2</a:t>
              </a:r>
              <a:endParaRPr lang="en-US" sz="1100" dirty="0">
                <a:effectLst/>
                <a:ea typeface="Calibri"/>
                <a:cs typeface="Mangal"/>
              </a:endParaRPr>
            </a:p>
          </p:txBody>
        </p:sp>
        <p:cxnSp>
          <p:nvCxnSpPr>
            <p:cNvPr id="39" name="Straight Arrow Connector 38"/>
            <p:cNvCxnSpPr/>
            <p:nvPr/>
          </p:nvCxnSpPr>
          <p:spPr>
            <a:xfrm>
              <a:off x="2895600" y="6076950"/>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997695" y="5286375"/>
            <a:ext cx="2917705" cy="1435100"/>
            <a:chOff x="5997695" y="5286375"/>
            <a:chExt cx="2917705" cy="1435100"/>
          </a:xfrm>
        </p:grpSpPr>
        <p:cxnSp>
          <p:nvCxnSpPr>
            <p:cNvPr id="20" name="Straight Arrow Connector 19"/>
            <p:cNvCxnSpPr/>
            <p:nvPr/>
          </p:nvCxnSpPr>
          <p:spPr>
            <a:xfrm>
              <a:off x="5997695" y="6161086"/>
              <a:ext cx="676276"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9900" y="5730875"/>
              <a:ext cx="1752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086837" y="5286375"/>
              <a:ext cx="2828563" cy="5810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Schedule B</a:t>
              </a:r>
            </a:p>
          </p:txBody>
        </p:sp>
      </p:grpSp>
    </p:spTree>
    <p:extLst>
      <p:ext uri="{BB962C8B-B14F-4D97-AF65-F5344CB8AC3E}">
        <p14:creationId xmlns:p14="http://schemas.microsoft.com/office/powerpoint/2010/main" val="304712382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25</a:t>
            </a:fld>
            <a:endParaRPr lang="en-US" sz="16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
            <a:ext cx="6629400" cy="631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3F9DDA4D-D133-4A70-894A-A5C335B6035F}"/>
              </a:ext>
            </a:extLst>
          </p:cNvPr>
          <p:cNvSpPr/>
          <p:nvPr/>
        </p:nvSpPr>
        <p:spPr>
          <a:xfrm>
            <a:off x="7467600" y="914400"/>
            <a:ext cx="1600200" cy="1600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b="1" dirty="0">
              <a:solidFill>
                <a:schemeClr val="tx1"/>
              </a:solidFill>
              <a:latin typeface="Cambria" panose="02040503050406030204" pitchFamily="18" charset="0"/>
            </a:endParaRPr>
          </a:p>
          <a:p>
            <a:r>
              <a:rPr lang="en-US" sz="2000" b="1" dirty="0">
                <a:solidFill>
                  <a:schemeClr val="tx1"/>
                </a:solidFill>
                <a:latin typeface="Cambria" panose="02040503050406030204" pitchFamily="18" charset="0"/>
              </a:rPr>
              <a:t>3 Processes </a:t>
            </a:r>
          </a:p>
          <a:p>
            <a:r>
              <a:rPr lang="en-US" sz="2000" b="1" dirty="0">
                <a:solidFill>
                  <a:schemeClr val="tx1"/>
                </a:solidFill>
                <a:latin typeface="Cambria" panose="02040503050406030204" pitchFamily="18" charset="0"/>
              </a:rPr>
              <a:t>1 resource </a:t>
            </a:r>
          </a:p>
          <a:p>
            <a:r>
              <a:rPr lang="en-US" sz="2000" b="1" dirty="0">
                <a:solidFill>
                  <a:schemeClr val="tx1"/>
                </a:solidFill>
                <a:latin typeface="Cambria" panose="02040503050406030204" pitchFamily="18" charset="0"/>
              </a:rPr>
              <a:t>i.e. n = 3</a:t>
            </a:r>
          </a:p>
          <a:p>
            <a:r>
              <a:rPr lang="en-US" sz="2000" b="1" dirty="0">
                <a:solidFill>
                  <a:schemeClr val="tx1"/>
                </a:solidFill>
                <a:latin typeface="Cambria" panose="02040503050406030204" pitchFamily="18" charset="0"/>
              </a:rPr>
              <a:t>s = 1</a:t>
            </a:r>
          </a:p>
          <a:p>
            <a:endParaRPr lang="en-US" sz="100" b="1" dirty="0">
              <a:solidFill>
                <a:schemeClr val="tx1"/>
              </a:solidFill>
              <a:latin typeface="Cambria" panose="02040503050406030204" pitchFamily="18" charset="0"/>
            </a:endParaRPr>
          </a:p>
          <a:p>
            <a:endParaRPr lang="en-US" sz="100" b="1" dirty="0">
              <a:solidFill>
                <a:schemeClr val="tx1"/>
              </a:solidFill>
              <a:latin typeface="Cambria" panose="02040503050406030204" pitchFamily="18" charset="0"/>
            </a:endParaRPr>
          </a:p>
          <a:p>
            <a:endParaRPr lang="en-US" sz="100" b="1"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43518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26</a:t>
            </a:fld>
            <a:endParaRPr lang="en-US" sz="1600" dirty="0"/>
          </a:p>
        </p:txBody>
      </p:sp>
      <p:sp>
        <p:nvSpPr>
          <p:cNvPr id="5" name="Shape 250"/>
          <p:cNvSpPr txBox="1">
            <a:spLocks noGrp="1"/>
          </p:cNvSpPr>
          <p:nvPr>
            <p:ph type="title"/>
          </p:nvPr>
        </p:nvSpPr>
        <p:spPr>
          <a:xfrm>
            <a:off x="76200" y="76201"/>
            <a:ext cx="7772400" cy="990599"/>
          </a:xfrm>
          <a:prstGeom prst="rect">
            <a:avLst/>
          </a:prstGeom>
        </p:spPr>
        <p:txBody>
          <a:bodyPr lIns="91425" tIns="45700" rIns="91425" bIns="45700" anchor="ctr" anchorCtr="0">
            <a:noAutofit/>
          </a:bodyPr>
          <a:lstStyle/>
          <a:p>
            <a:pPr algn="ctr">
              <a:spcBef>
                <a:spcPts val="0"/>
              </a:spcBef>
              <a:spcAft>
                <a:spcPts val="0"/>
              </a:spcAft>
              <a:buClr>
                <a:schemeClr val="dk1"/>
              </a:buClr>
              <a:buSzPct val="25000"/>
            </a:pPr>
            <a:r>
              <a:rPr lang="en-US" sz="2800" dirty="0">
                <a:solidFill>
                  <a:schemeClr val="tx1"/>
                </a:solidFill>
                <a:sym typeface="Calibri"/>
              </a:rPr>
              <a:t>Counting Semaphore</a:t>
            </a:r>
            <a:endParaRPr lang="en-US" sz="2800" b="1" dirty="0">
              <a:solidFill>
                <a:schemeClr val="tx1"/>
              </a:solidFill>
              <a:sym typeface="Calibri"/>
            </a:endParaRPr>
          </a:p>
        </p:txBody>
      </p:sp>
      <p:sp>
        <p:nvSpPr>
          <p:cNvPr id="2" name="Rectangle 1"/>
          <p:cNvSpPr/>
          <p:nvPr/>
        </p:nvSpPr>
        <p:spPr>
          <a:xfrm>
            <a:off x="426098" y="1295400"/>
            <a:ext cx="8305800" cy="1200329"/>
          </a:xfrm>
          <a:prstGeom prst="rect">
            <a:avLst/>
          </a:prstGeom>
        </p:spPr>
        <p:txBody>
          <a:bodyPr wrap="square">
            <a:spAutoFit/>
          </a:bodyPr>
          <a:lstStyle/>
          <a:p>
            <a:r>
              <a:rPr lang="en-US" dirty="0">
                <a:solidFill>
                  <a:srgbClr val="0033CC"/>
                </a:solidFill>
              </a:rPr>
              <a:t>5 processes and 2 available Resources</a:t>
            </a:r>
          </a:p>
          <a:p>
            <a:r>
              <a:rPr lang="en-US" dirty="0">
                <a:solidFill>
                  <a:srgbClr val="0033CC"/>
                </a:solidFill>
              </a:rPr>
              <a:t>N = 5</a:t>
            </a:r>
          </a:p>
          <a:p>
            <a:r>
              <a:rPr lang="en-US" dirty="0">
                <a:solidFill>
                  <a:srgbClr val="0033CC"/>
                </a:solidFill>
              </a:rPr>
              <a:t>S = 2</a:t>
            </a:r>
            <a:endParaRPr lang="en-US" dirty="0"/>
          </a:p>
        </p:txBody>
      </p:sp>
    </p:spTree>
    <p:extLst>
      <p:ext uri="{BB962C8B-B14F-4D97-AF65-F5344CB8AC3E}">
        <p14:creationId xmlns:p14="http://schemas.microsoft.com/office/powerpoint/2010/main" val="681556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7467600" cy="5520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27</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76200" y="76201"/>
            <a:ext cx="7772400" cy="990599"/>
          </a:xfrm>
          <a:prstGeom prst="rect">
            <a:avLst/>
          </a:prstGeom>
        </p:spPr>
        <p:txBody>
          <a:bodyPr lIns="91425" tIns="45700" rIns="91425" bIns="45700" anchor="ctr" anchorCtr="0">
            <a:noAutofit/>
          </a:bodyPr>
          <a:lstStyle/>
          <a:p>
            <a:pPr algn="ctr">
              <a:spcBef>
                <a:spcPts val="0"/>
              </a:spcBef>
              <a:spcAft>
                <a:spcPts val="0"/>
              </a:spcAft>
              <a:buClr>
                <a:schemeClr val="dk1"/>
              </a:buClr>
              <a:buSzPct val="25000"/>
            </a:pPr>
            <a:r>
              <a:rPr lang="en-US" sz="2800" dirty="0">
                <a:solidFill>
                  <a:schemeClr val="tx1"/>
                </a:solidFill>
                <a:sym typeface="Calibri"/>
              </a:rPr>
              <a:t>Binary Semaphore - Definition</a:t>
            </a:r>
            <a:br>
              <a:rPr lang="en-US" sz="2800" dirty="0">
                <a:solidFill>
                  <a:schemeClr val="tx1"/>
                </a:solidFill>
                <a:sym typeface="Calibri"/>
              </a:rPr>
            </a:br>
            <a:r>
              <a:rPr lang="en-US" sz="2400" dirty="0">
                <a:solidFill>
                  <a:srgbClr val="0033CC"/>
                </a:solidFill>
                <a:ea typeface="Calibri"/>
                <a:cs typeface="Calibri"/>
              </a:rPr>
              <a:t>A semaphore that takes only the values </a:t>
            </a:r>
            <a:r>
              <a:rPr lang="en-US" sz="2400" b="1" dirty="0">
                <a:solidFill>
                  <a:srgbClr val="C00000"/>
                </a:solidFill>
                <a:ea typeface="Calibri"/>
                <a:cs typeface="Calibri"/>
              </a:rPr>
              <a:t>0 &amp; 1</a:t>
            </a:r>
            <a:r>
              <a:rPr lang="en-US" sz="2800" b="1" dirty="0">
                <a:solidFill>
                  <a:schemeClr val="tx1"/>
                </a:solidFill>
                <a:sym typeface="Calibri"/>
              </a:rPr>
              <a:t> </a:t>
            </a:r>
          </a:p>
        </p:txBody>
      </p:sp>
      <p:sp>
        <p:nvSpPr>
          <p:cNvPr id="7" name="Rectangle 4"/>
          <p:cNvSpPr txBox="1">
            <a:spLocks noChangeArrowheads="1"/>
          </p:cNvSpPr>
          <p:nvPr/>
        </p:nvSpPr>
        <p:spPr bwMode="auto">
          <a:xfrm>
            <a:off x="533399" y="1143000"/>
            <a:ext cx="8153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320040" indent="-320040" fontAlgn="auto">
              <a:spcAft>
                <a:spcPts val="0"/>
              </a:spcAft>
              <a:buFont typeface="Wingdings"/>
              <a:buChar char=""/>
              <a:defRPr/>
            </a:pPr>
            <a:endParaRPr lang="en-US" sz="2500" dirty="0">
              <a:solidFill>
                <a:srgbClr val="C00000"/>
              </a:solidFill>
              <a:ea typeface="Calibri"/>
              <a:cs typeface="Calibri"/>
            </a:endParaRPr>
          </a:p>
        </p:txBody>
      </p:sp>
      <p:sp>
        <p:nvSpPr>
          <p:cNvPr id="2" name="Rounded Rectangle 1"/>
          <p:cNvSpPr/>
          <p:nvPr/>
        </p:nvSpPr>
        <p:spPr>
          <a:xfrm>
            <a:off x="5562599" y="1291087"/>
            <a:ext cx="2057400" cy="121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rgbClr val="C00000"/>
                </a:solidFill>
              </a:rPr>
              <a:t>Initialization</a:t>
            </a:r>
          </a:p>
          <a:p>
            <a:pPr algn="ctr"/>
            <a:r>
              <a:rPr lang="en-US" sz="2500" dirty="0">
                <a:solidFill>
                  <a:srgbClr val="C00000"/>
                </a:solidFill>
              </a:rPr>
              <a:t>s = 1</a:t>
            </a:r>
          </a:p>
        </p:txBody>
      </p:sp>
    </p:spTree>
    <p:extLst>
      <p:ext uri="{BB962C8B-B14F-4D97-AF65-F5344CB8AC3E}">
        <p14:creationId xmlns:p14="http://schemas.microsoft.com/office/powerpoint/2010/main" val="206966473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28</a:t>
            </a:fld>
            <a:endParaRPr lang="en-US" sz="1200" b="0" i="0" u="none" strike="noStrike" cap="none" baseline="0">
              <a:solidFill>
                <a:srgbClr val="898989"/>
              </a:solidFill>
              <a:latin typeface="Calibri"/>
              <a:ea typeface="Calibri"/>
              <a:cs typeface="Calibri"/>
              <a:sym typeface="Calibri"/>
            </a:endParaRPr>
          </a:p>
        </p:txBody>
      </p:sp>
      <p:sp>
        <p:nvSpPr>
          <p:cNvPr id="250" name="Shape 250"/>
          <p:cNvSpPr txBox="1">
            <a:spLocks noGrp="1"/>
          </p:cNvSpPr>
          <p:nvPr>
            <p:ph type="title"/>
          </p:nvPr>
        </p:nvSpPr>
        <p:spPr>
          <a:xfrm>
            <a:off x="609600" y="1"/>
            <a:ext cx="7772400" cy="990599"/>
          </a:xfrm>
          <a:prstGeom prst="rect">
            <a:avLst/>
          </a:prstGeom>
        </p:spPr>
        <p:txBody>
          <a:bodyPr lIns="91425" tIns="45700" rIns="91425" bIns="45700" anchor="ctr" anchorCtr="0">
            <a:noAutofit/>
          </a:bodyPr>
          <a:lstStyle/>
          <a:p>
            <a:pPr algn="ctr">
              <a:spcBef>
                <a:spcPts val="0"/>
              </a:spcBef>
              <a:spcAft>
                <a:spcPts val="0"/>
              </a:spcAft>
              <a:buClr>
                <a:schemeClr val="dk1"/>
              </a:buClr>
              <a:buSzPct val="25000"/>
            </a:pPr>
            <a:r>
              <a:rPr lang="en-US" sz="2800" dirty="0" err="1">
                <a:solidFill>
                  <a:schemeClr val="tx1"/>
                </a:solidFill>
                <a:sym typeface="Calibri"/>
              </a:rPr>
              <a:t>Mutex</a:t>
            </a:r>
            <a:br>
              <a:rPr lang="en-US" sz="2800" dirty="0">
                <a:solidFill>
                  <a:schemeClr val="tx1"/>
                </a:solidFill>
                <a:sym typeface="Calibri"/>
              </a:rPr>
            </a:br>
            <a:r>
              <a:rPr lang="en-US" sz="2400" i="1" dirty="0">
                <a:solidFill>
                  <a:srgbClr val="0033CC"/>
                </a:solidFill>
                <a:ea typeface="Calibri"/>
                <a:cs typeface="Calibri"/>
              </a:rPr>
              <a:t>Similar to Binary semaphore</a:t>
            </a:r>
            <a:endParaRPr lang="en-US" sz="2800" i="1" dirty="0">
              <a:solidFill>
                <a:schemeClr val="tx1"/>
              </a:solidFill>
              <a:sym typeface="Calibri"/>
            </a:endParaRPr>
          </a:p>
        </p:txBody>
      </p:sp>
      <p:sp>
        <p:nvSpPr>
          <p:cNvPr id="5" name="Rectangle 4"/>
          <p:cNvSpPr>
            <a:spLocks noGrp="1" noChangeArrowheads="1"/>
          </p:cNvSpPr>
          <p:nvPr>
            <p:ph sz="quarter" idx="1"/>
          </p:nvPr>
        </p:nvSpPr>
        <p:spPr>
          <a:xfrm>
            <a:off x="152400" y="1219200"/>
            <a:ext cx="8763000" cy="1371600"/>
          </a:xfrm>
        </p:spPr>
        <p:txBody>
          <a:bodyPr>
            <a:noAutofit/>
          </a:bodyPr>
          <a:lstStyle/>
          <a:p>
            <a:pPr marL="320040" indent="-320040" algn="just" eaLnBrk="1" fontAlgn="auto" hangingPunct="1">
              <a:lnSpc>
                <a:spcPct val="120000"/>
              </a:lnSpc>
              <a:spcBef>
                <a:spcPts val="300"/>
              </a:spcBef>
              <a:spcAft>
                <a:spcPts val="0"/>
              </a:spcAft>
              <a:buFont typeface="Wingdings"/>
              <a:buChar char=""/>
              <a:defRPr/>
            </a:pPr>
            <a:r>
              <a:rPr lang="en-US" sz="2400" dirty="0">
                <a:solidFill>
                  <a:srgbClr val="0033CC"/>
                </a:solidFill>
              </a:rPr>
              <a:t>Key Difference : </a:t>
            </a:r>
            <a:r>
              <a:rPr lang="en-US" sz="2400" dirty="0"/>
              <a:t>The process that locks the </a:t>
            </a:r>
            <a:r>
              <a:rPr lang="en-US" sz="2400" dirty="0" err="1"/>
              <a:t>mutex</a:t>
            </a:r>
            <a:r>
              <a:rPr lang="en-US" sz="2400" dirty="0"/>
              <a:t>, must be the once to unlock it.</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598"/>
            <a:ext cx="7546177" cy="458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791201" y="1905000"/>
            <a:ext cx="3276599" cy="2286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First process decrements s</a:t>
            </a:r>
          </a:p>
          <a:p>
            <a:r>
              <a:rPr lang="en-US" sz="2200" dirty="0">
                <a:solidFill>
                  <a:schemeClr val="tx1"/>
                </a:solidFill>
              </a:rPr>
              <a:t>i.e. value of </a:t>
            </a:r>
            <a:r>
              <a:rPr lang="en-US" sz="2200" b="1" dirty="0">
                <a:solidFill>
                  <a:schemeClr val="tx1"/>
                </a:solidFill>
                <a:latin typeface="Tahoma" panose="020B0604030504040204" pitchFamily="34" charset="0"/>
                <a:ea typeface="Tahoma" panose="020B0604030504040204" pitchFamily="34" charset="0"/>
                <a:cs typeface="Tahoma" panose="020B0604030504040204" pitchFamily="34" charset="0"/>
              </a:rPr>
              <a:t>s = 0;</a:t>
            </a:r>
          </a:p>
          <a:p>
            <a:endParaRPr lang="en-US" sz="2200" dirty="0">
              <a:solidFill>
                <a:schemeClr val="tx1"/>
              </a:solidFill>
            </a:endParaRPr>
          </a:p>
          <a:p>
            <a:pPr algn="just"/>
            <a:r>
              <a:rPr lang="en-US" sz="2200" dirty="0">
                <a:solidFill>
                  <a:schemeClr val="tx1"/>
                </a:solidFill>
              </a:rPr>
              <a:t>Any other process gets blocked setting </a:t>
            </a:r>
          </a:p>
          <a:p>
            <a:pPr algn="just"/>
            <a:r>
              <a:rPr lang="en-US" sz="2200" dirty="0">
                <a:solidFill>
                  <a:schemeClr val="tx1"/>
                </a:solidFill>
              </a:rPr>
              <a:t>the value of </a:t>
            </a:r>
            <a:r>
              <a:rPr lang="en-US" sz="2200" b="1" dirty="0">
                <a:solidFill>
                  <a:schemeClr val="tx1"/>
                </a:solidFill>
                <a:latin typeface="Tahoma" panose="020B0604030504040204" pitchFamily="34" charset="0"/>
                <a:ea typeface="Tahoma" panose="020B0604030504040204" pitchFamily="34" charset="0"/>
                <a:cs typeface="Tahoma" panose="020B0604030504040204" pitchFamily="34" charset="0"/>
              </a:rPr>
              <a:t>s = -1</a:t>
            </a:r>
          </a:p>
        </p:txBody>
      </p:sp>
      <p:sp>
        <p:nvSpPr>
          <p:cNvPr id="7" name="Rectangle 6"/>
          <p:cNvSpPr/>
          <p:nvPr/>
        </p:nvSpPr>
        <p:spPr>
          <a:xfrm>
            <a:off x="5761009" y="4347713"/>
            <a:ext cx="3276599" cy="2286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First process departs Critical section- </a:t>
            </a:r>
            <a:r>
              <a:rPr lang="en-US" sz="2200" b="1" dirty="0">
                <a:solidFill>
                  <a:schemeClr val="tx1"/>
                </a:solidFill>
                <a:latin typeface="Tahoma" panose="020B0604030504040204" pitchFamily="34" charset="0"/>
                <a:ea typeface="Tahoma" panose="020B0604030504040204" pitchFamily="34" charset="0"/>
                <a:cs typeface="Tahoma" panose="020B0604030504040204" pitchFamily="34" charset="0"/>
              </a:rPr>
              <a:t>s is incremented </a:t>
            </a:r>
          </a:p>
          <a:p>
            <a:endParaRPr lang="en-US" sz="700" dirty="0">
              <a:solidFill>
                <a:schemeClr val="tx1"/>
              </a:solidFill>
            </a:endParaRPr>
          </a:p>
          <a:p>
            <a:pPr algn="just"/>
            <a:r>
              <a:rPr lang="en-US" sz="2200" dirty="0">
                <a:solidFill>
                  <a:schemeClr val="tx1"/>
                </a:solidFill>
              </a:rPr>
              <a:t>and one of the blocked process is removed from the Q</a:t>
            </a:r>
            <a:endParaRPr lang="en-US" sz="22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90779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Producer-Consumer Problems</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29</a:t>
            </a:fld>
            <a:endParaRPr lang="en-US" sz="1600" dirty="0"/>
          </a:p>
        </p:txBody>
      </p:sp>
      <p:sp>
        <p:nvSpPr>
          <p:cNvPr id="5" name="Content Placeholder 4"/>
          <p:cNvSpPr>
            <a:spLocks noGrp="1"/>
          </p:cNvSpPr>
          <p:nvPr>
            <p:ph sz="quarter" idx="1"/>
          </p:nvPr>
        </p:nvSpPr>
        <p:spPr/>
        <p:txBody>
          <a:bodyPr/>
          <a:lstStyle/>
          <a:p>
            <a:r>
              <a:rPr lang="en-US" sz="2200" dirty="0" err="1">
                <a:highlight>
                  <a:srgbClr val="00FFFF"/>
                </a:highlight>
                <a:latin typeface="Cambria" panose="02040503050406030204" pitchFamily="18" charset="0"/>
              </a:rPr>
              <a:t>Interprocess</a:t>
            </a:r>
            <a:r>
              <a:rPr lang="en-US" sz="2200" dirty="0">
                <a:highlight>
                  <a:srgbClr val="00FFFF"/>
                </a:highlight>
                <a:latin typeface="Cambria" panose="02040503050406030204" pitchFamily="18" charset="0"/>
              </a:rPr>
              <a:t> communication</a:t>
            </a:r>
          </a:p>
          <a:p>
            <a:r>
              <a:rPr lang="en-US" sz="2200" dirty="0">
                <a:latin typeface="Cambria" panose="02040503050406030204" pitchFamily="18" charset="0"/>
              </a:rPr>
              <a:t>Classic example of multi-process synchronization.</a:t>
            </a:r>
          </a:p>
          <a:p>
            <a:r>
              <a:rPr lang="en-US" sz="2200" dirty="0">
                <a:latin typeface="Cambria" panose="02040503050406030204" pitchFamily="18" charset="0"/>
              </a:rPr>
              <a:t>Also known as Bounded buffer Problem.</a:t>
            </a:r>
          </a:p>
          <a:p>
            <a:pPr algn="just"/>
            <a:r>
              <a:rPr lang="en-US" sz="2200" dirty="0">
                <a:latin typeface="Cambria" panose="02040503050406030204" pitchFamily="18" charset="0"/>
              </a:rPr>
              <a:t>Producer produces and stores in buffer; Consumer consumes from buffer.</a:t>
            </a:r>
          </a:p>
          <a:p>
            <a:r>
              <a:rPr lang="en-US" sz="2200" dirty="0">
                <a:highlight>
                  <a:srgbClr val="00FF00"/>
                </a:highlight>
                <a:latin typeface="Cambria" panose="02040503050406030204" pitchFamily="18" charset="0"/>
              </a:rPr>
              <a:t>Challenges:</a:t>
            </a:r>
            <a:r>
              <a:rPr lang="en-US" sz="2200" dirty="0">
                <a:latin typeface="Cambria" panose="02040503050406030204" pitchFamily="18" charset="0"/>
              </a:rPr>
              <a:t>	</a:t>
            </a:r>
          </a:p>
          <a:p>
            <a:pPr lvl="1"/>
            <a:r>
              <a:rPr lang="en-US" sz="2200" dirty="0">
                <a:solidFill>
                  <a:schemeClr val="tx1"/>
                </a:solidFill>
                <a:latin typeface="Cambria" panose="02040503050406030204" pitchFamily="18" charset="0"/>
              </a:rPr>
              <a:t>Producer produces; but buffer is full</a:t>
            </a:r>
          </a:p>
          <a:p>
            <a:pPr lvl="1"/>
            <a:r>
              <a:rPr lang="en-US" sz="2200" dirty="0">
                <a:solidFill>
                  <a:schemeClr val="tx1"/>
                </a:solidFill>
                <a:latin typeface="Cambria" panose="02040503050406030204" pitchFamily="18" charset="0"/>
              </a:rPr>
              <a:t>Consumer consumes; but buffer is empty</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81" y="4601623"/>
            <a:ext cx="6716437" cy="190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661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5800" y="4953000"/>
            <a:ext cx="784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63" name="Rectangle 2"/>
          <p:cNvSpPr>
            <a:spLocks noGrp="1" noChangeArrowheads="1"/>
          </p:cNvSpPr>
          <p:nvPr>
            <p:ph type="ctrTitle"/>
          </p:nvPr>
        </p:nvSpPr>
        <p:spPr>
          <a:xfrm>
            <a:off x="609600" y="152400"/>
            <a:ext cx="7772400" cy="1143000"/>
          </a:xfrm>
        </p:spPr>
        <p:txBody>
          <a:bodyPr/>
          <a:lstStyle/>
          <a:p>
            <a:pPr algn="ctr"/>
            <a:r>
              <a:rPr lang="en-US" dirty="0"/>
              <a:t>Introduction to </a:t>
            </a:r>
            <a:br>
              <a:rPr lang="en-US" dirty="0"/>
            </a:br>
            <a:r>
              <a:rPr lang="en-US" dirty="0"/>
              <a:t>Operating Systems and Process Management</a:t>
            </a:r>
          </a:p>
        </p:txBody>
      </p:sp>
      <p:sp>
        <p:nvSpPr>
          <p:cNvPr id="7" name="TextBox 7"/>
          <p:cNvSpPr txBox="1">
            <a:spLocks noChangeArrowheads="1"/>
          </p:cNvSpPr>
          <p:nvPr/>
        </p:nvSpPr>
        <p:spPr bwMode="auto">
          <a:xfrm>
            <a:off x="1143000" y="3657600"/>
            <a:ext cx="7010400" cy="1246495"/>
          </a:xfrm>
          <a:prstGeom prst="rect">
            <a:avLst/>
          </a:prstGeom>
          <a:noFill/>
          <a:ln w="9525">
            <a:noFill/>
            <a:miter lim="800000"/>
            <a:headEnd/>
            <a:tailEnd/>
          </a:ln>
        </p:spPr>
        <p:txBody>
          <a:bodyPr wrap="square">
            <a:spAutoFit/>
          </a:bodyPr>
          <a:lstStyle/>
          <a:p>
            <a:pPr marL="457200" indent="-457200">
              <a:buSzPct val="77000"/>
              <a:buFont typeface="Wingdings" pitchFamily="2" charset="2"/>
              <a:buChar char="q"/>
            </a:pPr>
            <a:r>
              <a:rPr lang="en-IN" sz="2500" dirty="0"/>
              <a:t>Concurrency</a:t>
            </a:r>
          </a:p>
          <a:p>
            <a:pPr marL="457200" indent="-457200">
              <a:buSzPct val="77000"/>
              <a:buFont typeface="Wingdings" pitchFamily="2" charset="2"/>
              <a:buChar char="q"/>
            </a:pPr>
            <a:r>
              <a:rPr lang="en-IN" sz="2500" dirty="0"/>
              <a:t>Mutual Exclusion</a:t>
            </a:r>
          </a:p>
          <a:p>
            <a:pPr marL="457200" indent="-457200">
              <a:buSzPct val="77000"/>
              <a:buFont typeface="Wingdings" pitchFamily="2" charset="2"/>
              <a:buChar char="q"/>
            </a:pPr>
            <a:r>
              <a:rPr lang="en-IN" sz="2500" dirty="0"/>
              <a:t>Deadlock &amp; Starvation</a:t>
            </a:r>
          </a:p>
        </p:txBody>
      </p:sp>
      <p:sp>
        <p:nvSpPr>
          <p:cNvPr id="131074" name="AutoShape 2" descr="Image result for Ethern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2362200" y="6393051"/>
            <a:ext cx="6759845" cy="457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 courtesy: www.howtogeek.com; windows; Macintosh ; Android; Linux</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138613" cy="167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24788" cy="685800"/>
          </a:xfrm>
          <a:ln w="25400">
            <a:solidFill>
              <a:schemeClr val="tx1"/>
            </a:solidFill>
            <a:tailEnd type="arrow"/>
          </a:ln>
        </p:spPr>
        <p:txBody>
          <a:bodyPr/>
          <a:lstStyle/>
          <a:p>
            <a:pPr algn="ctr" eaLnBrk="1" fontAlgn="auto" hangingPunct="1">
              <a:spcAft>
                <a:spcPts val="0"/>
              </a:spcAft>
              <a:defRPr/>
            </a:pPr>
            <a:r>
              <a:rPr lang="en-US" dirty="0"/>
              <a:t>Producer/Consumer Problem</a:t>
            </a:r>
          </a:p>
        </p:txBody>
      </p:sp>
      <p:graphicFrame>
        <p:nvGraphicFramePr>
          <p:cNvPr id="5" name="Diagram 4"/>
          <p:cNvGraphicFramePr/>
          <p:nvPr>
            <p:extLst>
              <p:ext uri="{D42A27DB-BD31-4B8C-83A1-F6EECF244321}">
                <p14:modId xmlns:p14="http://schemas.microsoft.com/office/powerpoint/2010/main" val="3199164096"/>
              </p:ext>
            </p:extLst>
          </p:nvPr>
        </p:nvGraphicFramePr>
        <p:xfrm>
          <a:off x="533400" y="1676400"/>
          <a:ext cx="8001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5457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17CA-0A71-4FE3-80BA-3BA1A0A7C28D}"/>
              </a:ext>
            </a:extLst>
          </p:cNvPr>
          <p:cNvSpPr>
            <a:spLocks noGrp="1"/>
          </p:cNvSpPr>
          <p:nvPr>
            <p:ph type="title"/>
          </p:nvPr>
        </p:nvSpPr>
        <p:spPr/>
        <p:txBody>
          <a:bodyPr/>
          <a:lstStyle/>
          <a:p>
            <a:r>
              <a:rPr lang="en-US" dirty="0"/>
              <a:t>Analogy –semi truck; loading and unloading of items</a:t>
            </a:r>
          </a:p>
        </p:txBody>
      </p:sp>
      <p:pic>
        <p:nvPicPr>
          <p:cNvPr id="8" name="Picture 7">
            <a:extLst>
              <a:ext uri="{FF2B5EF4-FFF2-40B4-BE49-F238E27FC236}">
                <a16:creationId xmlns:a16="http://schemas.microsoft.com/office/drawing/2014/main" id="{87AAB4D1-7283-48D2-AC9B-BFEE12088AA0}"/>
              </a:ext>
            </a:extLst>
          </p:cNvPr>
          <p:cNvPicPr>
            <a:picLocks noChangeAspect="1"/>
          </p:cNvPicPr>
          <p:nvPr/>
        </p:nvPicPr>
        <p:blipFill>
          <a:blip r:embed="rId2"/>
          <a:stretch>
            <a:fillRect/>
          </a:stretch>
        </p:blipFill>
        <p:spPr>
          <a:xfrm>
            <a:off x="209550" y="1371600"/>
            <a:ext cx="8724900" cy="3524250"/>
          </a:xfrm>
          <a:prstGeom prst="rect">
            <a:avLst/>
          </a:prstGeom>
        </p:spPr>
      </p:pic>
      <p:sp>
        <p:nvSpPr>
          <p:cNvPr id="9" name="Rectangle: Rounded Corners 8">
            <a:extLst>
              <a:ext uri="{FF2B5EF4-FFF2-40B4-BE49-F238E27FC236}">
                <a16:creationId xmlns:a16="http://schemas.microsoft.com/office/drawing/2014/main" id="{B447D586-BF13-4A9C-AD1B-EE665EF3E1BF}"/>
              </a:ext>
            </a:extLst>
          </p:cNvPr>
          <p:cNvSpPr/>
          <p:nvPr/>
        </p:nvSpPr>
        <p:spPr>
          <a:xfrm>
            <a:off x="685800" y="4895850"/>
            <a:ext cx="2438400" cy="13525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Producer needs to WAIT if buffer is FULL</a:t>
            </a:r>
          </a:p>
        </p:txBody>
      </p:sp>
      <p:sp>
        <p:nvSpPr>
          <p:cNvPr id="10" name="Rectangle: Rounded Corners 9">
            <a:extLst>
              <a:ext uri="{FF2B5EF4-FFF2-40B4-BE49-F238E27FC236}">
                <a16:creationId xmlns:a16="http://schemas.microsoft.com/office/drawing/2014/main" id="{A3E25047-304C-44B5-A838-552F74450770}"/>
              </a:ext>
            </a:extLst>
          </p:cNvPr>
          <p:cNvSpPr/>
          <p:nvPr/>
        </p:nvSpPr>
        <p:spPr>
          <a:xfrm>
            <a:off x="6248400" y="4810125"/>
            <a:ext cx="2438400" cy="13525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 needs to WAIT if buffer is EMPTY</a:t>
            </a:r>
          </a:p>
        </p:txBody>
      </p:sp>
    </p:spTree>
    <p:extLst>
      <p:ext uri="{BB962C8B-B14F-4D97-AF65-F5344CB8AC3E}">
        <p14:creationId xmlns:p14="http://schemas.microsoft.com/office/powerpoint/2010/main" val="1973109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C06F-B633-428A-AD26-46534D007866}"/>
              </a:ext>
            </a:extLst>
          </p:cNvPr>
          <p:cNvSpPr>
            <a:spLocks noGrp="1"/>
          </p:cNvSpPr>
          <p:nvPr>
            <p:ph type="title"/>
          </p:nvPr>
        </p:nvSpPr>
        <p:spPr/>
        <p:txBody>
          <a:bodyPr anchor="ctr"/>
          <a:lstStyle/>
          <a:p>
            <a:r>
              <a:rPr lang="en-US" sz="2800" b="1" dirty="0">
                <a:solidFill>
                  <a:srgbClr val="C00000"/>
                </a:solidFill>
              </a:rPr>
              <a:t>Solution for the Producer-Consumer</a:t>
            </a:r>
          </a:p>
        </p:txBody>
      </p:sp>
      <p:sp>
        <p:nvSpPr>
          <p:cNvPr id="3" name="Content Placeholder 2">
            <a:extLst>
              <a:ext uri="{FF2B5EF4-FFF2-40B4-BE49-F238E27FC236}">
                <a16:creationId xmlns:a16="http://schemas.microsoft.com/office/drawing/2014/main" id="{439FE3C8-3CF0-4A23-8D8C-DFF8AA2AC2F9}"/>
              </a:ext>
            </a:extLst>
          </p:cNvPr>
          <p:cNvSpPr>
            <a:spLocks noGrp="1"/>
          </p:cNvSpPr>
          <p:nvPr>
            <p:ph sz="quarter" idx="1"/>
          </p:nvPr>
        </p:nvSpPr>
        <p:spPr>
          <a:xfrm>
            <a:off x="457200" y="1524000"/>
            <a:ext cx="8229600" cy="3810000"/>
          </a:xfrm>
        </p:spPr>
        <p:txBody>
          <a:bodyPr/>
          <a:lstStyle/>
          <a:p>
            <a:pPr algn="just">
              <a:lnSpc>
                <a:spcPct val="150000"/>
              </a:lnSpc>
            </a:pPr>
            <a:r>
              <a:rPr lang="en-US" sz="2300" dirty="0">
                <a:latin typeface="Cambria" panose="02040503050406030204" pitchFamily="18" charset="0"/>
              </a:rPr>
              <a:t>Producer wants to load the data; but the buffer is FULL</a:t>
            </a:r>
          </a:p>
          <a:p>
            <a:pPr lvl="1" algn="just">
              <a:lnSpc>
                <a:spcPct val="150000"/>
              </a:lnSpc>
            </a:pPr>
            <a:r>
              <a:rPr lang="en-US" dirty="0">
                <a:solidFill>
                  <a:schemeClr val="tx1"/>
                </a:solidFill>
                <a:highlight>
                  <a:srgbClr val="FFFF00"/>
                </a:highlight>
                <a:latin typeface="Cambria" panose="02040503050406030204" pitchFamily="18" charset="0"/>
              </a:rPr>
              <a:t>Go to sleep </a:t>
            </a:r>
            <a:r>
              <a:rPr lang="en-US" dirty="0">
                <a:solidFill>
                  <a:schemeClr val="tx1"/>
                </a:solidFill>
                <a:latin typeface="Cambria" panose="02040503050406030204" pitchFamily="18" charset="0"/>
              </a:rPr>
              <a:t>and wake up when the consumer takes one or more item</a:t>
            </a:r>
          </a:p>
          <a:p>
            <a:pPr algn="just">
              <a:lnSpc>
                <a:spcPct val="150000"/>
              </a:lnSpc>
            </a:pPr>
            <a:r>
              <a:rPr lang="en-US" sz="2300" dirty="0">
                <a:latin typeface="Cambria" panose="02040503050406030204" pitchFamily="18" charset="0"/>
              </a:rPr>
              <a:t>Consumer wants to unload the data; but the buffer is EMPTY</a:t>
            </a:r>
          </a:p>
          <a:p>
            <a:pPr lvl="1" algn="just">
              <a:lnSpc>
                <a:spcPct val="150000"/>
              </a:lnSpc>
            </a:pPr>
            <a:r>
              <a:rPr lang="en-US" dirty="0">
                <a:solidFill>
                  <a:schemeClr val="tx1"/>
                </a:solidFill>
                <a:highlight>
                  <a:srgbClr val="00FFFF"/>
                </a:highlight>
                <a:latin typeface="Cambria" panose="02040503050406030204" pitchFamily="18" charset="0"/>
              </a:rPr>
              <a:t>Go to sleep </a:t>
            </a:r>
            <a:r>
              <a:rPr lang="en-US" dirty="0">
                <a:solidFill>
                  <a:schemeClr val="tx1"/>
                </a:solidFill>
                <a:latin typeface="Cambria" panose="02040503050406030204" pitchFamily="18" charset="0"/>
              </a:rPr>
              <a:t>and wake up when the producer puts one or more item</a:t>
            </a:r>
          </a:p>
          <a:p>
            <a:pPr algn="just">
              <a:lnSpc>
                <a:spcPct val="150000"/>
              </a:lnSpc>
            </a:pPr>
            <a:endParaRPr lang="en-US" sz="2300" dirty="0">
              <a:latin typeface="Cambria" panose="02040503050406030204" pitchFamily="18" charset="0"/>
            </a:endParaRPr>
          </a:p>
          <a:p>
            <a:pPr algn="just">
              <a:lnSpc>
                <a:spcPct val="150000"/>
              </a:lnSpc>
            </a:pPr>
            <a:endParaRPr lang="en-US" sz="2300" dirty="0">
              <a:latin typeface="Cambria" panose="02040503050406030204" pitchFamily="18" charset="0"/>
            </a:endParaRPr>
          </a:p>
          <a:p>
            <a:pPr algn="just">
              <a:lnSpc>
                <a:spcPct val="150000"/>
              </a:lnSpc>
            </a:pPr>
            <a:endParaRPr lang="en-US" sz="2300" dirty="0">
              <a:latin typeface="Cambria" panose="02040503050406030204" pitchFamily="18" charset="0"/>
            </a:endParaRPr>
          </a:p>
          <a:p>
            <a:pPr algn="just">
              <a:lnSpc>
                <a:spcPct val="150000"/>
              </a:lnSpc>
            </a:pPr>
            <a:endParaRPr lang="en-US" sz="2300" dirty="0">
              <a:latin typeface="Cambria" panose="02040503050406030204" pitchFamily="18" charset="0"/>
            </a:endParaRPr>
          </a:p>
          <a:p>
            <a:pPr algn="just">
              <a:lnSpc>
                <a:spcPct val="150000"/>
              </a:lnSpc>
            </a:pPr>
            <a:endParaRPr lang="en-US" sz="2300" dirty="0">
              <a:latin typeface="Cambria" panose="02040503050406030204" pitchFamily="18" charset="0"/>
            </a:endParaRPr>
          </a:p>
        </p:txBody>
      </p:sp>
      <p:sp>
        <p:nvSpPr>
          <p:cNvPr id="4" name="Slide Number Placeholder 3">
            <a:extLst>
              <a:ext uri="{FF2B5EF4-FFF2-40B4-BE49-F238E27FC236}">
                <a16:creationId xmlns:a16="http://schemas.microsoft.com/office/drawing/2014/main" id="{1641561B-8E0A-4D86-B2BC-B0A4BCCC9BFF}"/>
              </a:ext>
            </a:extLst>
          </p:cNvPr>
          <p:cNvSpPr>
            <a:spLocks noGrp="1"/>
          </p:cNvSpPr>
          <p:nvPr>
            <p:ph type="sldNum" sz="quarter" idx="4"/>
          </p:nvPr>
        </p:nvSpPr>
        <p:spPr/>
        <p:txBody>
          <a:bodyPr/>
          <a:lstStyle/>
          <a:p>
            <a:pPr>
              <a:defRPr/>
            </a:pPr>
            <a:fld id="{9D292B4F-44AA-446D-83AB-6974526852C9}" type="slidenum">
              <a:rPr lang="en-US" smtClean="0"/>
              <a:pPr>
                <a:defRPr/>
              </a:pPr>
              <a:t>32</a:t>
            </a:fld>
            <a:endParaRPr lang="en-US" sz="1600" dirty="0"/>
          </a:p>
        </p:txBody>
      </p:sp>
    </p:spTree>
    <p:extLst>
      <p:ext uri="{BB962C8B-B14F-4D97-AF65-F5344CB8AC3E}">
        <p14:creationId xmlns:p14="http://schemas.microsoft.com/office/powerpoint/2010/main" val="3149991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000" dirty="0">
                <a:solidFill>
                  <a:schemeClr val="tx1"/>
                </a:solidFill>
              </a:rPr>
              <a:t>Producer-Consumer Problems </a:t>
            </a:r>
            <a:br>
              <a:rPr lang="en-US" dirty="0">
                <a:solidFill>
                  <a:schemeClr val="tx1"/>
                </a:solidFill>
              </a:rPr>
            </a:br>
            <a:r>
              <a:rPr lang="en-US" sz="2000" i="1" dirty="0">
                <a:solidFill>
                  <a:schemeClr val="tx1"/>
                </a:solidFill>
              </a:rPr>
              <a:t>(program essence)</a:t>
            </a:r>
            <a:endParaRPr lang="en-US" i="1" dirty="0">
              <a:solidFill>
                <a:schemeClr val="tx1"/>
              </a:solidFill>
            </a:endParaRP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33</a:t>
            </a:fld>
            <a:endParaRPr lang="en-US" sz="16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04" y="2743200"/>
            <a:ext cx="7988053" cy="367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1B0C0C2B-6E6E-4540-8715-0B0A35830FC0}"/>
              </a:ext>
            </a:extLst>
          </p:cNvPr>
          <p:cNvCxnSpPr/>
          <p:nvPr/>
        </p:nvCxnSpPr>
        <p:spPr>
          <a:xfrm flipV="1">
            <a:off x="3614530" y="4232564"/>
            <a:ext cx="1524000" cy="1454727"/>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D89A1AEC-FC5D-4FE0-BF7E-531C0122E555}"/>
              </a:ext>
            </a:extLst>
          </p:cNvPr>
          <p:cNvSpPr txBox="1"/>
          <p:nvPr/>
        </p:nvSpPr>
        <p:spPr>
          <a:xfrm>
            <a:off x="414130" y="1216950"/>
            <a:ext cx="7924800" cy="707886"/>
          </a:xfrm>
          <a:prstGeom prst="rect">
            <a:avLst/>
          </a:prstGeom>
          <a:solidFill>
            <a:schemeClr val="accent3">
              <a:lumMod val="40000"/>
              <a:lumOff val="60000"/>
            </a:schemeClr>
          </a:solidFill>
          <a:ln>
            <a:solidFill>
              <a:schemeClr val="tx1"/>
            </a:solidFill>
          </a:ln>
        </p:spPr>
        <p:txBody>
          <a:bodyPr wrap="square" rtlCol="0">
            <a:spAutoFit/>
          </a:bodyPr>
          <a:lstStyle/>
          <a:p>
            <a:r>
              <a:rPr lang="en-US" sz="2000" dirty="0">
                <a:latin typeface="Cambria" panose="02040503050406030204" pitchFamily="18" charset="0"/>
              </a:rPr>
              <a:t>Producer sleeps if the buffer is full (i.e. count == N)</a:t>
            </a:r>
          </a:p>
          <a:p>
            <a:r>
              <a:rPr lang="en-US" sz="2000" dirty="0">
                <a:latin typeface="Cambria" panose="02040503050406030204" pitchFamily="18" charset="0"/>
              </a:rPr>
              <a:t>Consumer sleeps if the buffer is empty (i.e. count == 0)</a:t>
            </a:r>
          </a:p>
        </p:txBody>
      </p:sp>
      <p:sp>
        <p:nvSpPr>
          <p:cNvPr id="8" name="TextBox 7">
            <a:extLst>
              <a:ext uri="{FF2B5EF4-FFF2-40B4-BE49-F238E27FC236}">
                <a16:creationId xmlns:a16="http://schemas.microsoft.com/office/drawing/2014/main" id="{41E52BAC-0C2A-416F-AA9C-2521BA317A55}"/>
              </a:ext>
            </a:extLst>
          </p:cNvPr>
          <p:cNvSpPr txBox="1"/>
          <p:nvPr/>
        </p:nvSpPr>
        <p:spPr>
          <a:xfrm>
            <a:off x="404192" y="1981200"/>
            <a:ext cx="7924800" cy="707886"/>
          </a:xfrm>
          <a:prstGeom prst="rect">
            <a:avLst/>
          </a:prstGeom>
          <a:solidFill>
            <a:schemeClr val="accent4">
              <a:lumMod val="40000"/>
              <a:lumOff val="60000"/>
            </a:schemeClr>
          </a:solidFill>
          <a:ln>
            <a:solidFill>
              <a:schemeClr val="tx1"/>
            </a:solidFill>
          </a:ln>
        </p:spPr>
        <p:txBody>
          <a:bodyPr wrap="square" rtlCol="0">
            <a:spAutoFit/>
          </a:bodyPr>
          <a:lstStyle/>
          <a:p>
            <a:r>
              <a:rPr lang="en-US" sz="2000" dirty="0">
                <a:latin typeface="Cambria" panose="02040503050406030204" pitchFamily="18" charset="0"/>
              </a:rPr>
              <a:t>Producer wakes if the consumer consumes </a:t>
            </a:r>
            <a:r>
              <a:rPr lang="en-US" sz="2000" dirty="0" err="1">
                <a:latin typeface="Cambria" panose="02040503050406030204" pitchFamily="18" charset="0"/>
              </a:rPr>
              <a:t>atleast</a:t>
            </a:r>
            <a:r>
              <a:rPr lang="en-US" sz="2000" dirty="0">
                <a:latin typeface="Cambria" panose="02040503050406030204" pitchFamily="18" charset="0"/>
              </a:rPr>
              <a:t> 1 item</a:t>
            </a:r>
          </a:p>
          <a:p>
            <a:r>
              <a:rPr lang="en-US" sz="2000" dirty="0">
                <a:latin typeface="Cambria" panose="02040503050406030204" pitchFamily="18" charset="0"/>
              </a:rPr>
              <a:t>Consumer wakes if the producer produces </a:t>
            </a:r>
            <a:r>
              <a:rPr lang="en-US" sz="2000" dirty="0" err="1">
                <a:latin typeface="Cambria" panose="02040503050406030204" pitchFamily="18" charset="0"/>
              </a:rPr>
              <a:t>atleast</a:t>
            </a:r>
            <a:r>
              <a:rPr lang="en-US" sz="2000" dirty="0">
                <a:latin typeface="Cambria" panose="02040503050406030204" pitchFamily="18" charset="0"/>
              </a:rPr>
              <a:t> 1 item</a:t>
            </a:r>
          </a:p>
        </p:txBody>
      </p:sp>
      <p:grpSp>
        <p:nvGrpSpPr>
          <p:cNvPr id="19" name="Group 18">
            <a:extLst>
              <a:ext uri="{FF2B5EF4-FFF2-40B4-BE49-F238E27FC236}">
                <a16:creationId xmlns:a16="http://schemas.microsoft.com/office/drawing/2014/main" id="{4E8F5A81-7338-48D9-A1D4-3F1D535F0C04}"/>
              </a:ext>
            </a:extLst>
          </p:cNvPr>
          <p:cNvGrpSpPr/>
          <p:nvPr/>
        </p:nvGrpSpPr>
        <p:grpSpPr>
          <a:xfrm>
            <a:off x="152400" y="1440873"/>
            <a:ext cx="990600" cy="2978727"/>
            <a:chOff x="152400" y="1440873"/>
            <a:chExt cx="990600" cy="2978727"/>
          </a:xfrm>
        </p:grpSpPr>
        <p:cxnSp>
          <p:nvCxnSpPr>
            <p:cNvPr id="13" name="Straight Connector 12">
              <a:extLst>
                <a:ext uri="{FF2B5EF4-FFF2-40B4-BE49-F238E27FC236}">
                  <a16:creationId xmlns:a16="http://schemas.microsoft.com/office/drawing/2014/main" id="{AF67404A-3372-48E3-A84F-E0CD36CB469A}"/>
                </a:ext>
              </a:extLst>
            </p:cNvPr>
            <p:cNvCxnSpPr/>
            <p:nvPr/>
          </p:nvCxnSpPr>
          <p:spPr>
            <a:xfrm flipH="1">
              <a:off x="152400" y="1447800"/>
              <a:ext cx="304800" cy="0"/>
            </a:xfrm>
            <a:prstGeom prst="line">
              <a:avLst/>
            </a:prstGeom>
            <a:ln w="28575">
              <a:solidFill>
                <a:srgbClr val="C0000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A9A4F45E-8D0A-4BBB-B102-83BE56006649}"/>
                </a:ext>
              </a:extLst>
            </p:cNvPr>
            <p:cNvCxnSpPr>
              <a:cxnSpLocks/>
            </p:cNvCxnSpPr>
            <p:nvPr/>
          </p:nvCxnSpPr>
          <p:spPr>
            <a:xfrm>
              <a:off x="152400" y="1440873"/>
              <a:ext cx="0" cy="2978727"/>
            </a:xfrm>
            <a:prstGeom prst="line">
              <a:avLst/>
            </a:prstGeom>
            <a:ln w="28575">
              <a:solidFill>
                <a:srgbClr val="C00000"/>
              </a:solidFill>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410509D5-F3AC-43C4-A617-04D6676FA54B}"/>
                </a:ext>
              </a:extLst>
            </p:cNvPr>
            <p:cNvCxnSpPr/>
            <p:nvPr/>
          </p:nvCxnSpPr>
          <p:spPr>
            <a:xfrm>
              <a:off x="152400" y="4409660"/>
              <a:ext cx="990600" cy="0"/>
            </a:xfrm>
            <a:prstGeom prst="straightConnector1">
              <a:avLst/>
            </a:prstGeom>
            <a:ln w="28575">
              <a:solidFill>
                <a:srgbClr val="C00000"/>
              </a:solidFill>
              <a:tailEnd type="triangle"/>
            </a:ln>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3E35B74C-8506-4EE6-9C77-5677B6D09A3E}"/>
              </a:ext>
            </a:extLst>
          </p:cNvPr>
          <p:cNvGrpSpPr/>
          <p:nvPr/>
        </p:nvGrpSpPr>
        <p:grpSpPr>
          <a:xfrm>
            <a:off x="6781800" y="2133600"/>
            <a:ext cx="2057400" cy="3296480"/>
            <a:chOff x="6781800" y="2133600"/>
            <a:chExt cx="2057400" cy="3296480"/>
          </a:xfrm>
        </p:grpSpPr>
        <p:cxnSp>
          <p:nvCxnSpPr>
            <p:cNvPr id="21" name="Straight Connector 20">
              <a:extLst>
                <a:ext uri="{FF2B5EF4-FFF2-40B4-BE49-F238E27FC236}">
                  <a16:creationId xmlns:a16="http://schemas.microsoft.com/office/drawing/2014/main" id="{4EE4ED09-9835-45B0-94A5-CFF94CCFCB36}"/>
                </a:ext>
              </a:extLst>
            </p:cNvPr>
            <p:cNvCxnSpPr>
              <a:cxnSpLocks/>
            </p:cNvCxnSpPr>
            <p:nvPr/>
          </p:nvCxnSpPr>
          <p:spPr>
            <a:xfrm>
              <a:off x="6781800" y="2133600"/>
              <a:ext cx="205740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73546774-878C-4279-BACA-6F164F3DECED}"/>
                </a:ext>
              </a:extLst>
            </p:cNvPr>
            <p:cNvCxnSpPr>
              <a:cxnSpLocks/>
            </p:cNvCxnSpPr>
            <p:nvPr/>
          </p:nvCxnSpPr>
          <p:spPr>
            <a:xfrm>
              <a:off x="8839200" y="2133600"/>
              <a:ext cx="0" cy="329648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2F3EEF0-C142-45FA-AA80-69DF59E15E54}"/>
                </a:ext>
              </a:extLst>
            </p:cNvPr>
            <p:cNvCxnSpPr/>
            <p:nvPr/>
          </p:nvCxnSpPr>
          <p:spPr>
            <a:xfrm flipH="1">
              <a:off x="8067260" y="5430080"/>
              <a:ext cx="762000" cy="0"/>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grpSp>
      <p:sp>
        <p:nvSpPr>
          <p:cNvPr id="30" name="Rectangle 29">
            <a:extLst>
              <a:ext uri="{FF2B5EF4-FFF2-40B4-BE49-F238E27FC236}">
                <a16:creationId xmlns:a16="http://schemas.microsoft.com/office/drawing/2014/main" id="{FD97935E-36C1-4F18-BB35-574F97E1626F}"/>
              </a:ext>
            </a:extLst>
          </p:cNvPr>
          <p:cNvSpPr/>
          <p:nvPr/>
        </p:nvSpPr>
        <p:spPr>
          <a:xfrm>
            <a:off x="4376530" y="3505200"/>
            <a:ext cx="4156351" cy="290945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58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14400" y="1509500"/>
            <a:ext cx="7239000" cy="4129300"/>
            <a:chOff x="457200" y="2209800"/>
            <a:chExt cx="7239000" cy="412930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29146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 y="4095750"/>
              <a:ext cx="2819400" cy="857250"/>
            </a:xfrm>
            <a:prstGeom prst="rect">
              <a:avLst/>
            </a:prstGeom>
            <a:solidFill>
              <a:srgbClr val="FC9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Writer will read and modify the data</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74180"/>
              <a:ext cx="2819400" cy="191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876800" y="4248150"/>
              <a:ext cx="2819400" cy="857250"/>
            </a:xfrm>
            <a:prstGeom prst="rect">
              <a:avLst/>
            </a:prstGeom>
            <a:solidFill>
              <a:srgbClr val="FC9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Reader will only read the data</a:t>
              </a:r>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9757" y="5205124"/>
              <a:ext cx="990600" cy="1133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chor="ctr"/>
          <a:lstStyle/>
          <a:p>
            <a:r>
              <a:rPr lang="en-US" dirty="0"/>
              <a:t>Readers Writers Problem</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34</a:t>
            </a:fld>
            <a:endParaRPr lang="en-US" sz="1600" dirty="0"/>
          </a:p>
        </p:txBody>
      </p:sp>
      <p:sp>
        <p:nvSpPr>
          <p:cNvPr id="5" name="Content Placeholder 4"/>
          <p:cNvSpPr>
            <a:spLocks noGrp="1"/>
          </p:cNvSpPr>
          <p:nvPr>
            <p:ph sz="quarter" idx="1"/>
          </p:nvPr>
        </p:nvSpPr>
        <p:spPr>
          <a:xfrm>
            <a:off x="457200" y="1143000"/>
            <a:ext cx="8229600" cy="533400"/>
          </a:xfrm>
        </p:spPr>
        <p:txBody>
          <a:bodyPr/>
          <a:lstStyle/>
          <a:p>
            <a:r>
              <a:rPr lang="en-US" dirty="0"/>
              <a:t>Classic example of Process Synchronization</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710" y="4419600"/>
            <a:ext cx="3112340" cy="2287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515843"/>
            <a:ext cx="2971800" cy="2191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5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Readers Writers Problem</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35</a:t>
            </a:fld>
            <a:endParaRPr lang="en-US" sz="1600" dirty="0"/>
          </a:p>
        </p:txBody>
      </p:sp>
      <p:sp>
        <p:nvSpPr>
          <p:cNvPr id="5" name="Content Placeholder 4"/>
          <p:cNvSpPr>
            <a:spLocks noGrp="1"/>
          </p:cNvSpPr>
          <p:nvPr>
            <p:ph sz="quarter" idx="1"/>
          </p:nvPr>
        </p:nvSpPr>
        <p:spPr>
          <a:xfrm>
            <a:off x="457200" y="1371600"/>
            <a:ext cx="8229600" cy="4495800"/>
          </a:xfrm>
        </p:spPr>
        <p:txBody>
          <a:bodyPr/>
          <a:lstStyle/>
          <a:p>
            <a:pPr algn="just">
              <a:lnSpc>
                <a:spcPct val="150000"/>
              </a:lnSpc>
            </a:pPr>
            <a:r>
              <a:rPr lang="en-US" sz="2300" dirty="0">
                <a:latin typeface="Candara" panose="020E0502030303020204" pitchFamily="34" charset="0"/>
              </a:rPr>
              <a:t>A real-world example of the readers-writers problem is an </a:t>
            </a:r>
            <a:r>
              <a:rPr lang="en-US" sz="2300" dirty="0">
                <a:highlight>
                  <a:srgbClr val="00FF00"/>
                </a:highlight>
                <a:latin typeface="Candara" panose="020E0502030303020204" pitchFamily="34" charset="0"/>
              </a:rPr>
              <a:t>airline reservation</a:t>
            </a:r>
            <a:r>
              <a:rPr lang="en-US" sz="2300" dirty="0">
                <a:latin typeface="Candara" panose="020E0502030303020204" pitchFamily="34" charset="0"/>
              </a:rPr>
              <a:t> system.</a:t>
            </a:r>
          </a:p>
          <a:p>
            <a:pPr>
              <a:lnSpc>
                <a:spcPct val="150000"/>
              </a:lnSpc>
            </a:pPr>
            <a:r>
              <a:rPr lang="en-US" sz="2300" dirty="0">
                <a:highlight>
                  <a:srgbClr val="00FFFF"/>
                </a:highlight>
                <a:latin typeface="Candara" panose="020E0502030303020204" pitchFamily="34" charset="0"/>
              </a:rPr>
              <a:t>Readers</a:t>
            </a:r>
            <a:r>
              <a:rPr lang="en-US" sz="2300" dirty="0">
                <a:latin typeface="Candara" panose="020E0502030303020204" pitchFamily="34" charset="0"/>
              </a:rPr>
              <a:t>: want to read flight information</a:t>
            </a:r>
          </a:p>
          <a:p>
            <a:pPr>
              <a:lnSpc>
                <a:spcPct val="150000"/>
              </a:lnSpc>
            </a:pPr>
            <a:r>
              <a:rPr lang="en-US" sz="2300" dirty="0">
                <a:highlight>
                  <a:srgbClr val="FFFFCC"/>
                </a:highlight>
                <a:latin typeface="Candara" panose="020E0502030303020204" pitchFamily="34" charset="0"/>
              </a:rPr>
              <a:t>Writers</a:t>
            </a:r>
            <a:r>
              <a:rPr lang="en-US" sz="2300" dirty="0">
                <a:latin typeface="Candara" panose="020E0502030303020204" pitchFamily="34" charset="0"/>
              </a:rPr>
              <a:t>: want to make flight reservations</a:t>
            </a:r>
          </a:p>
          <a:p>
            <a:pPr algn="just">
              <a:lnSpc>
                <a:spcPct val="150000"/>
              </a:lnSpc>
            </a:pPr>
            <a:r>
              <a:rPr lang="en-US" sz="2300" dirty="0">
                <a:highlight>
                  <a:srgbClr val="FFFF00"/>
                </a:highlight>
                <a:latin typeface="Candara" panose="020E0502030303020204" pitchFamily="34" charset="0"/>
              </a:rPr>
              <a:t>Potential problem</a:t>
            </a:r>
            <a:r>
              <a:rPr lang="en-US" sz="2300" dirty="0">
                <a:latin typeface="Candara" panose="020E0502030303020204" pitchFamily="34" charset="0"/>
              </a:rPr>
              <a:t>: if readers and writers can access the shared data simultaneously then readers/writers </a:t>
            </a:r>
            <a:r>
              <a:rPr lang="en-US" sz="2300" i="1" dirty="0">
                <a:solidFill>
                  <a:srgbClr val="0000FF"/>
                </a:solidFill>
                <a:latin typeface="Candara" panose="020E0502030303020204" pitchFamily="34" charset="0"/>
              </a:rPr>
              <a:t>may view flights as being available when they’ve just been booked</a:t>
            </a:r>
          </a:p>
          <a:p>
            <a:pPr>
              <a:lnSpc>
                <a:spcPct val="150000"/>
              </a:lnSpc>
            </a:pPr>
            <a:r>
              <a:rPr lang="en-US" sz="2300" dirty="0">
                <a:highlight>
                  <a:srgbClr val="FC9B74"/>
                </a:highlight>
                <a:latin typeface="Candara" panose="020E0502030303020204" pitchFamily="34" charset="0"/>
              </a:rPr>
              <a:t>Solution</a:t>
            </a:r>
            <a:r>
              <a:rPr lang="en-US" sz="2300" dirty="0">
                <a:latin typeface="Candara" panose="020E0502030303020204" pitchFamily="34" charset="0"/>
              </a:rPr>
              <a:t>: enforce mutual exclusion</a:t>
            </a:r>
          </a:p>
          <a:p>
            <a:pPr>
              <a:lnSpc>
                <a:spcPct val="150000"/>
              </a:lnSpc>
            </a:pPr>
            <a:endParaRPr lang="en-US" sz="2300" dirty="0">
              <a:latin typeface="Candara" panose="020E0502030303020204" pitchFamily="34" charset="0"/>
            </a:endParaRPr>
          </a:p>
          <a:p>
            <a:pPr marL="0" indent="0">
              <a:lnSpc>
                <a:spcPct val="150000"/>
              </a:lnSpc>
              <a:buNone/>
            </a:pPr>
            <a:endParaRPr lang="en-US" sz="2300" dirty="0">
              <a:latin typeface="Candara" panose="020E0502030303020204" pitchFamily="34" charset="0"/>
            </a:endParaRPr>
          </a:p>
        </p:txBody>
      </p:sp>
    </p:spTree>
    <p:extLst>
      <p:ext uri="{BB962C8B-B14F-4D97-AF65-F5344CB8AC3E}">
        <p14:creationId xmlns:p14="http://schemas.microsoft.com/office/powerpoint/2010/main" val="224488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2800" dirty="0"/>
              <a:t>Readers Writers Problem – Solution</a:t>
            </a:r>
            <a:br>
              <a:rPr lang="en-US" sz="2800" dirty="0"/>
            </a:br>
            <a:r>
              <a:rPr lang="en-US" sz="2000" i="1" dirty="0"/>
              <a:t>Give priority to reader and writer</a:t>
            </a:r>
            <a:endParaRPr lang="en-US" sz="2800" i="1" dirty="0"/>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36</a:t>
            </a:fld>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19199"/>
            <a:ext cx="1524000" cy="61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8" y="1981199"/>
            <a:ext cx="2352893" cy="365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675" y="2133600"/>
            <a:ext cx="2447925" cy="350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48107" y="5617265"/>
            <a:ext cx="7518545" cy="707335"/>
          </a:xfrm>
          <a:prstGeom prst="rect">
            <a:avLst/>
          </a:prstGeom>
          <a:solidFill>
            <a:srgbClr val="FED6FB"/>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100" dirty="0">
                <a:solidFill>
                  <a:schemeClr val="tx1"/>
                </a:solidFill>
                <a:latin typeface="Cambria" panose="02040503050406030204" pitchFamily="18" charset="0"/>
              </a:rPr>
              <a:t>This solution allow only one reader or one writer to access the shared resources.</a:t>
            </a:r>
          </a:p>
        </p:txBody>
      </p:sp>
      <p:sp>
        <p:nvSpPr>
          <p:cNvPr id="9" name="Rectangle 8">
            <a:extLst>
              <a:ext uri="{FF2B5EF4-FFF2-40B4-BE49-F238E27FC236}">
                <a16:creationId xmlns:a16="http://schemas.microsoft.com/office/drawing/2014/main" id="{CCE478BD-A4DF-42AD-9712-F7719E60E0BA}"/>
              </a:ext>
            </a:extLst>
          </p:cNvPr>
          <p:cNvSpPr/>
          <p:nvPr/>
        </p:nvSpPr>
        <p:spPr>
          <a:xfrm>
            <a:off x="5956852" y="1574292"/>
            <a:ext cx="2209800" cy="11186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chemeClr val="tx1"/>
                </a:solidFill>
              </a:rPr>
              <a:t>Acquire lock to stop writer from writing;</a:t>
            </a:r>
          </a:p>
        </p:txBody>
      </p:sp>
      <p:cxnSp>
        <p:nvCxnSpPr>
          <p:cNvPr id="10" name="Straight Arrow Connector 9">
            <a:extLst>
              <a:ext uri="{FF2B5EF4-FFF2-40B4-BE49-F238E27FC236}">
                <a16:creationId xmlns:a16="http://schemas.microsoft.com/office/drawing/2014/main" id="{C034DEFA-F6A7-4B82-A33D-A0508EA205C3}"/>
              </a:ext>
            </a:extLst>
          </p:cNvPr>
          <p:cNvCxnSpPr>
            <a:cxnSpLocks/>
          </p:cNvCxnSpPr>
          <p:nvPr/>
        </p:nvCxnSpPr>
        <p:spPr>
          <a:xfrm flipV="1">
            <a:off x="4953000" y="2788391"/>
            <a:ext cx="1676400" cy="12812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F8AE077-8689-4459-9726-89F528495922}"/>
              </a:ext>
            </a:extLst>
          </p:cNvPr>
          <p:cNvSpPr/>
          <p:nvPr/>
        </p:nvSpPr>
        <p:spPr>
          <a:xfrm>
            <a:off x="159533" y="1097618"/>
            <a:ext cx="2968901" cy="8293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chemeClr val="tx1"/>
                </a:solidFill>
              </a:rPr>
              <a:t>Acquire lock to stop reader from reading;</a:t>
            </a:r>
          </a:p>
        </p:txBody>
      </p:sp>
      <p:cxnSp>
        <p:nvCxnSpPr>
          <p:cNvPr id="12" name="Straight Arrow Connector 11">
            <a:extLst>
              <a:ext uri="{FF2B5EF4-FFF2-40B4-BE49-F238E27FC236}">
                <a16:creationId xmlns:a16="http://schemas.microsoft.com/office/drawing/2014/main" id="{C0F46208-4822-4A78-B5BF-BD8E0E28CEAF}"/>
              </a:ext>
            </a:extLst>
          </p:cNvPr>
          <p:cNvCxnSpPr>
            <a:cxnSpLocks/>
          </p:cNvCxnSpPr>
          <p:nvPr/>
        </p:nvCxnSpPr>
        <p:spPr>
          <a:xfrm flipH="1" flipV="1">
            <a:off x="467538" y="1981199"/>
            <a:ext cx="361138" cy="20884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16DD77F-7CA1-463E-96E5-7B00FA521BF5}"/>
              </a:ext>
            </a:extLst>
          </p:cNvPr>
          <p:cNvSpPr txBox="1"/>
          <p:nvPr/>
        </p:nvSpPr>
        <p:spPr>
          <a:xfrm>
            <a:off x="5940287" y="4476613"/>
            <a:ext cx="2975113" cy="923330"/>
          </a:xfrm>
          <a:prstGeom prst="rect">
            <a:avLst/>
          </a:prstGeom>
          <a:solidFill>
            <a:schemeClr val="accent6">
              <a:lumMod val="20000"/>
              <a:lumOff val="80000"/>
            </a:schemeClr>
          </a:solidFill>
          <a:ln>
            <a:solidFill>
              <a:schemeClr val="tx1"/>
            </a:solidFill>
          </a:ln>
        </p:spPr>
        <p:txBody>
          <a:bodyPr wrap="square">
            <a:spAutoFit/>
          </a:bodyPr>
          <a:lstStyle/>
          <a:p>
            <a:pPr algn="just"/>
            <a:r>
              <a:rPr lang="en-US" sz="1800" b="1" dirty="0">
                <a:effectLst/>
                <a:latin typeface="Candara" panose="020E0502030303020204" pitchFamily="34" charset="0"/>
              </a:rPr>
              <a:t>SIGNAL is activated when the process exits the critical region - UNLOCK</a:t>
            </a:r>
            <a:endParaRPr lang="en-US" sz="1800" b="1" dirty="0">
              <a:latin typeface="Candara" panose="020E0502030303020204" pitchFamily="34" charset="0"/>
            </a:endParaRPr>
          </a:p>
        </p:txBody>
      </p:sp>
      <p:sp>
        <p:nvSpPr>
          <p:cNvPr id="14" name="TextBox 13">
            <a:extLst>
              <a:ext uri="{FF2B5EF4-FFF2-40B4-BE49-F238E27FC236}">
                <a16:creationId xmlns:a16="http://schemas.microsoft.com/office/drawing/2014/main" id="{B6F7DA97-552B-4D1D-832B-376A0D4CCC46}"/>
              </a:ext>
            </a:extLst>
          </p:cNvPr>
          <p:cNvSpPr txBox="1"/>
          <p:nvPr/>
        </p:nvSpPr>
        <p:spPr>
          <a:xfrm>
            <a:off x="5940286" y="3505200"/>
            <a:ext cx="2975113" cy="923330"/>
          </a:xfrm>
          <a:prstGeom prst="rect">
            <a:avLst/>
          </a:prstGeom>
          <a:solidFill>
            <a:schemeClr val="accent6">
              <a:lumMod val="20000"/>
              <a:lumOff val="80000"/>
            </a:schemeClr>
          </a:solidFill>
          <a:ln>
            <a:solidFill>
              <a:schemeClr val="tx1"/>
            </a:solidFill>
          </a:ln>
        </p:spPr>
        <p:txBody>
          <a:bodyPr wrap="square">
            <a:spAutoFit/>
          </a:bodyPr>
          <a:lstStyle/>
          <a:p>
            <a:pPr algn="just"/>
            <a:r>
              <a:rPr lang="en-US" sz="1800" b="1" dirty="0">
                <a:effectLst/>
                <a:latin typeface="Candara" panose="020E0502030303020204" pitchFamily="34" charset="0"/>
              </a:rPr>
              <a:t>WAIT is activated when the process enters the critical region - LOCK</a:t>
            </a:r>
            <a:endParaRPr lang="en-US" sz="1800" b="1" dirty="0">
              <a:latin typeface="Candara" panose="020E0502030303020204" pitchFamily="34" charset="0"/>
            </a:endParaRPr>
          </a:p>
        </p:txBody>
      </p:sp>
    </p:spTree>
    <p:extLst>
      <p:ext uri="{BB962C8B-B14F-4D97-AF65-F5344CB8AC3E}">
        <p14:creationId xmlns:p14="http://schemas.microsoft.com/office/powerpoint/2010/main" val="139947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solidFill>
                  <a:schemeClr val="tx1"/>
                </a:solidFill>
                <a:latin typeface="Cambria" panose="02040503050406030204" pitchFamily="18" charset="0"/>
              </a:rPr>
              <a:t>Readers/Writers – Solution 2</a:t>
            </a:r>
            <a:br>
              <a:rPr lang="en-US" dirty="0">
                <a:solidFill>
                  <a:schemeClr val="tx1"/>
                </a:solidFill>
                <a:latin typeface="Cambria" panose="02040503050406030204" pitchFamily="18" charset="0"/>
              </a:rPr>
            </a:br>
            <a:r>
              <a:rPr lang="en-US" sz="2000" i="1" dirty="0">
                <a:solidFill>
                  <a:schemeClr val="tx1"/>
                </a:solidFill>
                <a:effectLst/>
                <a:latin typeface="Cambria" panose="02040503050406030204" pitchFamily="18" charset="0"/>
              </a:rPr>
              <a:t>give priority to readers over writers</a:t>
            </a:r>
            <a:endParaRPr lang="en-US" i="1" dirty="0">
              <a:solidFill>
                <a:schemeClr val="tx1"/>
              </a:solidFill>
              <a:latin typeface="Cambria" panose="02040503050406030204" pitchFamily="18" charset="0"/>
            </a:endParaRP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37</a:t>
            </a:fld>
            <a:endParaRPr lang="en-US" sz="1600" dirty="0"/>
          </a:p>
        </p:txBody>
      </p:sp>
      <p:sp>
        <p:nvSpPr>
          <p:cNvPr id="10" name="Rectangle 9"/>
          <p:cNvSpPr/>
          <p:nvPr/>
        </p:nvSpPr>
        <p:spPr>
          <a:xfrm>
            <a:off x="273170" y="5960107"/>
            <a:ext cx="8108830" cy="75501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a:solidFill>
                  <a:schemeClr val="tx1"/>
                </a:solidFill>
              </a:rPr>
              <a:t>Problem - Multiple readers may try to access the value of variable (readers) at same time – race condition</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20" y="1313650"/>
            <a:ext cx="649605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091B6EFE-4AE4-4D36-A12E-692307B2A6BD}"/>
              </a:ext>
            </a:extLst>
          </p:cNvPr>
          <p:cNvSpPr/>
          <p:nvPr/>
        </p:nvSpPr>
        <p:spPr>
          <a:xfrm>
            <a:off x="5943600" y="3124200"/>
            <a:ext cx="2590800" cy="7690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900" dirty="0">
                <a:solidFill>
                  <a:schemeClr val="tx1"/>
                </a:solidFill>
              </a:rPr>
              <a:t>Acquire lock to stop writer from writing;</a:t>
            </a:r>
          </a:p>
        </p:txBody>
      </p:sp>
      <p:cxnSp>
        <p:nvCxnSpPr>
          <p:cNvPr id="7" name="Straight Arrow Connector 6">
            <a:extLst>
              <a:ext uri="{FF2B5EF4-FFF2-40B4-BE49-F238E27FC236}">
                <a16:creationId xmlns:a16="http://schemas.microsoft.com/office/drawing/2014/main" id="{BF0BB055-90CA-4326-BB67-A33883000F99}"/>
              </a:ext>
            </a:extLst>
          </p:cNvPr>
          <p:cNvCxnSpPr>
            <a:cxnSpLocks/>
          </p:cNvCxnSpPr>
          <p:nvPr/>
        </p:nvCxnSpPr>
        <p:spPr>
          <a:xfrm flipV="1">
            <a:off x="5834270" y="3893296"/>
            <a:ext cx="795130" cy="3304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55FE0C-D431-4C70-9708-CEAE89639468}"/>
              </a:ext>
            </a:extLst>
          </p:cNvPr>
          <p:cNvSpPr txBox="1"/>
          <p:nvPr/>
        </p:nvSpPr>
        <p:spPr>
          <a:xfrm>
            <a:off x="5862828" y="4288637"/>
            <a:ext cx="3281172" cy="1477328"/>
          </a:xfrm>
          <a:prstGeom prst="rect">
            <a:avLst/>
          </a:prstGeom>
          <a:solidFill>
            <a:schemeClr val="accent1">
              <a:lumMod val="20000"/>
              <a:lumOff val="80000"/>
            </a:schemeClr>
          </a:solidFill>
          <a:ln>
            <a:solidFill>
              <a:schemeClr val="tx1"/>
            </a:solidFill>
          </a:ln>
        </p:spPr>
        <p:txBody>
          <a:bodyPr wrap="square">
            <a:spAutoFit/>
          </a:bodyPr>
          <a:lstStyle/>
          <a:p>
            <a:pPr algn="just"/>
            <a:r>
              <a:rPr lang="en-US" sz="1800" b="1" dirty="0">
                <a:latin typeface="Book Antiqua" panose="02040602050305030304" pitchFamily="18" charset="0"/>
              </a:rPr>
              <a:t>If a writer wants to write to the resource, it must wait until there are no readers currently accessing that resource.</a:t>
            </a:r>
          </a:p>
        </p:txBody>
      </p:sp>
    </p:spTree>
    <p:extLst>
      <p:ext uri="{BB962C8B-B14F-4D97-AF65-F5344CB8AC3E}">
        <p14:creationId xmlns:p14="http://schemas.microsoft.com/office/powerpoint/2010/main" val="199000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Readers/Writers – Solution 2b</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38</a:t>
            </a:fld>
            <a:endParaRPr lang="en-US" sz="1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684555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5257800" y="2438400"/>
            <a:ext cx="160020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58000" y="1344168"/>
            <a:ext cx="2209800" cy="136093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a:solidFill>
                  <a:schemeClr val="tx1"/>
                </a:solidFill>
              </a:rPr>
              <a:t>Acquire lock for increase or decrease the variable readers.</a:t>
            </a:r>
          </a:p>
        </p:txBody>
      </p:sp>
      <p:cxnSp>
        <p:nvCxnSpPr>
          <p:cNvPr id="11" name="Straight Arrow Connector 10"/>
          <p:cNvCxnSpPr/>
          <p:nvPr/>
        </p:nvCxnSpPr>
        <p:spPr>
          <a:xfrm flipV="1">
            <a:off x="5867400" y="3810000"/>
            <a:ext cx="9906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58000" y="2933698"/>
            <a:ext cx="2209800" cy="100431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a:solidFill>
                  <a:schemeClr val="tx1"/>
                </a:solidFill>
              </a:rPr>
              <a:t>Another lock to stop writer from writing;</a:t>
            </a:r>
          </a:p>
        </p:txBody>
      </p:sp>
      <p:cxnSp>
        <p:nvCxnSpPr>
          <p:cNvPr id="13" name="Straight Arrow Connector 12"/>
          <p:cNvCxnSpPr/>
          <p:nvPr/>
        </p:nvCxnSpPr>
        <p:spPr>
          <a:xfrm>
            <a:off x="5402580" y="4651248"/>
            <a:ext cx="14554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58000" y="4139184"/>
            <a:ext cx="2209800" cy="103936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dirty="0">
                <a:solidFill>
                  <a:schemeClr val="tx1"/>
                </a:solidFill>
              </a:rPr>
              <a:t>Release the lock on readers variable for other readers.</a:t>
            </a:r>
          </a:p>
        </p:txBody>
      </p:sp>
    </p:spTree>
    <p:extLst>
      <p:ext uri="{BB962C8B-B14F-4D97-AF65-F5344CB8AC3E}">
        <p14:creationId xmlns:p14="http://schemas.microsoft.com/office/powerpoint/2010/main" val="25894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25525" y="190500"/>
            <a:ext cx="7661275" cy="576263"/>
          </a:xfrm>
        </p:spPr>
        <p:txBody>
          <a:bodyPr/>
          <a:lstStyle/>
          <a:p>
            <a:pPr eaLnBrk="1" hangingPunct="1"/>
            <a:r>
              <a:rPr lang="en-US" altLang="en-US"/>
              <a:t>Readers-Writers Problem (Cont.)</a:t>
            </a:r>
          </a:p>
        </p:txBody>
      </p:sp>
      <p:sp>
        <p:nvSpPr>
          <p:cNvPr id="33795" name="Rectangle 3"/>
          <p:cNvSpPr>
            <a:spLocks noGrp="1" noChangeArrowheads="1"/>
          </p:cNvSpPr>
          <p:nvPr>
            <p:ph idx="1"/>
          </p:nvPr>
        </p:nvSpPr>
        <p:spPr>
          <a:xfrm>
            <a:off x="457200" y="1254125"/>
            <a:ext cx="7653337" cy="4503738"/>
          </a:xfrm>
        </p:spPr>
        <p:txBody>
          <a:bodyPr/>
          <a:lstStyle/>
          <a:p>
            <a:pPr marL="342883" indent="-342883">
              <a:buFont typeface="Monotype Sorts" charset="0"/>
              <a:buChar char="n"/>
              <a:defRPr/>
            </a:pPr>
            <a:r>
              <a:rPr lang="en-US" sz="2800" dirty="0">
                <a:ea typeface="ＭＳ Ｐゴシック" charset="0"/>
                <a:cs typeface="ＭＳ Ｐゴシック" charset="0"/>
              </a:rPr>
              <a:t>The structure of a writer process</a:t>
            </a:r>
          </a:p>
          <a:p>
            <a:pPr marL="342883" indent="-342883">
              <a:buFont typeface="Monotype Sorts" pitchFamily="-84" charset="2"/>
              <a:buNone/>
              <a:defRPr/>
            </a:pPr>
            <a:r>
              <a:rPr lang="en-US" sz="1600" dirty="0">
                <a:solidFill>
                  <a:srgbClr val="0000FF"/>
                </a:solidFill>
                <a:ea typeface="ＭＳ Ｐゴシック" charset="0"/>
                <a:cs typeface="ＭＳ Ｐゴシック" charset="0"/>
              </a:rPr>
              <a:t>        </a:t>
            </a:r>
          </a:p>
          <a:p>
            <a:pPr marL="0" indent="0">
              <a:buFont typeface="Monotype Sorts" pitchFamily="-84" charset="2"/>
              <a:buNone/>
              <a:defRPr/>
            </a:pPr>
            <a:r>
              <a:rPr lang="en-US" sz="1600" b="1" dirty="0">
                <a:latin typeface="Courier New"/>
                <a:ea typeface="ＭＳ Ｐゴシック" pitchFamily="-84" charset="-128"/>
                <a:cs typeface="Courier New"/>
              </a:rPr>
              <a:t>       </a:t>
            </a:r>
            <a:r>
              <a:rPr lang="en-US" b="1" dirty="0">
                <a:latin typeface="Courier New"/>
                <a:ea typeface="ＭＳ Ｐゴシック" pitchFamily="-84" charset="-128"/>
                <a:cs typeface="Courier New"/>
              </a:rPr>
              <a:t>do {</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wait(</a:t>
            </a:r>
            <a:r>
              <a:rPr lang="en-US" b="1" dirty="0" err="1">
                <a:latin typeface="Courier New"/>
                <a:ea typeface="ＭＳ Ｐゴシック" pitchFamily="-84" charset="-128"/>
                <a:cs typeface="Courier New"/>
              </a:rPr>
              <a:t>wr_mutex</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 writing is performed */ </a:t>
            </a:r>
          </a:p>
          <a:p>
            <a:pPr marL="0" indent="0">
              <a:buFont typeface="Monotype Sorts" pitchFamily="-84" charset="2"/>
              <a:buNone/>
              <a:defRPr/>
            </a:pPr>
            <a:r>
              <a:rPr lang="en-US" b="1" dirty="0">
                <a:latin typeface="Courier New"/>
                <a:ea typeface="ＭＳ Ｐゴシック" pitchFamily="-84" charset="-128"/>
                <a:cs typeface="Courier New"/>
              </a:rPr>
              <a:t>               ... </a:t>
            </a:r>
          </a:p>
          <a:p>
            <a:pPr marL="0" indent="0">
              <a:buFont typeface="Monotype Sorts" pitchFamily="-84" charset="2"/>
              <a:buNone/>
              <a:defRPr/>
            </a:pPr>
            <a:r>
              <a:rPr lang="en-US" b="1" dirty="0">
                <a:latin typeface="Courier New"/>
                <a:ea typeface="ＭＳ Ｐゴシック" pitchFamily="-84" charset="-128"/>
                <a:cs typeface="Courier New"/>
              </a:rPr>
              <a:t>          signal(</a:t>
            </a:r>
            <a:r>
              <a:rPr lang="en-US" b="1" dirty="0" err="1">
                <a:latin typeface="Courier New"/>
                <a:ea typeface="ＭＳ Ｐゴシック" pitchFamily="-84" charset="-128"/>
                <a:cs typeface="Courier New"/>
              </a:rPr>
              <a:t>wr_mutex</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 while (true);</a:t>
            </a:r>
            <a:br>
              <a:rPr lang="en-US" b="1" dirty="0">
                <a:latin typeface="Courier New"/>
                <a:ea typeface="ＭＳ Ｐゴシック" pitchFamily="-84" charset="-128"/>
                <a:cs typeface="Courier New"/>
              </a:rPr>
            </a:br>
            <a:endParaRPr lang="en-US" b="1" dirty="0">
              <a:latin typeface="Courier New"/>
              <a:ea typeface="ＭＳ Ｐゴシック" pitchFamily="-84" charset="-128"/>
              <a:cs typeface="Courier New"/>
            </a:endParaRPr>
          </a:p>
          <a:p>
            <a:pPr marL="342883" indent="-342883">
              <a:buFont typeface="Monotype Sorts" pitchFamily="-84" charset="2"/>
              <a:buNone/>
              <a:defRPr/>
            </a:pPr>
            <a:endParaRPr lang="en-US" dirty="0">
              <a:solidFill>
                <a:srgbClr val="0000FF"/>
              </a:solidFill>
              <a:ea typeface="ＭＳ Ｐゴシック" charset="0"/>
              <a:cs typeface="ＭＳ Ｐゴシック" charset="0"/>
            </a:endParaRPr>
          </a:p>
          <a:p>
            <a:pPr marL="342883" indent="-342883">
              <a:buFont typeface="Monotype Sorts" pitchFamily="-84" charset="2"/>
              <a:buNone/>
              <a:defRPr/>
            </a:pPr>
            <a:endParaRPr lang="en-US" dirty="0">
              <a:solidFill>
                <a:srgbClr val="0000FF"/>
              </a:solidFill>
              <a:ea typeface="ＭＳ Ｐゴシック" charset="0"/>
              <a:cs typeface="ＭＳ Ｐゴシック" charset="0"/>
            </a:endParaRPr>
          </a:p>
          <a:p>
            <a:pPr marL="342883" indent="-342883">
              <a:buFont typeface="Monotype Sorts" pitchFamily="-84" charset="2"/>
              <a:buNone/>
              <a:defRPr/>
            </a:pPr>
            <a:r>
              <a:rPr lang="en-US" dirty="0">
                <a:solidFill>
                  <a:srgbClr val="0000FF"/>
                </a:solidFill>
                <a:ea typeface="ＭＳ Ｐゴシック" charset="0"/>
                <a:cs typeface="ＭＳ Ｐゴシック" charset="0"/>
              </a:rPr>
              <a:t>       </a:t>
            </a:r>
          </a:p>
        </p:txBody>
      </p:sp>
    </p:spTree>
    <p:extLst>
      <p:ext uri="{BB962C8B-B14F-4D97-AF65-F5344CB8AC3E}">
        <p14:creationId xmlns:p14="http://schemas.microsoft.com/office/powerpoint/2010/main" val="74092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6629400" cy="838200"/>
          </a:xfr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IN" dirty="0">
                <a:solidFill>
                  <a:schemeClr val="tx1"/>
                </a:solidFill>
              </a:rPr>
              <a:t>Concurrency</a:t>
            </a:r>
          </a:p>
        </p:txBody>
      </p:sp>
      <p:sp>
        <p:nvSpPr>
          <p:cNvPr id="12" name="Slide Number Placeholder 11"/>
          <p:cNvSpPr>
            <a:spLocks noGrp="1"/>
          </p:cNvSpPr>
          <p:nvPr>
            <p:ph type="sldNum" sz="quarter" idx="4"/>
          </p:nvPr>
        </p:nvSpPr>
        <p:spPr/>
        <p:txBody>
          <a:bodyPr/>
          <a:lstStyle/>
          <a:p>
            <a:pPr>
              <a:defRPr/>
            </a:pPr>
            <a:fld id="{9D292B4F-44AA-446D-83AB-6974526852C9}" type="slidenum">
              <a:rPr lang="en-US" smtClean="0"/>
              <a:pPr>
                <a:defRPr/>
              </a:pPr>
              <a:t>4</a:t>
            </a:fld>
            <a:endParaRPr lang="en-US" sz="1600" dirty="0"/>
          </a:p>
        </p:txBody>
      </p:sp>
      <p:sp>
        <p:nvSpPr>
          <p:cNvPr id="25" name="Content Placeholder 2"/>
          <p:cNvSpPr>
            <a:spLocks noGrp="1"/>
          </p:cNvSpPr>
          <p:nvPr>
            <p:ph sz="quarter" idx="1"/>
          </p:nvPr>
        </p:nvSpPr>
        <p:spPr>
          <a:xfrm>
            <a:off x="304800" y="1143000"/>
            <a:ext cx="8610600" cy="5105400"/>
          </a:xfrm>
        </p:spPr>
        <p:txBody>
          <a:bodyPr/>
          <a:lstStyle/>
          <a:p>
            <a:pPr algn="just">
              <a:spcBef>
                <a:spcPts val="1200"/>
              </a:spcBef>
              <a:spcAft>
                <a:spcPts val="600"/>
              </a:spcAft>
            </a:pPr>
            <a:r>
              <a:rPr lang="en-US" sz="2400" dirty="0"/>
              <a:t>Concurrency - two or more processes or threads </a:t>
            </a:r>
            <a:r>
              <a:rPr lang="en-US" sz="2400" dirty="0">
                <a:solidFill>
                  <a:srgbClr val="C00000"/>
                </a:solidFill>
              </a:rPr>
              <a:t>executing at the same time</a:t>
            </a:r>
            <a:r>
              <a:rPr lang="en-US" sz="2400" dirty="0"/>
              <a:t>.</a:t>
            </a:r>
          </a:p>
          <a:p>
            <a:pPr algn="just">
              <a:spcBef>
                <a:spcPts val="0"/>
              </a:spcBef>
              <a:spcAft>
                <a:spcPts val="0"/>
              </a:spcAft>
            </a:pPr>
            <a:r>
              <a:rPr lang="en-US" sz="2400" dirty="0"/>
              <a:t>Operating systems design is concerned with the management of processes and threads:</a:t>
            </a:r>
          </a:p>
          <a:p>
            <a:pPr lvl="2" eaLnBrk="1" hangingPunct="1">
              <a:spcBef>
                <a:spcPts val="0"/>
              </a:spcBef>
              <a:spcAft>
                <a:spcPts val="0"/>
              </a:spcAft>
              <a:buClr>
                <a:srgbClr val="C00000"/>
              </a:buClr>
              <a:buFont typeface="Wingdings" panose="05000000000000000000" pitchFamily="2" charset="2"/>
              <a:buChar char="§"/>
            </a:pPr>
            <a:r>
              <a:rPr lang="en-US" sz="2400" dirty="0"/>
              <a:t>Multiprogramming</a:t>
            </a:r>
          </a:p>
          <a:p>
            <a:pPr lvl="2" eaLnBrk="1" hangingPunct="1">
              <a:buClr>
                <a:srgbClr val="C00000"/>
              </a:buClr>
              <a:buFont typeface="Wingdings" panose="05000000000000000000" pitchFamily="2" charset="2"/>
              <a:buChar char="§"/>
            </a:pPr>
            <a:r>
              <a:rPr lang="en-US" sz="2400" dirty="0"/>
              <a:t>Multiprocessing</a:t>
            </a:r>
          </a:p>
          <a:p>
            <a:pPr lvl="2" eaLnBrk="1" hangingPunct="1">
              <a:buClr>
                <a:srgbClr val="C00000"/>
              </a:buClr>
              <a:buFont typeface="Wingdings" panose="05000000000000000000" pitchFamily="2" charset="2"/>
              <a:buChar char="§"/>
            </a:pPr>
            <a:r>
              <a:rPr lang="en-US" sz="2400" dirty="0"/>
              <a:t>Distributed Processing</a:t>
            </a:r>
          </a:p>
          <a:p>
            <a:pPr marL="273050" lvl="1" algn="just">
              <a:spcBef>
                <a:spcPts val="1200"/>
              </a:spcBef>
              <a:spcAft>
                <a:spcPts val="600"/>
              </a:spcAft>
              <a:buClr>
                <a:schemeClr val="accent1"/>
              </a:buClr>
            </a:pPr>
            <a:r>
              <a:rPr lang="en-US" sz="2400" dirty="0">
                <a:solidFill>
                  <a:schemeClr val="tx1"/>
                </a:solidFill>
              </a:rPr>
              <a:t>Concurrency encompasses a host of design issues</a:t>
            </a:r>
          </a:p>
          <a:p>
            <a:pPr lvl="2" algn="just">
              <a:buClr>
                <a:srgbClr val="C00000"/>
              </a:buClr>
              <a:buFont typeface="Wingdings" panose="05000000000000000000" pitchFamily="2" charset="2"/>
              <a:buChar char="§"/>
            </a:pPr>
            <a:r>
              <a:rPr lang="en-US" sz="2100" dirty="0"/>
              <a:t>C</a:t>
            </a:r>
            <a:r>
              <a:rPr lang="en-US" sz="2100" dirty="0">
                <a:solidFill>
                  <a:schemeClr val="tx1"/>
                </a:solidFill>
              </a:rPr>
              <a:t>ommunication among processes - </a:t>
            </a:r>
            <a:r>
              <a:rPr lang="en-US" sz="2100" dirty="0">
                <a:solidFill>
                  <a:srgbClr val="0000FF"/>
                </a:solidFill>
              </a:rPr>
              <a:t>Semaphores</a:t>
            </a:r>
          </a:p>
          <a:p>
            <a:pPr lvl="2" algn="just">
              <a:buClr>
                <a:srgbClr val="C00000"/>
              </a:buClr>
              <a:buFont typeface="Wingdings" panose="05000000000000000000" pitchFamily="2" charset="2"/>
              <a:buChar char="§"/>
            </a:pPr>
            <a:r>
              <a:rPr lang="en-US" sz="2100" dirty="0">
                <a:solidFill>
                  <a:schemeClr val="tx1"/>
                </a:solidFill>
              </a:rPr>
              <a:t>Sharing of resources (memory, files, and I/O access) – </a:t>
            </a:r>
            <a:r>
              <a:rPr lang="en-US" sz="2100" dirty="0">
                <a:solidFill>
                  <a:srgbClr val="0000FF"/>
                </a:solidFill>
              </a:rPr>
              <a:t>Mutual Exclusion</a:t>
            </a:r>
          </a:p>
          <a:p>
            <a:pPr lvl="2" algn="just">
              <a:buClr>
                <a:srgbClr val="C00000"/>
              </a:buClr>
              <a:buFont typeface="Wingdings" panose="05000000000000000000" pitchFamily="2" charset="2"/>
              <a:buChar char="§"/>
            </a:pPr>
            <a:r>
              <a:rPr lang="en-US" sz="2100" dirty="0"/>
              <a:t>S</a:t>
            </a:r>
            <a:r>
              <a:rPr lang="en-US" sz="2100" dirty="0">
                <a:solidFill>
                  <a:schemeClr val="tx1"/>
                </a:solidFill>
              </a:rPr>
              <a:t>ynchronization of the activities of multiple processes</a:t>
            </a:r>
            <a:r>
              <a:rPr lang="en-US" sz="2100" dirty="0"/>
              <a:t> - </a:t>
            </a:r>
            <a:r>
              <a:rPr lang="en-US" sz="2100" dirty="0">
                <a:solidFill>
                  <a:srgbClr val="0000FF"/>
                </a:solidFill>
              </a:rPr>
              <a:t>Semaphores</a:t>
            </a:r>
            <a:r>
              <a:rPr lang="en-US" sz="2100" dirty="0">
                <a:solidFill>
                  <a:schemeClr val="tx1"/>
                </a:solidFill>
              </a:rPr>
              <a:t> </a:t>
            </a:r>
          </a:p>
          <a:p>
            <a:pPr lvl="2" algn="just">
              <a:buClr>
                <a:srgbClr val="C00000"/>
              </a:buClr>
              <a:buFont typeface="Wingdings" panose="05000000000000000000" pitchFamily="2" charset="2"/>
              <a:buChar char="§"/>
            </a:pPr>
            <a:r>
              <a:rPr lang="en-US" sz="2100" dirty="0"/>
              <a:t>A</a:t>
            </a:r>
            <a:r>
              <a:rPr lang="en-US" sz="2100" dirty="0">
                <a:solidFill>
                  <a:schemeClr val="tx1"/>
                </a:solidFill>
              </a:rPr>
              <a:t>llocation of processor time to processes</a:t>
            </a:r>
          </a:p>
          <a:p>
            <a:pPr lvl="2" eaLnBrk="1" hangingPunct="1">
              <a:buClr>
                <a:srgbClr val="C00000"/>
              </a:buClr>
              <a:buFont typeface="Wingdings" panose="05000000000000000000" pitchFamily="2" charset="2"/>
              <a:buChar char="§"/>
            </a:pP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35050" y="190500"/>
            <a:ext cx="7651750" cy="576263"/>
          </a:xfrm>
        </p:spPr>
        <p:txBody>
          <a:bodyPr/>
          <a:lstStyle/>
          <a:p>
            <a:pPr eaLnBrk="1" hangingPunct="1"/>
            <a:r>
              <a:rPr lang="en-US" altLang="en-US"/>
              <a:t>Readers-Writers Problem (Cont.)</a:t>
            </a:r>
          </a:p>
        </p:txBody>
      </p:sp>
      <p:sp>
        <p:nvSpPr>
          <p:cNvPr id="69634" name="Rectangle 3"/>
          <p:cNvSpPr>
            <a:spLocks noGrp="1" noChangeArrowheads="1"/>
          </p:cNvSpPr>
          <p:nvPr>
            <p:ph idx="1"/>
          </p:nvPr>
        </p:nvSpPr>
        <p:spPr>
          <a:xfrm>
            <a:off x="838200" y="1235074"/>
            <a:ext cx="7205663" cy="5165725"/>
          </a:xfrm>
        </p:spPr>
        <p:txBody>
          <a:bodyPr/>
          <a:lstStyle/>
          <a:p>
            <a:pPr marL="342883" indent="-342883">
              <a:lnSpc>
                <a:spcPct val="80000"/>
              </a:lnSpc>
              <a:buFont typeface="Monotype Sorts" charset="0"/>
              <a:buChar char="n"/>
              <a:defRPr/>
            </a:pPr>
            <a:r>
              <a:rPr lang="en-US" dirty="0">
                <a:ea typeface="ＭＳ Ｐゴシック" charset="0"/>
                <a:cs typeface="ＭＳ Ｐゴシック" charset="0"/>
              </a:rPr>
              <a:t>The structure of a reader process</a:t>
            </a:r>
          </a:p>
          <a:p>
            <a:pPr marL="0" indent="0">
              <a:spcBef>
                <a:spcPts val="0"/>
              </a:spcBef>
              <a:buFont typeface="Monotype Sorts" pitchFamily="-84" charset="2"/>
              <a:buNone/>
              <a:defRPr/>
            </a:pPr>
            <a:r>
              <a:rPr lang="en-US" sz="2000" b="1" dirty="0">
                <a:latin typeface="Courier New"/>
                <a:ea typeface="ＭＳ Ｐゴシック" charset="0"/>
                <a:cs typeface="Courier New"/>
              </a:rPr>
              <a:t>       do {</a:t>
            </a:r>
            <a:br>
              <a:rPr lang="en-US" sz="2000" b="1" dirty="0">
                <a:latin typeface="Courier New"/>
                <a:ea typeface="ＭＳ Ｐゴシック" charset="0"/>
                <a:cs typeface="Courier New"/>
              </a:rPr>
            </a:br>
            <a:r>
              <a:rPr lang="en-US" sz="2000" b="1" dirty="0">
                <a:latin typeface="Courier New"/>
                <a:ea typeface="ＭＳ Ｐゴシック" charset="0"/>
                <a:cs typeface="Courier New"/>
              </a:rPr>
              <a:t>           </a:t>
            </a:r>
            <a:r>
              <a:rPr lang="en-US" sz="2000" b="1" dirty="0">
                <a:solidFill>
                  <a:srgbClr val="0033CC"/>
                </a:solidFill>
                <a:latin typeface="Courier New"/>
                <a:ea typeface="ＭＳ Ｐゴシック" charset="0"/>
                <a:cs typeface="Courier New"/>
              </a:rPr>
              <a:t>wait(</a:t>
            </a:r>
            <a:r>
              <a:rPr lang="en-US" sz="2000" b="1" dirty="0" err="1">
                <a:solidFill>
                  <a:srgbClr val="0033CC"/>
                </a:solidFill>
                <a:latin typeface="Courier New"/>
                <a:ea typeface="ＭＳ Ｐゴシック" charset="0"/>
                <a:cs typeface="Courier New"/>
              </a:rPr>
              <a:t>mutex</a:t>
            </a:r>
            <a:r>
              <a:rPr lang="en-US" sz="2000" b="1" dirty="0">
                <a:solidFill>
                  <a:srgbClr val="0033CC"/>
                </a:solidFill>
                <a:latin typeface="Courier New"/>
                <a:ea typeface="ＭＳ Ｐゴシック" charset="0"/>
                <a:cs typeface="Courier New"/>
              </a:rPr>
              <a:t>);</a:t>
            </a:r>
            <a:br>
              <a:rPr lang="en-US" sz="2000" b="1" dirty="0">
                <a:solidFill>
                  <a:srgbClr val="0033CC"/>
                </a:solidFill>
                <a:latin typeface="Courier New"/>
                <a:ea typeface="ＭＳ Ｐゴシック" charset="0"/>
                <a:cs typeface="Courier New"/>
              </a:rPr>
            </a:br>
            <a:r>
              <a:rPr lang="en-US" sz="2000" b="1" dirty="0">
                <a:latin typeface="Courier New"/>
                <a:ea typeface="ＭＳ Ｐゴシック" charset="0"/>
                <a:cs typeface="Courier New"/>
              </a:rPr>
              <a:t>           readers++;</a:t>
            </a:r>
            <a:br>
              <a:rPr lang="en-US" sz="2000" b="1" dirty="0">
                <a:latin typeface="Courier New"/>
                <a:ea typeface="ＭＳ Ｐゴシック" charset="0"/>
                <a:cs typeface="Courier New"/>
              </a:rPr>
            </a:br>
            <a:r>
              <a:rPr lang="en-US" sz="2000" b="1" dirty="0">
                <a:latin typeface="Courier New"/>
                <a:ea typeface="ＭＳ Ｐゴシック" charset="0"/>
                <a:cs typeface="Courier New"/>
              </a:rPr>
              <a:t>           if (readers == 1) </a:t>
            </a:r>
          </a:p>
          <a:p>
            <a:pPr marL="0" indent="0">
              <a:spcBef>
                <a:spcPts val="0"/>
              </a:spcBef>
              <a:buFont typeface="Monotype Sorts" pitchFamily="-84" charset="2"/>
              <a:buNone/>
              <a:defRPr/>
            </a:pPr>
            <a:r>
              <a:rPr lang="en-US" sz="2000" b="1" dirty="0">
                <a:latin typeface="Courier New"/>
                <a:ea typeface="ＭＳ Ｐゴシック" charset="0"/>
                <a:cs typeface="Courier New"/>
              </a:rPr>
              <a:t>              </a:t>
            </a:r>
            <a:r>
              <a:rPr lang="en-US" sz="2000" b="1" dirty="0">
                <a:solidFill>
                  <a:srgbClr val="FF0000"/>
                </a:solidFill>
                <a:latin typeface="Courier New"/>
                <a:ea typeface="ＭＳ Ｐゴシック" charset="0"/>
                <a:cs typeface="Courier New"/>
              </a:rPr>
              <a:t>wait(</a:t>
            </a:r>
            <a:r>
              <a:rPr lang="en-US" sz="2000" b="1" dirty="0" err="1">
                <a:solidFill>
                  <a:srgbClr val="FF0000"/>
                </a:solidFill>
                <a:latin typeface="Courier New"/>
                <a:ea typeface="ＭＳ Ｐゴシック" charset="0"/>
                <a:cs typeface="Courier New"/>
              </a:rPr>
              <a:t>wr_mutex</a:t>
            </a:r>
            <a:r>
              <a:rPr lang="en-US" sz="2000" b="1" dirty="0">
                <a:solidFill>
                  <a:srgbClr val="FF0000"/>
                </a:solidFill>
                <a:latin typeface="Courier New"/>
                <a:ea typeface="ＭＳ Ｐゴシック" charset="0"/>
                <a:cs typeface="Courier New"/>
              </a:rPr>
              <a:t>); </a:t>
            </a:r>
          </a:p>
          <a:p>
            <a:pPr marL="0" indent="0">
              <a:spcBef>
                <a:spcPts val="0"/>
              </a:spcBef>
              <a:buFont typeface="Monotype Sorts" pitchFamily="-84" charset="2"/>
              <a:buNone/>
              <a:defRPr/>
            </a:pPr>
            <a:r>
              <a:rPr lang="en-US" sz="2000" b="1" dirty="0">
                <a:latin typeface="Courier New"/>
                <a:ea typeface="ＭＳ Ｐゴシック" charset="0"/>
                <a:cs typeface="Courier New"/>
              </a:rPr>
              <a:t>           </a:t>
            </a:r>
            <a:r>
              <a:rPr lang="en-US" sz="2000" b="1" dirty="0">
                <a:solidFill>
                  <a:srgbClr val="0033CC"/>
                </a:solidFill>
                <a:latin typeface="Courier New"/>
                <a:ea typeface="ＭＳ Ｐゴシック" charset="0"/>
                <a:cs typeface="Courier New"/>
              </a:rPr>
              <a:t>signal(</a:t>
            </a:r>
            <a:r>
              <a:rPr lang="en-US" sz="2000" b="1" dirty="0" err="1">
                <a:solidFill>
                  <a:srgbClr val="0033CC"/>
                </a:solidFill>
                <a:latin typeface="Courier New"/>
                <a:ea typeface="ＭＳ Ｐゴシック" charset="0"/>
                <a:cs typeface="Courier New"/>
              </a:rPr>
              <a:t>mutex</a:t>
            </a:r>
            <a:r>
              <a:rPr lang="en-US" sz="2000" b="1" dirty="0">
                <a:solidFill>
                  <a:srgbClr val="0033CC"/>
                </a:solidFill>
                <a:latin typeface="Courier New"/>
                <a:ea typeface="ＭＳ Ｐゴシック" charset="0"/>
                <a:cs typeface="Courier New"/>
              </a:rPr>
              <a:t>); </a:t>
            </a:r>
          </a:p>
          <a:p>
            <a:pPr marL="0" indent="0">
              <a:buFont typeface="Monotype Sorts" pitchFamily="-84" charset="2"/>
              <a:buNone/>
              <a:defRPr/>
            </a:pPr>
            <a:r>
              <a:rPr lang="en-US" sz="2000" b="1" dirty="0">
                <a:latin typeface="Courier New"/>
                <a:ea typeface="ＭＳ Ｐゴシック" charset="0"/>
                <a:cs typeface="Courier New"/>
              </a:rPr>
              <a:t>               ...</a:t>
            </a:r>
            <a:br>
              <a:rPr lang="en-US" sz="2000" b="1" dirty="0">
                <a:latin typeface="Courier New"/>
                <a:ea typeface="ＭＳ Ｐゴシック" charset="0"/>
                <a:cs typeface="Courier New"/>
              </a:rPr>
            </a:br>
            <a:r>
              <a:rPr lang="en-US" sz="2000" b="1" dirty="0">
                <a:latin typeface="Courier New"/>
                <a:ea typeface="ＭＳ Ｐゴシック" charset="0"/>
                <a:cs typeface="Courier New"/>
              </a:rPr>
              <a:t>           /* reading is performed */ </a:t>
            </a:r>
          </a:p>
          <a:p>
            <a:pPr marL="0" indent="0">
              <a:buFont typeface="Monotype Sorts" pitchFamily="-84" charset="2"/>
              <a:buNone/>
              <a:defRPr/>
            </a:pPr>
            <a:r>
              <a:rPr lang="en-US" sz="2000" b="1" dirty="0">
                <a:latin typeface="Courier New"/>
                <a:ea typeface="ＭＳ Ｐゴシック" charset="0"/>
                <a:cs typeface="Courier New"/>
              </a:rPr>
              <a:t>               ... </a:t>
            </a:r>
          </a:p>
          <a:p>
            <a:pPr marL="0" indent="0">
              <a:spcBef>
                <a:spcPts val="0"/>
              </a:spcBef>
              <a:buFont typeface="Monotype Sorts" pitchFamily="-84" charset="2"/>
              <a:buNone/>
              <a:defRPr/>
            </a:pPr>
            <a:r>
              <a:rPr lang="en-US" sz="2000" b="1" dirty="0">
                <a:solidFill>
                  <a:srgbClr val="0033CC"/>
                </a:solidFill>
                <a:latin typeface="Courier New"/>
                <a:ea typeface="ＭＳ Ｐゴシック" charset="0"/>
                <a:cs typeface="Courier New"/>
              </a:rPr>
              <a:t>           wait(</a:t>
            </a:r>
            <a:r>
              <a:rPr lang="en-US" sz="2000" b="1" dirty="0" err="1">
                <a:solidFill>
                  <a:srgbClr val="0033CC"/>
                </a:solidFill>
                <a:latin typeface="Courier New"/>
                <a:ea typeface="ＭＳ Ｐゴシック" charset="0"/>
                <a:cs typeface="Courier New"/>
              </a:rPr>
              <a:t>mutex</a:t>
            </a:r>
            <a:r>
              <a:rPr lang="en-US" sz="2000" b="1" dirty="0">
                <a:solidFill>
                  <a:srgbClr val="0033CC"/>
                </a:solidFill>
                <a:latin typeface="Courier New"/>
                <a:ea typeface="ＭＳ Ｐゴシック" charset="0"/>
                <a:cs typeface="Courier New"/>
              </a:rPr>
              <a:t>);</a:t>
            </a:r>
            <a:br>
              <a:rPr lang="en-US" sz="2000" b="1" dirty="0">
                <a:solidFill>
                  <a:srgbClr val="0033CC"/>
                </a:solidFill>
                <a:latin typeface="Courier New"/>
                <a:ea typeface="ＭＳ Ｐゴシック" charset="0"/>
                <a:cs typeface="Courier New"/>
              </a:rPr>
            </a:br>
            <a:r>
              <a:rPr lang="en-US" sz="2000" b="1" dirty="0">
                <a:latin typeface="Courier New"/>
                <a:ea typeface="ＭＳ Ｐゴシック" charset="0"/>
                <a:cs typeface="Courier New"/>
              </a:rPr>
              <a:t>	     readers --;</a:t>
            </a:r>
            <a:br>
              <a:rPr lang="en-US" sz="2000" b="1" dirty="0">
                <a:latin typeface="Courier New"/>
                <a:ea typeface="ＭＳ Ｐゴシック" charset="0"/>
                <a:cs typeface="Courier New"/>
              </a:rPr>
            </a:br>
            <a:r>
              <a:rPr lang="en-US" sz="2000" b="1" dirty="0">
                <a:latin typeface="Courier New"/>
                <a:ea typeface="ＭＳ Ｐゴシック" charset="0"/>
                <a:cs typeface="Courier New"/>
              </a:rPr>
              <a:t>           if (readers == 0) </a:t>
            </a:r>
          </a:p>
          <a:p>
            <a:pPr marL="0" indent="0">
              <a:spcBef>
                <a:spcPts val="0"/>
              </a:spcBef>
              <a:buFont typeface="Monotype Sorts" pitchFamily="-84" charset="2"/>
              <a:buNone/>
              <a:defRPr/>
            </a:pPr>
            <a:r>
              <a:rPr lang="en-US" sz="2000" b="1" dirty="0">
                <a:latin typeface="Courier New"/>
                <a:ea typeface="ＭＳ Ｐゴシック" charset="0"/>
                <a:cs typeface="Courier New"/>
              </a:rPr>
              <a:t>              </a:t>
            </a:r>
            <a:r>
              <a:rPr lang="en-US" sz="2000" b="1" dirty="0">
                <a:solidFill>
                  <a:srgbClr val="FF0000"/>
                </a:solidFill>
                <a:latin typeface="Courier New"/>
                <a:ea typeface="ＭＳ Ｐゴシック" charset="0"/>
                <a:cs typeface="Courier New"/>
              </a:rPr>
              <a:t>signal(</a:t>
            </a:r>
            <a:r>
              <a:rPr lang="en-US" sz="2000" b="1" dirty="0" err="1">
                <a:solidFill>
                  <a:srgbClr val="FF0000"/>
                </a:solidFill>
                <a:latin typeface="Courier New"/>
                <a:ea typeface="ＭＳ Ｐゴシック" charset="0"/>
                <a:cs typeface="Courier New"/>
              </a:rPr>
              <a:t>wr_mutex</a:t>
            </a:r>
            <a:r>
              <a:rPr lang="en-US" sz="2000" b="1" dirty="0">
                <a:solidFill>
                  <a:srgbClr val="FF0000"/>
                </a:solidFill>
                <a:latin typeface="Courier New"/>
                <a:ea typeface="ＭＳ Ｐゴシック" charset="0"/>
                <a:cs typeface="Courier New"/>
              </a:rPr>
              <a:t>); </a:t>
            </a:r>
          </a:p>
          <a:p>
            <a:pPr marL="0" indent="0">
              <a:spcBef>
                <a:spcPts val="0"/>
              </a:spcBef>
              <a:buFont typeface="Monotype Sorts" pitchFamily="-84" charset="2"/>
              <a:buNone/>
              <a:defRPr/>
            </a:pPr>
            <a:r>
              <a:rPr lang="en-US" sz="2000" b="1" dirty="0">
                <a:latin typeface="Courier New"/>
                <a:ea typeface="ＭＳ Ｐゴシック" charset="0"/>
                <a:cs typeface="Courier New"/>
              </a:rPr>
              <a:t>           </a:t>
            </a:r>
            <a:r>
              <a:rPr lang="en-US" sz="2000" b="1" dirty="0">
                <a:solidFill>
                  <a:srgbClr val="0033CC"/>
                </a:solidFill>
                <a:latin typeface="Courier New"/>
                <a:ea typeface="ＭＳ Ｐゴシック" charset="0"/>
                <a:cs typeface="Courier New"/>
              </a:rPr>
              <a:t>signal(</a:t>
            </a:r>
            <a:r>
              <a:rPr lang="en-US" sz="2000" b="1" dirty="0" err="1">
                <a:solidFill>
                  <a:srgbClr val="0033CC"/>
                </a:solidFill>
                <a:latin typeface="Courier New"/>
                <a:ea typeface="ＭＳ Ｐゴシック" charset="0"/>
                <a:cs typeface="Courier New"/>
              </a:rPr>
              <a:t>mutex</a:t>
            </a:r>
            <a:r>
              <a:rPr lang="en-US" sz="2000" b="1" dirty="0">
                <a:solidFill>
                  <a:srgbClr val="0033CC"/>
                </a:solidFill>
                <a:latin typeface="Courier New"/>
                <a:ea typeface="ＭＳ Ｐゴシック" charset="0"/>
                <a:cs typeface="Courier New"/>
              </a:rPr>
              <a:t>); </a:t>
            </a:r>
          </a:p>
          <a:p>
            <a:pPr marL="0" indent="0">
              <a:spcBef>
                <a:spcPts val="0"/>
              </a:spcBef>
              <a:buFont typeface="Monotype Sorts" pitchFamily="-84" charset="2"/>
              <a:buNone/>
              <a:defRPr/>
            </a:pPr>
            <a:r>
              <a:rPr lang="en-US" sz="2000" b="1" dirty="0">
                <a:latin typeface="Courier New"/>
                <a:ea typeface="ＭＳ Ｐゴシック" charset="0"/>
                <a:cs typeface="Courier New"/>
              </a:rPr>
              <a:t>       } while (true);</a:t>
            </a:r>
            <a:br>
              <a:rPr lang="en-US" sz="1400" b="1" dirty="0">
                <a:latin typeface="Courier New"/>
                <a:ea typeface="ＭＳ Ｐゴシック" charset="0"/>
                <a:cs typeface="Courier New"/>
              </a:rPr>
            </a:br>
            <a:endParaRPr lang="en-US" sz="1400" b="1" dirty="0">
              <a:latin typeface="Courier New"/>
              <a:ea typeface="ＭＳ Ｐゴシック" charset="0"/>
              <a:cs typeface="Courier New"/>
            </a:endParaRPr>
          </a:p>
          <a:p>
            <a:pPr marL="342883" indent="-342883">
              <a:lnSpc>
                <a:spcPct val="80000"/>
              </a:lnSpc>
              <a:buFont typeface="Monotype Sorts" pitchFamily="-84" charset="2"/>
              <a:buNone/>
              <a:defRPr/>
            </a:pPr>
            <a:endParaRPr lang="en-US" sz="1600" dirty="0">
              <a:solidFill>
                <a:srgbClr val="0000FF"/>
              </a:solidFill>
              <a:ea typeface="ＭＳ Ｐゴシック" charset="0"/>
              <a:cs typeface="ＭＳ Ｐゴシック" charset="0"/>
            </a:endParaRPr>
          </a:p>
          <a:p>
            <a:pPr marL="342883" indent="-342883">
              <a:lnSpc>
                <a:spcPct val="80000"/>
              </a:lnSpc>
              <a:buFont typeface="Monotype Sorts" pitchFamily="-84" charset="2"/>
              <a:buNone/>
              <a:defRPr/>
            </a:pPr>
            <a:endParaRPr lang="en-US" sz="1600" dirty="0">
              <a:solidFill>
                <a:srgbClr val="0000FF"/>
              </a:solidFill>
              <a:ea typeface="ＭＳ Ｐゴシック" charset="0"/>
              <a:cs typeface="ＭＳ Ｐゴシック" charset="0"/>
            </a:endParaRPr>
          </a:p>
          <a:p>
            <a:pPr marL="342883" indent="-342883">
              <a:lnSpc>
                <a:spcPct val="80000"/>
              </a:lnSpc>
              <a:buFont typeface="Monotype Sorts" pitchFamily="-84" charset="2"/>
              <a:buNone/>
              <a:defRPr/>
            </a:pPr>
            <a:r>
              <a:rPr lang="en-US" sz="1600" dirty="0">
                <a:solidFill>
                  <a:srgbClr val="0000FF"/>
                </a:solidFill>
                <a:ea typeface="ＭＳ Ｐゴシック" charset="0"/>
                <a:cs typeface="ＭＳ Ｐゴシック" charset="0"/>
              </a:rPr>
              <a:t>       </a:t>
            </a:r>
          </a:p>
        </p:txBody>
      </p:sp>
    </p:spTree>
    <p:extLst>
      <p:ext uri="{BB962C8B-B14F-4D97-AF65-F5344CB8AC3E}">
        <p14:creationId xmlns:p14="http://schemas.microsoft.com/office/powerpoint/2010/main" val="2357535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1B7D-2282-405C-94B4-A4594D79B74A}"/>
              </a:ext>
            </a:extLst>
          </p:cNvPr>
          <p:cNvSpPr>
            <a:spLocks noGrp="1"/>
          </p:cNvSpPr>
          <p:nvPr>
            <p:ph type="title"/>
          </p:nvPr>
        </p:nvSpPr>
        <p:spPr/>
        <p:txBody>
          <a:bodyPr anchor="ctr"/>
          <a:lstStyle/>
          <a:p>
            <a:r>
              <a:rPr lang="en-US" sz="3200" i="1" dirty="0">
                <a:solidFill>
                  <a:schemeClr val="tx1"/>
                </a:solidFill>
                <a:effectLst/>
                <a:latin typeface="Cambria" panose="02040503050406030204" pitchFamily="18" charset="0"/>
              </a:rPr>
              <a:t>Solution 3:</a:t>
            </a:r>
            <a:br>
              <a:rPr lang="en-US" sz="3200" i="1" dirty="0">
                <a:solidFill>
                  <a:schemeClr val="tx1"/>
                </a:solidFill>
                <a:effectLst/>
                <a:latin typeface="Cambria" panose="02040503050406030204" pitchFamily="18" charset="0"/>
              </a:rPr>
            </a:br>
            <a:r>
              <a:rPr lang="en-US" sz="3200" i="1" dirty="0">
                <a:solidFill>
                  <a:schemeClr val="tx1"/>
                </a:solidFill>
                <a:effectLst/>
                <a:latin typeface="Cambria" panose="02040503050406030204" pitchFamily="18" charset="0"/>
              </a:rPr>
              <a:t>Give priority to writers over readers</a:t>
            </a:r>
            <a:endParaRPr lang="en-US" dirty="0"/>
          </a:p>
        </p:txBody>
      </p:sp>
      <p:sp>
        <p:nvSpPr>
          <p:cNvPr id="3" name="Content Placeholder 2">
            <a:extLst>
              <a:ext uri="{FF2B5EF4-FFF2-40B4-BE49-F238E27FC236}">
                <a16:creationId xmlns:a16="http://schemas.microsoft.com/office/drawing/2014/main" id="{02700BE8-5626-4231-8CCF-0D8BC2C7A09D}"/>
              </a:ext>
            </a:extLst>
          </p:cNvPr>
          <p:cNvSpPr>
            <a:spLocks noGrp="1"/>
          </p:cNvSpPr>
          <p:nvPr>
            <p:ph sz="quarter" idx="1"/>
          </p:nvPr>
        </p:nvSpPr>
        <p:spPr>
          <a:xfrm>
            <a:off x="457200" y="1447800"/>
            <a:ext cx="8229600" cy="4419600"/>
          </a:xfrm>
        </p:spPr>
        <p:txBody>
          <a:bodyPr/>
          <a:lstStyle/>
          <a:p>
            <a:pPr algn="just">
              <a:lnSpc>
                <a:spcPct val="150000"/>
              </a:lnSpc>
            </a:pPr>
            <a:r>
              <a:rPr lang="en-US" dirty="0">
                <a:effectLst/>
                <a:latin typeface="Arial" panose="020B0604020202020204" pitchFamily="34" charset="0"/>
              </a:rPr>
              <a:t>As soon as a writer arrives, any readers that are reading, can finish their task, but all additional readers are put on hold until the writer has finished its task –</a:t>
            </a:r>
          </a:p>
          <a:p>
            <a:pPr algn="just">
              <a:lnSpc>
                <a:spcPct val="150000"/>
              </a:lnSpc>
            </a:pPr>
            <a:r>
              <a:rPr lang="en-US" dirty="0">
                <a:effectLst/>
                <a:latin typeface="Arial" panose="020B0604020202020204" pitchFamily="34" charset="0"/>
              </a:rPr>
              <a:t>Problem: results in starvation of readers if there is a continuous stream of writers</a:t>
            </a:r>
            <a:endParaRPr lang="en-US" dirty="0"/>
          </a:p>
        </p:txBody>
      </p:sp>
      <p:sp>
        <p:nvSpPr>
          <p:cNvPr id="4" name="Slide Number Placeholder 3">
            <a:extLst>
              <a:ext uri="{FF2B5EF4-FFF2-40B4-BE49-F238E27FC236}">
                <a16:creationId xmlns:a16="http://schemas.microsoft.com/office/drawing/2014/main" id="{8980F3DC-0314-4672-9BDF-EE766DBA9FA9}"/>
              </a:ext>
            </a:extLst>
          </p:cNvPr>
          <p:cNvSpPr>
            <a:spLocks noGrp="1"/>
          </p:cNvSpPr>
          <p:nvPr>
            <p:ph type="sldNum" sz="quarter" idx="4"/>
          </p:nvPr>
        </p:nvSpPr>
        <p:spPr/>
        <p:txBody>
          <a:bodyPr/>
          <a:lstStyle/>
          <a:p>
            <a:pPr>
              <a:defRPr/>
            </a:pPr>
            <a:fld id="{9D292B4F-44AA-446D-83AB-6974526852C9}" type="slidenum">
              <a:rPr lang="en-US" smtClean="0"/>
              <a:pPr>
                <a:defRPr/>
              </a:pPr>
              <a:t>41</a:t>
            </a:fld>
            <a:endParaRPr lang="en-US" sz="1600" dirty="0"/>
          </a:p>
        </p:txBody>
      </p:sp>
    </p:spTree>
    <p:extLst>
      <p:ext uri="{BB962C8B-B14F-4D97-AF65-F5344CB8AC3E}">
        <p14:creationId xmlns:p14="http://schemas.microsoft.com/office/powerpoint/2010/main" val="3589948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1B7D-2282-405C-94B4-A4594D79B74A}"/>
              </a:ext>
            </a:extLst>
          </p:cNvPr>
          <p:cNvSpPr>
            <a:spLocks noGrp="1"/>
          </p:cNvSpPr>
          <p:nvPr>
            <p:ph type="title"/>
          </p:nvPr>
        </p:nvSpPr>
        <p:spPr/>
        <p:txBody>
          <a:bodyPr anchor="ctr"/>
          <a:lstStyle/>
          <a:p>
            <a:r>
              <a:rPr lang="en-US" sz="3200" i="1" dirty="0">
                <a:solidFill>
                  <a:schemeClr val="tx1"/>
                </a:solidFill>
                <a:effectLst/>
                <a:latin typeface="Cambria" panose="02040503050406030204" pitchFamily="18" charset="0"/>
              </a:rPr>
              <a:t>Combination priority policy </a:t>
            </a:r>
            <a:endParaRPr lang="en-US" dirty="0"/>
          </a:p>
        </p:txBody>
      </p:sp>
      <p:sp>
        <p:nvSpPr>
          <p:cNvPr id="3" name="Content Placeholder 2">
            <a:extLst>
              <a:ext uri="{FF2B5EF4-FFF2-40B4-BE49-F238E27FC236}">
                <a16:creationId xmlns:a16="http://schemas.microsoft.com/office/drawing/2014/main" id="{02700BE8-5626-4231-8CCF-0D8BC2C7A09D}"/>
              </a:ext>
            </a:extLst>
          </p:cNvPr>
          <p:cNvSpPr>
            <a:spLocks noGrp="1"/>
          </p:cNvSpPr>
          <p:nvPr>
            <p:ph sz="quarter" idx="1"/>
          </p:nvPr>
        </p:nvSpPr>
        <p:spPr>
          <a:xfrm>
            <a:off x="457200" y="1447800"/>
            <a:ext cx="8229600" cy="4419600"/>
          </a:xfrm>
        </p:spPr>
        <p:txBody>
          <a:bodyPr/>
          <a:lstStyle/>
          <a:p>
            <a:pPr marL="0" indent="0" algn="just">
              <a:lnSpc>
                <a:spcPct val="150000"/>
              </a:lnSpc>
              <a:buNone/>
            </a:pPr>
            <a:r>
              <a:rPr lang="en-US" dirty="0">
                <a:latin typeface="Cambria" panose="02040503050406030204" pitchFamily="18" charset="0"/>
                <a:ea typeface="Batang" panose="02030600000101010101" pitchFamily="18" charset="-127"/>
              </a:rPr>
              <a:t>An attempt to avoid </a:t>
            </a:r>
            <a:r>
              <a:rPr lang="en-US" dirty="0">
                <a:effectLst/>
                <a:latin typeface="Cambria" panose="02040503050406030204" pitchFamily="18" charset="0"/>
                <a:ea typeface="Batang" panose="02030600000101010101" pitchFamily="18" charset="-127"/>
              </a:rPr>
              <a:t>starvation problems.</a:t>
            </a:r>
          </a:p>
          <a:p>
            <a:pPr marL="0" indent="0" algn="just">
              <a:lnSpc>
                <a:spcPct val="150000"/>
              </a:lnSpc>
              <a:buNone/>
            </a:pPr>
            <a:r>
              <a:rPr lang="en-US" dirty="0">
                <a:effectLst/>
                <a:highlight>
                  <a:srgbClr val="FC9B74"/>
                </a:highlight>
                <a:latin typeface="Cambria" panose="02040503050406030204" pitchFamily="18" charset="0"/>
                <a:ea typeface="Batang" panose="02030600000101010101" pitchFamily="18" charset="-127"/>
              </a:rPr>
              <a:t>Solution</a:t>
            </a:r>
            <a:r>
              <a:rPr lang="en-US" dirty="0">
                <a:effectLst/>
                <a:latin typeface="Cambria" panose="02040503050406030204" pitchFamily="18" charset="0"/>
                <a:ea typeface="Batang" panose="02030600000101010101" pitchFamily="18" charset="-127"/>
              </a:rPr>
              <a:t>: </a:t>
            </a:r>
          </a:p>
          <a:p>
            <a:pPr algn="just">
              <a:spcBef>
                <a:spcPts val="1200"/>
              </a:spcBef>
              <a:spcAft>
                <a:spcPts val="1200"/>
              </a:spcAft>
            </a:pPr>
            <a:r>
              <a:rPr lang="en-US" dirty="0">
                <a:latin typeface="Cambria" panose="02040503050406030204" pitchFamily="18" charset="0"/>
                <a:ea typeface="Batang" panose="02030600000101010101" pitchFamily="18" charset="-127"/>
              </a:rPr>
              <a:t>W</a:t>
            </a:r>
            <a:r>
              <a:rPr lang="en-US" dirty="0">
                <a:effectLst/>
                <a:latin typeface="Cambria" panose="02040503050406030204" pitchFamily="18" charset="0"/>
                <a:ea typeface="Batang" panose="02030600000101010101" pitchFamily="18" charset="-127"/>
              </a:rPr>
              <a:t>hen a writer has finished writing, all readers who are waiting can read </a:t>
            </a:r>
          </a:p>
          <a:p>
            <a:pPr algn="just">
              <a:spcBef>
                <a:spcPts val="1200"/>
              </a:spcBef>
              <a:spcAft>
                <a:spcPts val="1200"/>
              </a:spcAft>
            </a:pPr>
            <a:r>
              <a:rPr lang="en-US" dirty="0">
                <a:latin typeface="Cambria" panose="02040503050406030204" pitchFamily="18" charset="0"/>
                <a:ea typeface="Batang" panose="02030600000101010101" pitchFamily="18" charset="-127"/>
              </a:rPr>
              <a:t>W</a:t>
            </a:r>
            <a:r>
              <a:rPr lang="en-US" dirty="0">
                <a:effectLst/>
                <a:latin typeface="Cambria" panose="02040503050406030204" pitchFamily="18" charset="0"/>
                <a:ea typeface="Batang" panose="02030600000101010101" pitchFamily="18" charset="-127"/>
              </a:rPr>
              <a:t>hen this group of readers have finished reading, a writer on hold can begin to write </a:t>
            </a:r>
          </a:p>
          <a:p>
            <a:pPr algn="just">
              <a:spcBef>
                <a:spcPts val="1200"/>
              </a:spcBef>
              <a:spcAft>
                <a:spcPts val="1200"/>
              </a:spcAft>
            </a:pPr>
            <a:r>
              <a:rPr lang="en-US" dirty="0">
                <a:effectLst/>
                <a:latin typeface="Cambria" panose="02040503050406030204" pitchFamily="18" charset="0"/>
                <a:ea typeface="Batang" panose="02030600000101010101" pitchFamily="18" charset="-127"/>
              </a:rPr>
              <a:t>Any new readers that arrive in the meantime are not allowed to start reading until the writer has finished</a:t>
            </a:r>
          </a:p>
        </p:txBody>
      </p:sp>
      <p:sp>
        <p:nvSpPr>
          <p:cNvPr id="4" name="Slide Number Placeholder 3">
            <a:extLst>
              <a:ext uri="{FF2B5EF4-FFF2-40B4-BE49-F238E27FC236}">
                <a16:creationId xmlns:a16="http://schemas.microsoft.com/office/drawing/2014/main" id="{8980F3DC-0314-4672-9BDF-EE766DBA9FA9}"/>
              </a:ext>
            </a:extLst>
          </p:cNvPr>
          <p:cNvSpPr>
            <a:spLocks noGrp="1"/>
          </p:cNvSpPr>
          <p:nvPr>
            <p:ph type="sldNum" sz="quarter" idx="4"/>
          </p:nvPr>
        </p:nvSpPr>
        <p:spPr/>
        <p:txBody>
          <a:bodyPr/>
          <a:lstStyle/>
          <a:p>
            <a:pPr>
              <a:defRPr/>
            </a:pPr>
            <a:fld id="{9D292B4F-44AA-446D-83AB-6974526852C9}" type="slidenum">
              <a:rPr lang="en-US" smtClean="0"/>
              <a:pPr>
                <a:defRPr/>
              </a:pPr>
              <a:t>42</a:t>
            </a:fld>
            <a:endParaRPr lang="en-US" sz="1600" dirty="0"/>
          </a:p>
        </p:txBody>
      </p:sp>
    </p:spTree>
    <p:extLst>
      <p:ext uri="{BB962C8B-B14F-4D97-AF65-F5344CB8AC3E}">
        <p14:creationId xmlns:p14="http://schemas.microsoft.com/office/powerpoint/2010/main" val="1578349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85800" y="4953000"/>
            <a:ext cx="7848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63" name="Rectangle 2"/>
          <p:cNvSpPr>
            <a:spLocks noGrp="1" noChangeArrowheads="1"/>
          </p:cNvSpPr>
          <p:nvPr>
            <p:ph type="ctrTitle"/>
          </p:nvPr>
        </p:nvSpPr>
        <p:spPr>
          <a:xfrm>
            <a:off x="609600" y="1025098"/>
            <a:ext cx="7772400" cy="1143000"/>
          </a:xfrm>
        </p:spPr>
        <p:txBody>
          <a:bodyPr/>
          <a:lstStyle/>
          <a:p>
            <a:pPr algn="ctr"/>
            <a:r>
              <a:rPr lang="en-US" sz="3600" dirty="0">
                <a:solidFill>
                  <a:srgbClr val="0000FF"/>
                </a:solidFill>
              </a:rPr>
              <a:t>Deadlock &amp; Starvation</a:t>
            </a:r>
          </a:p>
        </p:txBody>
      </p:sp>
      <p:sp>
        <p:nvSpPr>
          <p:cNvPr id="7" name="TextBox 7"/>
          <p:cNvSpPr txBox="1">
            <a:spLocks noChangeArrowheads="1"/>
          </p:cNvSpPr>
          <p:nvPr/>
        </p:nvSpPr>
        <p:spPr bwMode="auto">
          <a:xfrm>
            <a:off x="1143000" y="3048000"/>
            <a:ext cx="7010400" cy="2400657"/>
          </a:xfrm>
          <a:prstGeom prst="rect">
            <a:avLst/>
          </a:prstGeom>
          <a:noFill/>
          <a:ln w="9525">
            <a:noFill/>
            <a:miter lim="800000"/>
            <a:headEnd/>
            <a:tailEnd/>
          </a:ln>
        </p:spPr>
        <p:txBody>
          <a:bodyPr wrap="square">
            <a:spAutoFit/>
          </a:bodyPr>
          <a:lstStyle/>
          <a:p>
            <a:pPr marL="457200" indent="-457200">
              <a:lnSpc>
                <a:spcPct val="150000"/>
              </a:lnSpc>
              <a:buSzPct val="77000"/>
              <a:buFont typeface="Wingdings" pitchFamily="2" charset="2"/>
              <a:buChar char="q"/>
            </a:pPr>
            <a:r>
              <a:rPr lang="en-US" sz="2500" dirty="0"/>
              <a:t>Deadlock Prevention</a:t>
            </a:r>
          </a:p>
          <a:p>
            <a:pPr marL="457200" indent="-457200">
              <a:lnSpc>
                <a:spcPct val="150000"/>
              </a:lnSpc>
              <a:buSzPct val="77000"/>
              <a:buFont typeface="Wingdings" pitchFamily="2" charset="2"/>
              <a:buChar char="q"/>
            </a:pPr>
            <a:r>
              <a:rPr lang="en-US" sz="2500" dirty="0"/>
              <a:t>Deadlock Avoidance</a:t>
            </a:r>
          </a:p>
          <a:p>
            <a:pPr marL="457200" indent="-457200">
              <a:lnSpc>
                <a:spcPct val="150000"/>
              </a:lnSpc>
              <a:buSzPct val="77000"/>
              <a:buFont typeface="Wingdings" pitchFamily="2" charset="2"/>
              <a:buChar char="q"/>
            </a:pPr>
            <a:r>
              <a:rPr lang="en-US" sz="2500" dirty="0"/>
              <a:t>Deadlock Detection</a:t>
            </a:r>
          </a:p>
          <a:p>
            <a:pPr marL="457200" indent="-457200">
              <a:lnSpc>
                <a:spcPct val="150000"/>
              </a:lnSpc>
              <a:buSzPct val="77000"/>
              <a:buFont typeface="Wingdings" pitchFamily="2" charset="2"/>
              <a:buChar char="q"/>
            </a:pPr>
            <a:r>
              <a:rPr lang="en-US" sz="2500" dirty="0"/>
              <a:t>Dining Philosophers problem</a:t>
            </a:r>
            <a:endParaRPr lang="en-IN" sz="2500" dirty="0"/>
          </a:p>
        </p:txBody>
      </p:sp>
      <p:sp>
        <p:nvSpPr>
          <p:cNvPr id="131074" name="AutoShape 2" descr="Image result for Ethern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9572" name="AutoShape 4" descr="https://upload.wikimedia.org/wikipedia/commons/4/48/Netwide_Assembler.svg"/>
          <p:cNvSpPr>
            <a:spLocks noChangeAspect="1" noChangeArrowheads="1"/>
          </p:cNvSpPr>
          <p:nvPr/>
        </p:nvSpPr>
        <p:spPr bwMode="auto">
          <a:xfrm>
            <a:off x="155575" y="-669925"/>
            <a:ext cx="2400300" cy="1409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9574" name="AutoShape 6" descr="https://upload.wikimedia.org/wikipedia/commons/4/48/Netwide_Assembler.svg"/>
          <p:cNvSpPr>
            <a:spLocks noChangeAspect="1" noChangeArrowheads="1"/>
          </p:cNvSpPr>
          <p:nvPr/>
        </p:nvSpPr>
        <p:spPr bwMode="auto">
          <a:xfrm>
            <a:off x="155575" y="-669925"/>
            <a:ext cx="2400300" cy="1409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9576" name="AutoShape 8" descr="https://upload.wikimedia.org/wikipedia/commons/4/48/Netwide_Assembler.svg"/>
          <p:cNvSpPr>
            <a:spLocks noChangeAspect="1" noChangeArrowheads="1"/>
          </p:cNvSpPr>
          <p:nvPr/>
        </p:nvSpPr>
        <p:spPr bwMode="auto">
          <a:xfrm>
            <a:off x="155575" y="-669925"/>
            <a:ext cx="2400300" cy="1409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219200" y="1752600"/>
            <a:ext cx="6629400" cy="523220"/>
          </a:xfrm>
          <a:prstGeom prst="rect">
            <a:avLst/>
          </a:prstGeom>
        </p:spPr>
        <p:txBody>
          <a:bodyPr wrap="square">
            <a:spAutoFit/>
          </a:bodyPr>
          <a:lstStyle/>
          <a:p>
            <a:pPr algn="ctr"/>
            <a:r>
              <a:rPr lang="en-US" altLang="en-US" sz="2800" i="1" dirty="0">
                <a:solidFill>
                  <a:srgbClr val="C00000"/>
                </a:solidFill>
              </a:rPr>
              <a:t>Permanent blocking of a set of processes </a:t>
            </a:r>
            <a:endParaRPr lang="en-US" sz="2800" i="1" dirty="0">
              <a:solidFill>
                <a:srgbClr val="C00000"/>
              </a:solidFill>
            </a:endParaRPr>
          </a:p>
        </p:txBody>
      </p:sp>
    </p:spTree>
    <p:extLst>
      <p:ext uri="{BB962C8B-B14F-4D97-AF65-F5344CB8AC3E}">
        <p14:creationId xmlns:p14="http://schemas.microsoft.com/office/powerpoint/2010/main" val="893930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04800" y="1460500"/>
            <a:ext cx="8305800" cy="2349500"/>
          </a:xfrm>
        </p:spPr>
        <p:txBody>
          <a:bodyPr/>
          <a:lstStyle/>
          <a:p>
            <a:r>
              <a:rPr lang="en-US" altLang="en-US" sz="2100" dirty="0">
                <a:latin typeface="Cambria" panose="02040503050406030204" pitchFamily="18" charset="0"/>
              </a:rPr>
              <a:t>System consists of resources</a:t>
            </a:r>
          </a:p>
          <a:p>
            <a:r>
              <a:rPr lang="en-US" altLang="en-US" sz="2100" dirty="0">
                <a:latin typeface="Cambria" panose="02040503050406030204" pitchFamily="18" charset="0"/>
              </a:rPr>
              <a:t>Resource types </a:t>
            </a:r>
            <a:r>
              <a:rPr lang="en-US" altLang="en-US" sz="2100" i="1" dirty="0">
                <a:latin typeface="Cambria" panose="02040503050406030204" pitchFamily="18" charset="0"/>
              </a:rPr>
              <a:t>R</a:t>
            </a:r>
            <a:r>
              <a:rPr lang="en-US" altLang="en-US" sz="2100" baseline="-25000" dirty="0">
                <a:latin typeface="Cambria" panose="02040503050406030204" pitchFamily="18" charset="0"/>
              </a:rPr>
              <a:t>1</a:t>
            </a:r>
            <a:r>
              <a:rPr lang="en-US" altLang="en-US" sz="2100" dirty="0">
                <a:latin typeface="Cambria" panose="02040503050406030204" pitchFamily="18" charset="0"/>
              </a:rPr>
              <a:t>, </a:t>
            </a:r>
            <a:r>
              <a:rPr lang="en-US" altLang="en-US" sz="2100" i="1" dirty="0">
                <a:latin typeface="Cambria" panose="02040503050406030204" pitchFamily="18" charset="0"/>
              </a:rPr>
              <a:t>R</a:t>
            </a:r>
            <a:r>
              <a:rPr lang="en-US" altLang="en-US" sz="2100" baseline="-25000" dirty="0">
                <a:latin typeface="Cambria" panose="02040503050406030204" pitchFamily="18" charset="0"/>
              </a:rPr>
              <a:t>2</a:t>
            </a:r>
            <a:r>
              <a:rPr lang="en-US" altLang="en-US" sz="2100" dirty="0">
                <a:latin typeface="Cambria" panose="02040503050406030204" pitchFamily="18" charset="0"/>
              </a:rPr>
              <a:t>, . . ., </a:t>
            </a:r>
            <a:r>
              <a:rPr lang="en-US" altLang="en-US" sz="2100" i="1" dirty="0">
                <a:latin typeface="Cambria" panose="02040503050406030204" pitchFamily="18" charset="0"/>
              </a:rPr>
              <a:t>R</a:t>
            </a:r>
            <a:r>
              <a:rPr lang="en-US" altLang="en-US" sz="2100" baseline="-25000" dirty="0">
                <a:latin typeface="Cambria" panose="02040503050406030204" pitchFamily="18" charset="0"/>
              </a:rPr>
              <a:t>m</a:t>
            </a:r>
          </a:p>
          <a:p>
            <a:pPr lvl="2">
              <a:buFont typeface="Webdings" pitchFamily="18" charset="2"/>
              <a:buNone/>
            </a:pPr>
            <a:r>
              <a:rPr lang="en-US" altLang="en-US" sz="2100" i="1" dirty="0">
                <a:latin typeface="Cambria" panose="02040503050406030204" pitchFamily="18" charset="0"/>
              </a:rPr>
              <a:t>CPU cycles, memory space, I/O devices</a:t>
            </a:r>
          </a:p>
          <a:p>
            <a:r>
              <a:rPr lang="en-US" altLang="en-US" sz="2100" dirty="0">
                <a:latin typeface="Cambria" panose="02040503050406030204" pitchFamily="18" charset="0"/>
              </a:rPr>
              <a:t>Each resource type </a:t>
            </a:r>
            <a:r>
              <a:rPr lang="en-US" altLang="en-US" sz="2100" i="1" dirty="0" err="1">
                <a:latin typeface="Cambria" panose="02040503050406030204" pitchFamily="18" charset="0"/>
              </a:rPr>
              <a:t>R</a:t>
            </a:r>
            <a:r>
              <a:rPr lang="en-US" altLang="en-US" sz="2100" baseline="-25000" dirty="0" err="1">
                <a:latin typeface="Cambria" panose="02040503050406030204" pitchFamily="18" charset="0"/>
              </a:rPr>
              <a:t>i</a:t>
            </a:r>
            <a:r>
              <a:rPr lang="en-US" altLang="en-US" sz="2100" dirty="0">
                <a:latin typeface="Cambria" panose="02040503050406030204" pitchFamily="18" charset="0"/>
              </a:rPr>
              <a:t> has </a:t>
            </a:r>
            <a:r>
              <a:rPr lang="en-US" altLang="en-US" sz="2100" i="1" dirty="0">
                <a:latin typeface="Cambria" panose="02040503050406030204" pitchFamily="18" charset="0"/>
              </a:rPr>
              <a:t>W</a:t>
            </a:r>
            <a:r>
              <a:rPr lang="en-US" altLang="en-US" sz="2100" baseline="-25000" dirty="0">
                <a:latin typeface="Cambria" panose="02040503050406030204" pitchFamily="18" charset="0"/>
              </a:rPr>
              <a:t>i</a:t>
            </a:r>
            <a:r>
              <a:rPr lang="en-US" altLang="en-US" sz="2100" dirty="0">
                <a:latin typeface="Cambria" panose="02040503050406030204" pitchFamily="18" charset="0"/>
              </a:rPr>
              <a:t> instances.</a:t>
            </a:r>
          </a:p>
          <a:p>
            <a:r>
              <a:rPr lang="en-US" altLang="en-US" sz="2100" dirty="0">
                <a:latin typeface="Cambria" panose="02040503050406030204" pitchFamily="18" charset="0"/>
              </a:rPr>
              <a:t>Each process utilizes a resource as follows:</a:t>
            </a:r>
          </a:p>
        </p:txBody>
      </p:sp>
      <p:sp>
        <p:nvSpPr>
          <p:cNvPr id="2" name="Rectangle 1"/>
          <p:cNvSpPr/>
          <p:nvPr/>
        </p:nvSpPr>
        <p:spPr>
          <a:xfrm>
            <a:off x="762000" y="5444814"/>
            <a:ext cx="7620000" cy="415498"/>
          </a:xfrm>
          <a:prstGeom prst="rect">
            <a:avLst/>
          </a:prstGeom>
          <a:solidFill>
            <a:schemeClr val="accent4">
              <a:lumMod val="40000"/>
              <a:lumOff val="60000"/>
            </a:schemeClr>
          </a:solidFill>
          <a:ln>
            <a:solidFill>
              <a:schemeClr val="tx1"/>
            </a:solidFill>
          </a:ln>
        </p:spPr>
        <p:txBody>
          <a:bodyPr wrap="square">
            <a:spAutoFit/>
          </a:bodyPr>
          <a:lstStyle/>
          <a:p>
            <a:pPr algn="ctr"/>
            <a:r>
              <a:rPr lang="en-US" sz="2100" dirty="0">
                <a:latin typeface="Cambria" panose="02040503050406030204" pitchFamily="18" charset="0"/>
              </a:rPr>
              <a:t>Each process needing what another process has.</a:t>
            </a:r>
          </a:p>
        </p:txBody>
      </p:sp>
      <p:graphicFrame>
        <p:nvGraphicFramePr>
          <p:cNvPr id="3" name="Diagram 2">
            <a:extLst>
              <a:ext uri="{FF2B5EF4-FFF2-40B4-BE49-F238E27FC236}">
                <a16:creationId xmlns:a16="http://schemas.microsoft.com/office/drawing/2014/main" id="{4AA201BC-3AEA-426D-B53B-F66714D236A4}"/>
              </a:ext>
            </a:extLst>
          </p:cNvPr>
          <p:cNvGraphicFramePr/>
          <p:nvPr>
            <p:extLst>
              <p:ext uri="{D42A27DB-BD31-4B8C-83A1-F6EECF244321}">
                <p14:modId xmlns:p14="http://schemas.microsoft.com/office/powerpoint/2010/main" val="1187482697"/>
              </p:ext>
            </p:extLst>
          </p:nvPr>
        </p:nvGraphicFramePr>
        <p:xfrm>
          <a:off x="1162050" y="3326147"/>
          <a:ext cx="6819900" cy="1915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48244EC-310D-459E-ABF1-12264755E5A9}"/>
              </a:ext>
            </a:extLst>
          </p:cNvPr>
          <p:cNvSpPr/>
          <p:nvPr/>
        </p:nvSpPr>
        <p:spPr>
          <a:xfrm>
            <a:off x="2652622" y="171489"/>
            <a:ext cx="3610155" cy="784830"/>
          </a:xfrm>
          <a:prstGeom prst="rect">
            <a:avLst/>
          </a:prstGeom>
          <a:noFill/>
        </p:spPr>
        <p:txBody>
          <a:bodyPr wrap="none" lIns="91440" tIns="45720" rIns="91440" bIns="45720">
            <a:spAutoFit/>
          </a:bodyPr>
          <a:lstStyle/>
          <a:p>
            <a:pPr algn="ctr"/>
            <a:r>
              <a:rPr lang="en-US" sz="45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rPr>
              <a:t>System Model</a:t>
            </a:r>
          </a:p>
        </p:txBody>
      </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7ACF7A3-B011-49E6-B993-C79C3FB54FFA}"/>
                  </a:ext>
                </a:extLst>
              </p14:cNvPr>
              <p14:cNvContentPartPr/>
              <p14:nvPr/>
            </p14:nvContentPartPr>
            <p14:xfrm>
              <a:off x="580680" y="2223360"/>
              <a:ext cx="6152760" cy="2554560"/>
            </p14:xfrm>
          </p:contentPart>
        </mc:Choice>
        <mc:Fallback>
          <p:pic>
            <p:nvPicPr>
              <p:cNvPr id="5" name="Ink 4">
                <a:extLst>
                  <a:ext uri="{FF2B5EF4-FFF2-40B4-BE49-F238E27FC236}">
                    <a16:creationId xmlns:a16="http://schemas.microsoft.com/office/drawing/2014/main" id="{E7ACF7A3-B011-49E6-B993-C79C3FB54FFA}"/>
                  </a:ext>
                </a:extLst>
              </p:cNvPr>
              <p:cNvPicPr/>
              <p:nvPr/>
            </p:nvPicPr>
            <p:blipFill>
              <a:blip r:embed="rId9"/>
              <a:stretch>
                <a:fillRect/>
              </a:stretch>
            </p:blipFill>
            <p:spPr>
              <a:xfrm>
                <a:off x="571320" y="2214000"/>
                <a:ext cx="6171480" cy="2573280"/>
              </a:xfrm>
              <a:prstGeom prst="rect">
                <a:avLst/>
              </a:prstGeom>
            </p:spPr>
          </p:pic>
        </mc:Fallback>
      </mc:AlternateContent>
    </p:spTree>
    <p:extLst>
      <p:ext uri="{BB962C8B-B14F-4D97-AF65-F5344CB8AC3E}">
        <p14:creationId xmlns:p14="http://schemas.microsoft.com/office/powerpoint/2010/main" val="420226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3"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n-lt"/>
                <a:ea typeface="+mn-ea"/>
                <a:cs typeface="+mn-cs"/>
              </a:rPr>
              <a:t>Deadlock </a:t>
            </a:r>
            <a:endParaRPr kumimoji="0" lang="en-US" sz="4000" b="0" i="1" u="none" strike="noStrike" kern="1200" cap="none" spc="0" normalizeH="0" baseline="0" noProof="0" dirty="0">
              <a:ln>
                <a:noFill/>
              </a:ln>
              <a:solidFill>
                <a:schemeClr val="tx1"/>
              </a:solidFill>
              <a:effectLst/>
              <a:uLnTx/>
              <a:uFillTx/>
              <a:latin typeface="+mn-lt"/>
              <a:ea typeface="+mn-ea"/>
              <a:cs typeface="+mn-cs"/>
            </a:endParaRPr>
          </a:p>
        </p:txBody>
      </p:sp>
      <p:sp>
        <p:nvSpPr>
          <p:cNvPr id="2" name="Content Placeholder 1"/>
          <p:cNvSpPr>
            <a:spLocks noGrp="1"/>
          </p:cNvSpPr>
          <p:nvPr>
            <p:ph sz="quarter" idx="1"/>
          </p:nvPr>
        </p:nvSpPr>
        <p:spPr>
          <a:xfrm>
            <a:off x="228600" y="5181600"/>
            <a:ext cx="8686800" cy="1066800"/>
          </a:xfrm>
          <a:solidFill>
            <a:srgbClr val="FFFFCC"/>
          </a:solidFill>
          <a:ln>
            <a:solidFill>
              <a:schemeClr val="tx1"/>
            </a:solidFill>
          </a:ln>
        </p:spPr>
        <p:txBody>
          <a:bodyPr/>
          <a:lstStyle/>
          <a:p>
            <a:pPr algn="just">
              <a:lnSpc>
                <a:spcPct val="150000"/>
              </a:lnSpc>
              <a:spcBef>
                <a:spcPts val="1200"/>
              </a:spcBef>
              <a:spcAft>
                <a:spcPts val="1200"/>
              </a:spcAft>
            </a:pPr>
            <a:r>
              <a:rPr lang="en-US" sz="2200" b="1" dirty="0">
                <a:latin typeface="Cambria" panose="02040503050406030204" pitchFamily="18" charset="0"/>
              </a:rPr>
              <a:t>DEADLOCK</a:t>
            </a:r>
            <a:r>
              <a:rPr lang="en-US" sz="2200" dirty="0">
                <a:latin typeface="Cambria" panose="02040503050406030204" pitchFamily="18" charset="0"/>
              </a:rPr>
              <a:t> - State in the system; where </a:t>
            </a:r>
            <a:r>
              <a:rPr lang="en-US" sz="2200" dirty="0">
                <a:highlight>
                  <a:srgbClr val="00FFFF"/>
                </a:highlight>
                <a:latin typeface="Cambria" panose="02040503050406030204" pitchFamily="18" charset="0"/>
              </a:rPr>
              <a:t>each process is waiting</a:t>
            </a:r>
            <a:r>
              <a:rPr lang="en-US" sz="2200" dirty="0">
                <a:latin typeface="Cambria" panose="02040503050406030204" pitchFamily="18" charset="0"/>
              </a:rPr>
              <a:t> for an event that only </a:t>
            </a:r>
            <a:r>
              <a:rPr lang="en-US" sz="2200" dirty="0">
                <a:highlight>
                  <a:srgbClr val="FFFF00"/>
                </a:highlight>
                <a:latin typeface="Cambria" panose="02040503050406030204" pitchFamily="18" charset="0"/>
              </a:rPr>
              <a:t>another process in the set can cause/release. </a:t>
            </a:r>
          </a:p>
          <a:p>
            <a:pPr algn="just">
              <a:lnSpc>
                <a:spcPct val="150000"/>
              </a:lnSpc>
              <a:spcBef>
                <a:spcPts val="1200"/>
              </a:spcBef>
              <a:spcAft>
                <a:spcPts val="1200"/>
              </a:spcAft>
            </a:pPr>
            <a:endParaRPr lang="en-US" sz="2200" dirty="0">
              <a:latin typeface="Cambria" panose="020405030504060302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 y="1219200"/>
            <a:ext cx="3295650" cy="2594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 y="4114800"/>
            <a:ext cx="2971800" cy="685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dirty="0">
                <a:solidFill>
                  <a:schemeClr val="tx1"/>
                </a:solidFill>
              </a:rPr>
              <a:t>R</a:t>
            </a:r>
            <a:r>
              <a:rPr lang="en-US" sz="2300" baseline="-25000" dirty="0">
                <a:solidFill>
                  <a:schemeClr val="tx1"/>
                </a:solidFill>
              </a:rPr>
              <a:t>1</a:t>
            </a:r>
            <a:r>
              <a:rPr lang="en-US" sz="2300" dirty="0">
                <a:solidFill>
                  <a:schemeClr val="tx1"/>
                </a:solidFill>
              </a:rPr>
              <a:t> is a file</a:t>
            </a:r>
          </a:p>
          <a:p>
            <a:r>
              <a:rPr lang="en-US" sz="2300" dirty="0">
                <a:solidFill>
                  <a:schemeClr val="tx1"/>
                </a:solidFill>
              </a:rPr>
              <a:t>R</a:t>
            </a:r>
            <a:r>
              <a:rPr lang="en-US" sz="2300" baseline="-25000" dirty="0">
                <a:solidFill>
                  <a:schemeClr val="tx1"/>
                </a:solidFill>
              </a:rPr>
              <a:t>2</a:t>
            </a:r>
            <a:r>
              <a:rPr lang="en-US" sz="2300" dirty="0">
                <a:solidFill>
                  <a:schemeClr val="tx1"/>
                </a:solidFill>
              </a:rPr>
              <a:t> is a printer</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49680"/>
            <a:ext cx="41910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Shape 4">
            <a:extLst>
              <a:ext uri="{FF2B5EF4-FFF2-40B4-BE49-F238E27FC236}">
                <a16:creationId xmlns:a16="http://schemas.microsoft.com/office/drawing/2014/main" id="{38CE4FEE-CF60-40DC-A236-92562B5CC0E7}"/>
              </a:ext>
            </a:extLst>
          </p:cNvPr>
          <p:cNvSpPr/>
          <p:nvPr/>
        </p:nvSpPr>
        <p:spPr>
          <a:xfrm>
            <a:off x="4343400" y="1301262"/>
            <a:ext cx="2848708" cy="3323492"/>
          </a:xfrm>
          <a:custGeom>
            <a:avLst/>
            <a:gdLst>
              <a:gd name="connsiteX0" fmla="*/ 2672862 w 2848708"/>
              <a:gd name="connsiteY0" fmla="*/ 597876 h 3323492"/>
              <a:gd name="connsiteX1" fmla="*/ 2690446 w 2848708"/>
              <a:gd name="connsiteY1" fmla="*/ 492369 h 3323492"/>
              <a:gd name="connsiteX2" fmla="*/ 2672862 w 2848708"/>
              <a:gd name="connsiteY2" fmla="*/ 228600 h 3323492"/>
              <a:gd name="connsiteX3" fmla="*/ 2602523 w 2848708"/>
              <a:gd name="connsiteY3" fmla="*/ 140676 h 3323492"/>
              <a:gd name="connsiteX4" fmla="*/ 2497015 w 2848708"/>
              <a:gd name="connsiteY4" fmla="*/ 52753 h 3323492"/>
              <a:gd name="connsiteX5" fmla="*/ 2286000 w 2848708"/>
              <a:gd name="connsiteY5" fmla="*/ 17584 h 3323492"/>
              <a:gd name="connsiteX6" fmla="*/ 2145323 w 2848708"/>
              <a:gd name="connsiteY6" fmla="*/ 0 h 3323492"/>
              <a:gd name="connsiteX7" fmla="*/ 1863969 w 2848708"/>
              <a:gd name="connsiteY7" fmla="*/ 35169 h 3323492"/>
              <a:gd name="connsiteX8" fmla="*/ 1811215 w 2848708"/>
              <a:gd name="connsiteY8" fmla="*/ 70338 h 3323492"/>
              <a:gd name="connsiteX9" fmla="*/ 1758462 w 2848708"/>
              <a:gd name="connsiteY9" fmla="*/ 87923 h 3323492"/>
              <a:gd name="connsiteX10" fmla="*/ 1705708 w 2848708"/>
              <a:gd name="connsiteY10" fmla="*/ 140676 h 3323492"/>
              <a:gd name="connsiteX11" fmla="*/ 1652954 w 2848708"/>
              <a:gd name="connsiteY11" fmla="*/ 158261 h 3323492"/>
              <a:gd name="connsiteX12" fmla="*/ 1582615 w 2848708"/>
              <a:gd name="connsiteY12" fmla="*/ 193430 h 3323492"/>
              <a:gd name="connsiteX13" fmla="*/ 1477108 w 2848708"/>
              <a:gd name="connsiteY13" fmla="*/ 246184 h 3323492"/>
              <a:gd name="connsiteX14" fmla="*/ 1354015 w 2848708"/>
              <a:gd name="connsiteY14" fmla="*/ 298938 h 3323492"/>
              <a:gd name="connsiteX15" fmla="*/ 1248508 w 2848708"/>
              <a:gd name="connsiteY15" fmla="*/ 369276 h 3323492"/>
              <a:gd name="connsiteX16" fmla="*/ 1160585 w 2848708"/>
              <a:gd name="connsiteY16" fmla="*/ 422030 h 3323492"/>
              <a:gd name="connsiteX17" fmla="*/ 1107831 w 2848708"/>
              <a:gd name="connsiteY17" fmla="*/ 439615 h 3323492"/>
              <a:gd name="connsiteX18" fmla="*/ 1002323 w 2848708"/>
              <a:gd name="connsiteY18" fmla="*/ 492369 h 3323492"/>
              <a:gd name="connsiteX19" fmla="*/ 879231 w 2848708"/>
              <a:gd name="connsiteY19" fmla="*/ 562707 h 3323492"/>
              <a:gd name="connsiteX20" fmla="*/ 826477 w 2848708"/>
              <a:gd name="connsiteY20" fmla="*/ 597876 h 3323492"/>
              <a:gd name="connsiteX21" fmla="*/ 773723 w 2848708"/>
              <a:gd name="connsiteY21" fmla="*/ 615461 h 3323492"/>
              <a:gd name="connsiteX22" fmla="*/ 633046 w 2848708"/>
              <a:gd name="connsiteY22" fmla="*/ 720969 h 3323492"/>
              <a:gd name="connsiteX23" fmla="*/ 580292 w 2848708"/>
              <a:gd name="connsiteY23" fmla="*/ 773723 h 3323492"/>
              <a:gd name="connsiteX24" fmla="*/ 527538 w 2848708"/>
              <a:gd name="connsiteY24" fmla="*/ 808892 h 3323492"/>
              <a:gd name="connsiteX25" fmla="*/ 457200 w 2848708"/>
              <a:gd name="connsiteY25" fmla="*/ 861646 h 3323492"/>
              <a:gd name="connsiteX26" fmla="*/ 369277 w 2848708"/>
              <a:gd name="connsiteY26" fmla="*/ 967153 h 3323492"/>
              <a:gd name="connsiteX27" fmla="*/ 263769 w 2848708"/>
              <a:gd name="connsiteY27" fmla="*/ 1055076 h 3323492"/>
              <a:gd name="connsiteX28" fmla="*/ 211015 w 2848708"/>
              <a:gd name="connsiteY28" fmla="*/ 1160584 h 3323492"/>
              <a:gd name="connsiteX29" fmla="*/ 175846 w 2848708"/>
              <a:gd name="connsiteY29" fmla="*/ 1213338 h 3323492"/>
              <a:gd name="connsiteX30" fmla="*/ 140677 w 2848708"/>
              <a:gd name="connsiteY30" fmla="*/ 1283676 h 3323492"/>
              <a:gd name="connsiteX31" fmla="*/ 87923 w 2848708"/>
              <a:gd name="connsiteY31" fmla="*/ 1318846 h 3323492"/>
              <a:gd name="connsiteX32" fmla="*/ 52754 w 2848708"/>
              <a:gd name="connsiteY32" fmla="*/ 1371600 h 3323492"/>
              <a:gd name="connsiteX33" fmla="*/ 17585 w 2848708"/>
              <a:gd name="connsiteY33" fmla="*/ 1582615 h 3323492"/>
              <a:gd name="connsiteX34" fmla="*/ 0 w 2848708"/>
              <a:gd name="connsiteY34" fmla="*/ 1635369 h 3323492"/>
              <a:gd name="connsiteX35" fmla="*/ 35169 w 2848708"/>
              <a:gd name="connsiteY35" fmla="*/ 1934307 h 3323492"/>
              <a:gd name="connsiteX36" fmla="*/ 70338 w 2848708"/>
              <a:gd name="connsiteY36" fmla="*/ 1987061 h 3323492"/>
              <a:gd name="connsiteX37" fmla="*/ 123092 w 2848708"/>
              <a:gd name="connsiteY37" fmla="*/ 2092569 h 3323492"/>
              <a:gd name="connsiteX38" fmla="*/ 211015 w 2848708"/>
              <a:gd name="connsiteY38" fmla="*/ 2162907 h 3323492"/>
              <a:gd name="connsiteX39" fmla="*/ 351692 w 2848708"/>
              <a:gd name="connsiteY39" fmla="*/ 2268415 h 3323492"/>
              <a:gd name="connsiteX40" fmla="*/ 386862 w 2848708"/>
              <a:gd name="connsiteY40" fmla="*/ 2303584 h 3323492"/>
              <a:gd name="connsiteX41" fmla="*/ 439615 w 2848708"/>
              <a:gd name="connsiteY41" fmla="*/ 2338753 h 3323492"/>
              <a:gd name="connsiteX42" fmla="*/ 474785 w 2848708"/>
              <a:gd name="connsiteY42" fmla="*/ 2373923 h 3323492"/>
              <a:gd name="connsiteX43" fmla="*/ 580292 w 2848708"/>
              <a:gd name="connsiteY43" fmla="*/ 2444261 h 3323492"/>
              <a:gd name="connsiteX44" fmla="*/ 633046 w 2848708"/>
              <a:gd name="connsiteY44" fmla="*/ 2479430 h 3323492"/>
              <a:gd name="connsiteX45" fmla="*/ 685800 w 2848708"/>
              <a:gd name="connsiteY45" fmla="*/ 2497015 h 3323492"/>
              <a:gd name="connsiteX46" fmla="*/ 808892 w 2848708"/>
              <a:gd name="connsiteY46" fmla="*/ 2549769 h 3323492"/>
              <a:gd name="connsiteX47" fmla="*/ 861646 w 2848708"/>
              <a:gd name="connsiteY47" fmla="*/ 2602523 h 3323492"/>
              <a:gd name="connsiteX48" fmla="*/ 984738 w 2848708"/>
              <a:gd name="connsiteY48" fmla="*/ 2672861 h 3323492"/>
              <a:gd name="connsiteX49" fmla="*/ 1037492 w 2848708"/>
              <a:gd name="connsiteY49" fmla="*/ 2708030 h 3323492"/>
              <a:gd name="connsiteX50" fmla="*/ 1143000 w 2848708"/>
              <a:gd name="connsiteY50" fmla="*/ 2743200 h 3323492"/>
              <a:gd name="connsiteX51" fmla="*/ 1160585 w 2848708"/>
              <a:gd name="connsiteY51" fmla="*/ 2795953 h 3323492"/>
              <a:gd name="connsiteX52" fmla="*/ 1266092 w 2848708"/>
              <a:gd name="connsiteY52" fmla="*/ 2848707 h 3323492"/>
              <a:gd name="connsiteX53" fmla="*/ 1318846 w 2848708"/>
              <a:gd name="connsiteY53" fmla="*/ 2883876 h 3323492"/>
              <a:gd name="connsiteX54" fmla="*/ 1389185 w 2848708"/>
              <a:gd name="connsiteY54" fmla="*/ 2954215 h 3323492"/>
              <a:gd name="connsiteX55" fmla="*/ 1512277 w 2848708"/>
              <a:gd name="connsiteY55" fmla="*/ 3006969 h 3323492"/>
              <a:gd name="connsiteX56" fmla="*/ 1547446 w 2848708"/>
              <a:gd name="connsiteY56" fmla="*/ 3059723 h 3323492"/>
              <a:gd name="connsiteX57" fmla="*/ 1652954 w 2848708"/>
              <a:gd name="connsiteY57" fmla="*/ 3094892 h 3323492"/>
              <a:gd name="connsiteX58" fmla="*/ 1758462 w 2848708"/>
              <a:gd name="connsiteY58" fmla="*/ 3130061 h 3323492"/>
              <a:gd name="connsiteX59" fmla="*/ 1828800 w 2848708"/>
              <a:gd name="connsiteY59" fmla="*/ 3165230 h 3323492"/>
              <a:gd name="connsiteX60" fmla="*/ 1863969 w 2848708"/>
              <a:gd name="connsiteY60" fmla="*/ 3200400 h 3323492"/>
              <a:gd name="connsiteX61" fmla="*/ 1969477 w 2848708"/>
              <a:gd name="connsiteY61" fmla="*/ 3253153 h 3323492"/>
              <a:gd name="connsiteX62" fmla="*/ 2004646 w 2848708"/>
              <a:gd name="connsiteY62" fmla="*/ 3288323 h 3323492"/>
              <a:gd name="connsiteX63" fmla="*/ 2145323 w 2848708"/>
              <a:gd name="connsiteY63" fmla="*/ 3305907 h 3323492"/>
              <a:gd name="connsiteX64" fmla="*/ 2268415 w 2848708"/>
              <a:gd name="connsiteY64" fmla="*/ 3323492 h 3323492"/>
              <a:gd name="connsiteX65" fmla="*/ 2637692 w 2848708"/>
              <a:gd name="connsiteY65" fmla="*/ 3305907 h 3323492"/>
              <a:gd name="connsiteX66" fmla="*/ 2743200 w 2848708"/>
              <a:gd name="connsiteY66" fmla="*/ 3217984 h 3323492"/>
              <a:gd name="connsiteX67" fmla="*/ 2778369 w 2848708"/>
              <a:gd name="connsiteY67" fmla="*/ 3165230 h 3323492"/>
              <a:gd name="connsiteX68" fmla="*/ 2831123 w 2848708"/>
              <a:gd name="connsiteY68" fmla="*/ 2989384 h 3323492"/>
              <a:gd name="connsiteX69" fmla="*/ 2848708 w 2848708"/>
              <a:gd name="connsiteY69" fmla="*/ 2936630 h 3323492"/>
              <a:gd name="connsiteX70" fmla="*/ 2831123 w 2848708"/>
              <a:gd name="connsiteY70" fmla="*/ 2461846 h 3323492"/>
              <a:gd name="connsiteX71" fmla="*/ 2813538 w 2848708"/>
              <a:gd name="connsiteY71" fmla="*/ 2391507 h 3323492"/>
              <a:gd name="connsiteX72" fmla="*/ 2760785 w 2848708"/>
              <a:gd name="connsiteY72" fmla="*/ 2338753 h 3323492"/>
              <a:gd name="connsiteX73" fmla="*/ 2708031 w 2848708"/>
              <a:gd name="connsiteY73" fmla="*/ 2250830 h 3323492"/>
              <a:gd name="connsiteX74" fmla="*/ 2690446 w 2848708"/>
              <a:gd name="connsiteY74" fmla="*/ 2198076 h 3323492"/>
              <a:gd name="connsiteX75" fmla="*/ 2567354 w 2848708"/>
              <a:gd name="connsiteY75" fmla="*/ 2127738 h 3323492"/>
              <a:gd name="connsiteX76" fmla="*/ 2497015 w 2848708"/>
              <a:gd name="connsiteY76" fmla="*/ 2092569 h 3323492"/>
              <a:gd name="connsiteX77" fmla="*/ 2461846 w 2848708"/>
              <a:gd name="connsiteY77" fmla="*/ 2039815 h 3323492"/>
              <a:gd name="connsiteX78" fmla="*/ 2321169 w 2848708"/>
              <a:gd name="connsiteY78" fmla="*/ 1987061 h 3323492"/>
              <a:gd name="connsiteX79" fmla="*/ 2162908 w 2848708"/>
              <a:gd name="connsiteY79" fmla="*/ 1916723 h 3323492"/>
              <a:gd name="connsiteX80" fmla="*/ 2110154 w 2848708"/>
              <a:gd name="connsiteY80" fmla="*/ 1899138 h 3323492"/>
              <a:gd name="connsiteX81" fmla="*/ 2004646 w 2848708"/>
              <a:gd name="connsiteY81" fmla="*/ 1828800 h 3323492"/>
              <a:gd name="connsiteX82" fmla="*/ 1969477 w 2848708"/>
              <a:gd name="connsiteY82" fmla="*/ 1793630 h 3323492"/>
              <a:gd name="connsiteX83" fmla="*/ 1881554 w 2848708"/>
              <a:gd name="connsiteY83" fmla="*/ 1776046 h 3323492"/>
              <a:gd name="connsiteX84" fmla="*/ 1705708 w 2848708"/>
              <a:gd name="connsiteY84" fmla="*/ 1723292 h 3323492"/>
              <a:gd name="connsiteX85" fmla="*/ 1547446 w 2848708"/>
              <a:gd name="connsiteY85" fmla="*/ 1705707 h 3323492"/>
              <a:gd name="connsiteX86" fmla="*/ 1441938 w 2848708"/>
              <a:gd name="connsiteY86" fmla="*/ 1688123 h 3323492"/>
              <a:gd name="connsiteX87" fmla="*/ 1424354 w 2848708"/>
              <a:gd name="connsiteY87" fmla="*/ 1635369 h 3323492"/>
              <a:gd name="connsiteX88" fmla="*/ 1441938 w 2848708"/>
              <a:gd name="connsiteY88" fmla="*/ 1301261 h 3323492"/>
              <a:gd name="connsiteX89" fmla="*/ 1529862 w 2848708"/>
              <a:gd name="connsiteY89" fmla="*/ 1213338 h 3323492"/>
              <a:gd name="connsiteX90" fmla="*/ 1582615 w 2848708"/>
              <a:gd name="connsiteY90" fmla="*/ 1160584 h 3323492"/>
              <a:gd name="connsiteX91" fmla="*/ 1652954 w 2848708"/>
              <a:gd name="connsiteY91" fmla="*/ 1143000 h 3323492"/>
              <a:gd name="connsiteX92" fmla="*/ 1828800 w 2848708"/>
              <a:gd name="connsiteY92" fmla="*/ 1090246 h 3323492"/>
              <a:gd name="connsiteX93" fmla="*/ 2004646 w 2848708"/>
              <a:gd name="connsiteY93" fmla="*/ 1072661 h 3323492"/>
              <a:gd name="connsiteX94" fmla="*/ 2233246 w 2848708"/>
              <a:gd name="connsiteY94" fmla="*/ 1019907 h 3323492"/>
              <a:gd name="connsiteX95" fmla="*/ 2338754 w 2848708"/>
              <a:gd name="connsiteY95" fmla="*/ 984738 h 3323492"/>
              <a:gd name="connsiteX96" fmla="*/ 2391508 w 2848708"/>
              <a:gd name="connsiteY96" fmla="*/ 967153 h 3323492"/>
              <a:gd name="connsiteX97" fmla="*/ 2444262 w 2848708"/>
              <a:gd name="connsiteY97" fmla="*/ 931984 h 3323492"/>
              <a:gd name="connsiteX98" fmla="*/ 2567354 w 2848708"/>
              <a:gd name="connsiteY98" fmla="*/ 791307 h 3323492"/>
              <a:gd name="connsiteX99" fmla="*/ 2620108 w 2848708"/>
              <a:gd name="connsiteY99" fmla="*/ 685800 h 3323492"/>
              <a:gd name="connsiteX100" fmla="*/ 2637692 w 2848708"/>
              <a:gd name="connsiteY100" fmla="*/ 633046 h 3323492"/>
              <a:gd name="connsiteX101" fmla="*/ 2672862 w 2848708"/>
              <a:gd name="connsiteY101" fmla="*/ 597876 h 33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848708" h="3323492">
                <a:moveTo>
                  <a:pt x="2672862" y="597876"/>
                </a:moveTo>
                <a:cubicBezTo>
                  <a:pt x="2681654" y="574430"/>
                  <a:pt x="2690446" y="528023"/>
                  <a:pt x="2690446" y="492369"/>
                </a:cubicBezTo>
                <a:cubicBezTo>
                  <a:pt x="2690446" y="404251"/>
                  <a:pt x="2682593" y="316179"/>
                  <a:pt x="2672862" y="228600"/>
                </a:cubicBezTo>
                <a:cubicBezTo>
                  <a:pt x="2665203" y="159673"/>
                  <a:pt x="2651762" y="181708"/>
                  <a:pt x="2602523" y="140676"/>
                </a:cubicBezTo>
                <a:cubicBezTo>
                  <a:pt x="2544192" y="92067"/>
                  <a:pt x="2562500" y="85496"/>
                  <a:pt x="2497015" y="52753"/>
                </a:cubicBezTo>
                <a:cubicBezTo>
                  <a:pt x="2437800" y="23145"/>
                  <a:pt x="2336992" y="23583"/>
                  <a:pt x="2286000" y="17584"/>
                </a:cubicBezTo>
                <a:lnTo>
                  <a:pt x="2145323" y="0"/>
                </a:lnTo>
                <a:cubicBezTo>
                  <a:pt x="2124154" y="1924"/>
                  <a:pt x="1922113" y="13365"/>
                  <a:pt x="1863969" y="35169"/>
                </a:cubicBezTo>
                <a:cubicBezTo>
                  <a:pt x="1844181" y="42590"/>
                  <a:pt x="1830118" y="60886"/>
                  <a:pt x="1811215" y="70338"/>
                </a:cubicBezTo>
                <a:cubicBezTo>
                  <a:pt x="1794636" y="78627"/>
                  <a:pt x="1776046" y="82061"/>
                  <a:pt x="1758462" y="87923"/>
                </a:cubicBezTo>
                <a:cubicBezTo>
                  <a:pt x="1740877" y="105507"/>
                  <a:pt x="1726400" y="126882"/>
                  <a:pt x="1705708" y="140676"/>
                </a:cubicBezTo>
                <a:cubicBezTo>
                  <a:pt x="1690285" y="150958"/>
                  <a:pt x="1669991" y="150959"/>
                  <a:pt x="1652954" y="158261"/>
                </a:cubicBezTo>
                <a:cubicBezTo>
                  <a:pt x="1628860" y="168587"/>
                  <a:pt x="1605375" y="180424"/>
                  <a:pt x="1582615" y="193430"/>
                </a:cubicBezTo>
                <a:cubicBezTo>
                  <a:pt x="1487166" y="247973"/>
                  <a:pt x="1573832" y="213944"/>
                  <a:pt x="1477108" y="246184"/>
                </a:cubicBezTo>
                <a:cubicBezTo>
                  <a:pt x="1393834" y="329455"/>
                  <a:pt x="1506815" y="229483"/>
                  <a:pt x="1354015" y="298938"/>
                </a:cubicBezTo>
                <a:cubicBezTo>
                  <a:pt x="1315536" y="316429"/>
                  <a:pt x="1284168" y="346583"/>
                  <a:pt x="1248508" y="369276"/>
                </a:cubicBezTo>
                <a:cubicBezTo>
                  <a:pt x="1219673" y="387626"/>
                  <a:pt x="1193009" y="411222"/>
                  <a:pt x="1160585" y="422030"/>
                </a:cubicBezTo>
                <a:cubicBezTo>
                  <a:pt x="1143000" y="427892"/>
                  <a:pt x="1124410" y="431325"/>
                  <a:pt x="1107831" y="439615"/>
                </a:cubicBezTo>
                <a:cubicBezTo>
                  <a:pt x="971477" y="507792"/>
                  <a:pt x="1134922" y="448169"/>
                  <a:pt x="1002323" y="492369"/>
                </a:cubicBezTo>
                <a:cubicBezTo>
                  <a:pt x="902104" y="592588"/>
                  <a:pt x="1003215" y="509572"/>
                  <a:pt x="879231" y="562707"/>
                </a:cubicBezTo>
                <a:cubicBezTo>
                  <a:pt x="859806" y="571032"/>
                  <a:pt x="845380" y="588425"/>
                  <a:pt x="826477" y="597876"/>
                </a:cubicBezTo>
                <a:cubicBezTo>
                  <a:pt x="809898" y="606166"/>
                  <a:pt x="791308" y="609599"/>
                  <a:pt x="773723" y="615461"/>
                </a:cubicBezTo>
                <a:cubicBezTo>
                  <a:pt x="726831" y="650630"/>
                  <a:pt x="674493" y="679522"/>
                  <a:pt x="633046" y="720969"/>
                </a:cubicBezTo>
                <a:cubicBezTo>
                  <a:pt x="615461" y="738554"/>
                  <a:pt x="599397" y="757803"/>
                  <a:pt x="580292" y="773723"/>
                </a:cubicBezTo>
                <a:cubicBezTo>
                  <a:pt x="564056" y="787253"/>
                  <a:pt x="544735" y="796608"/>
                  <a:pt x="527538" y="808892"/>
                </a:cubicBezTo>
                <a:cubicBezTo>
                  <a:pt x="503689" y="825927"/>
                  <a:pt x="479452" y="842573"/>
                  <a:pt x="457200" y="861646"/>
                </a:cubicBezTo>
                <a:cubicBezTo>
                  <a:pt x="377457" y="929997"/>
                  <a:pt x="428477" y="893153"/>
                  <a:pt x="369277" y="967153"/>
                </a:cubicBezTo>
                <a:cubicBezTo>
                  <a:pt x="341327" y="1002091"/>
                  <a:pt x="297976" y="1029421"/>
                  <a:pt x="263769" y="1055076"/>
                </a:cubicBezTo>
                <a:cubicBezTo>
                  <a:pt x="162980" y="1206261"/>
                  <a:pt x="283819" y="1014977"/>
                  <a:pt x="211015" y="1160584"/>
                </a:cubicBezTo>
                <a:cubicBezTo>
                  <a:pt x="201564" y="1179487"/>
                  <a:pt x="186331" y="1194988"/>
                  <a:pt x="175846" y="1213338"/>
                </a:cubicBezTo>
                <a:cubicBezTo>
                  <a:pt x="162841" y="1236098"/>
                  <a:pt x="157458" y="1263538"/>
                  <a:pt x="140677" y="1283676"/>
                </a:cubicBezTo>
                <a:cubicBezTo>
                  <a:pt x="127147" y="1299912"/>
                  <a:pt x="105508" y="1307123"/>
                  <a:pt x="87923" y="1318846"/>
                </a:cubicBezTo>
                <a:cubicBezTo>
                  <a:pt x="76200" y="1336431"/>
                  <a:pt x="60175" y="1351812"/>
                  <a:pt x="52754" y="1371600"/>
                </a:cubicBezTo>
                <a:cubicBezTo>
                  <a:pt x="39270" y="1407557"/>
                  <a:pt x="22436" y="1558360"/>
                  <a:pt x="17585" y="1582615"/>
                </a:cubicBezTo>
                <a:cubicBezTo>
                  <a:pt x="13950" y="1600791"/>
                  <a:pt x="5862" y="1617784"/>
                  <a:pt x="0" y="1635369"/>
                </a:cubicBezTo>
                <a:cubicBezTo>
                  <a:pt x="2778" y="1674257"/>
                  <a:pt x="-4797" y="1854374"/>
                  <a:pt x="35169" y="1934307"/>
                </a:cubicBezTo>
                <a:cubicBezTo>
                  <a:pt x="44620" y="1953210"/>
                  <a:pt x="60887" y="1968158"/>
                  <a:pt x="70338" y="1987061"/>
                </a:cubicBezTo>
                <a:cubicBezTo>
                  <a:pt x="113673" y="2073731"/>
                  <a:pt x="55902" y="2008582"/>
                  <a:pt x="123092" y="2092569"/>
                </a:cubicBezTo>
                <a:cubicBezTo>
                  <a:pt x="166624" y="2146984"/>
                  <a:pt x="152858" y="2113057"/>
                  <a:pt x="211015" y="2162907"/>
                </a:cubicBezTo>
                <a:cubicBezTo>
                  <a:pt x="477205" y="2391072"/>
                  <a:pt x="111518" y="2108301"/>
                  <a:pt x="351692" y="2268415"/>
                </a:cubicBezTo>
                <a:cubicBezTo>
                  <a:pt x="365487" y="2277611"/>
                  <a:pt x="373916" y="2293227"/>
                  <a:pt x="386862" y="2303584"/>
                </a:cubicBezTo>
                <a:cubicBezTo>
                  <a:pt x="403365" y="2316786"/>
                  <a:pt x="423112" y="2325551"/>
                  <a:pt x="439615" y="2338753"/>
                </a:cubicBezTo>
                <a:cubicBezTo>
                  <a:pt x="452561" y="2349110"/>
                  <a:pt x="461522" y="2363975"/>
                  <a:pt x="474785" y="2373923"/>
                </a:cubicBezTo>
                <a:cubicBezTo>
                  <a:pt x="508599" y="2399284"/>
                  <a:pt x="545123" y="2420815"/>
                  <a:pt x="580292" y="2444261"/>
                </a:cubicBezTo>
                <a:cubicBezTo>
                  <a:pt x="597877" y="2455984"/>
                  <a:pt x="612996" y="2472747"/>
                  <a:pt x="633046" y="2479430"/>
                </a:cubicBezTo>
                <a:cubicBezTo>
                  <a:pt x="650631" y="2485292"/>
                  <a:pt x="668763" y="2489713"/>
                  <a:pt x="685800" y="2497015"/>
                </a:cubicBezTo>
                <a:cubicBezTo>
                  <a:pt x="837905" y="2562203"/>
                  <a:pt x="685174" y="2508529"/>
                  <a:pt x="808892" y="2549769"/>
                </a:cubicBezTo>
                <a:cubicBezTo>
                  <a:pt x="826477" y="2567354"/>
                  <a:pt x="842541" y="2586603"/>
                  <a:pt x="861646" y="2602523"/>
                </a:cubicBezTo>
                <a:cubicBezTo>
                  <a:pt x="908381" y="2641469"/>
                  <a:pt x="930015" y="2641591"/>
                  <a:pt x="984738" y="2672861"/>
                </a:cubicBezTo>
                <a:cubicBezTo>
                  <a:pt x="1003088" y="2683346"/>
                  <a:pt x="1018179" y="2699447"/>
                  <a:pt x="1037492" y="2708030"/>
                </a:cubicBezTo>
                <a:cubicBezTo>
                  <a:pt x="1071369" y="2723086"/>
                  <a:pt x="1143000" y="2743200"/>
                  <a:pt x="1143000" y="2743200"/>
                </a:cubicBezTo>
                <a:cubicBezTo>
                  <a:pt x="1148862" y="2760784"/>
                  <a:pt x="1151048" y="2780059"/>
                  <a:pt x="1160585" y="2795953"/>
                </a:cubicBezTo>
                <a:cubicBezTo>
                  <a:pt x="1188252" y="2842065"/>
                  <a:pt x="1215516" y="2836063"/>
                  <a:pt x="1266092" y="2848707"/>
                </a:cubicBezTo>
                <a:cubicBezTo>
                  <a:pt x="1283677" y="2860430"/>
                  <a:pt x="1302800" y="2870122"/>
                  <a:pt x="1318846" y="2883876"/>
                </a:cubicBezTo>
                <a:cubicBezTo>
                  <a:pt x="1344022" y="2905455"/>
                  <a:pt x="1359527" y="2939386"/>
                  <a:pt x="1389185" y="2954215"/>
                </a:cubicBezTo>
                <a:cubicBezTo>
                  <a:pt x="1476102" y="2997674"/>
                  <a:pt x="1434655" y="2981094"/>
                  <a:pt x="1512277" y="3006969"/>
                </a:cubicBezTo>
                <a:cubicBezTo>
                  <a:pt x="1524000" y="3024554"/>
                  <a:pt x="1529524" y="3048522"/>
                  <a:pt x="1547446" y="3059723"/>
                </a:cubicBezTo>
                <a:cubicBezTo>
                  <a:pt x="1578883" y="3079371"/>
                  <a:pt x="1617785" y="3083169"/>
                  <a:pt x="1652954" y="3094892"/>
                </a:cubicBezTo>
                <a:lnTo>
                  <a:pt x="1758462" y="3130061"/>
                </a:lnTo>
                <a:lnTo>
                  <a:pt x="1828800" y="3165230"/>
                </a:lnTo>
                <a:cubicBezTo>
                  <a:pt x="1840523" y="3176953"/>
                  <a:pt x="1849753" y="3191870"/>
                  <a:pt x="1863969" y="3200400"/>
                </a:cubicBezTo>
                <a:cubicBezTo>
                  <a:pt x="1993981" y="3278408"/>
                  <a:pt x="1836073" y="3146429"/>
                  <a:pt x="1969477" y="3253153"/>
                </a:cubicBezTo>
                <a:cubicBezTo>
                  <a:pt x="1982423" y="3263510"/>
                  <a:pt x="1988766" y="3283559"/>
                  <a:pt x="2004646" y="3288323"/>
                </a:cubicBezTo>
                <a:cubicBezTo>
                  <a:pt x="2049910" y="3301902"/>
                  <a:pt x="2098480" y="3299661"/>
                  <a:pt x="2145323" y="3305907"/>
                </a:cubicBezTo>
                <a:lnTo>
                  <a:pt x="2268415" y="3323492"/>
                </a:lnTo>
                <a:cubicBezTo>
                  <a:pt x="2391507" y="3317630"/>
                  <a:pt x="2515412" y="3321192"/>
                  <a:pt x="2637692" y="3305907"/>
                </a:cubicBezTo>
                <a:cubicBezTo>
                  <a:pt x="2663427" y="3302690"/>
                  <a:pt x="2731643" y="3231852"/>
                  <a:pt x="2743200" y="3217984"/>
                </a:cubicBezTo>
                <a:cubicBezTo>
                  <a:pt x="2756730" y="3201748"/>
                  <a:pt x="2769786" y="3184543"/>
                  <a:pt x="2778369" y="3165230"/>
                </a:cubicBezTo>
                <a:cubicBezTo>
                  <a:pt x="2811800" y="3090011"/>
                  <a:pt x="2810662" y="3060995"/>
                  <a:pt x="2831123" y="2989384"/>
                </a:cubicBezTo>
                <a:cubicBezTo>
                  <a:pt x="2836215" y="2971561"/>
                  <a:pt x="2842846" y="2954215"/>
                  <a:pt x="2848708" y="2936630"/>
                </a:cubicBezTo>
                <a:cubicBezTo>
                  <a:pt x="2842846" y="2778369"/>
                  <a:pt x="2841319" y="2619887"/>
                  <a:pt x="2831123" y="2461846"/>
                </a:cubicBezTo>
                <a:cubicBezTo>
                  <a:pt x="2829567" y="2437728"/>
                  <a:pt x="2825529" y="2412491"/>
                  <a:pt x="2813538" y="2391507"/>
                </a:cubicBezTo>
                <a:cubicBezTo>
                  <a:pt x="2801200" y="2369915"/>
                  <a:pt x="2778369" y="2356338"/>
                  <a:pt x="2760785" y="2338753"/>
                </a:cubicBezTo>
                <a:cubicBezTo>
                  <a:pt x="2710969" y="2189310"/>
                  <a:pt x="2780446" y="2371522"/>
                  <a:pt x="2708031" y="2250830"/>
                </a:cubicBezTo>
                <a:cubicBezTo>
                  <a:pt x="2698494" y="2234936"/>
                  <a:pt x="2702312" y="2212316"/>
                  <a:pt x="2690446" y="2198076"/>
                </a:cubicBezTo>
                <a:cubicBezTo>
                  <a:pt x="2639237" y="2136625"/>
                  <a:pt x="2626435" y="2153058"/>
                  <a:pt x="2567354" y="2127738"/>
                </a:cubicBezTo>
                <a:cubicBezTo>
                  <a:pt x="2543260" y="2117412"/>
                  <a:pt x="2520461" y="2104292"/>
                  <a:pt x="2497015" y="2092569"/>
                </a:cubicBezTo>
                <a:cubicBezTo>
                  <a:pt x="2485292" y="2074984"/>
                  <a:pt x="2478082" y="2053345"/>
                  <a:pt x="2461846" y="2039815"/>
                </a:cubicBezTo>
                <a:cubicBezTo>
                  <a:pt x="2422438" y="2006974"/>
                  <a:pt x="2368493" y="1998892"/>
                  <a:pt x="2321169" y="1987061"/>
                </a:cubicBezTo>
                <a:cubicBezTo>
                  <a:pt x="2237569" y="1931328"/>
                  <a:pt x="2288465" y="1958576"/>
                  <a:pt x="2162908" y="1916723"/>
                </a:cubicBezTo>
                <a:cubicBezTo>
                  <a:pt x="2145323" y="1910861"/>
                  <a:pt x="2125577" y="1909420"/>
                  <a:pt x="2110154" y="1899138"/>
                </a:cubicBezTo>
                <a:cubicBezTo>
                  <a:pt x="2074985" y="1875692"/>
                  <a:pt x="2034534" y="1858689"/>
                  <a:pt x="2004646" y="1828800"/>
                </a:cubicBezTo>
                <a:cubicBezTo>
                  <a:pt x="1992923" y="1817077"/>
                  <a:pt x="1984716" y="1800161"/>
                  <a:pt x="1969477" y="1793630"/>
                </a:cubicBezTo>
                <a:cubicBezTo>
                  <a:pt x="1942006" y="1781856"/>
                  <a:pt x="1910389" y="1783910"/>
                  <a:pt x="1881554" y="1776046"/>
                </a:cubicBezTo>
                <a:cubicBezTo>
                  <a:pt x="1819516" y="1759127"/>
                  <a:pt x="1768726" y="1732987"/>
                  <a:pt x="1705708" y="1723292"/>
                </a:cubicBezTo>
                <a:cubicBezTo>
                  <a:pt x="1653247" y="1715221"/>
                  <a:pt x="1600059" y="1712722"/>
                  <a:pt x="1547446" y="1705707"/>
                </a:cubicBezTo>
                <a:cubicBezTo>
                  <a:pt x="1512104" y="1700995"/>
                  <a:pt x="1477107" y="1693984"/>
                  <a:pt x="1441938" y="1688123"/>
                </a:cubicBezTo>
                <a:cubicBezTo>
                  <a:pt x="1436077" y="1670538"/>
                  <a:pt x="1424354" y="1653905"/>
                  <a:pt x="1424354" y="1635369"/>
                </a:cubicBezTo>
                <a:cubicBezTo>
                  <a:pt x="1424354" y="1523846"/>
                  <a:pt x="1426870" y="1411762"/>
                  <a:pt x="1441938" y="1301261"/>
                </a:cubicBezTo>
                <a:cubicBezTo>
                  <a:pt x="1448551" y="1252765"/>
                  <a:pt x="1499803" y="1238387"/>
                  <a:pt x="1529862" y="1213338"/>
                </a:cubicBezTo>
                <a:cubicBezTo>
                  <a:pt x="1548966" y="1197418"/>
                  <a:pt x="1561023" y="1172922"/>
                  <a:pt x="1582615" y="1160584"/>
                </a:cubicBezTo>
                <a:cubicBezTo>
                  <a:pt x="1603599" y="1148593"/>
                  <a:pt x="1629805" y="1149945"/>
                  <a:pt x="1652954" y="1143000"/>
                </a:cubicBezTo>
                <a:cubicBezTo>
                  <a:pt x="1697466" y="1129646"/>
                  <a:pt x="1777208" y="1097616"/>
                  <a:pt x="1828800" y="1090246"/>
                </a:cubicBezTo>
                <a:cubicBezTo>
                  <a:pt x="1887116" y="1081915"/>
                  <a:pt x="1946031" y="1078523"/>
                  <a:pt x="2004646" y="1072661"/>
                </a:cubicBezTo>
                <a:cubicBezTo>
                  <a:pt x="2149474" y="1024385"/>
                  <a:pt x="2073455" y="1042735"/>
                  <a:pt x="2233246" y="1019907"/>
                </a:cubicBezTo>
                <a:lnTo>
                  <a:pt x="2338754" y="984738"/>
                </a:lnTo>
                <a:cubicBezTo>
                  <a:pt x="2356339" y="978876"/>
                  <a:pt x="2376085" y="977435"/>
                  <a:pt x="2391508" y="967153"/>
                </a:cubicBezTo>
                <a:lnTo>
                  <a:pt x="2444262" y="931984"/>
                </a:lnTo>
                <a:cubicBezTo>
                  <a:pt x="2526323" y="808891"/>
                  <a:pt x="2479431" y="849922"/>
                  <a:pt x="2567354" y="791307"/>
                </a:cubicBezTo>
                <a:cubicBezTo>
                  <a:pt x="2611552" y="658708"/>
                  <a:pt x="2551931" y="822152"/>
                  <a:pt x="2620108" y="685800"/>
                </a:cubicBezTo>
                <a:cubicBezTo>
                  <a:pt x="2628398" y="669221"/>
                  <a:pt x="2628155" y="648940"/>
                  <a:pt x="2637692" y="633046"/>
                </a:cubicBezTo>
                <a:cubicBezTo>
                  <a:pt x="2677007" y="567521"/>
                  <a:pt x="2664070" y="621322"/>
                  <a:pt x="2672862" y="597876"/>
                </a:cubicBezTo>
                <a:close/>
              </a:path>
            </a:pathLst>
          </a:custGeom>
          <a:solidFill>
            <a:srgbClr val="727CA3">
              <a:alpha val="7059"/>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13EF325-DDA5-4F99-8C5C-FB943998FE1D}"/>
                  </a:ext>
                </a:extLst>
              </p14:cNvPr>
              <p14:cNvContentPartPr/>
              <p14:nvPr/>
            </p14:nvContentPartPr>
            <p14:xfrm>
              <a:off x="18000" y="1205640"/>
              <a:ext cx="7161840" cy="5331240"/>
            </p14:xfrm>
          </p:contentPart>
        </mc:Choice>
        <mc:Fallback>
          <p:pic>
            <p:nvPicPr>
              <p:cNvPr id="7" name="Ink 6">
                <a:extLst>
                  <a:ext uri="{FF2B5EF4-FFF2-40B4-BE49-F238E27FC236}">
                    <a16:creationId xmlns:a16="http://schemas.microsoft.com/office/drawing/2014/main" id="{E13EF325-DDA5-4F99-8C5C-FB943998FE1D}"/>
                  </a:ext>
                </a:extLst>
              </p:cNvPr>
              <p:cNvPicPr/>
              <p:nvPr/>
            </p:nvPicPr>
            <p:blipFill>
              <a:blip r:embed="rId6"/>
              <a:stretch>
                <a:fillRect/>
              </a:stretch>
            </p:blipFill>
            <p:spPr>
              <a:xfrm>
                <a:off x="8640" y="1196280"/>
                <a:ext cx="7180560" cy="5349960"/>
              </a:xfrm>
              <a:prstGeom prst="rect">
                <a:avLst/>
              </a:prstGeom>
            </p:spPr>
          </p:pic>
        </mc:Fallback>
      </mc:AlternateContent>
    </p:spTree>
    <p:extLst>
      <p:ext uri="{BB962C8B-B14F-4D97-AF65-F5344CB8AC3E}">
        <p14:creationId xmlns:p14="http://schemas.microsoft.com/office/powerpoint/2010/main" val="22138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n-lt"/>
                <a:ea typeface="+mn-ea"/>
                <a:cs typeface="+mn-cs"/>
              </a:rPr>
              <a:t>Resource allocation graph(s)</a:t>
            </a:r>
            <a:endParaRPr kumimoji="0" lang="en-US" sz="4000" b="0" i="1"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1"/>
          <p:cNvSpPr txBox="1">
            <a:spLocks/>
          </p:cNvSpPr>
          <p:nvPr/>
        </p:nvSpPr>
        <p:spPr bwMode="auto">
          <a:xfrm>
            <a:off x="228600" y="1295400"/>
            <a:ext cx="8382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spcAft>
                <a:spcPts val="0"/>
              </a:spcAft>
            </a:pPr>
            <a:r>
              <a:rPr lang="en-US" sz="2300" dirty="0">
                <a:latin typeface="Cambria" panose="02040503050406030204" pitchFamily="18" charset="0"/>
              </a:rPr>
              <a:t>It is a Directed graph.</a:t>
            </a:r>
          </a:p>
          <a:p>
            <a:pPr algn="just">
              <a:spcBef>
                <a:spcPts val="0"/>
              </a:spcBef>
              <a:spcAft>
                <a:spcPts val="0"/>
              </a:spcAft>
            </a:pPr>
            <a:r>
              <a:rPr lang="en-US" sz="2300" dirty="0">
                <a:latin typeface="Cambria" panose="02040503050406030204" pitchFamily="18" charset="0"/>
              </a:rPr>
              <a:t>Used to model resource allocations. </a:t>
            </a:r>
          </a:p>
          <a:p>
            <a:pPr>
              <a:spcBef>
                <a:spcPts val="0"/>
              </a:spcBef>
              <a:spcAft>
                <a:spcPts val="0"/>
              </a:spcAft>
            </a:pPr>
            <a:r>
              <a:rPr lang="en-US" altLang="en-US" sz="2300" b="1" dirty="0">
                <a:highlight>
                  <a:srgbClr val="FFFF00"/>
                </a:highlight>
                <a:latin typeface="Cambria" panose="02040503050406030204" pitchFamily="18" charset="0"/>
              </a:rPr>
              <a:t>request edge</a:t>
            </a:r>
            <a:r>
              <a:rPr lang="en-US" altLang="en-US" sz="2300" dirty="0">
                <a:highlight>
                  <a:srgbClr val="FFFF00"/>
                </a:highlight>
                <a:latin typeface="Cambria" panose="02040503050406030204" pitchFamily="18" charset="0"/>
              </a:rPr>
              <a:t> </a:t>
            </a:r>
            <a:r>
              <a:rPr lang="en-US" altLang="en-US" sz="2300" dirty="0">
                <a:latin typeface="Cambria" panose="02040503050406030204" pitchFamily="18" charset="0"/>
              </a:rPr>
              <a:t>– directed edge </a:t>
            </a:r>
            <a:r>
              <a:rPr lang="en-US" altLang="en-US" sz="2300" i="1" dirty="0">
                <a:highlight>
                  <a:srgbClr val="FFFF00"/>
                </a:highlight>
                <a:latin typeface="Cambria" panose="02040503050406030204" pitchFamily="18" charset="0"/>
              </a:rPr>
              <a:t>P</a:t>
            </a:r>
            <a:r>
              <a:rPr lang="en-US" altLang="en-US" sz="2300" i="1" baseline="-25000" dirty="0">
                <a:highlight>
                  <a:srgbClr val="FFFF00"/>
                </a:highlight>
                <a:latin typeface="Cambria" panose="02040503050406030204" pitchFamily="18" charset="0"/>
              </a:rPr>
              <a:t>i </a:t>
            </a:r>
            <a:r>
              <a:rPr lang="en-US" altLang="en-US" sz="2300" dirty="0">
                <a:highlight>
                  <a:srgbClr val="FFFF00"/>
                </a:highlight>
                <a:latin typeface="Cambria" panose="02040503050406030204" pitchFamily="18" charset="0"/>
                <a:sym typeface="Symbol" pitchFamily="18" charset="2"/>
              </a:rPr>
              <a:t> </a:t>
            </a:r>
            <a:r>
              <a:rPr lang="en-US" altLang="en-US" sz="2300" i="1" dirty="0" err="1">
                <a:highlight>
                  <a:srgbClr val="FFFF00"/>
                </a:highlight>
                <a:latin typeface="Cambria" panose="02040503050406030204" pitchFamily="18" charset="0"/>
                <a:sym typeface="Symbol" pitchFamily="18" charset="2"/>
              </a:rPr>
              <a:t>R</a:t>
            </a:r>
            <a:r>
              <a:rPr lang="en-US" altLang="en-US" sz="2300" i="1" baseline="-25000" dirty="0" err="1">
                <a:highlight>
                  <a:srgbClr val="FFFF00"/>
                </a:highlight>
                <a:latin typeface="Cambria" panose="02040503050406030204" pitchFamily="18" charset="0"/>
                <a:sym typeface="Symbol" pitchFamily="18" charset="2"/>
              </a:rPr>
              <a:t>j</a:t>
            </a:r>
            <a:endParaRPr lang="en-US" altLang="en-US" sz="2300" i="1" baseline="-25000" dirty="0">
              <a:highlight>
                <a:srgbClr val="FFFF00"/>
              </a:highlight>
              <a:latin typeface="Cambria" panose="02040503050406030204" pitchFamily="18" charset="0"/>
              <a:sym typeface="Symbol" pitchFamily="18" charset="2"/>
            </a:endParaRPr>
          </a:p>
          <a:p>
            <a:pPr>
              <a:spcBef>
                <a:spcPts val="0"/>
              </a:spcBef>
              <a:spcAft>
                <a:spcPts val="0"/>
              </a:spcAft>
            </a:pPr>
            <a:r>
              <a:rPr lang="en-US" altLang="en-US" sz="2300" b="1" dirty="0">
                <a:highlight>
                  <a:srgbClr val="00FFFF"/>
                </a:highlight>
                <a:latin typeface="Cambria" panose="02040503050406030204" pitchFamily="18" charset="0"/>
                <a:sym typeface="Symbol" pitchFamily="18" charset="2"/>
              </a:rPr>
              <a:t>assignment edge</a:t>
            </a:r>
            <a:r>
              <a:rPr lang="en-US" altLang="en-US" sz="2300" dirty="0">
                <a:highlight>
                  <a:srgbClr val="00FFFF"/>
                </a:highlight>
                <a:latin typeface="Cambria" panose="02040503050406030204" pitchFamily="18" charset="0"/>
                <a:sym typeface="Symbol" pitchFamily="18" charset="2"/>
              </a:rPr>
              <a:t> </a:t>
            </a:r>
            <a:r>
              <a:rPr lang="en-US" altLang="en-US" sz="2300" dirty="0">
                <a:latin typeface="Cambria" panose="02040503050406030204" pitchFamily="18" charset="0"/>
              </a:rPr>
              <a:t>– directed edge </a:t>
            </a:r>
            <a:r>
              <a:rPr lang="en-US" altLang="en-US" sz="2300" i="1" dirty="0" err="1">
                <a:highlight>
                  <a:srgbClr val="00FFFF"/>
                </a:highlight>
                <a:latin typeface="Cambria" panose="02040503050406030204" pitchFamily="18" charset="0"/>
              </a:rPr>
              <a:t>R</a:t>
            </a:r>
            <a:r>
              <a:rPr lang="en-US" altLang="en-US" sz="2300" i="1" baseline="-25000" dirty="0" err="1">
                <a:highlight>
                  <a:srgbClr val="00FFFF"/>
                </a:highlight>
                <a:latin typeface="Cambria" panose="02040503050406030204" pitchFamily="18" charset="0"/>
              </a:rPr>
              <a:t>j</a:t>
            </a:r>
            <a:r>
              <a:rPr lang="en-US" altLang="en-US" sz="2300" i="1" dirty="0">
                <a:highlight>
                  <a:srgbClr val="00FFFF"/>
                </a:highlight>
                <a:latin typeface="Cambria" panose="02040503050406030204" pitchFamily="18" charset="0"/>
              </a:rPr>
              <a:t> </a:t>
            </a:r>
            <a:r>
              <a:rPr lang="en-US" altLang="en-US" sz="2300" dirty="0">
                <a:highlight>
                  <a:srgbClr val="00FFFF"/>
                </a:highlight>
                <a:latin typeface="Cambria" panose="02040503050406030204" pitchFamily="18" charset="0"/>
                <a:sym typeface="Symbol" pitchFamily="18" charset="2"/>
              </a:rPr>
              <a:t> </a:t>
            </a:r>
            <a:r>
              <a:rPr lang="en-US" altLang="en-US" sz="2300" i="1" dirty="0">
                <a:highlight>
                  <a:srgbClr val="00FFFF"/>
                </a:highlight>
                <a:latin typeface="Cambria" panose="02040503050406030204" pitchFamily="18" charset="0"/>
                <a:sym typeface="Symbol" pitchFamily="18" charset="2"/>
              </a:rPr>
              <a:t>P</a:t>
            </a:r>
            <a:r>
              <a:rPr lang="en-US" altLang="en-US" sz="2300" i="1" baseline="-25000" dirty="0">
                <a:highlight>
                  <a:srgbClr val="00FFFF"/>
                </a:highlight>
                <a:latin typeface="Cambria" panose="02040503050406030204" pitchFamily="18" charset="0"/>
                <a:sym typeface="Symbol" pitchFamily="18" charset="2"/>
              </a:rPr>
              <a:t>i</a:t>
            </a:r>
            <a:endParaRPr lang="en-US" altLang="en-US" sz="2300" dirty="0">
              <a:highlight>
                <a:srgbClr val="00FFFF"/>
              </a:highlight>
              <a:latin typeface="Cambria" panose="02040503050406030204" pitchFamily="18" charset="0"/>
              <a:sym typeface="Symbol" pitchFamily="18" charset="2"/>
            </a:endParaRPr>
          </a:p>
          <a:p>
            <a:pPr marL="0" indent="0" algn="just">
              <a:spcBef>
                <a:spcPts val="0"/>
              </a:spcBef>
              <a:spcAft>
                <a:spcPts val="0"/>
              </a:spcAft>
              <a:buNone/>
            </a:pPr>
            <a:endParaRPr lang="en-US" sz="2300" dirty="0">
              <a:latin typeface="Cambria" panose="020405030504060302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70698"/>
            <a:ext cx="3657600" cy="256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1"/>
          <p:cNvSpPr txBox="1">
            <a:spLocks/>
          </p:cNvSpPr>
          <p:nvPr/>
        </p:nvSpPr>
        <p:spPr bwMode="auto">
          <a:xfrm>
            <a:off x="228600" y="5791200"/>
            <a:ext cx="8610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Aft>
                <a:spcPts val="600"/>
              </a:spcAft>
            </a:pPr>
            <a:r>
              <a:rPr lang="en-US" sz="2300" dirty="0"/>
              <a:t>Types of resources – Reusable resources &amp; Consumable resources.</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95600"/>
            <a:ext cx="36004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300B5EE-1010-4B63-A307-9201B3FB57D3}"/>
                  </a:ext>
                </a:extLst>
              </p14:cNvPr>
              <p14:cNvContentPartPr/>
              <p14:nvPr/>
            </p14:nvContentPartPr>
            <p14:xfrm>
              <a:off x="7090200" y="2509200"/>
              <a:ext cx="607680" cy="518400"/>
            </p14:xfrm>
          </p:contentPart>
        </mc:Choice>
        <mc:Fallback>
          <p:pic>
            <p:nvPicPr>
              <p:cNvPr id="2" name="Ink 1">
                <a:extLst>
                  <a:ext uri="{FF2B5EF4-FFF2-40B4-BE49-F238E27FC236}">
                    <a16:creationId xmlns:a16="http://schemas.microsoft.com/office/drawing/2014/main" id="{0300B5EE-1010-4B63-A307-9201B3FB57D3}"/>
                  </a:ext>
                </a:extLst>
              </p:cNvPr>
              <p:cNvPicPr/>
              <p:nvPr/>
            </p:nvPicPr>
            <p:blipFill>
              <a:blip r:embed="rId6"/>
              <a:stretch>
                <a:fillRect/>
              </a:stretch>
            </p:blipFill>
            <p:spPr>
              <a:xfrm>
                <a:off x="7080840" y="2499840"/>
                <a:ext cx="626400" cy="537120"/>
              </a:xfrm>
              <a:prstGeom prst="rect">
                <a:avLst/>
              </a:prstGeom>
            </p:spPr>
          </p:pic>
        </mc:Fallback>
      </mc:AlternateContent>
    </p:spTree>
    <p:extLst>
      <p:ext uri="{BB962C8B-B14F-4D97-AF65-F5344CB8AC3E}">
        <p14:creationId xmlns:p14="http://schemas.microsoft.com/office/powerpoint/2010/main" val="36575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 y="338138"/>
            <a:ext cx="7810500" cy="576262"/>
          </a:xfrm>
        </p:spPr>
        <p:txBody>
          <a:bodyPr/>
          <a:lstStyle/>
          <a:p>
            <a:pPr eaLnBrk="1" hangingPunct="1"/>
            <a:r>
              <a:rPr lang="en-US" altLang="en-US" dirty="0"/>
              <a:t>Resource-Allocation Graph (Cont.)</a:t>
            </a:r>
          </a:p>
        </p:txBody>
      </p:sp>
      <p:sp>
        <p:nvSpPr>
          <p:cNvPr id="10243" name="Rectangle 3"/>
          <p:cNvSpPr>
            <a:spLocks noGrp="1" noChangeArrowheads="1"/>
          </p:cNvSpPr>
          <p:nvPr>
            <p:ph type="body" idx="1"/>
          </p:nvPr>
        </p:nvSpPr>
        <p:spPr>
          <a:xfrm>
            <a:off x="504825" y="1489075"/>
            <a:ext cx="5210175" cy="4530725"/>
          </a:xfrm>
        </p:spPr>
        <p:txBody>
          <a:bodyPr/>
          <a:lstStyle/>
          <a:p>
            <a:r>
              <a:rPr lang="en-US" altLang="en-US" dirty="0"/>
              <a:t>Process</a:t>
            </a:r>
            <a:br>
              <a:rPr lang="en-US" altLang="en-US" dirty="0"/>
            </a:br>
            <a:br>
              <a:rPr lang="en-US" altLang="en-US" dirty="0"/>
            </a:br>
            <a:endParaRPr lang="en-US" altLang="en-US" dirty="0"/>
          </a:p>
          <a:p>
            <a:r>
              <a:rPr lang="en-US" altLang="en-US" dirty="0"/>
              <a:t>Resource Type with 4 instances</a:t>
            </a:r>
          </a:p>
          <a:p>
            <a:pPr>
              <a:buFont typeface="Monotype Sorts" pitchFamily="-84" charset="2"/>
              <a:buNone/>
            </a:pPr>
            <a:endParaRPr lang="en-US" altLang="en-US" dirty="0"/>
          </a:p>
          <a:p>
            <a:endParaRPr lang="en-US" altLang="en-US" dirty="0"/>
          </a:p>
          <a:p>
            <a:r>
              <a:rPr lang="en-US" altLang="en-US" i="1" dirty="0"/>
              <a:t>P</a:t>
            </a:r>
            <a:r>
              <a:rPr lang="en-US" altLang="en-US" i="1" baseline="-25000" dirty="0"/>
              <a:t>i</a:t>
            </a:r>
            <a:r>
              <a:rPr lang="en-US" altLang="en-US" i="1" dirty="0"/>
              <a:t> </a:t>
            </a:r>
            <a:r>
              <a:rPr lang="en-US" altLang="en-US" dirty="0"/>
              <a:t>requests instance of </a:t>
            </a:r>
            <a:r>
              <a:rPr lang="en-US" altLang="en-US" i="1" dirty="0" err="1"/>
              <a:t>R</a:t>
            </a:r>
            <a:r>
              <a:rPr lang="en-US" altLang="en-US" i="1" baseline="-25000" dirty="0" err="1"/>
              <a:t>j</a:t>
            </a:r>
            <a:endParaRPr lang="en-US" altLang="en-US" dirty="0"/>
          </a:p>
          <a:p>
            <a:endParaRPr lang="en-US" altLang="en-US" dirty="0"/>
          </a:p>
          <a:p>
            <a:pPr>
              <a:buFont typeface="Monotype Sorts" pitchFamily="-84" charset="2"/>
              <a:buNone/>
            </a:pPr>
            <a:endParaRPr lang="en-US" altLang="en-US" dirty="0"/>
          </a:p>
          <a:p>
            <a:r>
              <a:rPr lang="en-US" altLang="en-US" i="1" dirty="0"/>
              <a:t>P</a:t>
            </a:r>
            <a:r>
              <a:rPr lang="en-US" altLang="en-US" i="1" baseline="-25000" dirty="0"/>
              <a:t>i</a:t>
            </a:r>
            <a:r>
              <a:rPr lang="en-US" altLang="en-US" dirty="0"/>
              <a:t> is holding an instance of </a:t>
            </a:r>
            <a:r>
              <a:rPr lang="en-US" altLang="en-US" i="1" dirty="0" err="1"/>
              <a:t>R</a:t>
            </a:r>
            <a:r>
              <a:rPr lang="en-US" altLang="en-US" i="1" baseline="-25000" dirty="0" err="1"/>
              <a:t>j</a:t>
            </a:r>
            <a:endParaRPr lang="en-US" altLang="en-US" i="1" dirty="0"/>
          </a:p>
        </p:txBody>
      </p:sp>
      <p:sp>
        <p:nvSpPr>
          <p:cNvPr id="10244" name="Oval 4"/>
          <p:cNvSpPr>
            <a:spLocks noChangeArrowheads="1"/>
          </p:cNvSpPr>
          <p:nvPr/>
        </p:nvSpPr>
        <p:spPr bwMode="auto">
          <a:xfrm>
            <a:off x="5486400" y="1597342"/>
            <a:ext cx="495300" cy="49530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10245" name="Oval 5"/>
          <p:cNvSpPr>
            <a:spLocks noChangeArrowheads="1"/>
          </p:cNvSpPr>
          <p:nvPr/>
        </p:nvSpPr>
        <p:spPr bwMode="auto">
          <a:xfrm>
            <a:off x="5524659" y="5251767"/>
            <a:ext cx="495300" cy="49530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i="1" dirty="0"/>
              <a:t>P</a:t>
            </a:r>
            <a:r>
              <a:rPr kumimoji="0" lang="en-US" altLang="en-US" i="1" baseline="-25000" dirty="0"/>
              <a:t>i</a:t>
            </a:r>
            <a:endParaRPr kumimoji="0" lang="en-US" altLang="en-US" dirty="0"/>
          </a:p>
        </p:txBody>
      </p:sp>
      <p:grpSp>
        <p:nvGrpSpPr>
          <p:cNvPr id="2" name="Group 12"/>
          <p:cNvGrpSpPr>
            <a:grpSpLocks/>
          </p:cNvGrpSpPr>
          <p:nvPr/>
        </p:nvGrpSpPr>
        <p:grpSpPr bwMode="auto">
          <a:xfrm>
            <a:off x="5550376" y="2888773"/>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5" name="Group 4"/>
          <p:cNvGrpSpPr/>
          <p:nvPr/>
        </p:nvGrpSpPr>
        <p:grpSpPr>
          <a:xfrm>
            <a:off x="5486876" y="4082573"/>
            <a:ext cx="1270000" cy="495300"/>
            <a:chOff x="3860800" y="3914775"/>
            <a:chExt cx="1270000" cy="495300"/>
          </a:xfrm>
        </p:grpSpPr>
        <p:sp>
          <p:nvSpPr>
            <p:cNvPr id="10246" name="Oval 6"/>
            <p:cNvSpPr>
              <a:spLocks noChangeArrowheads="1"/>
            </p:cNvSpPr>
            <p:nvPr/>
          </p:nvSpPr>
          <p:spPr bwMode="auto">
            <a:xfrm>
              <a:off x="3860800" y="3914775"/>
              <a:ext cx="495300" cy="49530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i="1"/>
                <a:t>P</a:t>
              </a:r>
              <a:r>
                <a:rPr kumimoji="0" lang="en-US" altLang="en-US" i="1" baseline="-25000"/>
                <a:t>i</a:t>
              </a:r>
              <a:endParaRPr kumimoji="0" lang="en-US" altLang="en-US" i="1"/>
            </a:p>
          </p:txBody>
        </p:sp>
        <p:grpSp>
          <p:nvGrpSpPr>
            <p:cNvPr id="3" name="Group 13"/>
            <p:cNvGrpSpPr>
              <a:grpSpLocks/>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49" name="Line 19"/>
            <p:cNvSpPr>
              <a:spLocks noChangeShapeType="1"/>
            </p:cNvSpPr>
            <p:nvPr/>
          </p:nvSpPr>
          <p:spPr bwMode="auto">
            <a:xfrm>
              <a:off x="4365625" y="41814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250" name="Text Box 20"/>
          <p:cNvSpPr txBox="1">
            <a:spLocks noChangeArrowheads="1"/>
          </p:cNvSpPr>
          <p:nvPr/>
        </p:nvSpPr>
        <p:spPr bwMode="auto">
          <a:xfrm>
            <a:off x="6766719" y="4378166"/>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sz="1400" i="1"/>
              <a:t>R</a:t>
            </a:r>
            <a:r>
              <a:rPr kumimoji="0" lang="en-US" altLang="en-US" sz="1400" i="1" baseline="-25000"/>
              <a:t>j</a:t>
            </a:r>
            <a:endParaRPr kumimoji="0" lang="en-US" altLang="en-US" sz="1400" i="1"/>
          </a:p>
        </p:txBody>
      </p:sp>
      <p:grpSp>
        <p:nvGrpSpPr>
          <p:cNvPr id="4" name="Group 21"/>
          <p:cNvGrpSpPr>
            <a:grpSpLocks/>
          </p:cNvGrpSpPr>
          <p:nvPr/>
        </p:nvGrpSpPr>
        <p:grpSpPr bwMode="auto">
          <a:xfrm>
            <a:off x="6318409" y="5315267"/>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52" name="Line 27"/>
          <p:cNvSpPr>
            <a:spLocks noChangeShapeType="1"/>
          </p:cNvSpPr>
          <p:nvPr/>
        </p:nvSpPr>
        <p:spPr bwMode="auto">
          <a:xfrm flipH="1">
            <a:off x="5991384" y="5461317"/>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Text Box 28"/>
          <p:cNvSpPr txBox="1">
            <a:spLocks noChangeArrowheads="1"/>
          </p:cNvSpPr>
          <p:nvPr/>
        </p:nvSpPr>
        <p:spPr bwMode="auto">
          <a:xfrm>
            <a:off x="6918802" y="5638800"/>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sz="1400" i="1" dirty="0" err="1"/>
              <a:t>R</a:t>
            </a:r>
            <a:r>
              <a:rPr kumimoji="0" lang="en-US" altLang="en-US" sz="1400" i="1" baseline="-25000" dirty="0" err="1"/>
              <a:t>j</a:t>
            </a:r>
            <a:endParaRPr kumimoji="0" lang="en-US" altLang="en-US" sz="1400" i="1"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B067DB3-42F5-4594-A6D0-6451E7A73507}"/>
                  </a:ext>
                </a:extLst>
              </p14:cNvPr>
              <p14:cNvContentPartPr/>
              <p14:nvPr/>
            </p14:nvContentPartPr>
            <p14:xfrm>
              <a:off x="6018840" y="2143080"/>
              <a:ext cx="1375560" cy="3492000"/>
            </p14:xfrm>
          </p:contentPart>
        </mc:Choice>
        <mc:Fallback>
          <p:pic>
            <p:nvPicPr>
              <p:cNvPr id="6" name="Ink 5">
                <a:extLst>
                  <a:ext uri="{FF2B5EF4-FFF2-40B4-BE49-F238E27FC236}">
                    <a16:creationId xmlns:a16="http://schemas.microsoft.com/office/drawing/2014/main" id="{7B067DB3-42F5-4594-A6D0-6451E7A73507}"/>
                  </a:ext>
                </a:extLst>
              </p:cNvPr>
              <p:cNvPicPr/>
              <p:nvPr/>
            </p:nvPicPr>
            <p:blipFill>
              <a:blip r:embed="rId4"/>
              <a:stretch>
                <a:fillRect/>
              </a:stretch>
            </p:blipFill>
            <p:spPr>
              <a:xfrm>
                <a:off x="6009480" y="2133720"/>
                <a:ext cx="1394280" cy="3510720"/>
              </a:xfrm>
              <a:prstGeom prst="rect">
                <a:avLst/>
              </a:prstGeom>
            </p:spPr>
          </p:pic>
        </mc:Fallback>
      </mc:AlternateContent>
    </p:spTree>
    <p:extLst>
      <p:ext uri="{BB962C8B-B14F-4D97-AF65-F5344CB8AC3E}">
        <p14:creationId xmlns:p14="http://schemas.microsoft.com/office/powerpoint/2010/main" val="1941462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400" b="1" dirty="0">
                <a:solidFill>
                  <a:schemeClr val="tx1"/>
                </a:solidFill>
              </a:rPr>
              <a:t>Resource allocation graphs-examples</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48</a:t>
            </a:fld>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010400" cy="536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6A2F76F-11E2-409C-8BA3-4841A0C83BC5}"/>
                  </a:ext>
                </a:extLst>
              </p14:cNvPr>
              <p14:cNvContentPartPr/>
              <p14:nvPr/>
            </p14:nvContentPartPr>
            <p14:xfrm>
              <a:off x="776880" y="1223280"/>
              <a:ext cx="6331680" cy="5492160"/>
            </p14:xfrm>
          </p:contentPart>
        </mc:Choice>
        <mc:Fallback>
          <p:pic>
            <p:nvPicPr>
              <p:cNvPr id="3" name="Ink 2">
                <a:extLst>
                  <a:ext uri="{FF2B5EF4-FFF2-40B4-BE49-F238E27FC236}">
                    <a16:creationId xmlns:a16="http://schemas.microsoft.com/office/drawing/2014/main" id="{96A2F76F-11E2-409C-8BA3-4841A0C83BC5}"/>
                  </a:ext>
                </a:extLst>
              </p:cNvPr>
              <p:cNvPicPr/>
              <p:nvPr/>
            </p:nvPicPr>
            <p:blipFill>
              <a:blip r:embed="rId4"/>
              <a:stretch>
                <a:fillRect/>
              </a:stretch>
            </p:blipFill>
            <p:spPr>
              <a:xfrm>
                <a:off x="767520" y="1213920"/>
                <a:ext cx="6350400" cy="5510880"/>
              </a:xfrm>
              <a:prstGeom prst="rect">
                <a:avLst/>
              </a:prstGeom>
            </p:spPr>
          </p:pic>
        </mc:Fallback>
      </mc:AlternateContent>
    </p:spTree>
    <p:extLst>
      <p:ext uri="{BB962C8B-B14F-4D97-AF65-F5344CB8AC3E}">
        <p14:creationId xmlns:p14="http://schemas.microsoft.com/office/powerpoint/2010/main" val="2345383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381000"/>
            <a:ext cx="8229600" cy="576263"/>
          </a:xfrm>
        </p:spPr>
        <p:txBody>
          <a:bodyPr/>
          <a:lstStyle/>
          <a:p>
            <a:pPr eaLnBrk="1" hangingPunct="1"/>
            <a:r>
              <a:rPr lang="en-US" altLang="en-US" dirty="0"/>
              <a:t>Basic Facts</a:t>
            </a:r>
          </a:p>
        </p:txBody>
      </p:sp>
      <p:sp>
        <p:nvSpPr>
          <p:cNvPr id="14339" name="Rectangle 3"/>
          <p:cNvSpPr>
            <a:spLocks noGrp="1" noChangeArrowheads="1"/>
          </p:cNvSpPr>
          <p:nvPr>
            <p:ph type="body" idx="1"/>
          </p:nvPr>
        </p:nvSpPr>
        <p:spPr>
          <a:xfrm>
            <a:off x="304800" y="1524000"/>
            <a:ext cx="8305800" cy="4344987"/>
          </a:xfrm>
        </p:spPr>
        <p:txBody>
          <a:bodyPr/>
          <a:lstStyle/>
          <a:p>
            <a:pPr algn="just">
              <a:lnSpc>
                <a:spcPct val="200000"/>
              </a:lnSpc>
            </a:pPr>
            <a:r>
              <a:rPr lang="en-US" altLang="en-US" sz="2400" dirty="0">
                <a:latin typeface="Cambria" panose="02040503050406030204" pitchFamily="18" charset="0"/>
              </a:rPr>
              <a:t>If graph contains no cycles </a:t>
            </a:r>
            <a:r>
              <a:rPr lang="en-US" altLang="en-US" sz="2400" dirty="0">
                <a:latin typeface="Cambria" panose="02040503050406030204" pitchFamily="18" charset="0"/>
                <a:sym typeface="Symbol" pitchFamily="18" charset="2"/>
              </a:rPr>
              <a:t> no deadlock</a:t>
            </a:r>
          </a:p>
          <a:p>
            <a:pPr algn="just">
              <a:lnSpc>
                <a:spcPct val="200000"/>
              </a:lnSpc>
            </a:pPr>
            <a:r>
              <a:rPr lang="en-US" altLang="en-US" sz="2400" dirty="0">
                <a:latin typeface="Cambria" panose="02040503050406030204" pitchFamily="18" charset="0"/>
                <a:sym typeface="Symbol" pitchFamily="18" charset="2"/>
              </a:rPr>
              <a:t>If graph contains a cycle </a:t>
            </a:r>
          </a:p>
          <a:p>
            <a:pPr lvl="1" algn="just">
              <a:lnSpc>
                <a:spcPct val="150000"/>
              </a:lnSpc>
              <a:buFont typeface="Wingdings" panose="05000000000000000000" pitchFamily="2" charset="2"/>
              <a:buChar char="§"/>
            </a:pPr>
            <a:r>
              <a:rPr lang="en-US" altLang="en-US" sz="2400" dirty="0">
                <a:solidFill>
                  <a:schemeClr val="tx1"/>
                </a:solidFill>
                <a:latin typeface="Cambria" panose="02040503050406030204" pitchFamily="18" charset="0"/>
                <a:sym typeface="Symbol" pitchFamily="18" charset="2"/>
              </a:rPr>
              <a:t>if </a:t>
            </a:r>
            <a:r>
              <a:rPr lang="en-US" altLang="en-US" sz="2400" dirty="0">
                <a:solidFill>
                  <a:schemeClr val="tx1"/>
                </a:solidFill>
                <a:highlight>
                  <a:srgbClr val="FFFF00"/>
                </a:highlight>
                <a:latin typeface="Cambria" panose="02040503050406030204" pitchFamily="18" charset="0"/>
                <a:sym typeface="Symbol" pitchFamily="18" charset="2"/>
              </a:rPr>
              <a:t>only one instance per resource type</a:t>
            </a:r>
            <a:r>
              <a:rPr lang="en-US" altLang="en-US" sz="2400" dirty="0">
                <a:solidFill>
                  <a:schemeClr val="tx1"/>
                </a:solidFill>
                <a:latin typeface="Cambria" panose="02040503050406030204" pitchFamily="18" charset="0"/>
                <a:sym typeface="Symbol" pitchFamily="18" charset="2"/>
              </a:rPr>
              <a:t>, then </a:t>
            </a:r>
            <a:r>
              <a:rPr lang="en-US" altLang="en-US" sz="2400" dirty="0">
                <a:solidFill>
                  <a:srgbClr val="0000FF"/>
                </a:solidFill>
                <a:latin typeface="Cambria" panose="02040503050406030204" pitchFamily="18" charset="0"/>
                <a:sym typeface="Symbol" pitchFamily="18" charset="2"/>
              </a:rPr>
              <a:t>DEADLOCK</a:t>
            </a:r>
          </a:p>
          <a:p>
            <a:pPr lvl="1" algn="just">
              <a:lnSpc>
                <a:spcPct val="150000"/>
              </a:lnSpc>
              <a:buFont typeface="Wingdings" panose="05000000000000000000" pitchFamily="2" charset="2"/>
              <a:buChar char="§"/>
            </a:pPr>
            <a:r>
              <a:rPr lang="en-US" altLang="en-US" sz="2400" dirty="0">
                <a:solidFill>
                  <a:schemeClr val="tx1"/>
                </a:solidFill>
                <a:latin typeface="Cambria" panose="02040503050406030204" pitchFamily="18" charset="0"/>
                <a:sym typeface="Symbol" pitchFamily="18" charset="2"/>
              </a:rPr>
              <a:t>if </a:t>
            </a:r>
            <a:r>
              <a:rPr lang="en-US" altLang="en-US" sz="2400" dirty="0">
                <a:solidFill>
                  <a:schemeClr val="tx1"/>
                </a:solidFill>
                <a:highlight>
                  <a:srgbClr val="00FFFF"/>
                </a:highlight>
                <a:latin typeface="Cambria" panose="02040503050406030204" pitchFamily="18" charset="0"/>
                <a:sym typeface="Symbol" pitchFamily="18" charset="2"/>
              </a:rPr>
              <a:t>several instances per resource type</a:t>
            </a:r>
            <a:r>
              <a:rPr lang="en-US" altLang="en-US" sz="2400" dirty="0">
                <a:solidFill>
                  <a:schemeClr val="tx1"/>
                </a:solidFill>
                <a:latin typeface="Cambria" panose="02040503050406030204" pitchFamily="18" charset="0"/>
                <a:sym typeface="Symbol" pitchFamily="18" charset="2"/>
              </a:rPr>
              <a:t>, </a:t>
            </a:r>
            <a:r>
              <a:rPr lang="en-US" altLang="en-US" sz="2400" i="1" dirty="0">
                <a:solidFill>
                  <a:srgbClr val="C00000"/>
                </a:solidFill>
                <a:latin typeface="Cambria" panose="02040503050406030204" pitchFamily="18" charset="0"/>
                <a:sym typeface="Symbol" pitchFamily="18" charset="2"/>
              </a:rPr>
              <a:t>possibility of deadlock</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6D1A61B-143D-4EF8-B524-2067F5E63829}"/>
                  </a:ext>
                </a:extLst>
              </p14:cNvPr>
              <p14:cNvContentPartPr/>
              <p14:nvPr/>
            </p14:nvContentPartPr>
            <p14:xfrm>
              <a:off x="312840" y="1607400"/>
              <a:ext cx="7260120" cy="3366720"/>
            </p14:xfrm>
          </p:contentPart>
        </mc:Choice>
        <mc:Fallback>
          <p:pic>
            <p:nvPicPr>
              <p:cNvPr id="2" name="Ink 1">
                <a:extLst>
                  <a:ext uri="{FF2B5EF4-FFF2-40B4-BE49-F238E27FC236}">
                    <a16:creationId xmlns:a16="http://schemas.microsoft.com/office/drawing/2014/main" id="{B6D1A61B-143D-4EF8-B524-2067F5E63829}"/>
                  </a:ext>
                </a:extLst>
              </p:cNvPr>
              <p:cNvPicPr/>
              <p:nvPr/>
            </p:nvPicPr>
            <p:blipFill>
              <a:blip r:embed="rId4"/>
              <a:stretch>
                <a:fillRect/>
              </a:stretch>
            </p:blipFill>
            <p:spPr>
              <a:xfrm>
                <a:off x="303480" y="1598040"/>
                <a:ext cx="7278840" cy="3385440"/>
              </a:xfrm>
              <a:prstGeom prst="rect">
                <a:avLst/>
              </a:prstGeom>
            </p:spPr>
          </p:pic>
        </mc:Fallback>
      </mc:AlternateContent>
    </p:spTree>
    <p:extLst>
      <p:ext uri="{BB962C8B-B14F-4D97-AF65-F5344CB8AC3E}">
        <p14:creationId xmlns:p14="http://schemas.microsoft.com/office/powerpoint/2010/main" val="19190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152400"/>
            <a:ext cx="7824788" cy="1323041"/>
          </a:xfrm>
        </p:spPr>
        <p:txBody>
          <a:bodyPr/>
          <a:lstStyle/>
          <a:p>
            <a:pPr algn="ctr" eaLnBrk="1" fontAlgn="auto" hangingPunct="1">
              <a:spcAft>
                <a:spcPts val="0"/>
              </a:spcAft>
              <a:defRPr/>
            </a:pPr>
            <a: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rPr>
              <a:t>Concurrency</a:t>
            </a:r>
            <a:b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rPr>
            </a:br>
            <a:r>
              <a:rPr lang="en-US" sz="3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rPr>
              <a:t>Arises in Three Different Contexts:</a:t>
            </a:r>
          </a:p>
        </p:txBody>
      </p:sp>
      <p:sp>
        <p:nvSpPr>
          <p:cNvPr id="38914" name="Content Placeholder 3"/>
          <p:cNvSpPr>
            <a:spLocks noGrp="1"/>
          </p:cNvSpPr>
          <p:nvPr>
            <p:ph idx="4294967295"/>
          </p:nvPr>
        </p:nvSpPr>
        <p:spPr>
          <a:xfrm>
            <a:off x="1524000" y="1447800"/>
            <a:ext cx="7620000" cy="4953000"/>
          </a:xfrm>
        </p:spPr>
        <p:txBody>
          <a:bodyPr/>
          <a:lstStyle/>
          <a:p>
            <a:pPr eaLnBrk="1" hangingPunct="1">
              <a:buFont typeface="Wingdings" pitchFamily="2" charset="2"/>
              <a:buNone/>
            </a:pPr>
            <a:r>
              <a:rPr lang="en-NZ"/>
              <a:t>             </a:t>
            </a:r>
          </a:p>
          <a:p>
            <a:pPr eaLnBrk="1" hangingPunct="1"/>
            <a:endParaRPr lang="en-US"/>
          </a:p>
        </p:txBody>
      </p:sp>
      <p:graphicFrame>
        <p:nvGraphicFramePr>
          <p:cNvPr id="5" name="Diagram 4"/>
          <p:cNvGraphicFramePr/>
          <p:nvPr>
            <p:extLst>
              <p:ext uri="{D42A27DB-BD31-4B8C-83A1-F6EECF244321}">
                <p14:modId xmlns:p14="http://schemas.microsoft.com/office/powerpoint/2010/main" val="1943914853"/>
              </p:ext>
            </p:extLst>
          </p:nvPr>
        </p:nvGraphicFramePr>
        <p:xfrm>
          <a:off x="457200" y="1524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5398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Conditions for deadlock</a:t>
            </a:r>
            <a:endParaRPr kumimoji="0" lang="en-US" sz="3600" b="0" i="1" u="none" strike="noStrike" kern="1200" cap="none" spc="0" normalizeH="0" baseline="0" noProof="0" dirty="0">
              <a:ln>
                <a:noFill/>
              </a:ln>
              <a:solidFill>
                <a:schemeClr val="tx1"/>
              </a:solidFill>
              <a:effectLst/>
              <a:uLnTx/>
              <a:uFillTx/>
            </a:endParaRPr>
          </a:p>
        </p:txBody>
      </p:sp>
      <p:sp>
        <p:nvSpPr>
          <p:cNvPr id="8" name="Content Placeholder 1"/>
          <p:cNvSpPr txBox="1">
            <a:spLocks/>
          </p:cNvSpPr>
          <p:nvPr/>
        </p:nvSpPr>
        <p:spPr bwMode="auto">
          <a:xfrm>
            <a:off x="228600" y="2164080"/>
            <a:ext cx="52578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600"/>
              </a:spcAft>
              <a:buNone/>
            </a:pPr>
            <a:r>
              <a:rPr lang="en-US" sz="2400" dirty="0">
                <a:highlight>
                  <a:srgbClr val="00FFFF"/>
                </a:highlight>
                <a:latin typeface="Tahoma" panose="020B0604030504040204" pitchFamily="34" charset="0"/>
                <a:ea typeface="Tahoma" panose="020B0604030504040204" pitchFamily="34" charset="0"/>
                <a:cs typeface="Tahoma" panose="020B0604030504040204" pitchFamily="34" charset="0"/>
              </a:rPr>
              <a:t>1. Mutual Exclusion</a:t>
            </a:r>
          </a:p>
          <a:p>
            <a:pPr algn="just">
              <a:spcBef>
                <a:spcPts val="0"/>
              </a:spcBef>
              <a:spcAft>
                <a:spcPts val="0"/>
              </a:spcAft>
            </a:pPr>
            <a:r>
              <a:rPr lang="en-US" sz="2200" dirty="0">
                <a:latin typeface="Cambria" panose="02040503050406030204" pitchFamily="18" charset="0"/>
              </a:rPr>
              <a:t>Each resource is </a:t>
            </a:r>
            <a:r>
              <a:rPr lang="en-US" sz="2200" dirty="0">
                <a:solidFill>
                  <a:srgbClr val="0000FF"/>
                </a:solidFill>
                <a:latin typeface="Cambria" panose="02040503050406030204" pitchFamily="18" charset="0"/>
              </a:rPr>
              <a:t>either available or currently assigned</a:t>
            </a:r>
            <a:r>
              <a:rPr lang="en-US" sz="2200" dirty="0">
                <a:latin typeface="Cambria" panose="02040503050406030204" pitchFamily="18" charset="0"/>
              </a:rPr>
              <a:t> to exactly one process.</a:t>
            </a:r>
          </a:p>
          <a:p>
            <a:pPr algn="just">
              <a:spcBef>
                <a:spcPts val="0"/>
              </a:spcBef>
              <a:spcAft>
                <a:spcPts val="0"/>
              </a:spcAft>
            </a:pPr>
            <a:r>
              <a:rPr lang="en-US" sz="2200" dirty="0">
                <a:latin typeface="Cambria" panose="02040503050406030204" pitchFamily="18" charset="0"/>
              </a:rPr>
              <a:t>i.e. </a:t>
            </a:r>
            <a:r>
              <a:rPr lang="en-US" sz="2200" dirty="0">
                <a:solidFill>
                  <a:srgbClr val="0000FF"/>
                </a:solidFill>
                <a:latin typeface="Cambria" panose="02040503050406030204" pitchFamily="18" charset="0"/>
              </a:rPr>
              <a:t>only one process </a:t>
            </a:r>
            <a:r>
              <a:rPr lang="en-US" sz="2200" dirty="0">
                <a:latin typeface="Cambria" panose="02040503050406030204" pitchFamily="18" charset="0"/>
              </a:rPr>
              <a:t>may </a:t>
            </a:r>
            <a:r>
              <a:rPr lang="en-US" sz="2200" dirty="0">
                <a:solidFill>
                  <a:srgbClr val="0000FF"/>
                </a:solidFill>
                <a:latin typeface="Cambria" panose="02040503050406030204" pitchFamily="18" charset="0"/>
              </a:rPr>
              <a:t>use</a:t>
            </a:r>
            <a:r>
              <a:rPr lang="en-US" sz="2200" dirty="0">
                <a:latin typeface="Cambria" panose="02040503050406030204" pitchFamily="18" charset="0"/>
              </a:rPr>
              <a:t> a resource at a time.</a:t>
            </a:r>
          </a:p>
          <a:p>
            <a:pPr algn="just">
              <a:spcBef>
                <a:spcPts val="0"/>
              </a:spcBef>
              <a:spcAft>
                <a:spcPts val="0"/>
              </a:spcAft>
            </a:pPr>
            <a:r>
              <a:rPr lang="en-US" sz="2200" dirty="0">
                <a:latin typeface="Cambria" panose="02040503050406030204" pitchFamily="18" charset="0"/>
              </a:rPr>
              <a:t>Needed to ensure consistency of results and integrity of data.</a:t>
            </a:r>
          </a:p>
        </p:txBody>
      </p:sp>
      <p:sp>
        <p:nvSpPr>
          <p:cNvPr id="2" name="Rectangle 1"/>
          <p:cNvSpPr/>
          <p:nvPr/>
        </p:nvSpPr>
        <p:spPr>
          <a:xfrm>
            <a:off x="228600" y="1219200"/>
            <a:ext cx="8382000" cy="830997"/>
          </a:xfrm>
          <a:prstGeom prst="rect">
            <a:avLst/>
          </a:prstGeom>
        </p:spPr>
        <p:txBody>
          <a:bodyPr wrap="square">
            <a:spAutoFit/>
          </a:bodyPr>
          <a:lstStyle/>
          <a:p>
            <a:pPr>
              <a:spcBef>
                <a:spcPts val="0"/>
              </a:spcBef>
              <a:buClrTx/>
              <a:buSzTx/>
              <a:buFontTx/>
              <a:buNone/>
            </a:pPr>
            <a:r>
              <a:rPr lang="en-US" altLang="en-US" dirty="0"/>
              <a:t>Deadlock can arise if ALL </a:t>
            </a:r>
            <a:r>
              <a:rPr lang="en-US" altLang="en-US" b="1" dirty="0"/>
              <a:t>four conditions </a:t>
            </a:r>
            <a:r>
              <a:rPr lang="en-US" altLang="en-US" dirty="0"/>
              <a:t>happen simultaneously.</a:t>
            </a:r>
          </a:p>
          <a:p>
            <a:pPr>
              <a:spcBef>
                <a:spcPts val="0"/>
              </a:spcBef>
              <a:buClrTx/>
              <a:buSzTx/>
              <a:buFontTx/>
              <a:buNone/>
            </a:pPr>
            <a:r>
              <a:rPr lang="en-US" altLang="en-US" dirty="0"/>
              <a:t>    </a:t>
            </a:r>
            <a:r>
              <a:rPr lang="en-US" altLang="en-US" i="1" dirty="0"/>
              <a:t>Mutual Exclusion, Hold and wait, No preemption, circular wait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40280"/>
            <a:ext cx="2877294"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 y="6172200"/>
            <a:ext cx="8711357"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91E78D2-6A4A-415B-87E2-9147C76A64EC}"/>
                  </a:ext>
                </a:extLst>
              </p14:cNvPr>
              <p14:cNvContentPartPr/>
              <p14:nvPr/>
            </p14:nvContentPartPr>
            <p14:xfrm>
              <a:off x="142920" y="1527120"/>
              <a:ext cx="8385480" cy="2822040"/>
            </p14:xfrm>
          </p:contentPart>
        </mc:Choice>
        <mc:Fallback>
          <p:pic>
            <p:nvPicPr>
              <p:cNvPr id="3" name="Ink 2">
                <a:extLst>
                  <a:ext uri="{FF2B5EF4-FFF2-40B4-BE49-F238E27FC236}">
                    <a16:creationId xmlns:a16="http://schemas.microsoft.com/office/drawing/2014/main" id="{E91E78D2-6A4A-415B-87E2-9147C76A64EC}"/>
                  </a:ext>
                </a:extLst>
              </p:cNvPr>
              <p:cNvPicPr/>
              <p:nvPr/>
            </p:nvPicPr>
            <p:blipFill>
              <a:blip r:embed="rId6"/>
              <a:stretch>
                <a:fillRect/>
              </a:stretch>
            </p:blipFill>
            <p:spPr>
              <a:xfrm>
                <a:off x="133560" y="1517760"/>
                <a:ext cx="8404200" cy="2840760"/>
              </a:xfrm>
              <a:prstGeom prst="rect">
                <a:avLst/>
              </a:prstGeom>
            </p:spPr>
          </p:pic>
        </mc:Fallback>
      </mc:AlternateContent>
    </p:spTree>
    <p:extLst>
      <p:ext uri="{BB962C8B-B14F-4D97-AF65-F5344CB8AC3E}">
        <p14:creationId xmlns:p14="http://schemas.microsoft.com/office/powerpoint/2010/main" val="209042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Conditions for deadlock</a:t>
            </a:r>
            <a:endParaRPr kumimoji="0" lang="en-US" sz="3600" b="0" i="1" u="none" strike="noStrike" kern="1200" cap="none" spc="0" normalizeH="0" baseline="0" noProof="0" dirty="0">
              <a:ln>
                <a:noFill/>
              </a:ln>
              <a:solidFill>
                <a:schemeClr val="tx1"/>
              </a:solidFill>
              <a:effectLst/>
              <a:uLnTx/>
              <a:uFillTx/>
            </a:endParaRPr>
          </a:p>
        </p:txBody>
      </p:sp>
      <p:sp>
        <p:nvSpPr>
          <p:cNvPr id="8" name="Content Placeholder 1"/>
          <p:cNvSpPr txBox="1">
            <a:spLocks/>
          </p:cNvSpPr>
          <p:nvPr/>
        </p:nvSpPr>
        <p:spPr bwMode="auto">
          <a:xfrm>
            <a:off x="228600" y="1219200"/>
            <a:ext cx="5943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highlight>
                  <a:srgbClr val="FFFF00"/>
                </a:highlight>
              </a:rPr>
              <a:t>2. Hold and wait</a:t>
            </a:r>
          </a:p>
          <a:p>
            <a:pPr algn="just"/>
            <a:r>
              <a:rPr lang="en-US" altLang="en-US" sz="2200" dirty="0">
                <a:latin typeface="Cambria" panose="02040503050406030204" pitchFamily="18" charset="0"/>
              </a:rPr>
              <a:t>A process holding at least one resource; is waiting to acquire additional resources held by other processes.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40" y="1722120"/>
            <a:ext cx="1924050" cy="167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1"/>
          <p:cNvSpPr txBox="1">
            <a:spLocks/>
          </p:cNvSpPr>
          <p:nvPr/>
        </p:nvSpPr>
        <p:spPr bwMode="auto">
          <a:xfrm>
            <a:off x="228600" y="2987040"/>
            <a:ext cx="84582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highlight>
                  <a:srgbClr val="FED6FB"/>
                </a:highlight>
              </a:rPr>
              <a:t>3. No Preemption</a:t>
            </a:r>
          </a:p>
          <a:p>
            <a:pPr algn="just"/>
            <a:r>
              <a:rPr lang="en-US" altLang="en-US" sz="2200" dirty="0">
                <a:latin typeface="Cambria" panose="02040503050406030204" pitchFamily="18" charset="0"/>
              </a:rPr>
              <a:t>The process voluntarily release a resource, after completing its task.</a:t>
            </a:r>
          </a:p>
        </p:txBody>
      </p:sp>
      <p:sp>
        <p:nvSpPr>
          <p:cNvPr id="9" name="Content Placeholder 1"/>
          <p:cNvSpPr txBox="1">
            <a:spLocks/>
          </p:cNvSpPr>
          <p:nvPr/>
        </p:nvSpPr>
        <p:spPr bwMode="auto">
          <a:xfrm>
            <a:off x="228600" y="4450080"/>
            <a:ext cx="67056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highlight>
                  <a:srgbClr val="00FF00"/>
                </a:highlight>
              </a:rPr>
              <a:t>4. Circular Wait</a:t>
            </a:r>
          </a:p>
          <a:p>
            <a:pPr algn="just"/>
            <a:r>
              <a:rPr lang="en-US" altLang="en-US" sz="2200" dirty="0">
                <a:latin typeface="Cambria" panose="02040503050406030204" pitchFamily="18" charset="0"/>
              </a:rPr>
              <a:t>In a set {</a:t>
            </a:r>
            <a:r>
              <a:rPr lang="en-US" altLang="en-US" sz="2200" i="1" dirty="0">
                <a:latin typeface="Cambria" panose="02040503050406030204" pitchFamily="18" charset="0"/>
              </a:rPr>
              <a:t>P</a:t>
            </a:r>
            <a:r>
              <a:rPr lang="en-US" altLang="en-US" sz="2200" baseline="-25000" dirty="0">
                <a:latin typeface="Cambria" panose="02040503050406030204" pitchFamily="18" charset="0"/>
              </a:rPr>
              <a:t>0</a:t>
            </a:r>
            <a:r>
              <a:rPr lang="en-US" altLang="en-US" sz="2200" dirty="0">
                <a:latin typeface="Cambria" panose="02040503050406030204" pitchFamily="18" charset="0"/>
              </a:rPr>
              <a:t>, </a:t>
            </a:r>
            <a:r>
              <a:rPr lang="en-US" altLang="en-US" sz="2200" i="1" dirty="0">
                <a:latin typeface="Cambria" panose="02040503050406030204" pitchFamily="18" charset="0"/>
              </a:rPr>
              <a:t>P</a:t>
            </a:r>
            <a:r>
              <a:rPr lang="en-US" altLang="en-US" sz="2200" baseline="-25000" dirty="0">
                <a:latin typeface="Cambria" panose="02040503050406030204" pitchFamily="18" charset="0"/>
              </a:rPr>
              <a:t>1</a:t>
            </a:r>
            <a:r>
              <a:rPr lang="en-US" altLang="en-US" sz="2200" dirty="0">
                <a:latin typeface="Cambria" panose="02040503050406030204" pitchFamily="18" charset="0"/>
              </a:rPr>
              <a:t>, …, </a:t>
            </a:r>
            <a:r>
              <a:rPr lang="en-US" altLang="en-US" sz="2200" i="1" dirty="0" err="1">
                <a:latin typeface="Cambria" panose="02040503050406030204" pitchFamily="18" charset="0"/>
              </a:rPr>
              <a:t>P</a:t>
            </a:r>
            <a:r>
              <a:rPr lang="en-US" altLang="en-US" sz="2200" baseline="-25000" dirty="0" err="1">
                <a:latin typeface="Cambria" panose="02040503050406030204" pitchFamily="18" charset="0"/>
              </a:rPr>
              <a:t>n</a:t>
            </a:r>
            <a:r>
              <a:rPr lang="en-US" altLang="en-US" sz="2200" dirty="0">
                <a:latin typeface="Cambria" panose="02040503050406030204" pitchFamily="18" charset="0"/>
              </a:rPr>
              <a:t>} of processes;  </a:t>
            </a:r>
            <a:r>
              <a:rPr lang="en-US" altLang="en-US" sz="2200" i="1" dirty="0">
                <a:latin typeface="Cambria" panose="02040503050406030204" pitchFamily="18" charset="0"/>
              </a:rPr>
              <a:t>P</a:t>
            </a:r>
            <a:r>
              <a:rPr lang="en-US" altLang="en-US" sz="2200" baseline="-25000" dirty="0">
                <a:latin typeface="Cambria" panose="02040503050406030204" pitchFamily="18" charset="0"/>
              </a:rPr>
              <a:t>0 </a:t>
            </a:r>
            <a:r>
              <a:rPr lang="en-US" altLang="en-US" sz="2200" dirty="0">
                <a:latin typeface="Cambria" panose="02040503050406030204" pitchFamily="18" charset="0"/>
              </a:rPr>
              <a:t>is waiting for a resource held by </a:t>
            </a:r>
            <a:r>
              <a:rPr lang="en-US" altLang="en-US" sz="2200" i="1" dirty="0">
                <a:latin typeface="Cambria" panose="02040503050406030204" pitchFamily="18" charset="0"/>
              </a:rPr>
              <a:t>P</a:t>
            </a:r>
            <a:r>
              <a:rPr lang="en-US" altLang="en-US" sz="2200" baseline="-25000" dirty="0">
                <a:latin typeface="Cambria" panose="02040503050406030204" pitchFamily="18" charset="0"/>
              </a:rPr>
              <a:t>1</a:t>
            </a:r>
            <a:r>
              <a:rPr lang="en-US" altLang="en-US" sz="2200" dirty="0">
                <a:latin typeface="Cambria" panose="02040503050406030204" pitchFamily="18" charset="0"/>
              </a:rPr>
              <a:t>, </a:t>
            </a:r>
            <a:r>
              <a:rPr lang="en-US" altLang="en-US" sz="2200" i="1" dirty="0">
                <a:latin typeface="Cambria" panose="02040503050406030204" pitchFamily="18" charset="0"/>
              </a:rPr>
              <a:t>P</a:t>
            </a:r>
            <a:r>
              <a:rPr lang="en-US" altLang="en-US" sz="2200" baseline="-25000" dirty="0">
                <a:latin typeface="Cambria" panose="02040503050406030204" pitchFamily="18" charset="0"/>
              </a:rPr>
              <a:t>1</a:t>
            </a:r>
            <a:r>
              <a:rPr lang="en-US" altLang="en-US" sz="2200" dirty="0">
                <a:latin typeface="Cambria" panose="02040503050406030204" pitchFamily="18" charset="0"/>
              </a:rPr>
              <a:t> is waiting for a resource held by </a:t>
            </a:r>
            <a:r>
              <a:rPr lang="en-US" altLang="en-US" sz="2200" i="1" dirty="0">
                <a:latin typeface="Cambria" panose="02040503050406030204" pitchFamily="18" charset="0"/>
              </a:rPr>
              <a:t>P</a:t>
            </a:r>
            <a:r>
              <a:rPr lang="en-US" altLang="en-US" sz="2200" baseline="-25000" dirty="0">
                <a:latin typeface="Cambria" panose="02040503050406030204" pitchFamily="18" charset="0"/>
              </a:rPr>
              <a:t>2</a:t>
            </a:r>
            <a:r>
              <a:rPr lang="en-US" altLang="en-US" sz="2200" dirty="0">
                <a:latin typeface="Cambria" panose="02040503050406030204" pitchFamily="18" charset="0"/>
              </a:rPr>
              <a:t>, …, P</a:t>
            </a:r>
            <a:r>
              <a:rPr lang="en-US" altLang="en-US" sz="2200" baseline="-25000" dirty="0">
                <a:latin typeface="Cambria" panose="02040503050406030204" pitchFamily="18" charset="0"/>
              </a:rPr>
              <a:t>n-1</a:t>
            </a:r>
            <a:r>
              <a:rPr lang="en-US" altLang="en-US" sz="2200" dirty="0">
                <a:latin typeface="Cambria" panose="02040503050406030204" pitchFamily="18" charset="0"/>
              </a:rPr>
              <a:t> is waiting for </a:t>
            </a:r>
            <a:r>
              <a:rPr lang="en-US" altLang="en-US" sz="2200" i="1" dirty="0" err="1">
                <a:latin typeface="Cambria" panose="02040503050406030204" pitchFamily="18" charset="0"/>
              </a:rPr>
              <a:t>P</a:t>
            </a:r>
            <a:r>
              <a:rPr lang="en-US" altLang="en-US" sz="2200" baseline="-25000" dirty="0" err="1">
                <a:latin typeface="Cambria" panose="02040503050406030204" pitchFamily="18" charset="0"/>
              </a:rPr>
              <a:t>n</a:t>
            </a:r>
            <a:r>
              <a:rPr lang="en-US" altLang="en-US" sz="2200" dirty="0">
                <a:latin typeface="Cambria" panose="02040503050406030204" pitchFamily="18" charset="0"/>
              </a:rPr>
              <a:t>, and </a:t>
            </a:r>
            <a:r>
              <a:rPr lang="en-US" altLang="en-US" sz="2200" i="1" dirty="0" err="1">
                <a:latin typeface="Cambria" panose="02040503050406030204" pitchFamily="18" charset="0"/>
              </a:rPr>
              <a:t>P</a:t>
            </a:r>
            <a:r>
              <a:rPr lang="en-US" altLang="en-US" sz="2200" baseline="-25000" dirty="0" err="1">
                <a:latin typeface="Cambria" panose="02040503050406030204" pitchFamily="18" charset="0"/>
              </a:rPr>
              <a:t>n</a:t>
            </a:r>
            <a:r>
              <a:rPr lang="en-US" altLang="en-US" sz="2200" dirty="0">
                <a:latin typeface="Cambria" panose="02040503050406030204" pitchFamily="18" charset="0"/>
              </a:rPr>
              <a:t> is waiting for a resource held by </a:t>
            </a:r>
            <a:r>
              <a:rPr lang="en-US" altLang="en-US" sz="2200" i="1" dirty="0">
                <a:latin typeface="Cambria" panose="02040503050406030204" pitchFamily="18" charset="0"/>
              </a:rPr>
              <a:t>P</a:t>
            </a:r>
            <a:r>
              <a:rPr lang="en-US" altLang="en-US" sz="2200" baseline="-25000" dirty="0">
                <a:latin typeface="Cambria" panose="02040503050406030204" pitchFamily="18" charset="0"/>
              </a:rPr>
              <a:t>0</a:t>
            </a:r>
            <a:r>
              <a:rPr lang="en-US" altLang="en-US" sz="2200" dirty="0">
                <a:latin typeface="Cambria" panose="02040503050406030204" pitchFamily="18" charset="0"/>
              </a:rPr>
              <a:t>.</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210" y="4724400"/>
            <a:ext cx="21145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9145" y="-30480"/>
            <a:ext cx="11239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88C4E49B-75BB-4A5D-B9E9-5463E0270D3B}"/>
                  </a:ext>
                </a:extLst>
              </p14:cNvPr>
              <p14:cNvContentPartPr/>
              <p14:nvPr/>
            </p14:nvContentPartPr>
            <p14:xfrm>
              <a:off x="3384360" y="5286240"/>
              <a:ext cx="178920" cy="384480"/>
            </p14:xfrm>
          </p:contentPart>
        </mc:Choice>
        <mc:Fallback>
          <p:pic>
            <p:nvPicPr>
              <p:cNvPr id="2" name="Ink 1">
                <a:extLst>
                  <a:ext uri="{FF2B5EF4-FFF2-40B4-BE49-F238E27FC236}">
                    <a16:creationId xmlns:a16="http://schemas.microsoft.com/office/drawing/2014/main" id="{88C4E49B-75BB-4A5D-B9E9-5463E0270D3B}"/>
                  </a:ext>
                </a:extLst>
              </p:cNvPr>
              <p:cNvPicPr/>
              <p:nvPr/>
            </p:nvPicPr>
            <p:blipFill>
              <a:blip r:embed="rId7"/>
              <a:stretch>
                <a:fillRect/>
              </a:stretch>
            </p:blipFill>
            <p:spPr>
              <a:xfrm>
                <a:off x="3375000" y="5276880"/>
                <a:ext cx="197640" cy="403200"/>
              </a:xfrm>
              <a:prstGeom prst="rect">
                <a:avLst/>
              </a:prstGeom>
            </p:spPr>
          </p:pic>
        </mc:Fallback>
      </mc:AlternateContent>
    </p:spTree>
    <p:extLst>
      <p:ext uri="{BB962C8B-B14F-4D97-AF65-F5344CB8AC3E}">
        <p14:creationId xmlns:p14="http://schemas.microsoft.com/office/powerpoint/2010/main" val="38201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Deadlock conditions</a:t>
            </a:r>
          </a:p>
        </p:txBody>
      </p:sp>
      <p:sp>
        <p:nvSpPr>
          <p:cNvPr id="3" name="Content Placeholder 2"/>
          <p:cNvSpPr>
            <a:spLocks noGrp="1"/>
          </p:cNvSpPr>
          <p:nvPr>
            <p:ph sz="quarter" idx="1"/>
          </p:nvPr>
        </p:nvSpPr>
        <p:spPr>
          <a:xfrm>
            <a:off x="457200" y="1219200"/>
            <a:ext cx="8229600" cy="2438400"/>
          </a:xfrm>
        </p:spPr>
        <p:txBody>
          <a:bodyPr/>
          <a:lstStyle/>
          <a:p>
            <a:r>
              <a:rPr lang="en-US" dirty="0"/>
              <a:t>4 conditions</a:t>
            </a:r>
          </a:p>
          <a:p>
            <a:pPr lvl="1"/>
            <a:r>
              <a:rPr lang="en-US" dirty="0"/>
              <a:t>Mutual exclusion</a:t>
            </a:r>
          </a:p>
          <a:p>
            <a:pPr lvl="1"/>
            <a:r>
              <a:rPr lang="en-US" dirty="0"/>
              <a:t>Hold and wait</a:t>
            </a:r>
          </a:p>
          <a:p>
            <a:pPr lvl="1"/>
            <a:r>
              <a:rPr lang="en-US" dirty="0"/>
              <a:t>No preemption</a:t>
            </a:r>
          </a:p>
          <a:p>
            <a:pPr lvl="1"/>
            <a:r>
              <a:rPr lang="en-US" b="1" dirty="0">
                <a:solidFill>
                  <a:srgbClr val="C00000"/>
                </a:solidFill>
              </a:rPr>
              <a:t>Circular wait</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52</a:t>
            </a:fld>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74720"/>
            <a:ext cx="6553200" cy="2461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A9DC75D-3241-4E67-87A8-AE8BAB629493}"/>
                  </a:ext>
                </a:extLst>
              </p14:cNvPr>
              <p14:cNvContentPartPr/>
              <p14:nvPr/>
            </p14:nvContentPartPr>
            <p14:xfrm>
              <a:off x="437760" y="3044880"/>
              <a:ext cx="5206320" cy="1197000"/>
            </p14:xfrm>
          </p:contentPart>
        </mc:Choice>
        <mc:Fallback>
          <p:pic>
            <p:nvPicPr>
              <p:cNvPr id="5" name="Ink 4">
                <a:extLst>
                  <a:ext uri="{FF2B5EF4-FFF2-40B4-BE49-F238E27FC236}">
                    <a16:creationId xmlns:a16="http://schemas.microsoft.com/office/drawing/2014/main" id="{2A9DC75D-3241-4E67-87A8-AE8BAB629493}"/>
                  </a:ext>
                </a:extLst>
              </p:cNvPr>
              <p:cNvPicPr/>
              <p:nvPr/>
            </p:nvPicPr>
            <p:blipFill>
              <a:blip r:embed="rId4"/>
              <a:stretch>
                <a:fillRect/>
              </a:stretch>
            </p:blipFill>
            <p:spPr>
              <a:xfrm>
                <a:off x="428400" y="3035520"/>
                <a:ext cx="5225040" cy="1215720"/>
              </a:xfrm>
              <a:prstGeom prst="rect">
                <a:avLst/>
              </a:prstGeom>
            </p:spPr>
          </p:pic>
        </mc:Fallback>
      </mc:AlternateContent>
    </p:spTree>
    <p:extLst>
      <p:ext uri="{BB962C8B-B14F-4D97-AF65-F5344CB8AC3E}">
        <p14:creationId xmlns:p14="http://schemas.microsoft.com/office/powerpoint/2010/main" val="1103828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261938"/>
            <a:ext cx="7577137" cy="576262"/>
          </a:xfrm>
        </p:spPr>
        <p:txBody>
          <a:bodyPr/>
          <a:lstStyle/>
          <a:p>
            <a:pPr eaLnBrk="1" hangingPunct="1"/>
            <a:r>
              <a:rPr lang="en-US" altLang="en-US" dirty="0">
                <a:solidFill>
                  <a:srgbClr val="0000FF"/>
                </a:solidFill>
              </a:rPr>
              <a:t>Methods for Handling Deadlocks</a:t>
            </a:r>
          </a:p>
        </p:txBody>
      </p:sp>
      <p:sp>
        <p:nvSpPr>
          <p:cNvPr id="15363" name="Rectangle 3"/>
          <p:cNvSpPr>
            <a:spLocks noGrp="1" noChangeArrowheads="1"/>
          </p:cNvSpPr>
          <p:nvPr>
            <p:ph type="body" idx="1"/>
          </p:nvPr>
        </p:nvSpPr>
        <p:spPr>
          <a:xfrm>
            <a:off x="381000" y="1352550"/>
            <a:ext cx="8229600" cy="4819650"/>
          </a:xfrm>
        </p:spPr>
        <p:txBody>
          <a:bodyPr/>
          <a:lstStyle/>
          <a:p>
            <a:pPr marL="0" indent="0">
              <a:spcAft>
                <a:spcPts val="600"/>
              </a:spcAft>
              <a:buNone/>
            </a:pPr>
            <a:r>
              <a:rPr lang="en-US" altLang="en-US" sz="2500" dirty="0">
                <a:latin typeface="Cambria" panose="02040503050406030204" pitchFamily="18" charset="0"/>
              </a:rPr>
              <a:t>3 methods:</a:t>
            </a:r>
          </a:p>
          <a:p>
            <a:pPr marL="731838" lvl="1" indent="-457200">
              <a:spcBef>
                <a:spcPts val="600"/>
              </a:spcBef>
              <a:spcAft>
                <a:spcPts val="600"/>
              </a:spcAft>
              <a:buClr>
                <a:srgbClr val="C00000"/>
              </a:buClr>
              <a:buFont typeface="+mj-lt"/>
              <a:buAutoNum type="arabicPeriod"/>
            </a:pPr>
            <a:r>
              <a:rPr lang="en-US" altLang="en-US" sz="2500" dirty="0">
                <a:solidFill>
                  <a:schemeClr val="tx1"/>
                </a:solidFill>
                <a:highlight>
                  <a:srgbClr val="FFFF00"/>
                </a:highlight>
                <a:latin typeface="Cambria" panose="02040503050406030204" pitchFamily="18" charset="0"/>
              </a:rPr>
              <a:t>Ignore deadlocks</a:t>
            </a:r>
          </a:p>
          <a:p>
            <a:pPr marL="731838" lvl="1" indent="-457200" algn="just">
              <a:spcBef>
                <a:spcPts val="0"/>
              </a:spcBef>
              <a:spcAft>
                <a:spcPts val="0"/>
              </a:spcAft>
              <a:buClr>
                <a:srgbClr val="C00000"/>
              </a:buClr>
              <a:buFont typeface="+mj-lt"/>
              <a:buAutoNum type="arabicPeriod"/>
            </a:pPr>
            <a:r>
              <a:rPr lang="en-US" altLang="en-US" sz="2500" dirty="0">
                <a:solidFill>
                  <a:schemeClr val="tx1"/>
                </a:solidFill>
                <a:highlight>
                  <a:srgbClr val="8BFF8B"/>
                </a:highlight>
                <a:latin typeface="Cambria" panose="02040503050406030204" pitchFamily="18" charset="0"/>
              </a:rPr>
              <a:t>Ensure that the system will </a:t>
            </a:r>
            <a:r>
              <a:rPr lang="en-US" altLang="en-US" sz="2500" b="1" i="1" dirty="0">
                <a:solidFill>
                  <a:schemeClr val="tx1"/>
                </a:solidFill>
                <a:highlight>
                  <a:srgbClr val="8BFF8B"/>
                </a:highlight>
                <a:latin typeface="Cambria" panose="02040503050406030204" pitchFamily="18" charset="0"/>
              </a:rPr>
              <a:t>never</a:t>
            </a:r>
            <a:r>
              <a:rPr lang="en-US" altLang="en-US" sz="2500" dirty="0">
                <a:solidFill>
                  <a:schemeClr val="tx1"/>
                </a:solidFill>
                <a:highlight>
                  <a:srgbClr val="8BFF8B"/>
                </a:highlight>
                <a:latin typeface="Cambria" panose="02040503050406030204" pitchFamily="18" charset="0"/>
              </a:rPr>
              <a:t> </a:t>
            </a:r>
            <a:r>
              <a:rPr lang="en-US" altLang="en-US" sz="2500" dirty="0">
                <a:solidFill>
                  <a:schemeClr val="tx1"/>
                </a:solidFill>
                <a:latin typeface="Cambria" panose="02040503050406030204" pitchFamily="18" charset="0"/>
              </a:rPr>
              <a:t>enter a deadlock state</a:t>
            </a:r>
          </a:p>
          <a:p>
            <a:pPr lvl="2" algn="just">
              <a:spcBef>
                <a:spcPts val="0"/>
              </a:spcBef>
              <a:spcAft>
                <a:spcPts val="0"/>
              </a:spcAft>
            </a:pPr>
            <a:r>
              <a:rPr lang="en-US" altLang="en-US" sz="2500" dirty="0">
                <a:solidFill>
                  <a:srgbClr val="0000FF"/>
                </a:solidFill>
                <a:latin typeface="Cambria" panose="02040503050406030204" pitchFamily="18" charset="0"/>
              </a:rPr>
              <a:t>Deadlock prevention</a:t>
            </a:r>
            <a:r>
              <a:rPr lang="en-US" altLang="en-US" sz="2500" dirty="0">
                <a:latin typeface="Cambria" panose="02040503050406030204" pitchFamily="18" charset="0"/>
              </a:rPr>
              <a:t> - </a:t>
            </a:r>
            <a:r>
              <a:rPr lang="en-US" sz="2500" dirty="0">
                <a:latin typeface="Cambria" panose="02040503050406030204" pitchFamily="18" charset="0"/>
              </a:rPr>
              <a:t>Prevent any one of the 4 conditions from happening</a:t>
            </a:r>
            <a:endParaRPr lang="en-US" altLang="en-US" sz="2500" dirty="0">
              <a:latin typeface="Cambria" panose="02040503050406030204" pitchFamily="18" charset="0"/>
            </a:endParaRPr>
          </a:p>
          <a:p>
            <a:pPr lvl="2">
              <a:spcBef>
                <a:spcPts val="0"/>
              </a:spcBef>
              <a:spcAft>
                <a:spcPts val="0"/>
              </a:spcAft>
            </a:pPr>
            <a:r>
              <a:rPr lang="en-US" altLang="en-US" sz="2500" dirty="0">
                <a:solidFill>
                  <a:srgbClr val="0000FF"/>
                </a:solidFill>
                <a:latin typeface="Cambria" panose="02040503050406030204" pitchFamily="18" charset="0"/>
              </a:rPr>
              <a:t>Deadlock avoidance </a:t>
            </a:r>
          </a:p>
          <a:p>
            <a:pPr marL="731838" lvl="1" indent="-457200">
              <a:spcBef>
                <a:spcPts val="600"/>
              </a:spcBef>
              <a:spcAft>
                <a:spcPts val="600"/>
              </a:spcAft>
              <a:buClr>
                <a:srgbClr val="C00000"/>
              </a:buClr>
              <a:buFont typeface="+mj-lt"/>
              <a:buAutoNum type="arabicPeriod"/>
            </a:pPr>
            <a:r>
              <a:rPr lang="en-US" altLang="en-US" sz="2500" dirty="0">
                <a:solidFill>
                  <a:schemeClr val="tx1"/>
                </a:solidFill>
                <a:highlight>
                  <a:srgbClr val="00FFFF"/>
                </a:highlight>
                <a:latin typeface="Cambria" panose="02040503050406030204" pitchFamily="18" charset="0"/>
              </a:rPr>
              <a:t>Allow deadlock to happen</a:t>
            </a:r>
          </a:p>
          <a:p>
            <a:pPr lvl="2">
              <a:spcBef>
                <a:spcPts val="0"/>
              </a:spcBef>
              <a:spcAft>
                <a:spcPts val="0"/>
              </a:spcAft>
            </a:pPr>
            <a:r>
              <a:rPr lang="en-US" sz="2500" dirty="0">
                <a:solidFill>
                  <a:srgbClr val="0000FF"/>
                </a:solidFill>
                <a:latin typeface="Cambria" panose="02040503050406030204" pitchFamily="18" charset="0"/>
              </a:rPr>
              <a:t>Detection</a:t>
            </a:r>
            <a:r>
              <a:rPr lang="en-US" sz="2500" dirty="0">
                <a:latin typeface="Cambria" panose="02040503050406030204" pitchFamily="18" charset="0"/>
              </a:rPr>
              <a:t> - Know a deadlock has occurred</a:t>
            </a:r>
          </a:p>
          <a:p>
            <a:pPr lvl="2">
              <a:spcBef>
                <a:spcPts val="0"/>
              </a:spcBef>
              <a:spcAft>
                <a:spcPts val="0"/>
              </a:spcAft>
            </a:pPr>
            <a:r>
              <a:rPr lang="en-US" sz="2500" dirty="0">
                <a:solidFill>
                  <a:srgbClr val="0000FF"/>
                </a:solidFill>
                <a:latin typeface="Cambria" panose="02040503050406030204" pitchFamily="18" charset="0"/>
              </a:rPr>
              <a:t>Recovery</a:t>
            </a:r>
            <a:r>
              <a:rPr lang="en-US" sz="2500" dirty="0">
                <a:latin typeface="Cambria" panose="02040503050406030204" pitchFamily="18" charset="0"/>
              </a:rPr>
              <a:t> - Regain the resources</a:t>
            </a:r>
            <a:endParaRPr lang="en-US" altLang="en-US" sz="2500" dirty="0">
              <a:latin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83A98E8-9451-460A-827B-D43FF8236ED1}"/>
                  </a:ext>
                </a:extLst>
              </p14:cNvPr>
              <p14:cNvContentPartPr/>
              <p14:nvPr/>
            </p14:nvContentPartPr>
            <p14:xfrm>
              <a:off x="660960" y="3482640"/>
              <a:ext cx="6510240" cy="1839960"/>
            </p14:xfrm>
          </p:contentPart>
        </mc:Choice>
        <mc:Fallback>
          <p:pic>
            <p:nvPicPr>
              <p:cNvPr id="2" name="Ink 1">
                <a:extLst>
                  <a:ext uri="{FF2B5EF4-FFF2-40B4-BE49-F238E27FC236}">
                    <a16:creationId xmlns:a16="http://schemas.microsoft.com/office/drawing/2014/main" id="{D83A98E8-9451-460A-827B-D43FF8236ED1}"/>
                  </a:ext>
                </a:extLst>
              </p:cNvPr>
              <p:cNvPicPr/>
              <p:nvPr/>
            </p:nvPicPr>
            <p:blipFill>
              <a:blip r:embed="rId4"/>
              <a:stretch>
                <a:fillRect/>
              </a:stretch>
            </p:blipFill>
            <p:spPr>
              <a:xfrm>
                <a:off x="651600" y="3473280"/>
                <a:ext cx="6528960" cy="1858680"/>
              </a:xfrm>
              <a:prstGeom prst="rect">
                <a:avLst/>
              </a:prstGeom>
            </p:spPr>
          </p:pic>
        </mc:Fallback>
      </mc:AlternateContent>
    </p:spTree>
    <p:extLst>
      <p:ext uri="{BB962C8B-B14F-4D97-AF65-F5344CB8AC3E}">
        <p14:creationId xmlns:p14="http://schemas.microsoft.com/office/powerpoint/2010/main" val="64966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305800" y="6400800"/>
            <a:ext cx="642938" cy="457200"/>
          </a:xfrm>
          <a:prstGeom prst="rect">
            <a:avLst/>
          </a:prstGeom>
        </p:spPr>
        <p:txBody>
          <a:bodyPr/>
          <a:lstStyle/>
          <a:p>
            <a:pPr>
              <a:defRPr/>
            </a:pPr>
            <a:fld id="{ED77F204-236B-440C-BBCB-221828C35457}" type="slidenum">
              <a:rPr lang="en-US" altLang="en-US" sz="1600"/>
              <a:pPr>
                <a:defRPr/>
              </a:pPr>
              <a:t>54</a:t>
            </a:fld>
            <a:endParaRPr lang="en-US" altLang="en-US" sz="1600" dirty="0"/>
          </a:p>
        </p:txBody>
      </p:sp>
      <p:sp>
        <p:nvSpPr>
          <p:cNvPr id="66562" name="Rectangle 2"/>
          <p:cNvSpPr>
            <a:spLocks noGrp="1" noChangeArrowheads="1"/>
          </p:cNvSpPr>
          <p:nvPr>
            <p:ph type="title"/>
          </p:nvPr>
        </p:nvSpPr>
        <p:spPr/>
        <p:txBody>
          <a:bodyPr anchor="ctr"/>
          <a:lstStyle/>
          <a:p>
            <a:pPr>
              <a:defRPr/>
            </a:pPr>
            <a:r>
              <a:rPr lang="en-US" altLang="en-US" dirty="0"/>
              <a:t>Methods for handling deadlocks</a:t>
            </a:r>
          </a:p>
        </p:txBody>
      </p:sp>
      <p:sp>
        <p:nvSpPr>
          <p:cNvPr id="8196" name="Rectangle 3"/>
          <p:cNvSpPr>
            <a:spLocks noGrp="1" noChangeArrowheads="1"/>
          </p:cNvSpPr>
          <p:nvPr>
            <p:ph type="body" idx="1"/>
          </p:nvPr>
        </p:nvSpPr>
        <p:spPr>
          <a:xfrm>
            <a:off x="304800" y="1371600"/>
            <a:ext cx="8420100" cy="4953000"/>
          </a:xfrm>
        </p:spPr>
        <p:txBody>
          <a:bodyPr/>
          <a:lstStyle/>
          <a:p>
            <a:pPr algn="just">
              <a:spcBef>
                <a:spcPts val="1200"/>
              </a:spcBef>
              <a:spcAft>
                <a:spcPts val="600"/>
              </a:spcAft>
            </a:pPr>
            <a:r>
              <a:rPr lang="en-US" altLang="en-US" sz="2300" b="1" dirty="0">
                <a:latin typeface="Cambria" panose="02040503050406030204" pitchFamily="18" charset="0"/>
              </a:rPr>
              <a:t>Deadlock prevention</a:t>
            </a:r>
          </a:p>
          <a:p>
            <a:pPr lvl="1" algn="just">
              <a:spcBef>
                <a:spcPts val="1200"/>
              </a:spcBef>
              <a:spcAft>
                <a:spcPts val="600"/>
              </a:spcAft>
            </a:pPr>
            <a:r>
              <a:rPr lang="en-US" altLang="en-US" b="1" dirty="0">
                <a:solidFill>
                  <a:srgbClr val="0033CC"/>
                </a:solidFill>
                <a:latin typeface="Cambria" panose="02040503050406030204" pitchFamily="18" charset="0"/>
              </a:rPr>
              <a:t>DISALLOW</a:t>
            </a:r>
            <a:r>
              <a:rPr lang="en-US" altLang="en-US" dirty="0">
                <a:latin typeface="Cambria" panose="02040503050406030204" pitchFamily="18" charset="0"/>
              </a:rPr>
              <a:t> 1 of the 4 necessary conditions of deadlock occurrence</a:t>
            </a:r>
          </a:p>
          <a:p>
            <a:pPr algn="just">
              <a:spcBef>
                <a:spcPts val="1200"/>
              </a:spcBef>
              <a:spcAft>
                <a:spcPts val="600"/>
              </a:spcAft>
            </a:pPr>
            <a:r>
              <a:rPr lang="en-US" altLang="en-US" sz="2300" b="1" dirty="0">
                <a:latin typeface="Cambria" panose="02040503050406030204" pitchFamily="18" charset="0"/>
              </a:rPr>
              <a:t>Deadlock avoidance</a:t>
            </a:r>
          </a:p>
          <a:p>
            <a:pPr lvl="1" algn="just">
              <a:spcBef>
                <a:spcPts val="1200"/>
              </a:spcBef>
              <a:spcAft>
                <a:spcPts val="600"/>
              </a:spcAft>
            </a:pPr>
            <a:r>
              <a:rPr lang="en-US" altLang="en-US" b="1" dirty="0">
                <a:solidFill>
                  <a:srgbClr val="0033CC"/>
                </a:solidFill>
                <a:latin typeface="Cambria" panose="02040503050406030204" pitchFamily="18" charset="0"/>
              </a:rPr>
              <a:t>DO NOT GRANT </a:t>
            </a:r>
            <a:r>
              <a:rPr lang="en-US" altLang="en-US" dirty="0">
                <a:latin typeface="Cambria" panose="02040503050406030204" pitchFamily="18" charset="0"/>
              </a:rPr>
              <a:t>a resource request if this allocation might lead to deadlock</a:t>
            </a:r>
          </a:p>
          <a:p>
            <a:pPr algn="just">
              <a:spcBef>
                <a:spcPts val="1200"/>
              </a:spcBef>
              <a:spcAft>
                <a:spcPts val="600"/>
              </a:spcAft>
            </a:pPr>
            <a:r>
              <a:rPr lang="en-US" altLang="en-US" sz="2300" b="1" dirty="0">
                <a:latin typeface="Cambria" panose="02040503050406030204" pitchFamily="18" charset="0"/>
              </a:rPr>
              <a:t>Deadlock detection</a:t>
            </a:r>
          </a:p>
          <a:p>
            <a:pPr lvl="1" algn="just">
              <a:spcBef>
                <a:spcPts val="1200"/>
              </a:spcBef>
              <a:spcAft>
                <a:spcPts val="600"/>
              </a:spcAft>
            </a:pPr>
            <a:r>
              <a:rPr lang="en-US" altLang="en-US" b="1" dirty="0">
                <a:solidFill>
                  <a:srgbClr val="0033CC"/>
                </a:solidFill>
                <a:latin typeface="Cambria" panose="02040503050406030204" pitchFamily="18" charset="0"/>
              </a:rPr>
              <a:t>ALWAYS GRANT RESOURCE </a:t>
            </a:r>
            <a:r>
              <a:rPr lang="en-US" altLang="en-US" dirty="0">
                <a:latin typeface="Cambria" panose="02040503050406030204" pitchFamily="18" charset="0"/>
              </a:rPr>
              <a:t>request when possible.  But periodically check for the presence of deadlock and then recover from it</a:t>
            </a:r>
          </a:p>
        </p:txBody>
      </p:sp>
    </p:spTree>
    <p:extLst>
      <p:ext uri="{BB962C8B-B14F-4D97-AF65-F5344CB8AC3E}">
        <p14:creationId xmlns:p14="http://schemas.microsoft.com/office/powerpoint/2010/main" val="116192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Prevention</a:t>
            </a:r>
            <a:endParaRPr kumimoji="0" lang="en-US" sz="3600" b="0" i="1" u="none" strike="noStrike" kern="1200" cap="none" spc="0" normalizeH="0" baseline="0" noProof="0" dirty="0">
              <a:ln>
                <a:noFill/>
              </a:ln>
              <a:solidFill>
                <a:schemeClr val="tx1"/>
              </a:solidFill>
              <a:effectLst/>
              <a:uLnTx/>
              <a:uFillTx/>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282700"/>
            <a:ext cx="5867400" cy="534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EC993B8-1C85-4086-B2C6-BC64F425329A}"/>
                  </a:ext>
                </a:extLst>
              </p14:cNvPr>
              <p14:cNvContentPartPr/>
              <p14:nvPr/>
            </p14:nvContentPartPr>
            <p14:xfrm>
              <a:off x="1214640" y="1473480"/>
              <a:ext cx="7536960" cy="4822200"/>
            </p14:xfrm>
          </p:contentPart>
        </mc:Choice>
        <mc:Fallback>
          <p:pic>
            <p:nvPicPr>
              <p:cNvPr id="2" name="Ink 1">
                <a:extLst>
                  <a:ext uri="{FF2B5EF4-FFF2-40B4-BE49-F238E27FC236}">
                    <a16:creationId xmlns:a16="http://schemas.microsoft.com/office/drawing/2014/main" id="{2EC993B8-1C85-4086-B2C6-BC64F425329A}"/>
                  </a:ext>
                </a:extLst>
              </p:cNvPr>
              <p:cNvPicPr/>
              <p:nvPr/>
            </p:nvPicPr>
            <p:blipFill>
              <a:blip r:embed="rId5"/>
              <a:stretch>
                <a:fillRect/>
              </a:stretch>
            </p:blipFill>
            <p:spPr>
              <a:xfrm>
                <a:off x="1205280" y="1464120"/>
                <a:ext cx="7555680" cy="4840920"/>
              </a:xfrm>
              <a:prstGeom prst="rect">
                <a:avLst/>
              </a:prstGeom>
            </p:spPr>
          </p:pic>
        </mc:Fallback>
      </mc:AlternateContent>
    </p:spTree>
    <p:extLst>
      <p:ext uri="{BB962C8B-B14F-4D97-AF65-F5344CB8AC3E}">
        <p14:creationId xmlns:p14="http://schemas.microsoft.com/office/powerpoint/2010/main" val="2338179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Prevention</a:t>
            </a:r>
            <a:endParaRPr kumimoji="0" lang="en-US" sz="3600" b="0" i="1" u="none" strike="noStrike" kern="1200" cap="none" spc="0" normalizeH="0" baseline="0" noProof="0" dirty="0">
              <a:ln>
                <a:noFill/>
              </a:ln>
              <a:solidFill>
                <a:schemeClr val="tx1"/>
              </a:solidFill>
              <a:effectLst/>
              <a:uLnTx/>
              <a:uFillTx/>
            </a:endParaRPr>
          </a:p>
        </p:txBody>
      </p:sp>
      <p:sp>
        <p:nvSpPr>
          <p:cNvPr id="8" name="Content Placeholder 1"/>
          <p:cNvSpPr txBox="1">
            <a:spLocks/>
          </p:cNvSpPr>
          <p:nvPr/>
        </p:nvSpPr>
        <p:spPr bwMode="auto">
          <a:xfrm>
            <a:off x="228600" y="1920240"/>
            <a:ext cx="5943600" cy="1432560"/>
          </a:xfrm>
          <a:prstGeom prst="rect">
            <a:avLst/>
          </a:prstGeom>
          <a:solidFill>
            <a:schemeClr val="accent3">
              <a:lumMod val="60000"/>
              <a:lumOff val="4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t>2 Classes –</a:t>
            </a:r>
          </a:p>
          <a:p>
            <a:pPr marL="0" indent="0" algn="just">
              <a:spcAft>
                <a:spcPts val="0"/>
              </a:spcAft>
              <a:buNone/>
            </a:pPr>
            <a:r>
              <a:rPr lang="en-US" altLang="en-US" sz="2400" dirty="0"/>
              <a:t>	Indirect method – (ME, HW, NP)</a:t>
            </a:r>
          </a:p>
          <a:p>
            <a:pPr marL="0" indent="0" algn="just">
              <a:spcAft>
                <a:spcPts val="0"/>
              </a:spcAft>
              <a:buNone/>
            </a:pPr>
            <a:r>
              <a:rPr lang="en-US" altLang="en-US" sz="2400" dirty="0"/>
              <a:t>	Direct method – CW (Circular wait)</a:t>
            </a:r>
          </a:p>
        </p:txBody>
      </p:sp>
      <p:sp>
        <p:nvSpPr>
          <p:cNvPr id="9" name="Content Placeholder 1"/>
          <p:cNvSpPr txBox="1">
            <a:spLocks/>
          </p:cNvSpPr>
          <p:nvPr/>
        </p:nvSpPr>
        <p:spPr bwMode="auto">
          <a:xfrm>
            <a:off x="228600" y="3581400"/>
            <a:ext cx="8229600" cy="2667000"/>
          </a:xfrm>
          <a:prstGeom prst="rect">
            <a:avLst/>
          </a:prstGeom>
          <a:solidFill>
            <a:schemeClr val="accent6">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lnSpc>
                <a:spcPct val="150000"/>
              </a:lnSpc>
              <a:spcAft>
                <a:spcPts val="0"/>
              </a:spcAft>
              <a:buNone/>
            </a:pPr>
            <a:r>
              <a:rPr lang="en-US" sz="2400" dirty="0">
                <a:solidFill>
                  <a:srgbClr val="0033CC"/>
                </a:solidFill>
              </a:rPr>
              <a:t>1. Mutual Exclusion</a:t>
            </a:r>
          </a:p>
          <a:p>
            <a:pPr algn="just">
              <a:lnSpc>
                <a:spcPct val="150000"/>
              </a:lnSpc>
            </a:pPr>
            <a:r>
              <a:rPr lang="en-US" altLang="en-US" sz="2400" dirty="0"/>
              <a:t>Not required for sharable resources (e.g., read-only files);</a:t>
            </a:r>
          </a:p>
          <a:p>
            <a:pPr algn="just">
              <a:lnSpc>
                <a:spcPct val="150000"/>
              </a:lnSpc>
            </a:pPr>
            <a:r>
              <a:rPr lang="en-US" altLang="en-US" sz="2400" dirty="0"/>
              <a:t>Required for non-sharable resources.</a:t>
            </a:r>
          </a:p>
          <a:p>
            <a:pPr algn="just">
              <a:lnSpc>
                <a:spcPct val="150000"/>
              </a:lnSpc>
            </a:pPr>
            <a:r>
              <a:rPr lang="en-US" sz="2400" dirty="0"/>
              <a:t>Automatically holds for printers and other non-</a:t>
            </a:r>
            <a:r>
              <a:rPr lang="en-US" sz="2400" dirty="0" err="1"/>
              <a:t>sharables</a:t>
            </a:r>
            <a:r>
              <a:rPr lang="en-US" sz="2400" dirty="0"/>
              <a:t>.</a:t>
            </a:r>
            <a:endParaRPr lang="en-US" altLang="en-US" sz="2400" dirty="0"/>
          </a:p>
        </p:txBody>
      </p:sp>
      <p:sp>
        <p:nvSpPr>
          <p:cNvPr id="2" name="Rectangle 1"/>
          <p:cNvSpPr/>
          <p:nvPr/>
        </p:nvSpPr>
        <p:spPr>
          <a:xfrm>
            <a:off x="265176" y="1226403"/>
            <a:ext cx="8040624" cy="461665"/>
          </a:xfrm>
          <a:prstGeom prst="rect">
            <a:avLst/>
          </a:prstGeom>
          <a:solidFill>
            <a:schemeClr val="accent4">
              <a:lumMod val="40000"/>
              <a:lumOff val="60000"/>
            </a:schemeClr>
          </a:solidFill>
          <a:ln>
            <a:solidFill>
              <a:srgbClr val="C00000"/>
            </a:solidFill>
          </a:ln>
        </p:spPr>
        <p:txBody>
          <a:bodyPr wrap="square">
            <a:spAutoFit/>
          </a:bodyPr>
          <a:lstStyle/>
          <a:p>
            <a:r>
              <a:rPr lang="en-US" dirty="0"/>
              <a:t>Do not allow one of the four conditions to occur.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DD1DEAF-8250-496A-B927-7CE2DE527C77}"/>
                  </a:ext>
                </a:extLst>
              </p14:cNvPr>
              <p14:cNvContentPartPr/>
              <p14:nvPr/>
            </p14:nvContentPartPr>
            <p14:xfrm>
              <a:off x="2750400" y="4741560"/>
              <a:ext cx="5340240" cy="1339920"/>
            </p14:xfrm>
          </p:contentPart>
        </mc:Choice>
        <mc:Fallback>
          <p:pic>
            <p:nvPicPr>
              <p:cNvPr id="3" name="Ink 2">
                <a:extLst>
                  <a:ext uri="{FF2B5EF4-FFF2-40B4-BE49-F238E27FC236}">
                    <a16:creationId xmlns:a16="http://schemas.microsoft.com/office/drawing/2014/main" id="{BDD1DEAF-8250-496A-B927-7CE2DE527C77}"/>
                  </a:ext>
                </a:extLst>
              </p:cNvPr>
              <p:cNvPicPr/>
              <p:nvPr/>
            </p:nvPicPr>
            <p:blipFill>
              <a:blip r:embed="rId4"/>
              <a:stretch>
                <a:fillRect/>
              </a:stretch>
            </p:blipFill>
            <p:spPr>
              <a:xfrm>
                <a:off x="2741040" y="4732200"/>
                <a:ext cx="5358960" cy="1358640"/>
              </a:xfrm>
              <a:prstGeom prst="rect">
                <a:avLst/>
              </a:prstGeom>
            </p:spPr>
          </p:pic>
        </mc:Fallback>
      </mc:AlternateContent>
    </p:spTree>
    <p:extLst>
      <p:ext uri="{BB962C8B-B14F-4D97-AF65-F5344CB8AC3E}">
        <p14:creationId xmlns:p14="http://schemas.microsoft.com/office/powerpoint/2010/main" val="404997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Prevention</a:t>
            </a:r>
            <a:endParaRPr kumimoji="0" lang="en-US" sz="3600" b="0" i="1" u="none" strike="noStrike" kern="1200" cap="none" spc="0" normalizeH="0" baseline="0" noProof="0" dirty="0">
              <a:ln>
                <a:noFill/>
              </a:ln>
              <a:solidFill>
                <a:schemeClr val="tx1"/>
              </a:solidFill>
              <a:effectLst/>
              <a:uLnTx/>
              <a:uFillTx/>
            </a:endParaRPr>
          </a:p>
        </p:txBody>
      </p:sp>
      <p:sp>
        <p:nvSpPr>
          <p:cNvPr id="9" name="Content Placeholder 1"/>
          <p:cNvSpPr txBox="1">
            <a:spLocks/>
          </p:cNvSpPr>
          <p:nvPr/>
        </p:nvSpPr>
        <p:spPr bwMode="auto">
          <a:xfrm>
            <a:off x="259080" y="1219200"/>
            <a:ext cx="8595360" cy="2438400"/>
          </a:xfrm>
          <a:prstGeom prst="rect">
            <a:avLst/>
          </a:prstGeom>
          <a:solidFill>
            <a:schemeClr val="accent6">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600"/>
              </a:spcAft>
              <a:buNone/>
            </a:pPr>
            <a:r>
              <a:rPr lang="en-US" sz="2400" dirty="0">
                <a:solidFill>
                  <a:srgbClr val="0033CC"/>
                </a:solidFill>
              </a:rPr>
              <a:t>2. Hold and Wait</a:t>
            </a:r>
          </a:p>
          <a:p>
            <a:pPr algn="just">
              <a:spcAft>
                <a:spcPts val="600"/>
              </a:spcAft>
            </a:pPr>
            <a:r>
              <a:rPr lang="en-US" sz="2400" dirty="0"/>
              <a:t>Collect all resources before execution.</a:t>
            </a:r>
          </a:p>
          <a:p>
            <a:pPr algn="just">
              <a:spcAft>
                <a:spcPts val="600"/>
              </a:spcAft>
            </a:pPr>
            <a:r>
              <a:rPr lang="en-US" altLang="en-US" sz="2400" dirty="0"/>
              <a:t>Must guarantee that whenever a process requests a resource, it does not hold any other resources </a:t>
            </a:r>
          </a:p>
          <a:p>
            <a:pPr algn="just">
              <a:spcAft>
                <a:spcPts val="600"/>
              </a:spcAft>
            </a:pPr>
            <a:r>
              <a:rPr lang="en-US" altLang="en-US" sz="2400" dirty="0"/>
              <a:t>Low resource utilization; starvation possible</a:t>
            </a:r>
          </a:p>
        </p:txBody>
      </p:sp>
      <p:sp>
        <p:nvSpPr>
          <p:cNvPr id="7" name="Content Placeholder 1"/>
          <p:cNvSpPr txBox="1">
            <a:spLocks/>
          </p:cNvSpPr>
          <p:nvPr/>
        </p:nvSpPr>
        <p:spPr bwMode="auto">
          <a:xfrm>
            <a:off x="243840" y="3810000"/>
            <a:ext cx="8595360" cy="2819400"/>
          </a:xfrm>
          <a:prstGeom prst="rect">
            <a:avLst/>
          </a:prstGeom>
          <a:solidFill>
            <a:schemeClr val="accent6">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solidFill>
                  <a:srgbClr val="0033CC"/>
                </a:solidFill>
              </a:rPr>
              <a:t>3. No Preemption</a:t>
            </a:r>
          </a:p>
          <a:p>
            <a:pPr algn="just">
              <a:spcAft>
                <a:spcPts val="0"/>
              </a:spcAft>
            </a:pPr>
            <a:r>
              <a:rPr lang="en-US" altLang="en-US" sz="2400" dirty="0"/>
              <a:t>If a process that is holding some resources requests another resource that cannot be immediately allocated to it, then all resources currently </a:t>
            </a:r>
            <a:r>
              <a:rPr lang="en-US" altLang="en-US" sz="2400" b="1" dirty="0"/>
              <a:t>being held are released.</a:t>
            </a:r>
          </a:p>
          <a:p>
            <a:pPr algn="just">
              <a:spcAft>
                <a:spcPts val="0"/>
              </a:spcAft>
            </a:pPr>
            <a:r>
              <a:rPr lang="en-US" altLang="en-US" sz="2400" dirty="0"/>
              <a:t>The state of this resource </a:t>
            </a:r>
            <a:r>
              <a:rPr lang="en-US" altLang="en-US" sz="2400" dirty="0">
                <a:solidFill>
                  <a:srgbClr val="FF0000"/>
                </a:solidFill>
              </a:rPr>
              <a:t>must be saved </a:t>
            </a:r>
            <a:r>
              <a:rPr lang="en-US" altLang="en-US" sz="2400" dirty="0"/>
              <a:t>for later resumption.</a:t>
            </a:r>
          </a:p>
          <a:p>
            <a:pPr marL="273050" lvl="1" algn="just">
              <a:spcBef>
                <a:spcPts val="600"/>
              </a:spcBef>
              <a:spcAft>
                <a:spcPts val="0"/>
              </a:spcAft>
              <a:buClr>
                <a:schemeClr val="accent1"/>
              </a:buClr>
            </a:pPr>
            <a:r>
              <a:rPr lang="en-US" altLang="en-US" sz="2400" dirty="0">
                <a:solidFill>
                  <a:schemeClr val="tx1"/>
                </a:solidFill>
              </a:rPr>
              <a:t>Practical only when the state of a resource can be easily saved and restored later, such as the processor.</a:t>
            </a:r>
          </a:p>
          <a:p>
            <a:pPr algn="just">
              <a:spcAft>
                <a:spcPts val="0"/>
              </a:spcAft>
            </a:pPr>
            <a:endParaRPr lang="en-US" altLang="en-US" sz="2400" dirty="0"/>
          </a:p>
        </p:txBody>
      </p:sp>
      <p:sp>
        <p:nvSpPr>
          <p:cNvPr id="3" name="Rectangle 2"/>
          <p:cNvSpPr/>
          <p:nvPr/>
        </p:nvSpPr>
        <p:spPr>
          <a:xfrm>
            <a:off x="1828800" y="457200"/>
            <a:ext cx="6858000" cy="381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2362200" y="1143000"/>
            <a:ext cx="2819400" cy="25908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0000"/>
                </a:solidFill>
              </a:rPr>
              <a:t>P1</a:t>
            </a:r>
          </a:p>
        </p:txBody>
      </p:sp>
      <p:sp>
        <p:nvSpPr>
          <p:cNvPr id="5" name="Rectangle 4"/>
          <p:cNvSpPr/>
          <p:nvPr/>
        </p:nvSpPr>
        <p:spPr>
          <a:xfrm>
            <a:off x="2667000" y="2133600"/>
            <a:ext cx="7620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baseline="-25000" dirty="0">
                <a:solidFill>
                  <a:schemeClr val="tx1"/>
                </a:solidFill>
              </a:rPr>
              <a:t>1</a:t>
            </a:r>
          </a:p>
        </p:txBody>
      </p:sp>
      <p:sp>
        <p:nvSpPr>
          <p:cNvPr id="10" name="Rectangle 9"/>
          <p:cNvSpPr/>
          <p:nvPr/>
        </p:nvSpPr>
        <p:spPr>
          <a:xfrm>
            <a:off x="3771900" y="2133600"/>
            <a:ext cx="7620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baseline="-25000" dirty="0">
                <a:solidFill>
                  <a:schemeClr val="tx1"/>
                </a:solidFill>
              </a:rPr>
              <a:t>2</a:t>
            </a:r>
          </a:p>
        </p:txBody>
      </p:sp>
      <p:sp>
        <p:nvSpPr>
          <p:cNvPr id="11" name="Rectangle 10"/>
          <p:cNvSpPr/>
          <p:nvPr/>
        </p:nvSpPr>
        <p:spPr>
          <a:xfrm>
            <a:off x="3246120" y="2895600"/>
            <a:ext cx="7620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baseline="-25000" dirty="0">
                <a:solidFill>
                  <a:schemeClr val="tx1"/>
                </a:solidFill>
              </a:rPr>
              <a:t>3</a:t>
            </a:r>
          </a:p>
        </p:txBody>
      </p:sp>
      <p:cxnSp>
        <p:nvCxnSpPr>
          <p:cNvPr id="13" name="Straight Arrow Connector 12"/>
          <p:cNvCxnSpPr/>
          <p:nvPr/>
        </p:nvCxnSpPr>
        <p:spPr>
          <a:xfrm>
            <a:off x="5181600" y="2133600"/>
            <a:ext cx="1524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05600" y="1767840"/>
            <a:ext cx="7620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baseline="-25000" dirty="0">
                <a:solidFill>
                  <a:schemeClr val="tx1"/>
                </a:solidFill>
              </a:rPr>
              <a:t>4</a:t>
            </a:r>
          </a:p>
        </p:txBody>
      </p:sp>
      <p:sp>
        <p:nvSpPr>
          <p:cNvPr id="15" name="Rectangle 14"/>
          <p:cNvSpPr/>
          <p:nvPr/>
        </p:nvSpPr>
        <p:spPr>
          <a:xfrm>
            <a:off x="5486400" y="2667000"/>
            <a:ext cx="3048000" cy="1524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R</a:t>
            </a:r>
            <a:r>
              <a:rPr lang="en-US" baseline="-25000" dirty="0">
                <a:solidFill>
                  <a:schemeClr val="tx1"/>
                </a:solidFill>
              </a:rPr>
              <a:t>4</a:t>
            </a:r>
            <a:r>
              <a:rPr lang="en-US" dirty="0">
                <a:solidFill>
                  <a:schemeClr val="tx1"/>
                </a:solidFill>
              </a:rPr>
              <a:t> </a:t>
            </a:r>
            <a:r>
              <a:rPr lang="en-US" altLang="en-US" dirty="0">
                <a:solidFill>
                  <a:schemeClr val="tx1"/>
                </a:solidFill>
              </a:rPr>
              <a:t>cannot be immediately allocated; then RELEASE R</a:t>
            </a:r>
            <a:r>
              <a:rPr lang="en-US" altLang="en-US" baseline="-25000" dirty="0">
                <a:solidFill>
                  <a:schemeClr val="tx1"/>
                </a:solidFill>
              </a:rPr>
              <a:t>1</a:t>
            </a:r>
            <a:r>
              <a:rPr lang="en-US" altLang="en-US" dirty="0">
                <a:solidFill>
                  <a:schemeClr val="tx1"/>
                </a:solidFill>
              </a:rPr>
              <a:t>, R</a:t>
            </a:r>
            <a:r>
              <a:rPr lang="en-US" altLang="en-US" baseline="-25000" dirty="0">
                <a:solidFill>
                  <a:schemeClr val="tx1"/>
                </a:solidFill>
              </a:rPr>
              <a:t>2</a:t>
            </a:r>
            <a:r>
              <a:rPr lang="en-US" altLang="en-US" dirty="0">
                <a:solidFill>
                  <a:schemeClr val="tx1"/>
                </a:solidFill>
              </a:rPr>
              <a:t>, R</a:t>
            </a:r>
            <a:r>
              <a:rPr lang="en-US" altLang="en-US" baseline="-25000" dirty="0">
                <a:solidFill>
                  <a:schemeClr val="tx1"/>
                </a:solidFill>
              </a:rPr>
              <a:t>3</a:t>
            </a:r>
            <a:r>
              <a:rPr lang="en-US" altLang="en-US" dirty="0">
                <a:solidFill>
                  <a:schemeClr val="tx1"/>
                </a:solidFill>
              </a:rPr>
              <a:t> </a:t>
            </a:r>
            <a:endParaRPr lang="en-US" dirty="0">
              <a:solidFill>
                <a:schemeClr val="tx1"/>
              </a:solidFill>
            </a:endParaRPr>
          </a:p>
        </p:txBody>
      </p:sp>
      <p:sp>
        <p:nvSpPr>
          <p:cNvPr id="16" name="TextBox 15"/>
          <p:cNvSpPr txBox="1"/>
          <p:nvPr/>
        </p:nvSpPr>
        <p:spPr>
          <a:xfrm>
            <a:off x="3429000" y="533400"/>
            <a:ext cx="3581400" cy="461665"/>
          </a:xfrm>
          <a:prstGeom prst="rect">
            <a:avLst/>
          </a:prstGeom>
          <a:noFill/>
        </p:spPr>
        <p:txBody>
          <a:bodyPr wrap="square" rtlCol="0">
            <a:spAutoFit/>
          </a:bodyPr>
          <a:lstStyle/>
          <a:p>
            <a:pPr algn="ctr"/>
            <a:r>
              <a:rPr lang="en-US" altLang="en-US" b="1" dirty="0"/>
              <a:t>No preemption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CA3BCBC-7615-447F-8E32-CD2C6C908B3A}"/>
                  </a:ext>
                </a:extLst>
              </p14:cNvPr>
              <p14:cNvContentPartPr/>
              <p14:nvPr/>
            </p14:nvContentPartPr>
            <p14:xfrm>
              <a:off x="500040" y="1776960"/>
              <a:ext cx="348840" cy="143280"/>
            </p14:xfrm>
          </p:contentPart>
        </mc:Choice>
        <mc:Fallback>
          <p:pic>
            <p:nvPicPr>
              <p:cNvPr id="2" name="Ink 1">
                <a:extLst>
                  <a:ext uri="{FF2B5EF4-FFF2-40B4-BE49-F238E27FC236}">
                    <a16:creationId xmlns:a16="http://schemas.microsoft.com/office/drawing/2014/main" id="{7CA3BCBC-7615-447F-8E32-CD2C6C908B3A}"/>
                  </a:ext>
                </a:extLst>
              </p:cNvPr>
              <p:cNvPicPr/>
              <p:nvPr/>
            </p:nvPicPr>
            <p:blipFill>
              <a:blip r:embed="rId4"/>
              <a:stretch>
                <a:fillRect/>
              </a:stretch>
            </p:blipFill>
            <p:spPr>
              <a:xfrm>
                <a:off x="490680" y="1767600"/>
                <a:ext cx="367560" cy="162000"/>
              </a:xfrm>
              <a:prstGeom prst="rect">
                <a:avLst/>
              </a:prstGeom>
            </p:spPr>
          </p:pic>
        </mc:Fallback>
      </mc:AlternateContent>
    </p:spTree>
    <p:extLst>
      <p:ext uri="{BB962C8B-B14F-4D97-AF65-F5344CB8AC3E}">
        <p14:creationId xmlns:p14="http://schemas.microsoft.com/office/powerpoint/2010/main" val="47628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5" grpId="0" animBg="1"/>
      <p:bldP spid="10" grpId="0" animBg="1"/>
      <p:bldP spid="11" grpId="0" animBg="1"/>
      <p:bldP spid="14" grpId="0" animBg="1"/>
      <p:bldP spid="15"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Prevention</a:t>
            </a:r>
            <a:endParaRPr kumimoji="0" lang="en-US" sz="3600" b="0" i="1" u="none" strike="noStrike" kern="1200" cap="none" spc="0" normalizeH="0" baseline="0" noProof="0" dirty="0">
              <a:ln>
                <a:noFill/>
              </a:ln>
              <a:solidFill>
                <a:schemeClr val="tx1"/>
              </a:solidFill>
              <a:effectLst/>
              <a:uLnTx/>
              <a:uFillTx/>
            </a:endParaRPr>
          </a:p>
        </p:txBody>
      </p:sp>
      <p:sp>
        <p:nvSpPr>
          <p:cNvPr id="9" name="Content Placeholder 1"/>
          <p:cNvSpPr txBox="1">
            <a:spLocks/>
          </p:cNvSpPr>
          <p:nvPr/>
        </p:nvSpPr>
        <p:spPr bwMode="auto">
          <a:xfrm>
            <a:off x="259080" y="1219200"/>
            <a:ext cx="8595360" cy="2438400"/>
          </a:xfrm>
          <a:prstGeom prst="rect">
            <a:avLst/>
          </a:prstGeom>
          <a:solidFill>
            <a:schemeClr val="accent6">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600"/>
              </a:spcAft>
              <a:buNone/>
            </a:pPr>
            <a:r>
              <a:rPr lang="en-US" sz="2400" dirty="0">
                <a:solidFill>
                  <a:srgbClr val="0033CC"/>
                </a:solidFill>
              </a:rPr>
              <a:t>2. Hold and Wait</a:t>
            </a:r>
          </a:p>
          <a:p>
            <a:pPr algn="just">
              <a:spcAft>
                <a:spcPts val="600"/>
              </a:spcAft>
            </a:pPr>
            <a:r>
              <a:rPr lang="en-US" sz="2400" dirty="0"/>
              <a:t>Collect all resources before execution.</a:t>
            </a:r>
          </a:p>
          <a:p>
            <a:pPr algn="just">
              <a:spcAft>
                <a:spcPts val="600"/>
              </a:spcAft>
            </a:pPr>
            <a:r>
              <a:rPr lang="en-US" altLang="en-US" sz="2400" dirty="0"/>
              <a:t>Must guarantee that whenever a process requests a resource, it does not hold any other resources </a:t>
            </a:r>
          </a:p>
          <a:p>
            <a:pPr algn="just">
              <a:spcAft>
                <a:spcPts val="600"/>
              </a:spcAft>
            </a:pPr>
            <a:r>
              <a:rPr lang="en-US" altLang="en-US" sz="2400" dirty="0"/>
              <a:t>Low resource utilization; starvation possible</a:t>
            </a:r>
          </a:p>
        </p:txBody>
      </p:sp>
      <p:sp>
        <p:nvSpPr>
          <p:cNvPr id="7" name="Content Placeholder 1"/>
          <p:cNvSpPr txBox="1">
            <a:spLocks/>
          </p:cNvSpPr>
          <p:nvPr/>
        </p:nvSpPr>
        <p:spPr bwMode="auto">
          <a:xfrm>
            <a:off x="243840" y="3810000"/>
            <a:ext cx="8595360" cy="2819400"/>
          </a:xfrm>
          <a:prstGeom prst="rect">
            <a:avLst/>
          </a:prstGeom>
          <a:solidFill>
            <a:schemeClr val="accent6">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0"/>
              </a:spcAft>
              <a:buNone/>
            </a:pPr>
            <a:r>
              <a:rPr lang="en-US" sz="2400" dirty="0">
                <a:solidFill>
                  <a:srgbClr val="0033CC"/>
                </a:solidFill>
              </a:rPr>
              <a:t>3. No Preemption</a:t>
            </a:r>
          </a:p>
          <a:p>
            <a:pPr algn="just">
              <a:spcAft>
                <a:spcPts val="0"/>
              </a:spcAft>
            </a:pPr>
            <a:r>
              <a:rPr lang="en-US" altLang="en-US" sz="2400" dirty="0"/>
              <a:t>If a process that is holding some resources requests another resource that cannot be immediately allocated to it, then all resources currently </a:t>
            </a:r>
            <a:r>
              <a:rPr lang="en-US" altLang="en-US" sz="2400" b="1" dirty="0"/>
              <a:t>being held are released.</a:t>
            </a:r>
          </a:p>
          <a:p>
            <a:pPr algn="just">
              <a:spcAft>
                <a:spcPts val="0"/>
              </a:spcAft>
            </a:pPr>
            <a:r>
              <a:rPr lang="en-US" altLang="en-US" sz="2400" dirty="0"/>
              <a:t>The state of this resource </a:t>
            </a:r>
            <a:r>
              <a:rPr lang="en-US" altLang="en-US" sz="2400" dirty="0">
                <a:solidFill>
                  <a:srgbClr val="FF0000"/>
                </a:solidFill>
              </a:rPr>
              <a:t>must be saved </a:t>
            </a:r>
            <a:r>
              <a:rPr lang="en-US" altLang="en-US" sz="2400" dirty="0"/>
              <a:t>for later resumption.</a:t>
            </a:r>
          </a:p>
          <a:p>
            <a:pPr marL="273050" lvl="1" algn="just">
              <a:spcBef>
                <a:spcPts val="600"/>
              </a:spcBef>
              <a:spcAft>
                <a:spcPts val="0"/>
              </a:spcAft>
              <a:buClr>
                <a:schemeClr val="accent1"/>
              </a:buClr>
            </a:pPr>
            <a:r>
              <a:rPr lang="en-US" altLang="en-US" sz="2400" dirty="0">
                <a:solidFill>
                  <a:schemeClr val="tx1"/>
                </a:solidFill>
              </a:rPr>
              <a:t>Practical only when the state of a resource can be easily saved and restored later, such as the processor.</a:t>
            </a:r>
          </a:p>
          <a:p>
            <a:pPr algn="just">
              <a:spcAft>
                <a:spcPts val="0"/>
              </a:spcAft>
            </a:pPr>
            <a:endParaRPr lang="en-US" altLang="en-US" sz="2400" dirty="0"/>
          </a:p>
        </p:txBody>
      </p:sp>
    </p:spTree>
    <p:extLst>
      <p:ext uri="{BB962C8B-B14F-4D97-AF65-F5344CB8AC3E}">
        <p14:creationId xmlns:p14="http://schemas.microsoft.com/office/powerpoint/2010/main" val="1124466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Prevention</a:t>
            </a:r>
            <a:endParaRPr kumimoji="0" lang="en-US" sz="3600" b="0" i="1" u="none" strike="noStrike" kern="1200" cap="none" spc="0" normalizeH="0" baseline="0" noProof="0" dirty="0">
              <a:ln>
                <a:noFill/>
              </a:ln>
              <a:solidFill>
                <a:schemeClr val="tx1"/>
              </a:solidFill>
              <a:effectLst/>
              <a:uLnTx/>
              <a:uFillTx/>
            </a:endParaRPr>
          </a:p>
        </p:txBody>
      </p:sp>
      <p:sp>
        <p:nvSpPr>
          <p:cNvPr id="9" name="Content Placeholder 1"/>
          <p:cNvSpPr txBox="1">
            <a:spLocks/>
          </p:cNvSpPr>
          <p:nvPr/>
        </p:nvSpPr>
        <p:spPr bwMode="auto">
          <a:xfrm>
            <a:off x="259080" y="1524000"/>
            <a:ext cx="8595360" cy="4267200"/>
          </a:xfrm>
          <a:prstGeom prst="rect">
            <a:avLst/>
          </a:prstGeom>
          <a:solidFill>
            <a:schemeClr val="accent3">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spcAft>
                <a:spcPts val="600"/>
              </a:spcAft>
              <a:buNone/>
            </a:pPr>
            <a:r>
              <a:rPr lang="en-US" sz="2400" dirty="0">
                <a:solidFill>
                  <a:srgbClr val="0033CC"/>
                </a:solidFill>
              </a:rPr>
              <a:t>4. Circular Wait – Direct Method</a:t>
            </a:r>
          </a:p>
          <a:p>
            <a:pPr>
              <a:spcAft>
                <a:spcPts val="600"/>
              </a:spcAft>
            </a:pPr>
            <a:r>
              <a:rPr lang="en-US" sz="2400" dirty="0"/>
              <a:t>Avoid circular wait </a:t>
            </a:r>
          </a:p>
          <a:p>
            <a:pPr marL="731838" lvl="1" indent="-457200">
              <a:spcBef>
                <a:spcPts val="600"/>
              </a:spcBef>
              <a:spcAft>
                <a:spcPts val="600"/>
              </a:spcAft>
              <a:buClrTx/>
              <a:buFont typeface="+mj-lt"/>
              <a:buAutoNum type="arabicPeriod"/>
            </a:pPr>
            <a:r>
              <a:rPr lang="en-US" sz="2100" dirty="0">
                <a:solidFill>
                  <a:schemeClr val="tx1"/>
                </a:solidFill>
              </a:rPr>
              <a:t>Number all resources in the linear ordering</a:t>
            </a:r>
          </a:p>
          <a:p>
            <a:pPr marL="731838" lvl="1" indent="-457200" algn="just">
              <a:spcBef>
                <a:spcPts val="600"/>
              </a:spcBef>
              <a:spcAft>
                <a:spcPts val="600"/>
              </a:spcAft>
              <a:buClrTx/>
              <a:buFont typeface="+mj-lt"/>
              <a:buAutoNum type="arabicPeriod"/>
            </a:pPr>
            <a:r>
              <a:rPr lang="en-US" sz="2100" dirty="0">
                <a:solidFill>
                  <a:schemeClr val="tx1"/>
                </a:solidFill>
              </a:rPr>
              <a:t>To require them;  processes request </a:t>
            </a:r>
            <a:r>
              <a:rPr lang="en-US" sz="2100" dirty="0">
                <a:solidFill>
                  <a:srgbClr val="C00000"/>
                </a:solidFill>
              </a:rPr>
              <a:t>resources only in strictly increasing</a:t>
            </a:r>
            <a:r>
              <a:rPr lang="en-US" sz="2100" dirty="0">
                <a:solidFill>
                  <a:schemeClr val="tx1"/>
                </a:solidFill>
              </a:rPr>
              <a:t> ( or decreasing ) order. </a:t>
            </a:r>
          </a:p>
          <a:p>
            <a:pPr algn="just">
              <a:spcAft>
                <a:spcPts val="600"/>
              </a:spcAft>
            </a:pPr>
            <a:r>
              <a:rPr lang="en-US" sz="2400" dirty="0"/>
              <a:t>In other words, in order to request resource </a:t>
            </a:r>
            <a:r>
              <a:rPr lang="en-US" sz="2400" dirty="0" err="1"/>
              <a:t>Rj</a:t>
            </a:r>
            <a:r>
              <a:rPr lang="en-US" sz="2400" dirty="0"/>
              <a:t>, a process must first release all </a:t>
            </a:r>
            <a:r>
              <a:rPr lang="en-US" sz="2400" dirty="0" err="1"/>
              <a:t>Ri</a:t>
            </a:r>
            <a:r>
              <a:rPr lang="en-US" sz="2400" dirty="0"/>
              <a:t> such that </a:t>
            </a:r>
            <a:r>
              <a:rPr lang="en-US" sz="2400" dirty="0" err="1"/>
              <a:t>i</a:t>
            </a:r>
            <a:r>
              <a:rPr lang="en-US" sz="2400" dirty="0"/>
              <a:t> &gt;= j.</a:t>
            </a:r>
          </a:p>
          <a:p>
            <a:pPr algn="just">
              <a:spcAft>
                <a:spcPts val="600"/>
              </a:spcAft>
            </a:pPr>
            <a:r>
              <a:rPr lang="en-US" sz="2400" dirty="0"/>
              <a:t>One </a:t>
            </a:r>
            <a:r>
              <a:rPr lang="en-US" sz="2400" dirty="0">
                <a:highlight>
                  <a:srgbClr val="00FFFF"/>
                </a:highlight>
              </a:rPr>
              <a:t>big challenge </a:t>
            </a:r>
            <a:r>
              <a:rPr lang="en-US" sz="2400" dirty="0"/>
              <a:t>in this scheme is determining the relative ordering of the different resources.</a:t>
            </a:r>
          </a:p>
          <a:p>
            <a:pPr algn="just">
              <a:spcAft>
                <a:spcPts val="600"/>
              </a:spcAft>
            </a:pPr>
            <a:endParaRPr lang="en-US" altLang="en-US" sz="2400" dirty="0"/>
          </a:p>
        </p:txBody>
      </p:sp>
    </p:spTree>
    <p:extLst>
      <p:ext uri="{BB962C8B-B14F-4D97-AF65-F5344CB8AC3E}">
        <p14:creationId xmlns:p14="http://schemas.microsoft.com/office/powerpoint/2010/main" val="55406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solidFill>
                  <a:schemeClr val="tx1"/>
                </a:solidFill>
              </a:rPr>
              <a:t>Concurrency &amp; Shared Data</a:t>
            </a:r>
          </a:p>
        </p:txBody>
      </p:sp>
      <p:sp>
        <p:nvSpPr>
          <p:cNvPr id="3" name="Content Placeholder 2"/>
          <p:cNvSpPr>
            <a:spLocks noGrp="1"/>
          </p:cNvSpPr>
          <p:nvPr>
            <p:ph idx="1"/>
          </p:nvPr>
        </p:nvSpPr>
        <p:spPr>
          <a:xfrm>
            <a:off x="304800" y="1371600"/>
            <a:ext cx="8534400" cy="3840163"/>
          </a:xfrm>
        </p:spPr>
        <p:txBody>
          <a:bodyPr/>
          <a:lstStyle/>
          <a:p>
            <a:pPr algn="just">
              <a:lnSpc>
                <a:spcPct val="150000"/>
              </a:lnSpc>
              <a:spcAft>
                <a:spcPts val="600"/>
              </a:spcAft>
            </a:pPr>
            <a:r>
              <a:rPr lang="en-US" sz="2500" dirty="0"/>
              <a:t>Concurrent processes may </a:t>
            </a:r>
            <a:r>
              <a:rPr lang="en-US" sz="2500" dirty="0">
                <a:solidFill>
                  <a:srgbClr val="0033CC"/>
                </a:solidFill>
              </a:rPr>
              <a:t>share data </a:t>
            </a:r>
            <a:r>
              <a:rPr lang="en-US" sz="2500" dirty="0"/>
              <a:t>to support communication, information exchange, etc.</a:t>
            </a:r>
          </a:p>
          <a:p>
            <a:pPr algn="just">
              <a:lnSpc>
                <a:spcPct val="150000"/>
              </a:lnSpc>
              <a:spcAft>
                <a:spcPts val="600"/>
              </a:spcAft>
            </a:pPr>
            <a:r>
              <a:rPr lang="en-US" sz="2500" dirty="0"/>
              <a:t>Threads in the same process can </a:t>
            </a:r>
            <a:r>
              <a:rPr lang="en-US" sz="2500" dirty="0">
                <a:solidFill>
                  <a:srgbClr val="0033CC"/>
                </a:solidFill>
              </a:rPr>
              <a:t>share global address space</a:t>
            </a:r>
          </a:p>
          <a:p>
            <a:pPr algn="just">
              <a:lnSpc>
                <a:spcPct val="150000"/>
              </a:lnSpc>
              <a:spcAft>
                <a:spcPts val="600"/>
              </a:spcAft>
            </a:pPr>
            <a:r>
              <a:rPr lang="en-US" sz="2500" dirty="0"/>
              <a:t>Concurrent sharing may cause </a:t>
            </a:r>
            <a:r>
              <a:rPr lang="en-US" sz="2500" dirty="0">
                <a:solidFill>
                  <a:srgbClr val="C00000"/>
                </a:solidFill>
              </a:rPr>
              <a:t>problems</a:t>
            </a:r>
          </a:p>
          <a:p>
            <a:pPr algn="just">
              <a:lnSpc>
                <a:spcPct val="150000"/>
              </a:lnSpc>
              <a:spcAft>
                <a:spcPts val="600"/>
              </a:spcAft>
            </a:pPr>
            <a:r>
              <a:rPr lang="en-US" sz="2500" dirty="0"/>
              <a:t>For example: lost updates</a:t>
            </a:r>
          </a:p>
        </p:txBody>
      </p:sp>
      <p:sp>
        <p:nvSpPr>
          <p:cNvPr id="4" name="Rectangle 3"/>
          <p:cNvSpPr/>
          <p:nvPr/>
        </p:nvSpPr>
        <p:spPr>
          <a:xfrm>
            <a:off x="381000" y="5265003"/>
            <a:ext cx="8305800" cy="830997"/>
          </a:xfrm>
          <a:prstGeom prst="rect">
            <a:avLst/>
          </a:prstGeom>
        </p:spPr>
        <p:txBody>
          <a:bodyPr wrap="square">
            <a:spAutoFit/>
          </a:bodyPr>
          <a:lstStyle/>
          <a:p>
            <a:pPr algn="just"/>
            <a:r>
              <a:rPr lang="en-US" i="1" dirty="0">
                <a:solidFill>
                  <a:srgbClr val="C00000"/>
                </a:solidFill>
              </a:rPr>
              <a:t>Concurrency is the </a:t>
            </a:r>
            <a:r>
              <a:rPr lang="en-US" b="1" i="1" dirty="0">
                <a:solidFill>
                  <a:srgbClr val="C00000"/>
                </a:solidFill>
              </a:rPr>
              <a:t>interleaving of processes </a:t>
            </a:r>
            <a:r>
              <a:rPr lang="en-US" i="1" dirty="0">
                <a:solidFill>
                  <a:srgbClr val="C00000"/>
                </a:solidFill>
              </a:rPr>
              <a:t>in time to give the appearance of simultaneous execution.</a:t>
            </a:r>
          </a:p>
        </p:txBody>
      </p:sp>
    </p:spTree>
    <p:extLst>
      <p:ext uri="{BB962C8B-B14F-4D97-AF65-F5344CB8AC3E}">
        <p14:creationId xmlns:p14="http://schemas.microsoft.com/office/powerpoint/2010/main" val="4243307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Avoidance</a:t>
            </a:r>
            <a:endParaRPr kumimoji="0" lang="en-US" sz="3600" b="0" i="1" u="none" strike="noStrike" kern="1200" cap="none" spc="0" normalizeH="0" baseline="0" noProof="0" dirty="0">
              <a:ln>
                <a:noFill/>
              </a:ln>
              <a:solidFill>
                <a:schemeClr val="tx1"/>
              </a:solidFill>
              <a:effectLst/>
              <a:uLnTx/>
              <a:uFillTx/>
            </a:endParaRPr>
          </a:p>
        </p:txBody>
      </p:sp>
      <p:sp>
        <p:nvSpPr>
          <p:cNvPr id="2" name="Rectangle 1"/>
          <p:cNvSpPr/>
          <p:nvPr/>
        </p:nvSpPr>
        <p:spPr>
          <a:xfrm>
            <a:off x="265176" y="1378803"/>
            <a:ext cx="8650224" cy="830997"/>
          </a:xfrm>
          <a:prstGeom prst="rect">
            <a:avLst/>
          </a:prstGeom>
          <a:solidFill>
            <a:schemeClr val="accent4">
              <a:lumMod val="40000"/>
              <a:lumOff val="60000"/>
            </a:schemeClr>
          </a:solidFill>
          <a:ln>
            <a:solidFill>
              <a:srgbClr val="C00000"/>
            </a:solidFill>
          </a:ln>
        </p:spPr>
        <p:txBody>
          <a:bodyPr wrap="square">
            <a:spAutoFit/>
          </a:bodyPr>
          <a:lstStyle/>
          <a:p>
            <a:pPr algn="just"/>
            <a:r>
              <a:rPr lang="en-US" dirty="0"/>
              <a:t>The request for any resource will be granted if the resulting state of the system doesn't cause deadlock.</a:t>
            </a:r>
          </a:p>
        </p:txBody>
      </p:sp>
      <p:sp>
        <p:nvSpPr>
          <p:cNvPr id="3" name="Rectangle 2"/>
          <p:cNvSpPr/>
          <p:nvPr/>
        </p:nvSpPr>
        <p:spPr>
          <a:xfrm>
            <a:off x="265176" y="2323683"/>
            <a:ext cx="8650224" cy="830997"/>
          </a:xfrm>
          <a:prstGeom prst="rect">
            <a:avLst/>
          </a:prstGeom>
          <a:solidFill>
            <a:schemeClr val="bg1"/>
          </a:solidFill>
          <a:ln>
            <a:solidFill>
              <a:srgbClr val="C00000"/>
            </a:solidFill>
          </a:ln>
        </p:spPr>
        <p:txBody>
          <a:bodyPr wrap="square">
            <a:spAutoFit/>
          </a:bodyPr>
          <a:lstStyle/>
          <a:p>
            <a:pPr algn="just"/>
            <a:r>
              <a:rPr lang="en-US" altLang="en-US" dirty="0"/>
              <a:t>Each process declare the </a:t>
            </a:r>
            <a:r>
              <a:rPr lang="en-US" altLang="en-US" b="1" i="1" dirty="0"/>
              <a:t>maximum number</a:t>
            </a:r>
            <a:r>
              <a:rPr lang="en-US" altLang="en-US" b="1" dirty="0"/>
              <a:t> </a:t>
            </a:r>
            <a:r>
              <a:rPr lang="en-US" altLang="en-US" dirty="0"/>
              <a:t>of resources of each type that it may need.</a:t>
            </a:r>
          </a:p>
        </p:txBody>
      </p:sp>
      <p:sp>
        <p:nvSpPr>
          <p:cNvPr id="4" name="Rectangle 3"/>
          <p:cNvSpPr/>
          <p:nvPr/>
        </p:nvSpPr>
        <p:spPr>
          <a:xfrm>
            <a:off x="259080" y="3230880"/>
            <a:ext cx="8656320" cy="830997"/>
          </a:xfrm>
          <a:prstGeom prst="rect">
            <a:avLst/>
          </a:prstGeom>
          <a:ln>
            <a:solidFill>
              <a:srgbClr val="C00000"/>
            </a:solidFill>
          </a:ln>
        </p:spPr>
        <p:txBody>
          <a:bodyPr wrap="square">
            <a:spAutoFit/>
          </a:bodyPr>
          <a:lstStyle/>
          <a:p>
            <a:pPr algn="just"/>
            <a:r>
              <a:rPr lang="en-US" altLang="en-US" dirty="0"/>
              <a:t>Dynamically examines the </a:t>
            </a:r>
            <a:r>
              <a:rPr lang="en-US" altLang="en-US" b="1" dirty="0"/>
              <a:t>resource-allocation state </a:t>
            </a:r>
            <a:r>
              <a:rPr lang="en-US" altLang="en-US" dirty="0"/>
              <a:t>to ensure that there can </a:t>
            </a:r>
            <a:r>
              <a:rPr lang="en-US" altLang="en-US" b="1" dirty="0"/>
              <a:t>never be a circular-wait condition.</a:t>
            </a:r>
          </a:p>
        </p:txBody>
      </p:sp>
      <p:sp>
        <p:nvSpPr>
          <p:cNvPr id="5" name="Rectangle 4"/>
          <p:cNvSpPr/>
          <p:nvPr/>
        </p:nvSpPr>
        <p:spPr>
          <a:xfrm>
            <a:off x="280416" y="4145280"/>
            <a:ext cx="8634984" cy="830997"/>
          </a:xfrm>
          <a:prstGeom prst="rect">
            <a:avLst/>
          </a:prstGeom>
          <a:ln>
            <a:solidFill>
              <a:srgbClr val="C00000"/>
            </a:solidFill>
          </a:ln>
        </p:spPr>
        <p:txBody>
          <a:bodyPr wrap="square">
            <a:spAutoFit/>
          </a:bodyPr>
          <a:lstStyle/>
          <a:p>
            <a:r>
              <a:rPr lang="en-US" altLang="en-US" dirty="0"/>
              <a:t>When a process requests an available resource, system must decide if immediate allocation leaves the system in a safe state?</a:t>
            </a:r>
          </a:p>
        </p:txBody>
      </p:sp>
      <p:sp>
        <p:nvSpPr>
          <p:cNvPr id="11" name="Rectangle 10"/>
          <p:cNvSpPr/>
          <p:nvPr/>
        </p:nvSpPr>
        <p:spPr>
          <a:xfrm>
            <a:off x="280416" y="5074920"/>
            <a:ext cx="8634984" cy="1325880"/>
          </a:xfrm>
          <a:prstGeom prst="rect">
            <a:avLst/>
          </a:prstGeom>
          <a:solidFill>
            <a:srgbClr val="FEE2F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chemeClr val="tx1"/>
                </a:solidFill>
              </a:rPr>
              <a:t>A state is </a:t>
            </a:r>
            <a:r>
              <a:rPr lang="en-US" b="1" i="1" dirty="0">
                <a:solidFill>
                  <a:schemeClr val="tx1"/>
                </a:solidFill>
              </a:rPr>
              <a:t>safe</a:t>
            </a:r>
            <a:r>
              <a:rPr lang="en-US" dirty="0">
                <a:solidFill>
                  <a:schemeClr val="tx1"/>
                </a:solidFill>
              </a:rPr>
              <a:t> if the system can allocate all resources requested by all processes </a:t>
            </a:r>
            <a:r>
              <a:rPr lang="en-US" b="1" dirty="0">
                <a:solidFill>
                  <a:srgbClr val="C00000"/>
                </a:solidFill>
              </a:rPr>
              <a:t>without entering a deadlock state</a:t>
            </a:r>
            <a:r>
              <a:rPr lang="en-US" b="1" dirty="0">
                <a:solidFill>
                  <a:schemeClr val="tx1"/>
                </a:solidFill>
              </a:rPr>
              <a:t>. </a:t>
            </a:r>
          </a:p>
        </p:txBody>
      </p:sp>
    </p:spTree>
    <p:extLst>
      <p:ext uri="{BB962C8B-B14F-4D97-AF65-F5344CB8AC3E}">
        <p14:creationId xmlns:p14="http://schemas.microsoft.com/office/powerpoint/2010/main" val="41723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dirty="0">
                <a:solidFill>
                  <a:schemeClr val="tx1"/>
                </a:solidFill>
              </a:rPr>
              <a:t>Deadlock Avoidance</a:t>
            </a:r>
            <a:endParaRPr kumimoji="0" lang="en-US" sz="3600" b="0" i="1" u="none" strike="noStrike" kern="1200" cap="none" spc="0" normalizeH="0" baseline="0" noProof="0" dirty="0">
              <a:ln>
                <a:noFill/>
              </a:ln>
              <a:solidFill>
                <a:schemeClr val="tx1"/>
              </a:solidFill>
              <a:effectLst/>
              <a:uLnTx/>
              <a:uFillTx/>
            </a:endParaRPr>
          </a:p>
        </p:txBody>
      </p:sp>
      <p:sp>
        <p:nvSpPr>
          <p:cNvPr id="7" name="Rectangle 3"/>
          <p:cNvSpPr txBox="1">
            <a:spLocks noChangeArrowheads="1"/>
          </p:cNvSpPr>
          <p:nvPr/>
        </p:nvSpPr>
        <p:spPr bwMode="auto">
          <a:xfrm>
            <a:off x="228600" y="1371600"/>
            <a:ext cx="6096000" cy="243840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Aft>
                <a:spcPts val="600"/>
              </a:spcAft>
            </a:pPr>
            <a:r>
              <a:rPr lang="en-US" altLang="en-US" sz="2400" dirty="0"/>
              <a:t>If a system is in SAFE state </a:t>
            </a:r>
            <a:r>
              <a:rPr lang="en-US" altLang="en-US" sz="2400" dirty="0">
                <a:sym typeface="Symbol" pitchFamily="18" charset="2"/>
              </a:rPr>
              <a:t> no deadlocks</a:t>
            </a:r>
          </a:p>
          <a:p>
            <a:pPr algn="just">
              <a:spcAft>
                <a:spcPts val="600"/>
              </a:spcAft>
            </a:pPr>
            <a:r>
              <a:rPr lang="en-US" altLang="en-US" sz="2400" dirty="0">
                <a:sym typeface="Symbol" pitchFamily="18" charset="2"/>
              </a:rPr>
              <a:t>If a system is in UNSAFE state  possibility of deadlock</a:t>
            </a:r>
          </a:p>
          <a:p>
            <a:pPr algn="just">
              <a:spcAft>
                <a:spcPts val="600"/>
              </a:spcAft>
            </a:pPr>
            <a:r>
              <a:rPr lang="en-US" altLang="en-US" sz="2400" dirty="0">
                <a:sym typeface="Symbol" pitchFamily="18" charset="2"/>
              </a:rPr>
              <a:t>AVOIDANCE  ensure that a system will never enter an unsafe state.</a:t>
            </a:r>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3437" t="1572" r="13683" b="2194"/>
          <a:stretch>
            <a:fillRect/>
          </a:stretch>
        </p:blipFill>
        <p:spPr bwMode="auto">
          <a:xfrm>
            <a:off x="6270891" y="4038600"/>
            <a:ext cx="2757707"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8" name="Rectangle 7"/>
          <p:cNvSpPr/>
          <p:nvPr/>
        </p:nvSpPr>
        <p:spPr>
          <a:xfrm>
            <a:off x="228600" y="4396740"/>
            <a:ext cx="5943600" cy="1318260"/>
          </a:xfrm>
          <a:prstGeom prst="rect">
            <a:avLst/>
          </a:prstGeom>
          <a:solidFill>
            <a:srgbClr val="FEE2F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i="1" dirty="0">
                <a:solidFill>
                  <a:schemeClr val="tx1"/>
                </a:solidFill>
              </a:rPr>
              <a:t>safe sequence</a:t>
            </a:r>
            <a:r>
              <a:rPr lang="en-US" dirty="0">
                <a:solidFill>
                  <a:schemeClr val="tx1"/>
                </a:solidFill>
              </a:rPr>
              <a:t> of processes { P</a:t>
            </a:r>
            <a:r>
              <a:rPr lang="en-US" baseline="-25000" dirty="0">
                <a:solidFill>
                  <a:schemeClr val="tx1"/>
                </a:solidFill>
              </a:rPr>
              <a:t>0</a:t>
            </a:r>
            <a:r>
              <a:rPr lang="en-US" dirty="0">
                <a:solidFill>
                  <a:schemeClr val="tx1"/>
                </a:solidFill>
              </a:rPr>
              <a:t>, P</a:t>
            </a:r>
            <a:r>
              <a:rPr lang="en-US" baseline="-25000" dirty="0">
                <a:solidFill>
                  <a:schemeClr val="tx1"/>
                </a:solidFill>
              </a:rPr>
              <a:t>1</a:t>
            </a:r>
            <a:r>
              <a:rPr lang="en-US" dirty="0">
                <a:solidFill>
                  <a:schemeClr val="tx1"/>
                </a:solidFill>
              </a:rPr>
              <a:t>, P</a:t>
            </a:r>
            <a:r>
              <a:rPr lang="en-US" baseline="-25000" dirty="0">
                <a:solidFill>
                  <a:schemeClr val="tx1"/>
                </a:solidFill>
              </a:rPr>
              <a:t>2</a:t>
            </a:r>
            <a:r>
              <a:rPr lang="en-US" dirty="0">
                <a:solidFill>
                  <a:schemeClr val="tx1"/>
                </a:solidFill>
              </a:rPr>
              <a:t>, ..., P</a:t>
            </a:r>
            <a:r>
              <a:rPr lang="en-US" baseline="-25000" dirty="0">
                <a:solidFill>
                  <a:schemeClr val="tx1"/>
                </a:solidFill>
              </a:rPr>
              <a:t>N</a:t>
            </a:r>
            <a:r>
              <a:rPr lang="en-US" dirty="0">
                <a:solidFill>
                  <a:schemeClr val="tx1"/>
                </a:solidFill>
              </a:rPr>
              <a:t> }</a:t>
            </a:r>
          </a:p>
          <a:p>
            <a:r>
              <a:rPr lang="en-US" dirty="0">
                <a:solidFill>
                  <a:schemeClr val="tx1"/>
                </a:solidFill>
              </a:rPr>
              <a:t>Resource requests of P3 can be granted using - the resources allocated to P3 and all </a:t>
            </a:r>
            <a:r>
              <a:rPr lang="en-US" dirty="0" err="1">
                <a:solidFill>
                  <a:schemeClr val="tx1"/>
                </a:solidFill>
              </a:rPr>
              <a:t>Pj</a:t>
            </a:r>
            <a:r>
              <a:rPr lang="en-US" dirty="0">
                <a:solidFill>
                  <a:schemeClr val="tx1"/>
                </a:solidFill>
              </a:rPr>
              <a:t> (j&lt;3)</a:t>
            </a:r>
          </a:p>
        </p:txBody>
      </p:sp>
    </p:spTree>
    <p:extLst>
      <p:ext uri="{BB962C8B-B14F-4D97-AF65-F5344CB8AC3E}">
        <p14:creationId xmlns:p14="http://schemas.microsoft.com/office/powerpoint/2010/main" val="399801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41400" y="166688"/>
            <a:ext cx="7645400" cy="576262"/>
          </a:xfrm>
        </p:spPr>
        <p:txBody>
          <a:bodyPr/>
          <a:lstStyle/>
          <a:p>
            <a:pPr eaLnBrk="1" hangingPunct="1"/>
            <a:r>
              <a:rPr lang="en-US" altLang="en-US"/>
              <a:t>Avoidance Algorithms</a:t>
            </a:r>
          </a:p>
        </p:txBody>
      </p:sp>
      <p:sp>
        <p:nvSpPr>
          <p:cNvPr id="22531" name="Rectangle 3"/>
          <p:cNvSpPr>
            <a:spLocks noGrp="1" noChangeArrowheads="1"/>
          </p:cNvSpPr>
          <p:nvPr>
            <p:ph type="body" idx="1"/>
          </p:nvPr>
        </p:nvSpPr>
        <p:spPr>
          <a:xfrm>
            <a:off x="304800" y="1219200"/>
            <a:ext cx="6659562" cy="901700"/>
          </a:xfrm>
        </p:spPr>
        <p:txBody>
          <a:bodyPr/>
          <a:lstStyle/>
          <a:p>
            <a:r>
              <a:rPr lang="en-US" altLang="en-US" dirty="0"/>
              <a:t>Single instance of a resource type</a:t>
            </a:r>
          </a:p>
          <a:p>
            <a:pPr lvl="1"/>
            <a:r>
              <a:rPr lang="en-US" altLang="en-US" dirty="0">
                <a:solidFill>
                  <a:schemeClr val="tx1"/>
                </a:solidFill>
              </a:rPr>
              <a:t>Use a resource-allocation graph</a:t>
            </a:r>
          </a:p>
        </p:txBody>
      </p:sp>
      <p:sp>
        <p:nvSpPr>
          <p:cNvPr id="4" name="Rectangle 3"/>
          <p:cNvSpPr txBox="1">
            <a:spLocks noChangeArrowheads="1"/>
          </p:cNvSpPr>
          <p:nvPr/>
        </p:nvSpPr>
        <p:spPr bwMode="auto">
          <a:xfrm>
            <a:off x="335280" y="4953000"/>
            <a:ext cx="6659562"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en-US" dirty="0"/>
              <a:t>Multiple instances of a resource type</a:t>
            </a:r>
          </a:p>
          <a:p>
            <a:pPr lvl="1"/>
            <a:r>
              <a:rPr lang="en-US" altLang="en-US" dirty="0"/>
              <a:t> </a:t>
            </a:r>
            <a:r>
              <a:rPr lang="en-US" altLang="en-US" dirty="0">
                <a:solidFill>
                  <a:srgbClr val="0033CC"/>
                </a:solidFill>
              </a:rPr>
              <a:t>Use the banker</a:t>
            </a:r>
            <a:r>
              <a:rPr lang="ja-JP" altLang="en-US" dirty="0">
                <a:solidFill>
                  <a:srgbClr val="0033CC"/>
                </a:solidFill>
              </a:rPr>
              <a:t>’</a:t>
            </a:r>
            <a:r>
              <a:rPr lang="en-US" altLang="ja-JP" dirty="0">
                <a:solidFill>
                  <a:srgbClr val="0033CC"/>
                </a:solidFill>
              </a:rPr>
              <a:t>s algorithm</a:t>
            </a:r>
            <a:endParaRPr lang="en-US" altLang="en-US" dirty="0">
              <a:solidFill>
                <a:srgbClr val="0033CC"/>
              </a:solidFill>
            </a:endParaRPr>
          </a:p>
        </p:txBody>
      </p:sp>
      <p:pic>
        <p:nvPicPr>
          <p:cNvPr id="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92" y="2362200"/>
            <a:ext cx="225510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3124200" y="2448342"/>
            <a:ext cx="5715000" cy="2123658"/>
          </a:xfrm>
          <a:prstGeom prst="rect">
            <a:avLst/>
          </a:prstGeom>
          <a:solidFill>
            <a:schemeClr val="accent3">
              <a:lumMod val="60000"/>
              <a:lumOff val="40000"/>
            </a:schemeClr>
          </a:solidFill>
          <a:ln>
            <a:solidFill>
              <a:schemeClr val="tx1">
                <a:lumMod val="95000"/>
                <a:lumOff val="5000"/>
              </a:schemeClr>
            </a:solidFill>
          </a:ln>
        </p:spPr>
        <p:txBody>
          <a:bodyPr wrap="squar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just"/>
            <a:r>
              <a:rPr lang="en-IN" altLang="en-US" sz="2200" dirty="0">
                <a:latin typeface="+mn-lt"/>
              </a:rPr>
              <a:t>Now if P2 request need resource R1 ,even if it is available will not be allocated to P2 as it allocated to P1.</a:t>
            </a:r>
          </a:p>
          <a:p>
            <a:endParaRPr lang="en-IN" altLang="en-US" sz="2200" dirty="0">
              <a:latin typeface="+mn-lt"/>
            </a:endParaRPr>
          </a:p>
          <a:p>
            <a:pPr algn="just"/>
            <a:r>
              <a:rPr lang="en-IN" altLang="en-US" sz="2200" dirty="0">
                <a:latin typeface="+mn-lt"/>
              </a:rPr>
              <a:t>P1 should release R1 then only will be allocated to P2</a:t>
            </a:r>
          </a:p>
        </p:txBody>
      </p:sp>
    </p:spTree>
    <p:extLst>
      <p:ext uri="{BB962C8B-B14F-4D97-AF65-F5344CB8AC3E}">
        <p14:creationId xmlns:p14="http://schemas.microsoft.com/office/powerpoint/2010/main" val="3255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bwMode="auto">
          <a:xfrm>
            <a:off x="228600" y="228600"/>
            <a:ext cx="7010400" cy="685800"/>
          </a:xfrm>
          <a:prstGeom prst="rect">
            <a:avLst/>
          </a:prstGeom>
          <a:solidFill>
            <a:srgbClr val="8BFF8B"/>
          </a:solidFill>
          <a:ln w="9525" cap="flat" cmpd="sng" algn="ctr">
            <a:solidFill>
              <a:schemeClr val="accent2"/>
            </a:solidFill>
            <a:prstDash val="solid"/>
            <a:miter lim="800000"/>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noProof="0" dirty="0">
                <a:solidFill>
                  <a:schemeClr val="tx1"/>
                </a:solidFill>
              </a:rPr>
              <a:t>Banker’s Deadlock avoidance algorithm</a:t>
            </a:r>
            <a:endParaRPr kumimoji="0" lang="en-US" sz="3200" b="0" i="1" u="none" strike="noStrike" kern="1200" cap="none" spc="0" normalizeH="0" baseline="0" noProof="0" dirty="0">
              <a:ln>
                <a:noFill/>
              </a:ln>
              <a:solidFill>
                <a:schemeClr val="tx1"/>
              </a:solidFill>
              <a:effectLst/>
              <a:uLnTx/>
              <a:uFillTx/>
            </a:endParaRPr>
          </a:p>
        </p:txBody>
      </p:sp>
      <p:sp>
        <p:nvSpPr>
          <p:cNvPr id="7" name="Rectangle 3"/>
          <p:cNvSpPr txBox="1">
            <a:spLocks noChangeArrowheads="1"/>
          </p:cNvSpPr>
          <p:nvPr/>
        </p:nvSpPr>
        <p:spPr bwMode="auto">
          <a:xfrm>
            <a:off x="228600" y="1219200"/>
            <a:ext cx="8534400" cy="381000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lnSpc>
                <a:spcPct val="150000"/>
              </a:lnSpc>
              <a:spcBef>
                <a:spcPts val="0"/>
              </a:spcBef>
              <a:spcAft>
                <a:spcPts val="0"/>
              </a:spcAft>
            </a:pPr>
            <a:r>
              <a:rPr lang="en-US" altLang="en-US" sz="2100" dirty="0">
                <a:latin typeface="Cambria" panose="02040503050406030204" pitchFamily="18" charset="0"/>
              </a:rPr>
              <a:t>A resource-request algorithm used </a:t>
            </a:r>
            <a:r>
              <a:rPr lang="en-US" sz="2100" dirty="0">
                <a:latin typeface="Cambria" panose="02040503050406030204" pitchFamily="18" charset="0"/>
              </a:rPr>
              <a:t>to determine if a particular </a:t>
            </a:r>
            <a:r>
              <a:rPr lang="en-US" sz="2100" dirty="0">
                <a:solidFill>
                  <a:srgbClr val="0000FF"/>
                </a:solidFill>
                <a:latin typeface="Cambria" panose="02040503050406030204" pitchFamily="18" charset="0"/>
              </a:rPr>
              <a:t>state is safe</a:t>
            </a:r>
            <a:r>
              <a:rPr lang="en-US" sz="2100" dirty="0">
                <a:latin typeface="Cambria" panose="02040503050406030204" pitchFamily="18" charset="0"/>
              </a:rPr>
              <a:t> - </a:t>
            </a:r>
            <a:r>
              <a:rPr lang="en-US" sz="2100" dirty="0">
                <a:solidFill>
                  <a:srgbClr val="C00000"/>
                </a:solidFill>
                <a:latin typeface="Cambria" panose="02040503050406030204" pitchFamily="18" charset="0"/>
              </a:rPr>
              <a:t>If there exists a sequence of processes without deadlock: </a:t>
            </a:r>
          </a:p>
          <a:p>
            <a:pPr>
              <a:lnSpc>
                <a:spcPct val="150000"/>
              </a:lnSpc>
              <a:spcBef>
                <a:spcPts val="0"/>
              </a:spcBef>
              <a:spcAft>
                <a:spcPts val="0"/>
              </a:spcAft>
            </a:pPr>
            <a:r>
              <a:rPr lang="en-US" altLang="en-US" sz="2100" dirty="0">
                <a:latin typeface="Cambria" panose="02040503050406030204" pitchFamily="18" charset="0"/>
              </a:rPr>
              <a:t>Multiple instances of the resources are available.</a:t>
            </a:r>
          </a:p>
          <a:p>
            <a:pPr>
              <a:lnSpc>
                <a:spcPct val="150000"/>
              </a:lnSpc>
              <a:spcBef>
                <a:spcPts val="0"/>
              </a:spcBef>
              <a:spcAft>
                <a:spcPts val="0"/>
              </a:spcAft>
            </a:pPr>
            <a:r>
              <a:rPr lang="en-US" altLang="en-US" sz="2100" dirty="0">
                <a:latin typeface="Cambria" panose="02040503050406030204" pitchFamily="18" charset="0"/>
              </a:rPr>
              <a:t>Each process must a priori claim </a:t>
            </a:r>
            <a:r>
              <a:rPr lang="en-US" altLang="en-US" sz="2100" dirty="0">
                <a:solidFill>
                  <a:srgbClr val="C00000"/>
                </a:solidFill>
                <a:latin typeface="Cambria" panose="02040503050406030204" pitchFamily="18" charset="0"/>
              </a:rPr>
              <a:t>maximum use</a:t>
            </a:r>
            <a:r>
              <a:rPr lang="en-US" altLang="en-US" sz="2100" dirty="0">
                <a:latin typeface="Cambria" panose="02040503050406030204" pitchFamily="18" charset="0"/>
              </a:rPr>
              <a:t>.</a:t>
            </a:r>
          </a:p>
          <a:p>
            <a:pPr>
              <a:lnSpc>
                <a:spcPct val="150000"/>
              </a:lnSpc>
              <a:spcBef>
                <a:spcPts val="0"/>
              </a:spcBef>
              <a:spcAft>
                <a:spcPts val="0"/>
              </a:spcAft>
            </a:pPr>
            <a:r>
              <a:rPr lang="en-US" altLang="en-US" sz="2100" dirty="0">
                <a:latin typeface="Cambria" panose="02040503050406030204" pitchFamily="18" charset="0"/>
              </a:rPr>
              <a:t>When a process requests a resource it may have to </a:t>
            </a:r>
            <a:r>
              <a:rPr lang="en-US" altLang="en-US" sz="2100" dirty="0">
                <a:solidFill>
                  <a:srgbClr val="0000FF"/>
                </a:solidFill>
                <a:latin typeface="Cambria" panose="02040503050406030204" pitchFamily="18" charset="0"/>
              </a:rPr>
              <a:t>WAIT</a:t>
            </a:r>
            <a:r>
              <a:rPr lang="en-US" altLang="en-US" sz="2100" dirty="0">
                <a:latin typeface="Cambria" panose="02040503050406030204" pitchFamily="18" charset="0"/>
              </a:rPr>
              <a:t>.</a:t>
            </a:r>
          </a:p>
          <a:p>
            <a:pPr algn="just">
              <a:lnSpc>
                <a:spcPct val="150000"/>
              </a:lnSpc>
              <a:spcBef>
                <a:spcPts val="0"/>
              </a:spcBef>
              <a:spcAft>
                <a:spcPts val="0"/>
              </a:spcAft>
            </a:pPr>
            <a:r>
              <a:rPr lang="en-US" altLang="en-US" sz="2100" dirty="0">
                <a:latin typeface="Cambria" panose="02040503050406030204" pitchFamily="18" charset="0"/>
              </a:rPr>
              <a:t>When a process gets all its resources it must </a:t>
            </a:r>
            <a:r>
              <a:rPr lang="en-US" altLang="en-US" sz="2100" dirty="0">
                <a:solidFill>
                  <a:srgbClr val="0000FF"/>
                </a:solidFill>
                <a:latin typeface="Cambria" panose="02040503050406030204" pitchFamily="18" charset="0"/>
              </a:rPr>
              <a:t>RETURN</a:t>
            </a:r>
            <a:r>
              <a:rPr lang="en-US" altLang="en-US" sz="2100" dirty="0">
                <a:latin typeface="Cambria" panose="02040503050406030204" pitchFamily="18" charset="0"/>
              </a:rPr>
              <a:t> them in a finite amount of time.</a:t>
            </a:r>
            <a:endParaRPr lang="en-US" altLang="en-US" sz="2100" dirty="0">
              <a:solidFill>
                <a:srgbClr val="C00000"/>
              </a:solidFill>
              <a:latin typeface="Cambria" panose="02040503050406030204" pitchFamily="18" charset="0"/>
              <a:sym typeface="Symbol" pitchFamily="18"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960" y="5122888"/>
            <a:ext cx="54483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16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27025"/>
            <a:ext cx="7586662" cy="431800"/>
          </a:xfrm>
        </p:spPr>
        <p:txBody>
          <a:bodyPr/>
          <a:lstStyle/>
          <a:p>
            <a:pPr eaLnBrk="1" hangingPunct="1"/>
            <a:r>
              <a:rPr lang="en-US" altLang="en-US" sz="2800" dirty="0">
                <a:solidFill>
                  <a:srgbClr val="0000FF"/>
                </a:solidFill>
              </a:rPr>
              <a:t>Banker</a:t>
            </a:r>
            <a:r>
              <a:rPr lang="ja-JP" altLang="en-US" sz="2800" dirty="0">
                <a:solidFill>
                  <a:srgbClr val="0000FF"/>
                </a:solidFill>
              </a:rPr>
              <a:t>’</a:t>
            </a:r>
            <a:r>
              <a:rPr lang="en-US" altLang="ja-JP" sz="2800" dirty="0">
                <a:solidFill>
                  <a:srgbClr val="0000FF"/>
                </a:solidFill>
              </a:rPr>
              <a:t>s Algorithm - </a:t>
            </a:r>
            <a:r>
              <a:rPr lang="en-US" altLang="en-US" sz="2800" dirty="0">
                <a:solidFill>
                  <a:srgbClr val="0000FF"/>
                </a:solidFill>
              </a:rPr>
              <a:t>Data Structures </a:t>
            </a:r>
          </a:p>
        </p:txBody>
      </p:sp>
      <p:sp>
        <p:nvSpPr>
          <p:cNvPr id="28675" name="Rectangle 3"/>
          <p:cNvSpPr>
            <a:spLocks noGrp="1" noChangeArrowheads="1"/>
          </p:cNvSpPr>
          <p:nvPr>
            <p:ph type="body" idx="1"/>
          </p:nvPr>
        </p:nvSpPr>
        <p:spPr>
          <a:xfrm>
            <a:off x="325438" y="1691640"/>
            <a:ext cx="8361362" cy="1295400"/>
          </a:xfrm>
          <a:solidFill>
            <a:schemeClr val="accent4">
              <a:lumMod val="40000"/>
              <a:lumOff val="60000"/>
            </a:schemeClr>
          </a:solidFill>
          <a:ln>
            <a:solidFill>
              <a:srgbClr val="C00000"/>
            </a:solidFill>
          </a:ln>
        </p:spPr>
        <p:txBody>
          <a:bodyPr/>
          <a:lstStyle/>
          <a:p>
            <a:pPr algn="just">
              <a:spcBef>
                <a:spcPts val="0"/>
              </a:spcBef>
            </a:pPr>
            <a:r>
              <a:rPr lang="en-US" altLang="en-US" sz="2200" b="1" dirty="0"/>
              <a:t>Available</a:t>
            </a:r>
            <a:r>
              <a:rPr lang="en-US" altLang="en-US" sz="2200" i="1" dirty="0"/>
              <a:t>:</a:t>
            </a:r>
            <a:r>
              <a:rPr lang="en-US" altLang="en-US" sz="2200" dirty="0"/>
              <a:t> </a:t>
            </a:r>
            <a:r>
              <a:rPr lang="en-US" sz="2200" dirty="0"/>
              <a:t>A vector of length </a:t>
            </a:r>
            <a:r>
              <a:rPr lang="en-US" sz="2200" i="1" dirty="0"/>
              <a:t>m</a:t>
            </a:r>
            <a:r>
              <a:rPr lang="en-US" sz="2200" dirty="0"/>
              <a:t> indicates the number of available resources of each type.</a:t>
            </a:r>
            <a:r>
              <a:rPr lang="en-US" altLang="en-US" sz="2200" dirty="0"/>
              <a:t> </a:t>
            </a:r>
          </a:p>
          <a:p>
            <a:pPr marL="0" indent="0" algn="just">
              <a:spcBef>
                <a:spcPts val="0"/>
              </a:spcBef>
              <a:buNone/>
            </a:pPr>
            <a:r>
              <a:rPr lang="en-US" altLang="en-US" sz="2200" dirty="0"/>
              <a:t>    available [</a:t>
            </a:r>
            <a:r>
              <a:rPr lang="en-US" altLang="en-US" sz="2200" i="1" dirty="0"/>
              <a:t>j</a:t>
            </a:r>
            <a:r>
              <a:rPr lang="en-US" altLang="en-US" sz="2200" dirty="0"/>
              <a:t>] = </a:t>
            </a:r>
            <a:r>
              <a:rPr lang="en-US" altLang="en-US" sz="2200" i="1" dirty="0"/>
              <a:t>k</a:t>
            </a:r>
            <a:r>
              <a:rPr lang="en-US" altLang="en-US" sz="2200" dirty="0"/>
              <a:t>, there are</a:t>
            </a:r>
            <a:r>
              <a:rPr lang="en-US" altLang="en-US" sz="2200" i="1" dirty="0"/>
              <a:t> k</a:t>
            </a:r>
            <a:r>
              <a:rPr lang="en-US" altLang="en-US" sz="2200" dirty="0"/>
              <a:t> instances of resource type </a:t>
            </a:r>
            <a:r>
              <a:rPr lang="en-US" altLang="en-US" sz="2200" i="1" dirty="0" err="1"/>
              <a:t>R</a:t>
            </a:r>
            <a:r>
              <a:rPr lang="en-US" altLang="en-US" sz="2200" i="1" baseline="-25000" dirty="0" err="1"/>
              <a:t>j</a:t>
            </a:r>
            <a:r>
              <a:rPr lang="en-US" altLang="en-US" sz="2200" baseline="-25000" dirty="0"/>
              <a:t>  </a:t>
            </a:r>
            <a:r>
              <a:rPr lang="en-US" altLang="en-US" sz="2200" dirty="0"/>
              <a:t>available</a:t>
            </a:r>
          </a:p>
          <a:p>
            <a:pPr algn="just">
              <a:spcBef>
                <a:spcPts val="0"/>
              </a:spcBef>
            </a:pPr>
            <a:endParaRPr lang="en-US" altLang="en-US" sz="2200" dirty="0"/>
          </a:p>
        </p:txBody>
      </p:sp>
      <p:sp>
        <p:nvSpPr>
          <p:cNvPr id="28676" name="Text Box 4"/>
          <p:cNvSpPr txBox="1">
            <a:spLocks noChangeArrowheads="1"/>
          </p:cNvSpPr>
          <p:nvPr/>
        </p:nvSpPr>
        <p:spPr bwMode="auto">
          <a:xfrm>
            <a:off x="381000" y="1186011"/>
            <a:ext cx="8461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dirty="0">
                <a:latin typeface="+mn-lt"/>
              </a:rPr>
              <a:t>Let </a:t>
            </a:r>
            <a:r>
              <a:rPr kumimoji="0" lang="en-US" altLang="en-US" i="1" dirty="0">
                <a:solidFill>
                  <a:srgbClr val="C00000"/>
                </a:solidFill>
                <a:latin typeface="+mn-lt"/>
              </a:rPr>
              <a:t>n</a:t>
            </a:r>
            <a:r>
              <a:rPr kumimoji="0" lang="en-US" altLang="en-US" dirty="0">
                <a:solidFill>
                  <a:srgbClr val="C00000"/>
                </a:solidFill>
                <a:latin typeface="+mn-lt"/>
              </a:rPr>
              <a:t> = number of processes</a:t>
            </a:r>
            <a:r>
              <a:rPr kumimoji="0" lang="en-US" altLang="en-US" dirty="0">
                <a:latin typeface="+mn-lt"/>
              </a:rPr>
              <a:t>, and </a:t>
            </a:r>
            <a:r>
              <a:rPr kumimoji="0" lang="en-US" altLang="en-US" i="1" dirty="0">
                <a:solidFill>
                  <a:srgbClr val="0033CC"/>
                </a:solidFill>
                <a:latin typeface="+mn-lt"/>
              </a:rPr>
              <a:t>m </a:t>
            </a:r>
            <a:r>
              <a:rPr kumimoji="0" lang="en-US" altLang="en-US" dirty="0">
                <a:solidFill>
                  <a:srgbClr val="0033CC"/>
                </a:solidFill>
                <a:latin typeface="+mn-lt"/>
              </a:rPr>
              <a:t>= number of resources types</a:t>
            </a:r>
            <a:r>
              <a:rPr kumimoji="0" lang="en-US" altLang="en-US" dirty="0">
                <a:latin typeface="+mn-lt"/>
              </a:rPr>
              <a:t>. </a:t>
            </a:r>
          </a:p>
        </p:txBody>
      </p:sp>
      <p:sp>
        <p:nvSpPr>
          <p:cNvPr id="5" name="Rectangle 3"/>
          <p:cNvSpPr txBox="1">
            <a:spLocks noChangeArrowheads="1"/>
          </p:cNvSpPr>
          <p:nvPr/>
        </p:nvSpPr>
        <p:spPr bwMode="auto">
          <a:xfrm>
            <a:off x="325438" y="3094990"/>
            <a:ext cx="8361362" cy="791210"/>
          </a:xfrm>
          <a:prstGeom prst="rect">
            <a:avLst/>
          </a:prstGeom>
          <a:solidFill>
            <a:schemeClr val="accent3">
              <a:lumMod val="20000"/>
              <a:lumOff val="80000"/>
            </a:schemeClr>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pPr>
            <a:r>
              <a:rPr lang="en-US" altLang="en-US" sz="2200" b="1" dirty="0">
                <a:solidFill>
                  <a:srgbClr val="000000"/>
                </a:solidFill>
              </a:rPr>
              <a:t>Max</a:t>
            </a:r>
            <a:r>
              <a:rPr lang="en-US" altLang="en-US" sz="2200" i="1" dirty="0"/>
              <a:t>: n x m</a:t>
            </a:r>
            <a:r>
              <a:rPr lang="en-US" altLang="en-US" sz="2200" dirty="0"/>
              <a:t> matrix.  If </a:t>
            </a:r>
            <a:r>
              <a:rPr lang="en-US" altLang="en-US" sz="2200" i="1" dirty="0"/>
              <a:t>Max </a:t>
            </a:r>
            <a:r>
              <a:rPr lang="en-US" altLang="en-US" sz="2200" dirty="0"/>
              <a:t>[</a:t>
            </a:r>
            <a:r>
              <a:rPr lang="en-US" altLang="en-US" sz="2200" i="1" dirty="0" err="1"/>
              <a:t>i,j</a:t>
            </a:r>
            <a:r>
              <a:rPr lang="en-US" altLang="en-US" sz="2200" dirty="0"/>
              <a:t>] = </a:t>
            </a:r>
            <a:r>
              <a:rPr lang="en-US" altLang="en-US" sz="2200" i="1" dirty="0"/>
              <a:t>k</a:t>
            </a:r>
            <a:r>
              <a:rPr lang="en-US" altLang="en-US" sz="2200" dirty="0"/>
              <a:t>, then process </a:t>
            </a:r>
            <a:r>
              <a:rPr lang="en-US" altLang="en-US" sz="2200" i="1" dirty="0"/>
              <a:t>P</a:t>
            </a:r>
            <a:r>
              <a:rPr lang="en-US" altLang="en-US" sz="2200" i="1" baseline="-25000" dirty="0"/>
              <a:t>i</a:t>
            </a:r>
            <a:r>
              <a:rPr lang="en-US" altLang="en-US" sz="2200" i="1" dirty="0"/>
              <a:t> </a:t>
            </a:r>
            <a:r>
              <a:rPr lang="en-US" altLang="en-US" sz="2200" dirty="0"/>
              <a:t>may request at most</a:t>
            </a:r>
            <a:r>
              <a:rPr lang="en-US" altLang="en-US" sz="2200" i="1" dirty="0"/>
              <a:t> k </a:t>
            </a:r>
            <a:r>
              <a:rPr lang="en-US" altLang="en-US" sz="2200" dirty="0"/>
              <a:t>instances of resource type </a:t>
            </a:r>
            <a:r>
              <a:rPr lang="en-US" altLang="en-US" sz="2200" i="1" dirty="0" err="1"/>
              <a:t>R</a:t>
            </a:r>
            <a:r>
              <a:rPr lang="en-US" altLang="en-US" sz="2200" i="1" baseline="-25000" dirty="0" err="1"/>
              <a:t>j</a:t>
            </a:r>
            <a:endParaRPr lang="en-US" altLang="en-US" sz="2200" i="1" baseline="-25000" dirty="0"/>
          </a:p>
          <a:p>
            <a:pPr algn="just">
              <a:spcBef>
                <a:spcPts val="0"/>
              </a:spcBef>
            </a:pPr>
            <a:endParaRPr lang="en-US" altLang="en-US" sz="2200" i="1" baseline="-25000" dirty="0"/>
          </a:p>
        </p:txBody>
      </p:sp>
      <p:sp>
        <p:nvSpPr>
          <p:cNvPr id="6" name="Rectangle 3"/>
          <p:cNvSpPr txBox="1">
            <a:spLocks noChangeArrowheads="1"/>
          </p:cNvSpPr>
          <p:nvPr/>
        </p:nvSpPr>
        <p:spPr bwMode="auto">
          <a:xfrm>
            <a:off x="325438" y="4161790"/>
            <a:ext cx="8361362" cy="1096010"/>
          </a:xfrm>
          <a:prstGeom prst="rect">
            <a:avLst/>
          </a:prstGeom>
          <a:solidFill>
            <a:schemeClr val="accent2">
              <a:lumMod val="20000"/>
              <a:lumOff val="8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pPr>
            <a:r>
              <a:rPr lang="en-US" altLang="en-US" sz="2200" b="1" dirty="0">
                <a:solidFill>
                  <a:srgbClr val="000000"/>
                </a:solidFill>
              </a:rPr>
              <a:t>Allocation</a:t>
            </a:r>
            <a:r>
              <a:rPr lang="en-US" altLang="en-US" sz="2200" i="1" dirty="0"/>
              <a:t>:  n </a:t>
            </a:r>
            <a:r>
              <a:rPr lang="en-US" altLang="en-US" sz="2200" dirty="0"/>
              <a:t>x</a:t>
            </a:r>
            <a:r>
              <a:rPr lang="en-US" altLang="en-US" sz="2200" i="1" dirty="0"/>
              <a:t> m</a:t>
            </a:r>
            <a:r>
              <a:rPr lang="en-US" altLang="en-US" sz="2200" dirty="0"/>
              <a:t> matrix </a:t>
            </a:r>
            <a:r>
              <a:rPr lang="en-US" sz="2200" dirty="0"/>
              <a:t>defines the number of resources of each type currently allocated to each process. </a:t>
            </a:r>
          </a:p>
          <a:p>
            <a:pPr marL="0" indent="0" algn="just">
              <a:spcBef>
                <a:spcPts val="0"/>
              </a:spcBef>
              <a:buNone/>
            </a:pPr>
            <a:r>
              <a:rPr lang="en-US" altLang="en-US" sz="2200" dirty="0"/>
              <a:t>    Allocation[</a:t>
            </a:r>
            <a:r>
              <a:rPr lang="en-US" altLang="en-US" sz="2200" i="1" dirty="0" err="1"/>
              <a:t>i,j</a:t>
            </a:r>
            <a:r>
              <a:rPr lang="en-US" altLang="en-US" sz="2200" dirty="0"/>
              <a:t>] = </a:t>
            </a:r>
            <a:r>
              <a:rPr lang="en-US" altLang="en-US" sz="2200" i="1" dirty="0"/>
              <a:t>k</a:t>
            </a:r>
            <a:r>
              <a:rPr lang="en-US" altLang="en-US" sz="2200" dirty="0"/>
              <a:t> then</a:t>
            </a:r>
            <a:r>
              <a:rPr lang="en-US" altLang="en-US" sz="2200" i="1" dirty="0"/>
              <a:t> P</a:t>
            </a:r>
            <a:r>
              <a:rPr lang="en-US" altLang="en-US" sz="2200" i="1" baseline="-25000" dirty="0"/>
              <a:t>i</a:t>
            </a:r>
            <a:r>
              <a:rPr lang="en-US" altLang="en-US" sz="2200" dirty="0"/>
              <a:t> is currently allocated </a:t>
            </a:r>
            <a:r>
              <a:rPr lang="en-US" altLang="en-US" sz="2200" i="1" dirty="0"/>
              <a:t>k</a:t>
            </a:r>
            <a:r>
              <a:rPr lang="en-US" altLang="en-US" sz="2200" dirty="0"/>
              <a:t> instances of </a:t>
            </a:r>
            <a:r>
              <a:rPr lang="en-US" altLang="en-US" sz="2200" i="1" dirty="0" err="1"/>
              <a:t>R</a:t>
            </a:r>
            <a:r>
              <a:rPr lang="en-US" altLang="en-US" sz="2200" i="1" baseline="-25000" dirty="0" err="1"/>
              <a:t>j</a:t>
            </a:r>
            <a:endParaRPr lang="en-US" altLang="en-US" sz="2200" i="1" baseline="-25000" dirty="0"/>
          </a:p>
        </p:txBody>
      </p:sp>
      <p:sp>
        <p:nvSpPr>
          <p:cNvPr id="7" name="Rectangle 3"/>
          <p:cNvSpPr txBox="1">
            <a:spLocks noChangeArrowheads="1"/>
          </p:cNvSpPr>
          <p:nvPr/>
        </p:nvSpPr>
        <p:spPr bwMode="auto">
          <a:xfrm>
            <a:off x="325438" y="5501640"/>
            <a:ext cx="8361362" cy="1127760"/>
          </a:xfrm>
          <a:prstGeom prst="rect">
            <a:avLst/>
          </a:prstGeom>
          <a:solidFill>
            <a:schemeClr val="accent5">
              <a:lumMod val="40000"/>
              <a:lumOff val="6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pPr>
            <a:r>
              <a:rPr lang="en-US" altLang="en-US" sz="2200" b="1" dirty="0">
                <a:solidFill>
                  <a:srgbClr val="000000"/>
                </a:solidFill>
              </a:rPr>
              <a:t>Need/Request</a:t>
            </a:r>
            <a:r>
              <a:rPr lang="en-US" altLang="en-US" sz="2200" i="1" dirty="0"/>
              <a:t>:  n </a:t>
            </a:r>
            <a:r>
              <a:rPr lang="en-US" altLang="en-US" sz="2200" dirty="0"/>
              <a:t>x</a:t>
            </a:r>
            <a:r>
              <a:rPr lang="en-US" altLang="en-US" sz="2200" i="1" dirty="0"/>
              <a:t> m</a:t>
            </a:r>
            <a:r>
              <a:rPr lang="en-US" altLang="en-US" sz="2200" dirty="0"/>
              <a:t> matrix. If </a:t>
            </a:r>
            <a:r>
              <a:rPr lang="en-US" altLang="en-US" sz="2200" i="1" dirty="0"/>
              <a:t>Need</a:t>
            </a:r>
            <a:r>
              <a:rPr lang="en-US" altLang="en-US" sz="2200" dirty="0"/>
              <a:t>[</a:t>
            </a:r>
            <a:r>
              <a:rPr lang="en-US" altLang="en-US" sz="2200" i="1" dirty="0" err="1"/>
              <a:t>i,j</a:t>
            </a:r>
            <a:r>
              <a:rPr lang="en-US" altLang="en-US" sz="2200" dirty="0"/>
              <a:t>] =</a:t>
            </a:r>
            <a:r>
              <a:rPr lang="en-US" altLang="en-US" sz="2200" i="1" dirty="0"/>
              <a:t> k</a:t>
            </a:r>
            <a:r>
              <a:rPr lang="en-US" altLang="en-US" sz="2200" dirty="0"/>
              <a:t>, then</a:t>
            </a:r>
            <a:r>
              <a:rPr lang="en-US" altLang="en-US" sz="2200" i="1" dirty="0"/>
              <a:t> P</a:t>
            </a:r>
            <a:r>
              <a:rPr lang="en-US" altLang="en-US" sz="2200" i="1" baseline="-25000" dirty="0"/>
              <a:t>i</a:t>
            </a:r>
            <a:r>
              <a:rPr lang="en-US" altLang="en-US" sz="2200" dirty="0"/>
              <a:t> may need/request </a:t>
            </a:r>
            <a:r>
              <a:rPr lang="en-US" altLang="en-US" sz="2200" i="1" dirty="0"/>
              <a:t>k</a:t>
            </a:r>
            <a:r>
              <a:rPr lang="en-US" altLang="en-US" sz="2200" dirty="0"/>
              <a:t> more instances of </a:t>
            </a:r>
            <a:r>
              <a:rPr lang="en-US" altLang="en-US" sz="2200" i="1" dirty="0" err="1"/>
              <a:t>R</a:t>
            </a:r>
            <a:r>
              <a:rPr lang="en-US" altLang="en-US" sz="2200" i="1" baseline="-25000" dirty="0" err="1"/>
              <a:t>j</a:t>
            </a:r>
            <a:r>
              <a:rPr lang="en-US" altLang="en-US" sz="2200" baseline="-25000" dirty="0"/>
              <a:t> </a:t>
            </a:r>
            <a:r>
              <a:rPr lang="en-US" altLang="en-US" sz="2200" dirty="0"/>
              <a:t>to complete its task.</a:t>
            </a:r>
          </a:p>
          <a:p>
            <a:pPr lvl="2" algn="just">
              <a:spcBef>
                <a:spcPts val="0"/>
              </a:spcBef>
              <a:buFont typeface="Webdings" pitchFamily="18" charset="2"/>
              <a:buNone/>
            </a:pPr>
            <a:r>
              <a:rPr lang="en-US" altLang="en-US" sz="2200" i="1" dirty="0"/>
              <a:t>Need</a:t>
            </a:r>
            <a:r>
              <a:rPr lang="en-US" altLang="en-US" sz="2200" dirty="0"/>
              <a:t> [</a:t>
            </a:r>
            <a:r>
              <a:rPr lang="en-US" altLang="en-US" sz="2200" i="1" dirty="0" err="1"/>
              <a:t>i,j</a:t>
            </a:r>
            <a:r>
              <a:rPr lang="en-US" altLang="en-US" sz="2200" i="1" dirty="0"/>
              <a:t>]</a:t>
            </a:r>
            <a:r>
              <a:rPr lang="en-US" altLang="en-US" sz="2200" dirty="0"/>
              <a:t> = </a:t>
            </a:r>
            <a:r>
              <a:rPr lang="en-US" altLang="en-US" sz="2200" i="1" dirty="0"/>
              <a:t>Max</a:t>
            </a:r>
            <a:r>
              <a:rPr lang="en-US" altLang="en-US" sz="2200" dirty="0"/>
              <a:t>[</a:t>
            </a:r>
            <a:r>
              <a:rPr lang="en-US" altLang="en-US" sz="2200" i="1" dirty="0" err="1"/>
              <a:t>i,j</a:t>
            </a:r>
            <a:r>
              <a:rPr lang="en-US" altLang="en-US" sz="2200" dirty="0"/>
              <a:t>] – </a:t>
            </a:r>
            <a:r>
              <a:rPr lang="en-US" altLang="en-US" sz="2200" i="1" dirty="0"/>
              <a:t>Allocation</a:t>
            </a:r>
            <a:r>
              <a:rPr lang="en-US" altLang="en-US" sz="2200" dirty="0"/>
              <a:t> [</a:t>
            </a:r>
            <a:r>
              <a:rPr lang="en-US" altLang="en-US" sz="2200" i="1" dirty="0" err="1"/>
              <a:t>i,j</a:t>
            </a:r>
            <a:r>
              <a:rPr lang="en-US" altLang="en-US" sz="2200" dirty="0"/>
              <a:t>]</a:t>
            </a:r>
          </a:p>
        </p:txBody>
      </p:sp>
    </p:spTree>
    <p:extLst>
      <p:ext uri="{BB962C8B-B14F-4D97-AF65-F5344CB8AC3E}">
        <p14:creationId xmlns:p14="http://schemas.microsoft.com/office/powerpoint/2010/main" val="1509043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66688"/>
            <a:ext cx="8229600" cy="576262"/>
          </a:xfrm>
        </p:spPr>
        <p:txBody>
          <a:bodyPr/>
          <a:lstStyle/>
          <a:p>
            <a:pPr eaLnBrk="1" hangingPunct="1"/>
            <a:r>
              <a:rPr lang="en-US" altLang="en-US"/>
              <a:t>Safety Algorithm</a:t>
            </a:r>
          </a:p>
        </p:txBody>
      </p:sp>
      <p:sp>
        <p:nvSpPr>
          <p:cNvPr id="29699" name="Rectangle 3"/>
          <p:cNvSpPr>
            <a:spLocks noGrp="1" noChangeArrowheads="1"/>
          </p:cNvSpPr>
          <p:nvPr>
            <p:ph type="body" idx="1"/>
          </p:nvPr>
        </p:nvSpPr>
        <p:spPr>
          <a:xfrm>
            <a:off x="533400" y="1304925"/>
            <a:ext cx="7975600" cy="4943475"/>
          </a:xfrm>
        </p:spPr>
        <p:txBody>
          <a:bodyPr/>
          <a:lstStyle/>
          <a:p>
            <a:pPr>
              <a:lnSpc>
                <a:spcPct val="90000"/>
              </a:lnSpc>
              <a:buFont typeface="Monotype Sorts" pitchFamily="-84" charset="2"/>
              <a:buNone/>
            </a:pPr>
            <a:r>
              <a:rPr lang="en-US" altLang="en-US" sz="2400" dirty="0"/>
              <a:t>1.	Let </a:t>
            </a:r>
            <a:r>
              <a:rPr lang="en-US" altLang="en-US" sz="2400" dirty="0">
                <a:solidFill>
                  <a:srgbClr val="000000"/>
                </a:solidFill>
              </a:rPr>
              <a:t>Finish </a:t>
            </a:r>
            <a:r>
              <a:rPr lang="en-US" altLang="en-US" sz="2400" dirty="0"/>
              <a:t>be vectors of length n.  Initialize:</a:t>
            </a:r>
          </a:p>
          <a:p>
            <a:pPr marL="1543050" lvl="3" indent="-342900">
              <a:lnSpc>
                <a:spcPct val="90000"/>
              </a:lnSpc>
              <a:buFontTx/>
              <a:buNone/>
            </a:pPr>
            <a:r>
              <a:rPr lang="en-US" altLang="en-US" sz="2400" dirty="0"/>
              <a:t>Finish [</a:t>
            </a:r>
            <a:r>
              <a:rPr lang="en-US" altLang="en-US" sz="2400" dirty="0" err="1"/>
              <a:t>i</a:t>
            </a:r>
            <a:r>
              <a:rPr lang="en-US" altLang="en-US" sz="2400" dirty="0"/>
              <a:t>] = false for </a:t>
            </a:r>
            <a:r>
              <a:rPr lang="en-US" altLang="en-US" sz="2400" dirty="0" err="1"/>
              <a:t>i</a:t>
            </a:r>
            <a:r>
              <a:rPr lang="en-US" altLang="en-US" sz="2400" dirty="0"/>
              <a:t> = 0, 1, …, n- 1</a:t>
            </a:r>
          </a:p>
          <a:p>
            <a:pPr marL="1543050" lvl="3" indent="-342900">
              <a:lnSpc>
                <a:spcPct val="90000"/>
              </a:lnSpc>
              <a:buFontTx/>
              <a:buNone/>
            </a:pPr>
            <a:endParaRPr lang="en-US" altLang="en-US" sz="600" dirty="0"/>
          </a:p>
          <a:p>
            <a:pPr>
              <a:lnSpc>
                <a:spcPct val="90000"/>
              </a:lnSpc>
              <a:buFont typeface="Monotype Sorts" pitchFamily="-84" charset="2"/>
              <a:buNone/>
            </a:pPr>
            <a:r>
              <a:rPr lang="en-US" altLang="en-US" sz="2400" dirty="0"/>
              <a:t>2.	Find an </a:t>
            </a:r>
            <a:r>
              <a:rPr lang="en-US" altLang="en-US" sz="2400" dirty="0" err="1"/>
              <a:t>i</a:t>
            </a:r>
            <a:r>
              <a:rPr lang="en-US" altLang="en-US" sz="2400" dirty="0"/>
              <a:t> such that both: </a:t>
            </a:r>
          </a:p>
          <a:p>
            <a:pPr marL="800100" lvl="1" indent="-342900">
              <a:lnSpc>
                <a:spcPct val="90000"/>
              </a:lnSpc>
              <a:buFont typeface="Monotype Sorts" pitchFamily="-84" charset="2"/>
              <a:buNone/>
            </a:pPr>
            <a:r>
              <a:rPr lang="en-US" altLang="en-US" sz="2400" dirty="0"/>
              <a:t>(a) Finish [</a:t>
            </a:r>
            <a:r>
              <a:rPr lang="en-US" altLang="en-US" sz="2400" dirty="0" err="1"/>
              <a:t>i</a:t>
            </a:r>
            <a:r>
              <a:rPr lang="en-US" altLang="en-US" sz="2400" dirty="0"/>
              <a:t>] = false</a:t>
            </a:r>
          </a:p>
          <a:p>
            <a:pPr marL="800100" lvl="1" indent="-342900">
              <a:lnSpc>
                <a:spcPct val="90000"/>
              </a:lnSpc>
              <a:buFont typeface="Monotype Sorts" pitchFamily="-84" charset="2"/>
              <a:buNone/>
            </a:pPr>
            <a:r>
              <a:rPr lang="en-US" altLang="en-US" sz="2400" dirty="0"/>
              <a:t>(b) </a:t>
            </a:r>
            <a:r>
              <a:rPr lang="en-US" altLang="en-US" sz="2400" dirty="0" err="1"/>
              <a:t>Need</a:t>
            </a:r>
            <a:r>
              <a:rPr lang="en-US" altLang="en-US" sz="2400" baseline="-25000" dirty="0" err="1"/>
              <a:t>i</a:t>
            </a:r>
            <a:r>
              <a:rPr lang="en-US" altLang="en-US" sz="2400" dirty="0"/>
              <a:t> </a:t>
            </a:r>
            <a:r>
              <a:rPr lang="en-US" altLang="en-US" sz="2400" dirty="0">
                <a:sym typeface="Symbol" pitchFamily="18" charset="2"/>
              </a:rPr>
              <a:t> Available</a:t>
            </a:r>
          </a:p>
          <a:p>
            <a:pPr marL="800100" lvl="1" indent="-342900">
              <a:lnSpc>
                <a:spcPct val="90000"/>
              </a:lnSpc>
              <a:buFont typeface="Monotype Sorts" pitchFamily="-84" charset="2"/>
              <a:buNone/>
            </a:pPr>
            <a:r>
              <a:rPr lang="en-US" altLang="en-US" sz="2400" dirty="0">
                <a:sym typeface="Symbol" pitchFamily="18" charset="2"/>
              </a:rPr>
              <a:t>If no such </a:t>
            </a:r>
            <a:r>
              <a:rPr lang="en-US" altLang="en-US" sz="2400" dirty="0" err="1">
                <a:sym typeface="Symbol" pitchFamily="18" charset="2"/>
              </a:rPr>
              <a:t>i</a:t>
            </a:r>
            <a:r>
              <a:rPr lang="en-US" altLang="en-US" sz="2400" dirty="0">
                <a:sym typeface="Symbol" pitchFamily="18" charset="2"/>
              </a:rPr>
              <a:t> exists, go to step 4</a:t>
            </a:r>
          </a:p>
          <a:p>
            <a:pPr marL="800100" lvl="1" indent="-342900">
              <a:lnSpc>
                <a:spcPct val="90000"/>
              </a:lnSpc>
              <a:buFont typeface="Monotype Sorts" pitchFamily="-84" charset="2"/>
              <a:buNone/>
            </a:pPr>
            <a:endParaRPr lang="en-US" altLang="en-US" sz="600" dirty="0">
              <a:sym typeface="Symbol" pitchFamily="18" charset="2"/>
            </a:endParaRPr>
          </a:p>
          <a:p>
            <a:pPr>
              <a:lnSpc>
                <a:spcPct val="90000"/>
              </a:lnSpc>
              <a:buNone/>
            </a:pPr>
            <a:r>
              <a:rPr lang="en-US" altLang="en-US" sz="2400" dirty="0"/>
              <a:t>3. </a:t>
            </a:r>
            <a:r>
              <a:rPr lang="en-US" altLang="en-US" sz="2400" dirty="0">
                <a:sym typeface="Symbol" pitchFamily="18" charset="2"/>
              </a:rPr>
              <a:t>Available </a:t>
            </a:r>
            <a:r>
              <a:rPr lang="en-US" altLang="en-US" sz="2400" dirty="0"/>
              <a:t>= </a:t>
            </a:r>
            <a:r>
              <a:rPr lang="en-US" altLang="en-US" sz="2400" dirty="0">
                <a:sym typeface="Symbol" pitchFamily="18" charset="2"/>
              </a:rPr>
              <a:t>Available </a:t>
            </a:r>
            <a:r>
              <a:rPr lang="en-US" altLang="en-US" sz="2400" dirty="0"/>
              <a:t>+ </a:t>
            </a:r>
            <a:r>
              <a:rPr lang="en-US" altLang="en-US" sz="2400" dirty="0" err="1"/>
              <a:t>Allocation</a:t>
            </a:r>
            <a:r>
              <a:rPr lang="en-US" altLang="en-US" sz="2400" baseline="-25000" dirty="0" err="1"/>
              <a:t>i</a:t>
            </a:r>
            <a:br>
              <a:rPr lang="en-US" altLang="en-US" sz="2400" dirty="0"/>
            </a:br>
            <a:r>
              <a:rPr lang="en-US" altLang="en-US" sz="2400" dirty="0"/>
              <a:t>Finish[</a:t>
            </a:r>
            <a:r>
              <a:rPr lang="en-US" altLang="en-US" sz="2400" dirty="0" err="1"/>
              <a:t>i</a:t>
            </a:r>
            <a:r>
              <a:rPr lang="en-US" altLang="en-US" sz="2400" dirty="0"/>
              <a:t>] = true</a:t>
            </a:r>
            <a:br>
              <a:rPr lang="en-US" altLang="en-US" sz="2400" dirty="0"/>
            </a:br>
            <a:r>
              <a:rPr lang="en-US" altLang="en-US" sz="2400" dirty="0"/>
              <a:t>go to step 2</a:t>
            </a:r>
          </a:p>
          <a:p>
            <a:pPr>
              <a:lnSpc>
                <a:spcPct val="90000"/>
              </a:lnSpc>
            </a:pPr>
            <a:endParaRPr lang="en-US" altLang="en-US" sz="1200" dirty="0"/>
          </a:p>
          <a:p>
            <a:pPr>
              <a:lnSpc>
                <a:spcPct val="90000"/>
              </a:lnSpc>
              <a:buFont typeface="Monotype Sorts" pitchFamily="-84" charset="2"/>
              <a:buNone/>
            </a:pPr>
            <a:r>
              <a:rPr lang="en-US" altLang="en-US" sz="2400" dirty="0"/>
              <a:t>4.	If Finish [</a:t>
            </a:r>
            <a:r>
              <a:rPr lang="en-US" altLang="en-US" sz="2400" dirty="0" err="1"/>
              <a:t>i</a:t>
            </a:r>
            <a:r>
              <a:rPr lang="en-US" altLang="en-US" sz="2400" dirty="0"/>
              <a:t>] == true for all </a:t>
            </a:r>
            <a:r>
              <a:rPr lang="en-US" altLang="en-US" sz="2400" dirty="0" err="1"/>
              <a:t>i</a:t>
            </a:r>
            <a:r>
              <a:rPr lang="en-US" altLang="en-US" sz="2400" dirty="0"/>
              <a:t>, then the system is in a safe state</a:t>
            </a:r>
          </a:p>
        </p:txBody>
      </p:sp>
    </p:spTree>
    <p:extLst>
      <p:ext uri="{BB962C8B-B14F-4D97-AF65-F5344CB8AC3E}">
        <p14:creationId xmlns:p14="http://schemas.microsoft.com/office/powerpoint/2010/main" val="1643199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304800"/>
            <a:ext cx="7924800" cy="762000"/>
          </a:xfrm>
        </p:spPr>
        <p:txBody>
          <a:bodyPr/>
          <a:lstStyle/>
          <a:p>
            <a:pPr eaLnBrk="1" hangingPunct="1"/>
            <a:r>
              <a:rPr lang="en-US" altLang="en-US" sz="2800" dirty="0"/>
              <a:t>Resource-Request Algorithm for </a:t>
            </a:r>
            <a:br>
              <a:rPr lang="en-US" altLang="en-US" sz="2800" dirty="0"/>
            </a:br>
            <a:r>
              <a:rPr lang="en-US" altLang="en-US" sz="2800" dirty="0"/>
              <a:t>Process </a:t>
            </a:r>
            <a:r>
              <a:rPr lang="en-US" altLang="en-US" sz="2800" i="1" dirty="0"/>
              <a:t>P</a:t>
            </a:r>
            <a:r>
              <a:rPr lang="en-US" altLang="en-US" sz="2800" i="1" baseline="-25000" dirty="0"/>
              <a:t>i</a:t>
            </a:r>
            <a:endParaRPr lang="en-US" altLang="en-US" sz="2800" dirty="0"/>
          </a:p>
        </p:txBody>
      </p:sp>
      <p:sp>
        <p:nvSpPr>
          <p:cNvPr id="32771" name="Rectangle 3"/>
          <p:cNvSpPr>
            <a:spLocks noGrp="1" noChangeArrowheads="1"/>
          </p:cNvSpPr>
          <p:nvPr>
            <p:ph type="body" idx="1"/>
          </p:nvPr>
        </p:nvSpPr>
        <p:spPr>
          <a:xfrm>
            <a:off x="228600" y="1409700"/>
            <a:ext cx="8534399" cy="4686300"/>
          </a:xfrm>
        </p:spPr>
        <p:txBody>
          <a:bodyPr/>
          <a:lstStyle/>
          <a:p>
            <a:pPr marL="800100" lvl="1" indent="-342900" algn="just">
              <a:lnSpc>
                <a:spcPct val="150000"/>
              </a:lnSpc>
              <a:buClrTx/>
              <a:buFont typeface="+mj-lt"/>
              <a:buAutoNum type="arabicPeriod"/>
              <a:defRPr/>
            </a:pPr>
            <a:r>
              <a:rPr lang="en-US" altLang="en-US" dirty="0">
                <a:solidFill>
                  <a:schemeClr val="tx1"/>
                </a:solidFill>
                <a:sym typeface="Symbol" pitchFamily="18" charset="2"/>
              </a:rPr>
              <a:t>If </a:t>
            </a:r>
            <a:r>
              <a:rPr lang="en-US" altLang="en-US" dirty="0" err="1">
                <a:solidFill>
                  <a:srgbClr val="0000FF"/>
                </a:solidFill>
              </a:rPr>
              <a:t>Need</a:t>
            </a:r>
            <a:r>
              <a:rPr lang="en-US" altLang="en-US" baseline="-25000" dirty="0" err="1">
                <a:solidFill>
                  <a:srgbClr val="0000FF"/>
                </a:solidFill>
              </a:rPr>
              <a:t>i</a:t>
            </a:r>
            <a:r>
              <a:rPr lang="en-US" altLang="en-US" dirty="0">
                <a:solidFill>
                  <a:srgbClr val="0000FF"/>
                </a:solidFill>
              </a:rPr>
              <a:t> </a:t>
            </a:r>
            <a:r>
              <a:rPr lang="en-US" altLang="en-US" dirty="0">
                <a:solidFill>
                  <a:srgbClr val="0000FF"/>
                </a:solidFill>
                <a:sym typeface="Symbol" pitchFamily="18" charset="2"/>
              </a:rPr>
              <a:t> Available</a:t>
            </a:r>
            <a:r>
              <a:rPr lang="en-US" altLang="en-US" dirty="0">
                <a:solidFill>
                  <a:schemeClr val="tx1"/>
                </a:solidFill>
                <a:sym typeface="Symbol" pitchFamily="18" charset="2"/>
              </a:rPr>
              <a:t>, go to step 2.  Otherwise P</a:t>
            </a:r>
            <a:r>
              <a:rPr lang="en-US" altLang="en-US" baseline="-25000" dirty="0">
                <a:solidFill>
                  <a:schemeClr val="tx1"/>
                </a:solidFill>
                <a:sym typeface="Symbol" pitchFamily="18" charset="2"/>
              </a:rPr>
              <a:t>i</a:t>
            </a:r>
            <a:r>
              <a:rPr lang="en-US" altLang="en-US" dirty="0">
                <a:solidFill>
                  <a:schemeClr val="tx1"/>
                </a:solidFill>
                <a:sym typeface="Symbol" pitchFamily="18" charset="2"/>
              </a:rPr>
              <a:t>  must wait, since resources are not available</a:t>
            </a:r>
          </a:p>
          <a:p>
            <a:pPr marL="800100" lvl="1" indent="-342900">
              <a:lnSpc>
                <a:spcPct val="150000"/>
              </a:lnSpc>
              <a:buClrTx/>
              <a:buFont typeface="+mj-lt"/>
              <a:buAutoNum type="arabicPeriod"/>
              <a:defRPr/>
            </a:pPr>
            <a:r>
              <a:rPr lang="en-US" altLang="en-US" dirty="0">
                <a:solidFill>
                  <a:schemeClr val="tx1"/>
                </a:solidFill>
                <a:sym typeface="Symbol" pitchFamily="18" charset="2"/>
              </a:rPr>
              <a:t>Allocate requested resources to P</a:t>
            </a:r>
            <a:r>
              <a:rPr lang="en-US" altLang="en-US" baseline="-25000" dirty="0">
                <a:solidFill>
                  <a:schemeClr val="tx1"/>
                </a:solidFill>
                <a:sym typeface="Symbol" pitchFamily="18" charset="2"/>
              </a:rPr>
              <a:t>i</a:t>
            </a:r>
            <a:r>
              <a:rPr lang="en-US" altLang="en-US" dirty="0">
                <a:solidFill>
                  <a:schemeClr val="tx1"/>
                </a:solidFill>
                <a:sym typeface="Symbol" pitchFamily="18" charset="2"/>
              </a:rPr>
              <a:t> </a:t>
            </a:r>
          </a:p>
          <a:p>
            <a:pPr marL="800100" lvl="1" indent="-342900">
              <a:lnSpc>
                <a:spcPct val="150000"/>
              </a:lnSpc>
              <a:buClrTx/>
              <a:buFont typeface="+mj-lt"/>
              <a:buAutoNum type="arabicPeriod"/>
              <a:defRPr/>
            </a:pPr>
            <a:r>
              <a:rPr lang="en-US" altLang="en-US" dirty="0">
                <a:solidFill>
                  <a:schemeClr val="tx1"/>
                </a:solidFill>
                <a:sym typeface="Symbol" pitchFamily="18" charset="2"/>
              </a:rPr>
              <a:t>Once P</a:t>
            </a:r>
            <a:r>
              <a:rPr lang="en-US" altLang="en-US" baseline="-25000" dirty="0">
                <a:solidFill>
                  <a:schemeClr val="tx1"/>
                </a:solidFill>
                <a:sym typeface="Symbol" pitchFamily="18" charset="2"/>
              </a:rPr>
              <a:t>i </a:t>
            </a:r>
            <a:r>
              <a:rPr lang="en-US" altLang="en-US" dirty="0">
                <a:solidFill>
                  <a:schemeClr val="tx1"/>
                </a:solidFill>
                <a:sym typeface="Symbol" pitchFamily="18" charset="2"/>
              </a:rPr>
              <a:t>terminates update Available matrix by adding the resource instances released by P</a:t>
            </a:r>
            <a:r>
              <a:rPr lang="en-US" altLang="en-US" baseline="-25000" dirty="0">
                <a:solidFill>
                  <a:schemeClr val="tx1"/>
                </a:solidFill>
                <a:sym typeface="Symbol" pitchFamily="18" charset="2"/>
              </a:rPr>
              <a:t>i</a:t>
            </a:r>
            <a:endParaRPr lang="en-US" altLang="en-US" dirty="0">
              <a:solidFill>
                <a:schemeClr val="tx1"/>
              </a:solidFill>
              <a:sym typeface="Symbol" pitchFamily="18" charset="2"/>
            </a:endParaRPr>
          </a:p>
          <a:p>
            <a:pPr lvl="3">
              <a:lnSpc>
                <a:spcPct val="150000"/>
              </a:lnSpc>
              <a:buClrTx/>
              <a:buFontTx/>
              <a:buNone/>
              <a:defRPr/>
            </a:pPr>
            <a:r>
              <a:rPr lang="en-US" altLang="en-US" sz="2300" dirty="0">
                <a:sym typeface="Symbol" pitchFamily="18" charset="2"/>
              </a:rPr>
              <a:t>		Available = Available  + </a:t>
            </a:r>
            <a:r>
              <a:rPr lang="en-US" altLang="en-US" sz="2300" dirty="0" err="1">
                <a:sym typeface="Symbol" pitchFamily="18" charset="2"/>
              </a:rPr>
              <a:t>Allocation</a:t>
            </a:r>
            <a:r>
              <a:rPr lang="en-US" altLang="en-US" sz="2300" baseline="-25000" dirty="0" err="1">
                <a:sym typeface="Symbol" pitchFamily="18" charset="2"/>
              </a:rPr>
              <a:t>i</a:t>
            </a:r>
            <a:r>
              <a:rPr lang="en-US" altLang="en-US" sz="2300" dirty="0">
                <a:sym typeface="Symbol" pitchFamily="18" charset="2"/>
              </a:rPr>
              <a:t>;</a:t>
            </a:r>
          </a:p>
          <a:p>
            <a:pPr marL="1050925" lvl="2" indent="-457200">
              <a:lnSpc>
                <a:spcPct val="150000"/>
              </a:lnSpc>
              <a:buClrTx/>
              <a:buFont typeface="+mj-lt"/>
              <a:buAutoNum type="arabicPeriod" startAt="4"/>
              <a:defRPr/>
            </a:pPr>
            <a:r>
              <a:rPr lang="en-US" altLang="en-US" sz="2300" dirty="0">
                <a:sym typeface="Symbol" pitchFamily="18" charset="2"/>
              </a:rPr>
              <a:t>If P</a:t>
            </a:r>
            <a:r>
              <a:rPr lang="en-US" altLang="en-US" sz="2300" baseline="-25000" dirty="0">
                <a:sym typeface="Symbol" pitchFamily="18" charset="2"/>
              </a:rPr>
              <a:t>i </a:t>
            </a:r>
            <a:r>
              <a:rPr lang="en-US" altLang="en-US" sz="2300" dirty="0">
                <a:sym typeface="Symbol" pitchFamily="18" charset="2"/>
              </a:rPr>
              <a:t>is still in the execution then</a:t>
            </a:r>
          </a:p>
          <a:p>
            <a:pPr lvl="3">
              <a:lnSpc>
                <a:spcPct val="150000"/>
              </a:lnSpc>
              <a:buClrTx/>
              <a:buNone/>
              <a:defRPr/>
            </a:pPr>
            <a:r>
              <a:rPr lang="en-US" altLang="en-US" sz="2300" dirty="0">
                <a:sym typeface="Symbol" pitchFamily="18" charset="2"/>
              </a:rPr>
              <a:t>Available = Available  -  </a:t>
            </a:r>
            <a:r>
              <a:rPr lang="en-US" altLang="en-US" sz="2300" dirty="0" err="1">
                <a:sym typeface="Symbol" pitchFamily="18" charset="2"/>
              </a:rPr>
              <a:t>Need</a:t>
            </a:r>
            <a:r>
              <a:rPr lang="en-US" altLang="en-US" sz="2300" baseline="-25000" dirty="0" err="1">
                <a:sym typeface="Symbol" pitchFamily="18" charset="2"/>
              </a:rPr>
              <a:t>i</a:t>
            </a:r>
            <a:r>
              <a:rPr lang="en-US" altLang="en-US" sz="2300" dirty="0">
                <a:sym typeface="Symbol" pitchFamily="18" charset="2"/>
              </a:rPr>
              <a:t>;</a:t>
            </a:r>
          </a:p>
          <a:p>
            <a:pPr lvl="3">
              <a:lnSpc>
                <a:spcPct val="150000"/>
              </a:lnSpc>
              <a:buClrTx/>
              <a:buFontTx/>
              <a:buNone/>
              <a:defRPr/>
            </a:pPr>
            <a:r>
              <a:rPr lang="en-US" altLang="en-US" sz="2300" dirty="0">
                <a:sym typeface="Symbol" pitchFamily="18" charset="2"/>
              </a:rPr>
              <a:t>		</a:t>
            </a:r>
          </a:p>
        </p:txBody>
      </p:sp>
    </p:spTree>
    <p:extLst>
      <p:ext uri="{BB962C8B-B14F-4D97-AF65-F5344CB8AC3E}">
        <p14:creationId xmlns:p14="http://schemas.microsoft.com/office/powerpoint/2010/main" val="2190037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64435" y="446087"/>
            <a:ext cx="6629400" cy="576263"/>
          </a:xfrm>
        </p:spPr>
        <p:txBody>
          <a:bodyPr/>
          <a:lstStyle/>
          <a:p>
            <a:pPr eaLnBrk="1" hangingPunct="1"/>
            <a:r>
              <a:rPr lang="en-US" altLang="en-US" sz="3000" dirty="0">
                <a:solidFill>
                  <a:srgbClr val="C00000"/>
                </a:solidFill>
              </a:rPr>
              <a:t>Example of Banker’s</a:t>
            </a:r>
            <a:r>
              <a:rPr lang="en-US" altLang="ja-JP" sz="3000" dirty="0">
                <a:solidFill>
                  <a:srgbClr val="C00000"/>
                </a:solidFill>
              </a:rPr>
              <a:t> Algorithm</a:t>
            </a:r>
            <a:endParaRPr lang="en-US" altLang="en-US" sz="3000" dirty="0">
              <a:solidFill>
                <a:srgbClr val="C00000"/>
              </a:solidFill>
            </a:endParaRPr>
          </a:p>
        </p:txBody>
      </p:sp>
      <p:sp>
        <p:nvSpPr>
          <p:cNvPr id="31747" name="Rectangle 3"/>
          <p:cNvSpPr>
            <a:spLocks noGrp="1" noChangeArrowheads="1"/>
          </p:cNvSpPr>
          <p:nvPr>
            <p:ph type="body" idx="1"/>
          </p:nvPr>
        </p:nvSpPr>
        <p:spPr>
          <a:xfrm>
            <a:off x="381000" y="1403350"/>
            <a:ext cx="8458200" cy="1568450"/>
          </a:xfrm>
        </p:spPr>
        <p:txBody>
          <a:bodyPr/>
          <a:lstStyle/>
          <a:p>
            <a:pPr>
              <a:tabLst>
                <a:tab pos="1371600" algn="l"/>
                <a:tab pos="2395538" algn="ctr"/>
                <a:tab pos="3594100" algn="ctr"/>
                <a:tab pos="4805363" algn="ctr"/>
              </a:tabLst>
            </a:pPr>
            <a:r>
              <a:rPr lang="en-US" altLang="en-US" sz="2400" dirty="0"/>
              <a:t>5 processes </a:t>
            </a:r>
            <a:r>
              <a:rPr lang="en-US" altLang="en-US" sz="2400" i="1" dirty="0"/>
              <a:t>P</a:t>
            </a:r>
            <a:r>
              <a:rPr lang="en-US" altLang="en-US" sz="2400" baseline="-25000" dirty="0"/>
              <a:t>1  </a:t>
            </a:r>
            <a:r>
              <a:rPr lang="en-US" altLang="en-US" sz="2400" dirty="0"/>
              <a:t>through </a:t>
            </a:r>
            <a:r>
              <a:rPr lang="en-US" altLang="en-US" sz="2400" i="1" dirty="0"/>
              <a:t>P</a:t>
            </a:r>
            <a:r>
              <a:rPr lang="en-US" altLang="en-US" sz="2400" baseline="-25000" dirty="0"/>
              <a:t>5</a:t>
            </a:r>
            <a:r>
              <a:rPr lang="en-US" altLang="en-US" sz="2400" dirty="0"/>
              <a:t>; </a:t>
            </a:r>
          </a:p>
          <a:p>
            <a:pPr>
              <a:tabLst>
                <a:tab pos="1371600" algn="l"/>
                <a:tab pos="2395538" algn="ctr"/>
                <a:tab pos="3594100" algn="ctr"/>
                <a:tab pos="4805363" algn="ctr"/>
              </a:tabLst>
            </a:pPr>
            <a:r>
              <a:rPr lang="en-US" altLang="en-US" sz="2400" dirty="0"/>
              <a:t>3 resources:  </a:t>
            </a:r>
            <a:r>
              <a:rPr lang="en-US" altLang="en-US" sz="2400" i="1" dirty="0"/>
              <a:t>A</a:t>
            </a:r>
            <a:r>
              <a:rPr lang="en-US" altLang="en-US" sz="2400" dirty="0"/>
              <a:t> (10 instances),  </a:t>
            </a:r>
            <a:r>
              <a:rPr lang="en-US" altLang="en-US" sz="2400" i="1" dirty="0"/>
              <a:t>B</a:t>
            </a:r>
            <a:r>
              <a:rPr lang="en-US" altLang="en-US" sz="2400" dirty="0"/>
              <a:t> (5instances), and </a:t>
            </a:r>
            <a:r>
              <a:rPr lang="en-US" altLang="en-US" sz="2400" i="1" dirty="0"/>
              <a:t>C</a:t>
            </a:r>
            <a:r>
              <a:rPr lang="en-US" altLang="en-US" sz="2400" dirty="0"/>
              <a:t> (7 instances)</a:t>
            </a:r>
          </a:p>
          <a:p>
            <a:pPr>
              <a:tabLst>
                <a:tab pos="1371600" algn="l"/>
                <a:tab pos="2395538" algn="ctr"/>
                <a:tab pos="3594100" algn="ctr"/>
                <a:tab pos="4805363" algn="ctr"/>
              </a:tabLst>
            </a:pPr>
            <a:r>
              <a:rPr lang="en-US" altLang="en-US" sz="2400" dirty="0"/>
              <a:t>Snapshot at time </a:t>
            </a:r>
            <a:r>
              <a:rPr lang="en-US" altLang="en-US" sz="2400" i="1" dirty="0"/>
              <a:t>T</a:t>
            </a:r>
            <a:r>
              <a:rPr lang="en-US" altLang="en-US" sz="2400" baseline="-25000" dirty="0"/>
              <a:t>0</a:t>
            </a:r>
            <a:r>
              <a:rPr lang="en-US" altLang="en-US" sz="2400" dirty="0"/>
              <a:t>:		</a:t>
            </a:r>
          </a:p>
        </p:txBody>
      </p:sp>
      <p:graphicFrame>
        <p:nvGraphicFramePr>
          <p:cNvPr id="2" name="Table 1"/>
          <p:cNvGraphicFramePr>
            <a:graphicFrameLocks noGrp="1"/>
          </p:cNvGraphicFramePr>
          <p:nvPr>
            <p:extLst>
              <p:ext uri="{D42A27DB-BD31-4B8C-83A1-F6EECF244321}">
                <p14:modId xmlns:p14="http://schemas.microsoft.com/office/powerpoint/2010/main" val="1985738513"/>
              </p:ext>
            </p:extLst>
          </p:nvPr>
        </p:nvGraphicFramePr>
        <p:xfrm>
          <a:off x="228600" y="3200400"/>
          <a:ext cx="6095999" cy="309372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40228">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sz="2200" dirty="0">
                          <a:solidFill>
                            <a:schemeClr val="tx1"/>
                          </a:solidFill>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3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gridSpan="3">
                  <a:txBody>
                    <a:bodyPr/>
                    <a:lstStyle/>
                    <a:p>
                      <a:pPr algn="ctr"/>
                      <a:r>
                        <a:rPr lang="en-US" sz="2300" dirty="0">
                          <a:solidFill>
                            <a:schemeClr val="tx1"/>
                          </a:solidFill>
                        </a:rPr>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370840">
                <a:tc>
                  <a:txBody>
                    <a:bodyPr/>
                    <a:lstStyle/>
                    <a:p>
                      <a:pPr algn="ctr"/>
                      <a:r>
                        <a:rPr lang="en-US" sz="2300" dirty="0">
                          <a:solidFill>
                            <a:schemeClr val="tx1"/>
                          </a:solidFill>
                        </a:rPr>
                        <a:t>p</a:t>
                      </a:r>
                      <a:r>
                        <a:rPr lang="en-US" sz="230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2"/>
                  </a:ext>
                </a:extLst>
              </a:tr>
              <a:tr h="370840">
                <a:tc>
                  <a:txBody>
                    <a:bodyPr/>
                    <a:lstStyle/>
                    <a:p>
                      <a:pPr algn="ctr"/>
                      <a:r>
                        <a:rPr lang="en-US" sz="2300" dirty="0">
                          <a:solidFill>
                            <a:schemeClr val="tx1"/>
                          </a:solidFill>
                        </a:rPr>
                        <a:t>P</a:t>
                      </a:r>
                      <a:r>
                        <a:rPr lang="en-US" sz="230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3"/>
                  </a:ext>
                </a:extLst>
              </a:tr>
              <a:tr h="370840">
                <a:tc>
                  <a:txBody>
                    <a:bodyPr/>
                    <a:lstStyle/>
                    <a:p>
                      <a:pPr algn="ctr"/>
                      <a:r>
                        <a:rPr lang="en-US" sz="2300" dirty="0">
                          <a:solidFill>
                            <a:schemeClr val="tx1"/>
                          </a:solidFill>
                        </a:rPr>
                        <a:t>P</a:t>
                      </a:r>
                      <a:r>
                        <a:rPr lang="en-US" sz="230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4"/>
                  </a:ext>
                </a:extLst>
              </a:tr>
              <a:tr h="370840">
                <a:tc>
                  <a:txBody>
                    <a:bodyPr/>
                    <a:lstStyle/>
                    <a:p>
                      <a:pPr algn="ctr"/>
                      <a:r>
                        <a:rPr lang="en-US" sz="2300" dirty="0">
                          <a:solidFill>
                            <a:schemeClr val="tx1"/>
                          </a:solidFill>
                        </a:rPr>
                        <a:t>P</a:t>
                      </a:r>
                      <a:r>
                        <a:rPr lang="en-US" sz="230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5"/>
                  </a:ext>
                </a:extLst>
              </a:tr>
              <a:tr h="370840">
                <a:tc>
                  <a:txBody>
                    <a:bodyPr/>
                    <a:lstStyle/>
                    <a:p>
                      <a:pPr algn="ctr"/>
                      <a:r>
                        <a:rPr lang="en-US" sz="2300" dirty="0">
                          <a:solidFill>
                            <a:schemeClr val="tx1"/>
                          </a:solidFill>
                        </a:rPr>
                        <a:t>P</a:t>
                      </a:r>
                      <a:r>
                        <a:rPr lang="en-US" sz="2300" baseline="-25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38908414"/>
              </p:ext>
            </p:extLst>
          </p:nvPr>
        </p:nvGraphicFramePr>
        <p:xfrm>
          <a:off x="6629400" y="3733800"/>
          <a:ext cx="2057400" cy="141500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0">
                <a:tc gridSpan="3">
                  <a:txBody>
                    <a:bodyPr/>
                    <a:lstStyle/>
                    <a:p>
                      <a:pPr algn="ctr"/>
                      <a:r>
                        <a:rPr lang="en-US" sz="23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531082">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8BFD112E-44FF-4DE5-8F52-6EBA2D3035A4}"/>
              </a:ext>
            </a:extLst>
          </p:cNvPr>
          <p:cNvSpPr/>
          <p:nvPr/>
        </p:nvSpPr>
        <p:spPr>
          <a:xfrm>
            <a:off x="1447800" y="3698630"/>
            <a:ext cx="838200" cy="3159370"/>
          </a:xfrm>
          <a:prstGeom prst="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chemeClr val="tx1"/>
                </a:solidFill>
                <a:highlight>
                  <a:srgbClr val="00FFFF"/>
                </a:highlight>
                <a:sym typeface="Symbol" panose="05050102010706020507" pitchFamily="18" charset="2"/>
              </a:rPr>
              <a:t>=</a:t>
            </a:r>
            <a:r>
              <a:rPr lang="en-US" dirty="0">
                <a:solidFill>
                  <a:schemeClr val="tx1"/>
                </a:solidFill>
                <a:highlight>
                  <a:srgbClr val="00FFFF"/>
                </a:highlight>
              </a:rPr>
              <a:t>7</a:t>
            </a:r>
          </a:p>
        </p:txBody>
      </p:sp>
      <p:sp>
        <p:nvSpPr>
          <p:cNvPr id="8" name="Rectangle 7">
            <a:extLst>
              <a:ext uri="{FF2B5EF4-FFF2-40B4-BE49-F238E27FC236}">
                <a16:creationId xmlns:a16="http://schemas.microsoft.com/office/drawing/2014/main" id="{A7229AF7-4398-46C4-BAE5-14C6B35E1302}"/>
              </a:ext>
            </a:extLst>
          </p:cNvPr>
          <p:cNvSpPr/>
          <p:nvPr/>
        </p:nvSpPr>
        <p:spPr>
          <a:xfrm>
            <a:off x="2286000" y="1783622"/>
            <a:ext cx="2133600" cy="585168"/>
          </a:xfrm>
          <a:prstGeom prst="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6F438C5-5BA6-4996-8C33-6CC48DF8B3D5}"/>
              </a:ext>
            </a:extLst>
          </p:cNvPr>
          <p:cNvGrpSpPr/>
          <p:nvPr/>
        </p:nvGrpSpPr>
        <p:grpSpPr>
          <a:xfrm>
            <a:off x="6523687" y="3226479"/>
            <a:ext cx="2330446" cy="2684323"/>
            <a:chOff x="6523687" y="3226479"/>
            <a:chExt cx="2330446" cy="2684323"/>
          </a:xfrm>
        </p:grpSpPr>
        <p:sp>
          <p:nvSpPr>
            <p:cNvPr id="7" name="Rectangle 6">
              <a:extLst>
                <a:ext uri="{FF2B5EF4-FFF2-40B4-BE49-F238E27FC236}">
                  <a16:creationId xmlns:a16="http://schemas.microsoft.com/office/drawing/2014/main" id="{68375BE6-04B4-4667-9721-8DDF9AEAE84C}"/>
                </a:ext>
              </a:extLst>
            </p:cNvPr>
            <p:cNvSpPr/>
            <p:nvPr/>
          </p:nvSpPr>
          <p:spPr>
            <a:xfrm>
              <a:off x="6629400" y="4174490"/>
              <a:ext cx="762000" cy="1736312"/>
            </a:xfrm>
            <a:prstGeom prst="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2000" b="1" dirty="0">
                  <a:solidFill>
                    <a:schemeClr val="tx1"/>
                  </a:solidFill>
                  <a:highlight>
                    <a:srgbClr val="00FFFF"/>
                  </a:highlight>
                </a:rPr>
                <a:t>10-7</a:t>
              </a:r>
            </a:p>
          </p:txBody>
        </p:sp>
        <p:sp>
          <p:nvSpPr>
            <p:cNvPr id="5" name="TextBox 4">
              <a:extLst>
                <a:ext uri="{FF2B5EF4-FFF2-40B4-BE49-F238E27FC236}">
                  <a16:creationId xmlns:a16="http://schemas.microsoft.com/office/drawing/2014/main" id="{D9F7CE6F-0207-43D4-8E33-39EE26415B8B}"/>
                </a:ext>
              </a:extLst>
            </p:cNvPr>
            <p:cNvSpPr txBox="1"/>
            <p:nvPr/>
          </p:nvSpPr>
          <p:spPr>
            <a:xfrm>
              <a:off x="6523687" y="3226479"/>
              <a:ext cx="2330446" cy="461665"/>
            </a:xfrm>
            <a:prstGeom prst="rect">
              <a:avLst/>
            </a:prstGeom>
            <a:noFill/>
          </p:spPr>
          <p:txBody>
            <a:bodyPr wrap="none" rtlCol="0">
              <a:spAutoFit/>
            </a:bodyPr>
            <a:lstStyle/>
            <a:p>
              <a:r>
                <a:rPr lang="en-US" b="1" dirty="0">
                  <a:highlight>
                    <a:srgbClr val="FFFF99"/>
                  </a:highlight>
                </a:rPr>
                <a:t>Total - Allocation</a:t>
              </a:r>
            </a:p>
          </p:txBody>
        </p:sp>
      </p:grpSp>
    </p:spTree>
    <p:extLst>
      <p:ext uri="{BB962C8B-B14F-4D97-AF65-F5344CB8AC3E}">
        <p14:creationId xmlns:p14="http://schemas.microsoft.com/office/powerpoint/2010/main" val="325591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chor="ctr"/>
          <a:lstStyle/>
          <a:p>
            <a:pPr eaLnBrk="1" hangingPunct="1"/>
            <a:r>
              <a:rPr lang="en-US" altLang="en-US" dirty="0">
                <a:solidFill>
                  <a:schemeClr val="tx1"/>
                </a:solidFill>
              </a:rPr>
              <a:t>Step 2: Calculate Need matrix</a:t>
            </a:r>
          </a:p>
        </p:txBody>
      </p:sp>
      <p:sp>
        <p:nvSpPr>
          <p:cNvPr id="32771" name="Rectangle 3"/>
          <p:cNvSpPr>
            <a:spLocks noGrp="1" noChangeArrowheads="1"/>
          </p:cNvSpPr>
          <p:nvPr>
            <p:ph type="body" idx="1"/>
          </p:nvPr>
        </p:nvSpPr>
        <p:spPr>
          <a:xfrm>
            <a:off x="457200" y="1212851"/>
            <a:ext cx="8047038" cy="539749"/>
          </a:xfrm>
        </p:spPr>
        <p:txBody>
          <a:bodyPr/>
          <a:lstStyle/>
          <a:p>
            <a:pPr>
              <a:spcBef>
                <a:spcPts val="0"/>
              </a:spcBef>
              <a:tabLst>
                <a:tab pos="2452688" algn="l"/>
                <a:tab pos="3492500" algn="ctr"/>
              </a:tabLst>
            </a:pPr>
            <a:r>
              <a:rPr lang="en-US" altLang="en-US" sz="2300" b="1" i="1" dirty="0"/>
              <a:t>Need</a:t>
            </a:r>
            <a:r>
              <a:rPr lang="en-US" altLang="en-US" sz="2300" dirty="0"/>
              <a:t> = </a:t>
            </a:r>
            <a:r>
              <a:rPr lang="en-US" altLang="en-US" sz="2300" b="1" i="1" dirty="0"/>
              <a:t>Max</a:t>
            </a:r>
            <a:r>
              <a:rPr lang="en-US" altLang="en-US" sz="2300" b="1" dirty="0"/>
              <a:t> – </a:t>
            </a:r>
            <a:r>
              <a:rPr lang="en-US" altLang="en-US" sz="2300" b="1" i="1" dirty="0"/>
              <a:t>Allocation</a:t>
            </a:r>
            <a:endParaRPr lang="en-US" altLang="en-US" sz="2300" b="1" dirty="0"/>
          </a:p>
        </p:txBody>
      </p:sp>
      <p:graphicFrame>
        <p:nvGraphicFramePr>
          <p:cNvPr id="4" name="Table 3"/>
          <p:cNvGraphicFramePr>
            <a:graphicFrameLocks noGrp="1"/>
          </p:cNvGraphicFramePr>
          <p:nvPr>
            <p:extLst>
              <p:ext uri="{D42A27DB-BD31-4B8C-83A1-F6EECF244321}">
                <p14:modId xmlns:p14="http://schemas.microsoft.com/office/powerpoint/2010/main" val="389778971"/>
              </p:ext>
            </p:extLst>
          </p:nvPr>
        </p:nvGraphicFramePr>
        <p:xfrm>
          <a:off x="533401" y="1828800"/>
          <a:ext cx="8000998" cy="3168150"/>
        </p:xfrm>
        <a:graphic>
          <a:graphicData uri="http://schemas.openxmlformats.org/drawingml/2006/table">
            <a:tbl>
              <a:tblPr firstRow="1" bandRow="1">
                <a:tableStyleId>{00A15C55-8517-42AA-B614-E9B94910E393}</a:tableStyleId>
              </a:tblPr>
              <a:tblGrid>
                <a:gridCol w="1134320">
                  <a:extLst>
                    <a:ext uri="{9D8B030D-6E8A-4147-A177-3AD203B41FA5}">
                      <a16:colId xmlns:a16="http://schemas.microsoft.com/office/drawing/2014/main" val="20000"/>
                    </a:ext>
                  </a:extLst>
                </a:gridCol>
                <a:gridCol w="638055">
                  <a:extLst>
                    <a:ext uri="{9D8B030D-6E8A-4147-A177-3AD203B41FA5}">
                      <a16:colId xmlns:a16="http://schemas.microsoft.com/office/drawing/2014/main" val="20001"/>
                    </a:ext>
                  </a:extLst>
                </a:gridCol>
                <a:gridCol w="779844">
                  <a:extLst>
                    <a:ext uri="{9D8B030D-6E8A-4147-A177-3AD203B41FA5}">
                      <a16:colId xmlns:a16="http://schemas.microsoft.com/office/drawing/2014/main" val="20002"/>
                    </a:ext>
                  </a:extLst>
                </a:gridCol>
                <a:gridCol w="688694">
                  <a:extLst>
                    <a:ext uri="{9D8B030D-6E8A-4147-A177-3AD203B41FA5}">
                      <a16:colId xmlns:a16="http://schemas.microsoft.com/office/drawing/2014/main" val="20003"/>
                    </a:ext>
                  </a:extLst>
                </a:gridCol>
                <a:gridCol w="810227">
                  <a:extLst>
                    <a:ext uri="{9D8B030D-6E8A-4147-A177-3AD203B41FA5}">
                      <a16:colId xmlns:a16="http://schemas.microsoft.com/office/drawing/2014/main" val="20004"/>
                    </a:ext>
                  </a:extLst>
                </a:gridCol>
                <a:gridCol w="810227">
                  <a:extLst>
                    <a:ext uri="{9D8B030D-6E8A-4147-A177-3AD203B41FA5}">
                      <a16:colId xmlns:a16="http://schemas.microsoft.com/office/drawing/2014/main" val="20005"/>
                    </a:ext>
                  </a:extLst>
                </a:gridCol>
                <a:gridCol w="810227">
                  <a:extLst>
                    <a:ext uri="{9D8B030D-6E8A-4147-A177-3AD203B41FA5}">
                      <a16:colId xmlns:a16="http://schemas.microsoft.com/office/drawing/2014/main" val="20006"/>
                    </a:ext>
                  </a:extLst>
                </a:gridCol>
                <a:gridCol w="810227">
                  <a:extLst>
                    <a:ext uri="{9D8B030D-6E8A-4147-A177-3AD203B41FA5}">
                      <a16:colId xmlns:a16="http://schemas.microsoft.com/office/drawing/2014/main" val="20007"/>
                    </a:ext>
                  </a:extLst>
                </a:gridCol>
                <a:gridCol w="810227">
                  <a:extLst>
                    <a:ext uri="{9D8B030D-6E8A-4147-A177-3AD203B41FA5}">
                      <a16:colId xmlns:a16="http://schemas.microsoft.com/office/drawing/2014/main" val="20008"/>
                    </a:ext>
                  </a:extLst>
                </a:gridCol>
                <a:gridCol w="708950">
                  <a:extLst>
                    <a:ext uri="{9D8B030D-6E8A-4147-A177-3AD203B41FA5}">
                      <a16:colId xmlns:a16="http://schemas.microsoft.com/office/drawing/2014/main" val="20009"/>
                    </a:ext>
                  </a:extLst>
                </a:gridCol>
              </a:tblGrid>
              <a:tr h="457200">
                <a:tc>
                  <a:txBody>
                    <a:bodyPr/>
                    <a:lstStyle/>
                    <a:p>
                      <a:pPr algn="ctr"/>
                      <a:r>
                        <a:rPr lang="en-US" sz="2000" dirty="0">
                          <a:solidFill>
                            <a:schemeClr val="tx1"/>
                          </a:solidFill>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endParaRPr lang="en-US" dirty="0"/>
                    </a:p>
                  </a:txBody>
                  <a:tcPr/>
                </a:tc>
                <a:tc hMerge="1">
                  <a:txBody>
                    <a:bodyPr/>
                    <a:lstStyle/>
                    <a:p>
                      <a:endParaRPr lang="en-US" dirty="0"/>
                    </a:p>
                  </a:txBody>
                  <a:tcPr/>
                </a:tc>
                <a:tc gridSpan="3">
                  <a:txBody>
                    <a:bodyPr/>
                    <a:lstStyle/>
                    <a:p>
                      <a:pPr algn="ctr"/>
                      <a:r>
                        <a:rPr lang="en-US" sz="2000" dirty="0">
                          <a:solidFill>
                            <a:schemeClr val="tx1"/>
                          </a:solidFill>
                        </a:rPr>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a:p>
                  </a:txBody>
                  <a:tcPr/>
                </a:tc>
                <a:tc hMerge="1">
                  <a:txBody>
                    <a:bodyPr/>
                    <a:lstStyle/>
                    <a:p>
                      <a:endParaRPr lang="en-US" dirty="0"/>
                    </a:p>
                  </a:txBody>
                  <a:tcPr/>
                </a:tc>
                <a:tc gridSpan="3">
                  <a:txBody>
                    <a:bodyPr/>
                    <a:lstStyle/>
                    <a:p>
                      <a:pPr algn="ctr"/>
                      <a:r>
                        <a:rPr lang="en-US" sz="2000" dirty="0">
                          <a:solidFill>
                            <a:schemeClr val="tx1"/>
                          </a:solidFill>
                        </a:rPr>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hMerge="1">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0"/>
                  </a:ext>
                </a:extLst>
              </a:tr>
              <a:tr h="451825">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1"/>
                  </a:ext>
                </a:extLst>
              </a:tr>
              <a:tr h="451825">
                <a:tc>
                  <a:txBody>
                    <a:bodyPr/>
                    <a:lstStyle/>
                    <a:p>
                      <a:pPr algn="ctr"/>
                      <a:r>
                        <a:rPr lang="en-US" sz="2000" dirty="0">
                          <a:solidFill>
                            <a:schemeClr val="tx1"/>
                          </a:solidFill>
                        </a:rPr>
                        <a:t>p</a:t>
                      </a:r>
                      <a:r>
                        <a:rPr lang="en-US" sz="200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2"/>
                  </a:ext>
                </a:extLst>
              </a:tr>
              <a:tr h="451825">
                <a:tc>
                  <a:txBody>
                    <a:bodyPr/>
                    <a:lstStyle/>
                    <a:p>
                      <a:pPr algn="ctr"/>
                      <a:r>
                        <a:rPr lang="en-US" sz="2000" dirty="0">
                          <a:solidFill>
                            <a:schemeClr val="tx1"/>
                          </a:solidFill>
                        </a:rPr>
                        <a:t>P</a:t>
                      </a:r>
                      <a:r>
                        <a:rPr lang="en-US" sz="200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3"/>
                  </a:ext>
                </a:extLst>
              </a:tr>
              <a:tr h="451825">
                <a:tc>
                  <a:txBody>
                    <a:bodyPr/>
                    <a:lstStyle/>
                    <a:p>
                      <a:pPr algn="ctr"/>
                      <a:r>
                        <a:rPr lang="en-US" sz="2000" dirty="0">
                          <a:solidFill>
                            <a:schemeClr val="tx1"/>
                          </a:solidFill>
                        </a:rPr>
                        <a:t>P</a:t>
                      </a:r>
                      <a:r>
                        <a:rPr lang="en-US" sz="200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4"/>
                  </a:ext>
                </a:extLst>
              </a:tr>
              <a:tr h="451825">
                <a:tc>
                  <a:txBody>
                    <a:bodyPr/>
                    <a:lstStyle/>
                    <a:p>
                      <a:pPr algn="ctr"/>
                      <a:r>
                        <a:rPr lang="en-US" sz="2000" dirty="0">
                          <a:solidFill>
                            <a:schemeClr val="tx1"/>
                          </a:solidFill>
                        </a:rPr>
                        <a:t>P</a:t>
                      </a:r>
                      <a:r>
                        <a:rPr lang="en-US" sz="200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5"/>
                  </a:ext>
                </a:extLst>
              </a:tr>
              <a:tr h="451825">
                <a:tc>
                  <a:txBody>
                    <a:bodyPr/>
                    <a:lstStyle/>
                    <a:p>
                      <a:pPr algn="ctr"/>
                      <a:r>
                        <a:rPr lang="en-US" sz="2000" dirty="0">
                          <a:solidFill>
                            <a:schemeClr val="tx1"/>
                          </a:solidFill>
                        </a:rPr>
                        <a:t>P</a:t>
                      </a:r>
                      <a:r>
                        <a:rPr lang="en-US" sz="2000" baseline="-25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16229272"/>
              </p:ext>
            </p:extLst>
          </p:nvPr>
        </p:nvGraphicFramePr>
        <p:xfrm>
          <a:off x="7010400" y="76200"/>
          <a:ext cx="2057400" cy="12496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2"/>
          <p:cNvSpPr/>
          <p:nvPr/>
        </p:nvSpPr>
        <p:spPr>
          <a:xfrm>
            <a:off x="76200" y="5090160"/>
            <a:ext cx="8991600" cy="1200329"/>
          </a:xfrm>
          <a:prstGeom prst="rect">
            <a:avLst/>
          </a:prstGeom>
        </p:spPr>
        <p:txBody>
          <a:bodyPr wrap="square">
            <a:spAutoFit/>
          </a:bodyPr>
          <a:lstStyle/>
          <a:p>
            <a:pPr>
              <a:tabLst>
                <a:tab pos="1544638" algn="l"/>
                <a:tab pos="2452688" algn="ctr"/>
                <a:tab pos="3767138" algn="ctr"/>
                <a:tab pos="5022850" algn="ctr"/>
              </a:tabLst>
            </a:pPr>
            <a:r>
              <a:rPr lang="en-US" altLang="en-US" dirty="0"/>
              <a:t>Need (P</a:t>
            </a:r>
            <a:r>
              <a:rPr lang="en-US" altLang="en-US" baseline="-25000" dirty="0"/>
              <a:t>1</a:t>
            </a:r>
            <a:r>
              <a:rPr lang="en-US" altLang="en-US" dirty="0"/>
              <a:t>) </a:t>
            </a:r>
            <a:r>
              <a:rPr lang="en-US" altLang="en-US" dirty="0">
                <a:sym typeface="Symbol" pitchFamily="18" charset="2"/>
              </a:rPr>
              <a:t> (3,3,2)? (i.e. (7,4,3)  (3,3,2)  false – </a:t>
            </a:r>
            <a:r>
              <a:rPr lang="en-US" altLang="en-US" b="1" dirty="0">
                <a:solidFill>
                  <a:srgbClr val="C00000"/>
                </a:solidFill>
                <a:sym typeface="Symbol" pitchFamily="18" charset="2"/>
              </a:rPr>
              <a:t>WAIT (add P1 to Q)</a:t>
            </a:r>
          </a:p>
          <a:p>
            <a:pPr algn="just">
              <a:tabLst>
                <a:tab pos="1544638" algn="l"/>
                <a:tab pos="2452688" algn="ctr"/>
                <a:tab pos="3767138" algn="ctr"/>
                <a:tab pos="5022850" algn="ctr"/>
              </a:tabLst>
            </a:pPr>
            <a:r>
              <a:rPr lang="en-US" altLang="en-US" dirty="0"/>
              <a:t>Need (P</a:t>
            </a:r>
            <a:r>
              <a:rPr lang="en-US" altLang="en-US" baseline="-25000" dirty="0"/>
              <a:t>2</a:t>
            </a:r>
            <a:r>
              <a:rPr lang="en-US" altLang="en-US" dirty="0"/>
              <a:t>) </a:t>
            </a:r>
            <a:r>
              <a:rPr lang="en-US" altLang="en-US" dirty="0">
                <a:sym typeface="Symbol" pitchFamily="18" charset="2"/>
              </a:rPr>
              <a:t> (3,3,2)? (i.e. (1,2,2)  (3,3,2) true –</a:t>
            </a:r>
            <a:r>
              <a:rPr lang="en-US" altLang="en-US" b="1" dirty="0">
                <a:sym typeface="Symbol" pitchFamily="18" charset="2"/>
              </a:rPr>
              <a:t> ADD &lt;P2&gt; to safe seq</a:t>
            </a:r>
          </a:p>
          <a:p>
            <a:pPr>
              <a:tabLst>
                <a:tab pos="1544638" algn="l"/>
                <a:tab pos="2452688" algn="ctr"/>
                <a:tab pos="3767138" algn="ctr"/>
                <a:tab pos="5022850" algn="ctr"/>
              </a:tabLst>
            </a:pPr>
            <a:r>
              <a:rPr lang="en-US" altLang="en-US" i="1" dirty="0">
                <a:sym typeface="Symbol" pitchFamily="18" charset="2"/>
              </a:rPr>
              <a:t>Update Allocation matrix for P2 and Available matrix</a:t>
            </a:r>
          </a:p>
        </p:txBody>
      </p:sp>
      <p:sp>
        <p:nvSpPr>
          <p:cNvPr id="2" name="Oval 1">
            <a:extLst>
              <a:ext uri="{FF2B5EF4-FFF2-40B4-BE49-F238E27FC236}">
                <a16:creationId xmlns:a16="http://schemas.microsoft.com/office/drawing/2014/main" id="{B6616F31-B9C8-4745-854C-7C978F4A7409}"/>
              </a:ext>
            </a:extLst>
          </p:cNvPr>
          <p:cNvSpPr/>
          <p:nvPr/>
        </p:nvSpPr>
        <p:spPr>
          <a:xfrm>
            <a:off x="3810000" y="2743200"/>
            <a:ext cx="762000" cy="381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7E8F100-4603-4AAA-90CD-0FD48B30D55F}"/>
              </a:ext>
            </a:extLst>
          </p:cNvPr>
          <p:cNvSpPr/>
          <p:nvPr/>
        </p:nvSpPr>
        <p:spPr>
          <a:xfrm>
            <a:off x="6192745" y="2718535"/>
            <a:ext cx="814028" cy="470230"/>
          </a:xfrm>
          <a:prstGeom prst="rect">
            <a:avLst/>
          </a:prstGeom>
          <a:solidFill>
            <a:srgbClr val="8BFF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E179C6-3543-4C24-8891-E1D6E936D0DD}"/>
              </a:ext>
            </a:extLst>
          </p:cNvPr>
          <p:cNvSpPr/>
          <p:nvPr/>
        </p:nvSpPr>
        <p:spPr>
          <a:xfrm>
            <a:off x="6196371" y="3164780"/>
            <a:ext cx="2338028" cy="470230"/>
          </a:xfrm>
          <a:prstGeom prst="rect">
            <a:avLst/>
          </a:prstGeom>
          <a:solidFill>
            <a:srgbClr val="8BFF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7FFC8A-F56F-4BC4-B3AF-F632D699D29F}"/>
              </a:ext>
            </a:extLst>
          </p:cNvPr>
          <p:cNvSpPr/>
          <p:nvPr/>
        </p:nvSpPr>
        <p:spPr>
          <a:xfrm>
            <a:off x="6196371" y="3635010"/>
            <a:ext cx="2338028" cy="1335980"/>
          </a:xfrm>
          <a:prstGeom prst="rect">
            <a:avLst/>
          </a:prstGeom>
          <a:solidFill>
            <a:srgbClr val="8BFF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3CBA19-4724-4504-8B8B-B0D720E3D6F0}"/>
              </a:ext>
            </a:extLst>
          </p:cNvPr>
          <p:cNvSpPr/>
          <p:nvPr/>
        </p:nvSpPr>
        <p:spPr>
          <a:xfrm>
            <a:off x="7016986" y="2703455"/>
            <a:ext cx="814028" cy="470230"/>
          </a:xfrm>
          <a:prstGeom prst="rect">
            <a:avLst/>
          </a:prstGeom>
          <a:solidFill>
            <a:srgbClr val="8BFF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3C31B-8D65-404A-B239-ADAAE23500EA}"/>
              </a:ext>
            </a:extLst>
          </p:cNvPr>
          <p:cNvSpPr/>
          <p:nvPr/>
        </p:nvSpPr>
        <p:spPr>
          <a:xfrm>
            <a:off x="7817175" y="2716463"/>
            <a:ext cx="720792" cy="470230"/>
          </a:xfrm>
          <a:prstGeom prst="rect">
            <a:avLst/>
          </a:prstGeom>
          <a:solidFill>
            <a:srgbClr val="8BFF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9BDC2C-B5C6-4B48-8608-1E43D0BE0B20}"/>
              </a:ext>
            </a:extLst>
          </p:cNvPr>
          <p:cNvSpPr txBox="1"/>
          <p:nvPr/>
        </p:nvSpPr>
        <p:spPr>
          <a:xfrm>
            <a:off x="4827338" y="6351404"/>
            <a:ext cx="3859461" cy="430887"/>
          </a:xfrm>
          <a:prstGeom prst="rect">
            <a:avLst/>
          </a:prstGeom>
          <a:solidFill>
            <a:srgbClr val="FFFF66"/>
          </a:solidFill>
          <a:ln>
            <a:solidFill>
              <a:srgbClr val="0000FF"/>
            </a:solidFill>
          </a:ln>
        </p:spPr>
        <p:txBody>
          <a:bodyPr wrap="square" rtlCol="0">
            <a:spAutoFit/>
          </a:bodyPr>
          <a:lstStyle/>
          <a:p>
            <a:pPr algn="ctr"/>
            <a:r>
              <a:rPr lang="en-US" sz="2200" b="1" dirty="0"/>
              <a:t>Safe sequence - &lt;P2&gt;</a:t>
            </a:r>
          </a:p>
        </p:txBody>
      </p:sp>
    </p:spTree>
    <p:extLst>
      <p:ext uri="{BB962C8B-B14F-4D97-AF65-F5344CB8AC3E}">
        <p14:creationId xmlns:p14="http://schemas.microsoft.com/office/powerpoint/2010/main" val="37304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2" grpId="0" animBg="1"/>
      <p:bldP spid="6" grpId="0" animBg="1"/>
      <p:bldP spid="13" grpId="0" animBg="1"/>
      <p:bldP spid="14" grpId="0" animBg="1"/>
      <p:bldP spid="15" grpId="0" animBg="1"/>
      <p:bldP spid="16" grpId="0" animBg="1"/>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882F53-B215-470C-8DA8-E59C20165CCE}"/>
              </a:ext>
            </a:extLst>
          </p:cNvPr>
          <p:cNvSpPr>
            <a:spLocks noGrp="1"/>
          </p:cNvSpPr>
          <p:nvPr>
            <p:ph type="sldNum" sz="quarter" idx="4"/>
          </p:nvPr>
        </p:nvSpPr>
        <p:spPr/>
        <p:txBody>
          <a:bodyPr/>
          <a:lstStyle/>
          <a:p>
            <a:pPr>
              <a:defRPr/>
            </a:pPr>
            <a:fld id="{9D292B4F-44AA-446D-83AB-6974526852C9}" type="slidenum">
              <a:rPr lang="en-US" smtClean="0"/>
              <a:pPr>
                <a:defRPr/>
              </a:pPr>
              <a:t>69</a:t>
            </a:fld>
            <a:endParaRPr lang="en-US" sz="1600" dirty="0"/>
          </a:p>
        </p:txBody>
      </p:sp>
      <p:graphicFrame>
        <p:nvGraphicFramePr>
          <p:cNvPr id="6" name="Table 5">
            <a:extLst>
              <a:ext uri="{FF2B5EF4-FFF2-40B4-BE49-F238E27FC236}">
                <a16:creationId xmlns:a16="http://schemas.microsoft.com/office/drawing/2014/main" id="{155141FB-5DA4-4E5B-945E-3171F84354CC}"/>
              </a:ext>
            </a:extLst>
          </p:cNvPr>
          <p:cNvGraphicFramePr>
            <a:graphicFrameLocks noGrp="1"/>
          </p:cNvGraphicFramePr>
          <p:nvPr>
            <p:extLst>
              <p:ext uri="{D42A27DB-BD31-4B8C-83A1-F6EECF244321}">
                <p14:modId xmlns:p14="http://schemas.microsoft.com/office/powerpoint/2010/main" val="3326320774"/>
              </p:ext>
            </p:extLst>
          </p:nvPr>
        </p:nvGraphicFramePr>
        <p:xfrm>
          <a:off x="6799385" y="412652"/>
          <a:ext cx="2057400" cy="12496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E457265C-DB5E-4B55-9328-450F1D3CFB7D}"/>
              </a:ext>
            </a:extLst>
          </p:cNvPr>
          <p:cNvSpPr/>
          <p:nvPr/>
        </p:nvSpPr>
        <p:spPr>
          <a:xfrm>
            <a:off x="152400" y="2903530"/>
            <a:ext cx="8991600" cy="4124206"/>
          </a:xfrm>
          <a:prstGeom prst="rect">
            <a:avLst/>
          </a:prstGeom>
        </p:spPr>
        <p:txBody>
          <a:bodyPr wrap="square">
            <a:spAutoFit/>
          </a:bodyPr>
          <a:lstStyle/>
          <a:p>
            <a:pPr>
              <a:spcBef>
                <a:spcPts val="1200"/>
              </a:spcBef>
              <a:tabLst>
                <a:tab pos="1544638" algn="l"/>
                <a:tab pos="2452688" algn="ctr"/>
                <a:tab pos="3767138" algn="ctr"/>
                <a:tab pos="5022850" algn="ctr"/>
              </a:tabLst>
            </a:pPr>
            <a:r>
              <a:rPr lang="en-US" altLang="en-US" dirty="0"/>
              <a:t>Need (P</a:t>
            </a:r>
            <a:r>
              <a:rPr lang="en-US" altLang="en-US" baseline="-25000" dirty="0"/>
              <a:t>1</a:t>
            </a:r>
            <a:r>
              <a:rPr lang="en-US" altLang="en-US" dirty="0"/>
              <a:t>) </a:t>
            </a:r>
            <a:r>
              <a:rPr lang="en-US" altLang="en-US" dirty="0">
                <a:sym typeface="Symbol" pitchFamily="18" charset="2"/>
              </a:rPr>
              <a:t> (3,3,2)? (i.e. (7,4,3)  (3,3,2)  false – </a:t>
            </a:r>
            <a:r>
              <a:rPr lang="en-US" altLang="en-US" b="1" dirty="0">
                <a:solidFill>
                  <a:srgbClr val="C00000"/>
                </a:solidFill>
                <a:sym typeface="Symbol" pitchFamily="18" charset="2"/>
              </a:rPr>
              <a:t>WAIT (add P1 to Q)</a:t>
            </a:r>
          </a:p>
          <a:p>
            <a:pPr algn="just">
              <a:spcBef>
                <a:spcPts val="1200"/>
              </a:spcBef>
              <a:tabLst>
                <a:tab pos="1544638" algn="l"/>
                <a:tab pos="2452688" algn="ctr"/>
                <a:tab pos="3767138" algn="ctr"/>
                <a:tab pos="5022850" algn="ctr"/>
              </a:tabLst>
            </a:pPr>
            <a:r>
              <a:rPr lang="en-US" altLang="en-US" dirty="0"/>
              <a:t>Need (P</a:t>
            </a:r>
            <a:r>
              <a:rPr lang="en-US" altLang="en-US" baseline="-25000" dirty="0"/>
              <a:t>2</a:t>
            </a:r>
            <a:r>
              <a:rPr lang="en-US" altLang="en-US" dirty="0"/>
              <a:t>) </a:t>
            </a:r>
            <a:r>
              <a:rPr lang="en-US" altLang="en-US" dirty="0">
                <a:sym typeface="Symbol" pitchFamily="18" charset="2"/>
              </a:rPr>
              <a:t> (3,3,2)? (i.e. (1,2,2)  (3,3,2) true –</a:t>
            </a:r>
            <a:r>
              <a:rPr lang="en-US" altLang="en-US" b="1" dirty="0">
                <a:sym typeface="Symbol" pitchFamily="18" charset="2"/>
              </a:rPr>
              <a:t> ADD &lt;P2&gt; to safe seq</a:t>
            </a:r>
          </a:p>
          <a:p>
            <a:pPr>
              <a:spcBef>
                <a:spcPts val="1200"/>
              </a:spcBef>
              <a:tabLst>
                <a:tab pos="1544638" algn="l"/>
                <a:tab pos="2452688" algn="ctr"/>
                <a:tab pos="3767138" algn="ctr"/>
                <a:tab pos="5022850" algn="ctr"/>
              </a:tabLst>
            </a:pPr>
            <a:r>
              <a:rPr lang="en-US" altLang="en-US" i="1" dirty="0">
                <a:sym typeface="Symbol" pitchFamily="18" charset="2"/>
              </a:rPr>
              <a:t>Allocate the required resources to P</a:t>
            </a:r>
            <a:r>
              <a:rPr lang="en-US" altLang="en-US" i="1" baseline="-25000" dirty="0">
                <a:sym typeface="Symbol" pitchFamily="18" charset="2"/>
              </a:rPr>
              <a:t>2</a:t>
            </a:r>
            <a:r>
              <a:rPr lang="en-US" altLang="en-US" i="1" dirty="0">
                <a:sym typeface="Symbol" pitchFamily="18" charset="2"/>
              </a:rPr>
              <a:t> i.e.</a:t>
            </a:r>
          </a:p>
          <a:p>
            <a:pPr>
              <a:spcBef>
                <a:spcPts val="1200"/>
              </a:spcBef>
              <a:tabLst>
                <a:tab pos="1544638" algn="l"/>
                <a:tab pos="2452688" algn="ctr"/>
                <a:tab pos="3767138" algn="ctr"/>
                <a:tab pos="5022850" algn="ctr"/>
              </a:tabLst>
            </a:pPr>
            <a:r>
              <a:rPr lang="en-US" altLang="en-US" i="1" dirty="0">
                <a:sym typeface="Symbol" pitchFamily="18" charset="2"/>
              </a:rPr>
              <a:t>[Current Allocation + Need]</a:t>
            </a:r>
          </a:p>
          <a:p>
            <a:pPr>
              <a:spcBef>
                <a:spcPts val="1200"/>
              </a:spcBef>
              <a:tabLst>
                <a:tab pos="1544638" algn="l"/>
                <a:tab pos="2452688" algn="ctr"/>
                <a:tab pos="3767138" algn="ctr"/>
                <a:tab pos="5022850" algn="ctr"/>
              </a:tabLst>
            </a:pPr>
            <a:endParaRPr lang="en-US" altLang="en-US" i="1" dirty="0">
              <a:sym typeface="Symbol" pitchFamily="18" charset="2"/>
            </a:endParaRPr>
          </a:p>
          <a:p>
            <a:pPr>
              <a:spcBef>
                <a:spcPts val="1200"/>
              </a:spcBef>
              <a:tabLst>
                <a:tab pos="1544638" algn="l"/>
                <a:tab pos="2452688" algn="ctr"/>
                <a:tab pos="3767138" algn="ctr"/>
                <a:tab pos="5022850" algn="ctr"/>
              </a:tabLst>
            </a:pPr>
            <a:endParaRPr lang="en-US" altLang="en-US" i="1" dirty="0">
              <a:sym typeface="Symbol" pitchFamily="18" charset="2"/>
            </a:endParaRPr>
          </a:p>
          <a:p>
            <a:pPr>
              <a:spcBef>
                <a:spcPts val="1200"/>
              </a:spcBef>
              <a:tabLst>
                <a:tab pos="1544638" algn="l"/>
                <a:tab pos="2452688" algn="ctr"/>
                <a:tab pos="3767138" algn="ctr"/>
                <a:tab pos="5022850" algn="ctr"/>
              </a:tabLst>
            </a:pPr>
            <a:endParaRPr lang="en-US" altLang="en-US" i="1" dirty="0">
              <a:sym typeface="Symbol" pitchFamily="18" charset="2"/>
            </a:endParaRPr>
          </a:p>
          <a:p>
            <a:pPr>
              <a:spcBef>
                <a:spcPts val="1200"/>
              </a:spcBef>
              <a:tabLst>
                <a:tab pos="1544638" algn="l"/>
                <a:tab pos="2452688" algn="ctr"/>
                <a:tab pos="3767138" algn="ctr"/>
                <a:tab pos="5022850" algn="ctr"/>
              </a:tabLst>
            </a:pPr>
            <a:endParaRPr lang="en-US" altLang="en-US" i="1" dirty="0">
              <a:sym typeface="Symbol" pitchFamily="18" charset="2"/>
            </a:endParaRPr>
          </a:p>
        </p:txBody>
      </p:sp>
      <p:sp>
        <p:nvSpPr>
          <p:cNvPr id="8" name="TextBox 7">
            <a:extLst>
              <a:ext uri="{FF2B5EF4-FFF2-40B4-BE49-F238E27FC236}">
                <a16:creationId xmlns:a16="http://schemas.microsoft.com/office/drawing/2014/main" id="{38C55502-AF03-4772-8CA8-15B4413C29E8}"/>
              </a:ext>
            </a:extLst>
          </p:cNvPr>
          <p:cNvSpPr txBox="1"/>
          <p:nvPr/>
        </p:nvSpPr>
        <p:spPr>
          <a:xfrm>
            <a:off x="6515100" y="1898210"/>
            <a:ext cx="2514600" cy="769441"/>
          </a:xfrm>
          <a:prstGeom prst="rect">
            <a:avLst/>
          </a:prstGeom>
          <a:solidFill>
            <a:srgbClr val="FFFF66"/>
          </a:solidFill>
          <a:ln>
            <a:solidFill>
              <a:srgbClr val="0000FF"/>
            </a:solidFill>
          </a:ln>
        </p:spPr>
        <p:txBody>
          <a:bodyPr wrap="square" rtlCol="0">
            <a:spAutoFit/>
          </a:bodyPr>
          <a:lstStyle/>
          <a:p>
            <a:r>
              <a:rPr lang="en-US" sz="2200" b="1" dirty="0"/>
              <a:t>Safe sequence-</a:t>
            </a:r>
          </a:p>
          <a:p>
            <a:r>
              <a:rPr lang="en-US" sz="2200" b="1" dirty="0"/>
              <a:t>&lt;P2&gt;</a:t>
            </a:r>
          </a:p>
        </p:txBody>
      </p:sp>
      <p:pic>
        <p:nvPicPr>
          <p:cNvPr id="10" name="Picture 9">
            <a:extLst>
              <a:ext uri="{FF2B5EF4-FFF2-40B4-BE49-F238E27FC236}">
                <a16:creationId xmlns:a16="http://schemas.microsoft.com/office/drawing/2014/main" id="{048188B7-D519-4503-A6A3-0326737B616E}"/>
              </a:ext>
            </a:extLst>
          </p:cNvPr>
          <p:cNvPicPr>
            <a:picLocks noChangeAspect="1"/>
          </p:cNvPicPr>
          <p:nvPr/>
        </p:nvPicPr>
        <p:blipFill>
          <a:blip r:embed="rId3"/>
          <a:stretch>
            <a:fillRect/>
          </a:stretch>
        </p:blipFill>
        <p:spPr>
          <a:xfrm>
            <a:off x="46892" y="152400"/>
            <a:ext cx="6319838" cy="2566784"/>
          </a:xfrm>
          <a:prstGeom prst="rect">
            <a:avLst/>
          </a:prstGeom>
        </p:spPr>
      </p:pic>
      <p:graphicFrame>
        <p:nvGraphicFramePr>
          <p:cNvPr id="11" name="Table 10">
            <a:extLst>
              <a:ext uri="{FF2B5EF4-FFF2-40B4-BE49-F238E27FC236}">
                <a16:creationId xmlns:a16="http://schemas.microsoft.com/office/drawing/2014/main" id="{FBAD12DD-DD88-4F69-97C6-8B4868D1CEE2}"/>
              </a:ext>
            </a:extLst>
          </p:cNvPr>
          <p:cNvGraphicFramePr>
            <a:graphicFrameLocks noGrp="1"/>
          </p:cNvGraphicFramePr>
          <p:nvPr>
            <p:extLst>
              <p:ext uri="{D42A27DB-BD31-4B8C-83A1-F6EECF244321}">
                <p14:modId xmlns:p14="http://schemas.microsoft.com/office/powerpoint/2010/main" val="1478048037"/>
              </p:ext>
            </p:extLst>
          </p:nvPr>
        </p:nvGraphicFramePr>
        <p:xfrm>
          <a:off x="304800" y="5381922"/>
          <a:ext cx="2057400" cy="83820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4214747900"/>
                    </a:ext>
                  </a:extLst>
                </a:gridCol>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tblGrid>
              <a:tr h="365760">
                <a:tc>
                  <a:txBody>
                    <a:bodyPr/>
                    <a:lstStyle/>
                    <a:p>
                      <a:pPr algn="ctr"/>
                      <a:endParaRPr lang="en-US" sz="2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1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9F9BC9DB-9796-4957-AA2E-E8DE46F7D465}"/>
              </a:ext>
            </a:extLst>
          </p:cNvPr>
          <p:cNvGraphicFramePr>
            <a:graphicFrameLocks noGrp="1"/>
          </p:cNvGraphicFramePr>
          <p:nvPr>
            <p:extLst>
              <p:ext uri="{D42A27DB-BD31-4B8C-83A1-F6EECF244321}">
                <p14:modId xmlns:p14="http://schemas.microsoft.com/office/powerpoint/2010/main" val="973932655"/>
              </p:ext>
            </p:extLst>
          </p:nvPr>
        </p:nvGraphicFramePr>
        <p:xfrm>
          <a:off x="6608679" y="5227320"/>
          <a:ext cx="2057400" cy="12496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76F82DFB-4952-4D74-8EDC-EC3FEE2E117F}"/>
              </a:ext>
            </a:extLst>
          </p:cNvPr>
          <p:cNvSpPr/>
          <p:nvPr/>
        </p:nvSpPr>
        <p:spPr>
          <a:xfrm>
            <a:off x="897090" y="1273604"/>
            <a:ext cx="1769910" cy="3535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BA5BE0-AA67-4756-9129-115F2FF6C467}"/>
              </a:ext>
            </a:extLst>
          </p:cNvPr>
          <p:cNvSpPr/>
          <p:nvPr/>
        </p:nvSpPr>
        <p:spPr>
          <a:xfrm>
            <a:off x="4501937" y="1250875"/>
            <a:ext cx="1769910" cy="3535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5EFCAA-9F3B-4822-8C25-DDE8E0F03EBE}"/>
              </a:ext>
            </a:extLst>
          </p:cNvPr>
          <p:cNvSpPr/>
          <p:nvPr/>
        </p:nvSpPr>
        <p:spPr>
          <a:xfrm>
            <a:off x="826890" y="5805112"/>
            <a:ext cx="1535310" cy="41501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34BEE9-1D73-4098-B799-8771E086C59D}"/>
              </a:ext>
            </a:extLst>
          </p:cNvPr>
          <p:cNvSpPr txBox="1"/>
          <p:nvPr/>
        </p:nvSpPr>
        <p:spPr>
          <a:xfrm>
            <a:off x="3010851" y="5381922"/>
            <a:ext cx="3248859" cy="800219"/>
          </a:xfrm>
          <a:prstGeom prst="rect">
            <a:avLst/>
          </a:prstGeom>
          <a:solidFill>
            <a:srgbClr val="FFFF99"/>
          </a:solidFill>
          <a:ln>
            <a:solidFill>
              <a:schemeClr val="tx1"/>
            </a:solidFill>
          </a:ln>
        </p:spPr>
        <p:txBody>
          <a:bodyPr wrap="square">
            <a:spAutoFit/>
          </a:bodyPr>
          <a:lstStyle/>
          <a:p>
            <a:pPr algn="just"/>
            <a:r>
              <a:rPr lang="en-US" altLang="en-US" sz="2300" dirty="0">
                <a:sym typeface="Symbol" pitchFamily="18" charset="2"/>
              </a:rPr>
              <a:t>Update Available matrix: </a:t>
            </a:r>
          </a:p>
          <a:p>
            <a:pPr algn="just"/>
            <a:r>
              <a:rPr lang="en-US" sz="2300" dirty="0">
                <a:sym typeface="Symbol" pitchFamily="18" charset="2"/>
              </a:rPr>
              <a:t>[Current </a:t>
            </a:r>
            <a:r>
              <a:rPr lang="en-US" sz="2300" dirty="0" err="1">
                <a:sym typeface="Symbol" pitchFamily="18" charset="2"/>
              </a:rPr>
              <a:t>avl</a:t>
            </a:r>
            <a:r>
              <a:rPr lang="en-US" sz="2300" dirty="0">
                <a:sym typeface="Symbol" pitchFamily="18" charset="2"/>
              </a:rPr>
              <a:t> – need]</a:t>
            </a:r>
            <a:endParaRPr lang="en-US" sz="2300" dirty="0"/>
          </a:p>
        </p:txBody>
      </p:sp>
      <p:grpSp>
        <p:nvGrpSpPr>
          <p:cNvPr id="26" name="Group 25">
            <a:extLst>
              <a:ext uri="{FF2B5EF4-FFF2-40B4-BE49-F238E27FC236}">
                <a16:creationId xmlns:a16="http://schemas.microsoft.com/office/drawing/2014/main" id="{803BF01B-59D7-42C6-A7A8-01D792021F06}"/>
              </a:ext>
            </a:extLst>
          </p:cNvPr>
          <p:cNvGrpSpPr/>
          <p:nvPr/>
        </p:nvGrpSpPr>
        <p:grpSpPr>
          <a:xfrm>
            <a:off x="4501937" y="1229974"/>
            <a:ext cx="2472744" cy="389554"/>
            <a:chOff x="4501937" y="1229974"/>
            <a:chExt cx="2472744" cy="389554"/>
          </a:xfrm>
        </p:grpSpPr>
        <p:sp>
          <p:nvSpPr>
            <p:cNvPr id="24" name="Flowchart: Or 23">
              <a:extLst>
                <a:ext uri="{FF2B5EF4-FFF2-40B4-BE49-F238E27FC236}">
                  <a16:creationId xmlns:a16="http://schemas.microsoft.com/office/drawing/2014/main" id="{C274A417-6878-4A2D-86A4-E24703A5EC9D}"/>
                </a:ext>
              </a:extLst>
            </p:cNvPr>
            <p:cNvSpPr/>
            <p:nvPr/>
          </p:nvSpPr>
          <p:spPr>
            <a:xfrm>
              <a:off x="6781800" y="1281238"/>
              <a:ext cx="192881" cy="338290"/>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Or 24">
              <a:extLst>
                <a:ext uri="{FF2B5EF4-FFF2-40B4-BE49-F238E27FC236}">
                  <a16:creationId xmlns:a16="http://schemas.microsoft.com/office/drawing/2014/main" id="{1EC83B49-C456-4D28-93FE-5DF5F43CF71E}"/>
                </a:ext>
              </a:extLst>
            </p:cNvPr>
            <p:cNvSpPr/>
            <p:nvPr/>
          </p:nvSpPr>
          <p:spPr>
            <a:xfrm>
              <a:off x="4501937" y="1229974"/>
              <a:ext cx="192881" cy="338290"/>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lowchart: Or 26">
            <a:extLst>
              <a:ext uri="{FF2B5EF4-FFF2-40B4-BE49-F238E27FC236}">
                <a16:creationId xmlns:a16="http://schemas.microsoft.com/office/drawing/2014/main" id="{FA8BA924-2B66-4CC8-AFDC-FCB1319FD477}"/>
              </a:ext>
            </a:extLst>
          </p:cNvPr>
          <p:cNvSpPr/>
          <p:nvPr/>
        </p:nvSpPr>
        <p:spPr>
          <a:xfrm>
            <a:off x="5468954" y="5801022"/>
            <a:ext cx="192881" cy="338290"/>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5"/>
      <p:bldP spid="15" grpId="0" animBg="1"/>
      <p:bldP spid="16" grpId="0" animBg="1"/>
      <p:bldP spid="17" grpId="0" animBg="1"/>
      <p:bldP spid="19"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76200"/>
            <a:ext cx="7086600" cy="990600"/>
          </a:xfrm>
        </p:spPr>
        <p:style>
          <a:lnRef idx="1">
            <a:schemeClr val="accent4"/>
          </a:lnRef>
          <a:fillRef idx="2">
            <a:schemeClr val="accent4"/>
          </a:fillRef>
          <a:effectRef idx="1">
            <a:schemeClr val="accent4"/>
          </a:effectRef>
          <a:fontRef idx="minor">
            <a:schemeClr val="dk1"/>
          </a:fontRef>
        </p:style>
        <p:txBody>
          <a:bodyPr anchor="ctr"/>
          <a:lstStyle/>
          <a:p>
            <a:pPr algn="ctr"/>
            <a:r>
              <a:rPr lang="en-US" sz="3000" dirty="0">
                <a:solidFill>
                  <a:srgbClr val="0000FF"/>
                </a:solidFill>
              </a:rPr>
              <a:t>Concurrency – Key terms</a:t>
            </a:r>
            <a:endParaRPr lang="en-IN" sz="3000" dirty="0">
              <a:solidFill>
                <a:srgbClr val="0000FF"/>
              </a:solidFill>
            </a:endParaRPr>
          </a:p>
        </p:txBody>
      </p:sp>
      <p:sp>
        <p:nvSpPr>
          <p:cNvPr id="7" name="Slide Number Placeholder 6"/>
          <p:cNvSpPr>
            <a:spLocks noGrp="1"/>
          </p:cNvSpPr>
          <p:nvPr>
            <p:ph type="sldNum" sz="quarter" idx="4"/>
          </p:nvPr>
        </p:nvSpPr>
        <p:spPr/>
        <p:txBody>
          <a:bodyPr/>
          <a:lstStyle/>
          <a:p>
            <a:pPr>
              <a:defRPr/>
            </a:pPr>
            <a:fld id="{9D292B4F-44AA-446D-83AB-6974526852C9}" type="slidenum">
              <a:rPr lang="en-US" smtClean="0"/>
              <a:pPr>
                <a:defRPr/>
              </a:pPr>
              <a:t>7</a:t>
            </a:fld>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341421445"/>
              </p:ext>
            </p:extLst>
          </p:nvPr>
        </p:nvGraphicFramePr>
        <p:xfrm>
          <a:off x="304800" y="1703196"/>
          <a:ext cx="8458200" cy="4985322"/>
        </p:xfrm>
        <a:graphic>
          <a:graphicData uri="http://schemas.openxmlformats.org/drawingml/2006/table">
            <a:tbl>
              <a:tblPr firstRow="1" bandRow="1">
                <a:tableStyleId>{C4B1156A-380E-4F78-BDF5-A606A8083BF9}</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533400">
                <a:tc>
                  <a:txBody>
                    <a:bodyPr/>
                    <a:lstStyle/>
                    <a:p>
                      <a:pPr>
                        <a:lnSpc>
                          <a:spcPct val="150000"/>
                        </a:lnSpc>
                      </a:pPr>
                      <a:r>
                        <a:rPr lang="en-US" sz="2400" b="0" dirty="0"/>
                        <a:t>Atomic Operations</a:t>
                      </a:r>
                    </a:p>
                  </a:txBody>
                  <a:tcPr/>
                </a:tc>
                <a:tc>
                  <a:txBody>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kern="1200" dirty="0">
                          <a:solidFill>
                            <a:schemeClr val="dk1"/>
                          </a:solidFill>
                          <a:latin typeface="+mn-lt"/>
                          <a:ea typeface="+mn-ea"/>
                          <a:cs typeface="+mn-cs"/>
                        </a:rPr>
                        <a:t>Atomic operation are those operations that finish their tasks i.e. </a:t>
                      </a:r>
                      <a:r>
                        <a:rPr kumimoji="0" lang="en-US" sz="2200" b="0" kern="1200" dirty="0">
                          <a:solidFill>
                            <a:schemeClr val="dk1"/>
                          </a:solidFill>
                          <a:highlight>
                            <a:srgbClr val="FFFF00"/>
                          </a:highlight>
                          <a:latin typeface="+mn-lt"/>
                          <a:ea typeface="+mn-ea"/>
                          <a:cs typeface="+mn-cs"/>
                        </a:rPr>
                        <a:t>no other interruption is allowed </a:t>
                      </a:r>
                      <a:r>
                        <a:rPr kumimoji="0" lang="en-US" sz="2200" b="0" kern="1200" dirty="0">
                          <a:solidFill>
                            <a:schemeClr val="dk1"/>
                          </a:solidFill>
                          <a:latin typeface="+mn-lt"/>
                          <a:ea typeface="+mn-ea"/>
                          <a:cs typeface="+mn-cs"/>
                        </a:rPr>
                        <a:t>before its completion </a:t>
                      </a:r>
                    </a:p>
                    <a:p>
                      <a:pPr marL="342900" indent="-342900" algn="just">
                        <a:lnSpc>
                          <a:spcPct val="100000"/>
                        </a:lnSpc>
                        <a:buFont typeface="Arial" panose="020B0604020202020204" pitchFamily="34" charset="0"/>
                        <a:buChar char="•"/>
                      </a:pPr>
                      <a:r>
                        <a:rPr kumimoji="0" lang="en-US" sz="2200" b="0" kern="1200" dirty="0">
                          <a:solidFill>
                            <a:srgbClr val="C00000"/>
                          </a:solidFill>
                          <a:highlight>
                            <a:srgbClr val="00FFFF"/>
                          </a:highlight>
                          <a:latin typeface="+mn-lt"/>
                          <a:ea typeface="+mn-ea"/>
                          <a:cs typeface="+mn-cs"/>
                        </a:rPr>
                        <a:t>Isolated</a:t>
                      </a:r>
                      <a:r>
                        <a:rPr kumimoji="0" lang="en-US" sz="2200" b="0" kern="1200" dirty="0">
                          <a:solidFill>
                            <a:schemeClr val="dk1"/>
                          </a:solidFill>
                          <a:latin typeface="+mn-lt"/>
                          <a:ea typeface="+mn-ea"/>
                          <a:cs typeface="+mn-cs"/>
                        </a:rPr>
                        <a:t> from other operations that may be happening at the same time.</a:t>
                      </a:r>
                    </a:p>
                    <a:p>
                      <a:pPr marL="342900" indent="-342900" algn="just">
                        <a:lnSpc>
                          <a:spcPct val="100000"/>
                        </a:lnSpc>
                        <a:buFont typeface="Arial" panose="020B0604020202020204" pitchFamily="34" charset="0"/>
                        <a:buChar char="•"/>
                      </a:pPr>
                      <a:r>
                        <a:rPr kumimoji="0" lang="en-US" sz="2200" b="0" kern="1200" dirty="0">
                          <a:solidFill>
                            <a:schemeClr val="dk1"/>
                          </a:solidFill>
                          <a:latin typeface="+mn-lt"/>
                          <a:ea typeface="+mn-ea"/>
                          <a:cs typeface="+mn-cs"/>
                        </a:rPr>
                        <a:t>Atomic operations are critically important when dealing with </a:t>
                      </a:r>
                      <a:r>
                        <a:rPr kumimoji="0" lang="en-US" sz="2200" b="0" kern="1200" dirty="0">
                          <a:solidFill>
                            <a:schemeClr val="bg1"/>
                          </a:solidFill>
                          <a:highlight>
                            <a:srgbClr val="000080"/>
                          </a:highlight>
                          <a:latin typeface="+mn-lt"/>
                          <a:ea typeface="+mn-ea"/>
                          <a:cs typeface="+mn-cs"/>
                        </a:rPr>
                        <a:t>shared resources</a:t>
                      </a:r>
                      <a:r>
                        <a:rPr kumimoji="0" lang="en-US" sz="2200" b="0" kern="1200" dirty="0">
                          <a:solidFill>
                            <a:schemeClr val="bg1"/>
                          </a:solidFill>
                          <a:latin typeface="+mn-lt"/>
                          <a:ea typeface="+mn-ea"/>
                          <a:cs typeface="+mn-cs"/>
                        </a:rPr>
                        <a:t>.</a:t>
                      </a:r>
                    </a:p>
                  </a:txBody>
                  <a:tcPr/>
                </a:tc>
                <a:extLst>
                  <a:ext uri="{0D108BD9-81ED-4DB2-BD59-A6C34878D82A}">
                    <a16:rowId xmlns:a16="http://schemas.microsoft.com/office/drawing/2014/main" val="10000"/>
                  </a:ext>
                </a:extLst>
              </a:tr>
              <a:tr h="533400">
                <a:tc>
                  <a:txBody>
                    <a:bodyPr/>
                    <a:lstStyle/>
                    <a:p>
                      <a:pPr>
                        <a:lnSpc>
                          <a:spcPct val="150000"/>
                        </a:lnSpc>
                      </a:pPr>
                      <a:r>
                        <a:rPr lang="en-US" sz="2400" b="0" dirty="0"/>
                        <a:t>Critical Section</a:t>
                      </a:r>
                    </a:p>
                  </a:txBody>
                  <a:tcPr/>
                </a:tc>
                <a:tc>
                  <a:txBody>
                    <a:bodyPr/>
                    <a:lstStyle/>
                    <a:p>
                      <a:pPr marL="342900" indent="-342900" algn="just">
                        <a:lnSpc>
                          <a:spcPct val="150000"/>
                        </a:lnSpc>
                        <a:buFont typeface="Arial" panose="020B0604020202020204" pitchFamily="34" charset="0"/>
                        <a:buChar char="•"/>
                      </a:pPr>
                      <a:r>
                        <a:rPr lang="en-US" sz="2200" dirty="0"/>
                        <a:t>A code segment that </a:t>
                      </a:r>
                      <a:r>
                        <a:rPr lang="en-US" sz="2200" dirty="0">
                          <a:solidFill>
                            <a:srgbClr val="0000FF"/>
                          </a:solidFill>
                        </a:rPr>
                        <a:t>accesses shared variables </a:t>
                      </a:r>
                      <a:r>
                        <a:rPr lang="en-US" sz="2200" dirty="0"/>
                        <a:t>and must be executed as an atomic action.</a:t>
                      </a:r>
                    </a:p>
                    <a:p>
                      <a:pPr marL="342900" indent="-342900" algn="just">
                        <a:lnSpc>
                          <a:spcPct val="150000"/>
                        </a:lnSpc>
                        <a:buFont typeface="Arial" panose="020B0604020202020204" pitchFamily="34" charset="0"/>
                        <a:buChar char="•"/>
                      </a:pPr>
                      <a:r>
                        <a:rPr kumimoji="0" lang="en-US" sz="2200" b="0" kern="1200" dirty="0">
                          <a:solidFill>
                            <a:schemeClr val="dk1"/>
                          </a:solidFill>
                          <a:latin typeface="+mn-lt"/>
                          <a:ea typeface="+mn-ea"/>
                          <a:cs typeface="+mn-cs"/>
                        </a:rPr>
                        <a:t>At any given time; </a:t>
                      </a:r>
                      <a:r>
                        <a:rPr lang="en-US" sz="2200" b="1" dirty="0">
                          <a:highlight>
                            <a:srgbClr val="FFFF00"/>
                          </a:highlight>
                        </a:rPr>
                        <a:t>only one process </a:t>
                      </a:r>
                      <a:r>
                        <a:rPr lang="en-US" sz="2200" dirty="0">
                          <a:highlight>
                            <a:srgbClr val="FFFF00"/>
                          </a:highlight>
                        </a:rPr>
                        <a:t>must be executing the </a:t>
                      </a:r>
                      <a:r>
                        <a:rPr lang="en-US" sz="2200" b="1" dirty="0">
                          <a:highlight>
                            <a:srgbClr val="FFFF00"/>
                          </a:highlight>
                        </a:rPr>
                        <a:t>critical section</a:t>
                      </a:r>
                    </a:p>
                    <a:p>
                      <a:pPr marL="342900" indent="-342900" algn="just">
                        <a:lnSpc>
                          <a:spcPct val="150000"/>
                        </a:lnSpc>
                        <a:buFont typeface="Arial" panose="020B0604020202020204" pitchFamily="34" charset="0"/>
                        <a:buChar char="•"/>
                      </a:pPr>
                      <a:r>
                        <a:rPr kumimoji="0" lang="en-US" sz="2200" b="1" kern="1200" dirty="0">
                          <a:solidFill>
                            <a:schemeClr val="dk1"/>
                          </a:solidFill>
                          <a:highlight>
                            <a:srgbClr val="00FFFF"/>
                          </a:highlight>
                          <a:latin typeface="+mn-lt"/>
                          <a:ea typeface="+mn-ea"/>
                          <a:cs typeface="+mn-cs"/>
                        </a:rPr>
                        <a:t>Example: printer</a:t>
                      </a:r>
                      <a:endParaRPr kumimoji="0" lang="en-US" sz="2200" b="0" kern="1200" dirty="0">
                        <a:solidFill>
                          <a:schemeClr val="dk1"/>
                        </a:solidFill>
                        <a:highlight>
                          <a:srgbClr val="00FFFF"/>
                        </a:highlight>
                        <a:latin typeface="+mn-lt"/>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882F53-B215-470C-8DA8-E59C20165CCE}"/>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292B4F-44AA-446D-83AB-6974526852C9}" type="slidenum">
              <a:rPr kumimoji="0" lang="en-US" sz="1400" b="0" i="0" u="none" strike="noStrike" kern="1200" cap="none" spc="0" normalizeH="0" baseline="0" noProof="0" smtClean="0">
                <a:ln>
                  <a:noFill/>
                </a:ln>
                <a:solidFill>
                  <a:srgbClr val="464653"/>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sz="1600" b="0" i="0" u="none" strike="noStrike" kern="1200" cap="none" spc="0" normalizeH="0" baseline="0" noProof="0" dirty="0">
              <a:ln>
                <a:noFill/>
              </a:ln>
              <a:solidFill>
                <a:srgbClr val="464653"/>
              </a:solidFill>
              <a:effectLst/>
              <a:uLnTx/>
              <a:uFillTx/>
              <a:latin typeface="Calibri" pitchFamily="34" charset="0"/>
              <a:ea typeface="+mn-ea"/>
              <a:cs typeface="+mn-cs"/>
            </a:endParaRPr>
          </a:p>
        </p:txBody>
      </p:sp>
      <p:graphicFrame>
        <p:nvGraphicFramePr>
          <p:cNvPr id="6" name="Table 5">
            <a:extLst>
              <a:ext uri="{FF2B5EF4-FFF2-40B4-BE49-F238E27FC236}">
                <a16:creationId xmlns:a16="http://schemas.microsoft.com/office/drawing/2014/main" id="{155141FB-5DA4-4E5B-945E-3171F84354CC}"/>
              </a:ext>
            </a:extLst>
          </p:cNvPr>
          <p:cNvGraphicFramePr>
            <a:graphicFrameLocks noGrp="1"/>
          </p:cNvGraphicFramePr>
          <p:nvPr/>
        </p:nvGraphicFramePr>
        <p:xfrm>
          <a:off x="6799385" y="412652"/>
          <a:ext cx="2057400" cy="12496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E457265C-DB5E-4B55-9328-450F1D3CFB7D}"/>
              </a:ext>
            </a:extLst>
          </p:cNvPr>
          <p:cNvSpPr/>
          <p:nvPr/>
        </p:nvSpPr>
        <p:spPr>
          <a:xfrm>
            <a:off x="152400" y="2903530"/>
            <a:ext cx="8991600"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Need (P</a:t>
            </a:r>
            <a:r>
              <a:rPr kumimoji="0" lang="en-US" altLang="en-US" sz="2400" b="0" i="0" u="none" strike="noStrike" kern="1200" cap="none" spc="0" normalizeH="0" baseline="-25000" noProof="0" dirty="0">
                <a:ln>
                  <a:noFill/>
                </a:ln>
                <a:solidFill>
                  <a:prstClr val="black"/>
                </a:solidFill>
                <a:effectLst/>
                <a:uLnTx/>
                <a:uFillTx/>
                <a:latin typeface="Calibri" pitchFamily="34" charset="0"/>
                <a:ea typeface="+mn-ea"/>
                <a:cs typeface="Arial" charset="0"/>
              </a:rPr>
              <a:t>1</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 </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(3,3,2)? (i.e. (7,4,3)  (3,3,2)  false – </a:t>
            </a:r>
            <a:r>
              <a:rPr kumimoji="0" lang="en-US" altLang="en-US" sz="2400" b="1" i="0" u="none" strike="noStrike" kern="1200" cap="none" spc="0" normalizeH="0" baseline="0" noProof="0" dirty="0">
                <a:ln>
                  <a:noFill/>
                </a:ln>
                <a:solidFill>
                  <a:srgbClr val="C00000"/>
                </a:solidFill>
                <a:effectLst/>
                <a:uLnTx/>
                <a:uFillTx/>
                <a:latin typeface="Calibri" pitchFamily="34" charset="0"/>
                <a:ea typeface="+mn-ea"/>
                <a:cs typeface="Arial" charset="0"/>
                <a:sym typeface="Symbol" pitchFamily="18" charset="2"/>
              </a:rPr>
              <a:t>WAIT (add P1 to Q)</a:t>
            </a:r>
          </a:p>
          <a:p>
            <a:pPr marL="0" marR="0" lvl="0" indent="0" algn="just"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Need (P</a:t>
            </a:r>
            <a:r>
              <a:rPr kumimoji="0" lang="en-US" altLang="en-US" sz="2400" b="0" i="0" u="none" strike="noStrike" kern="1200" cap="none" spc="0" normalizeH="0" baseline="-25000" noProof="0" dirty="0">
                <a:ln>
                  <a:noFill/>
                </a:ln>
                <a:solidFill>
                  <a:prstClr val="black"/>
                </a:solidFill>
                <a:effectLst/>
                <a:uLnTx/>
                <a:uFillTx/>
                <a:latin typeface="Calibri" pitchFamily="34" charset="0"/>
                <a:ea typeface="+mn-ea"/>
                <a:cs typeface="Arial" charset="0"/>
              </a:rPr>
              <a:t>2</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 </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(3,3,2)? (i.e. (1,2,2)  (3,3,2) true –</a:t>
            </a:r>
            <a:r>
              <a:rPr kumimoji="0" lang="en-US" altLang="en-US" sz="2400" b="1"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ADD &lt;P2&gt; to safe seq</a:t>
            </a: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Allocate the required resources to P2 i.e.</a:t>
            </a: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endPar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endParaRP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endPar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endParaRP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endPar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endParaRPr>
          </a:p>
        </p:txBody>
      </p:sp>
      <p:sp>
        <p:nvSpPr>
          <p:cNvPr id="8" name="TextBox 7">
            <a:extLst>
              <a:ext uri="{FF2B5EF4-FFF2-40B4-BE49-F238E27FC236}">
                <a16:creationId xmlns:a16="http://schemas.microsoft.com/office/drawing/2014/main" id="{38C55502-AF03-4772-8CA8-15B4413C29E8}"/>
              </a:ext>
            </a:extLst>
          </p:cNvPr>
          <p:cNvSpPr txBox="1"/>
          <p:nvPr/>
        </p:nvSpPr>
        <p:spPr>
          <a:xfrm>
            <a:off x="6515100" y="1898210"/>
            <a:ext cx="2514600" cy="769441"/>
          </a:xfrm>
          <a:prstGeom prst="rect">
            <a:avLst/>
          </a:prstGeom>
          <a:solidFill>
            <a:srgbClr val="FFFF66"/>
          </a:solidFill>
          <a:ln>
            <a:solidFill>
              <a:srgbClr val="0000FF"/>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itchFamily="34" charset="0"/>
                <a:ea typeface="+mn-ea"/>
                <a:cs typeface="Arial" charset="0"/>
              </a:rPr>
              <a:t>Safe sequence-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itchFamily="34" charset="0"/>
                <a:ea typeface="+mn-ea"/>
                <a:cs typeface="Arial" charset="0"/>
              </a:rPr>
              <a:t>&lt;P2&gt;</a:t>
            </a:r>
          </a:p>
        </p:txBody>
      </p:sp>
      <p:pic>
        <p:nvPicPr>
          <p:cNvPr id="10" name="Picture 9">
            <a:extLst>
              <a:ext uri="{FF2B5EF4-FFF2-40B4-BE49-F238E27FC236}">
                <a16:creationId xmlns:a16="http://schemas.microsoft.com/office/drawing/2014/main" id="{048188B7-D519-4503-A6A3-0326737B616E}"/>
              </a:ext>
            </a:extLst>
          </p:cNvPr>
          <p:cNvPicPr>
            <a:picLocks noChangeAspect="1"/>
          </p:cNvPicPr>
          <p:nvPr/>
        </p:nvPicPr>
        <p:blipFill>
          <a:blip r:embed="rId3"/>
          <a:stretch>
            <a:fillRect/>
          </a:stretch>
        </p:blipFill>
        <p:spPr>
          <a:xfrm>
            <a:off x="46892" y="152400"/>
            <a:ext cx="6319838" cy="2566784"/>
          </a:xfrm>
          <a:prstGeom prst="rect">
            <a:avLst/>
          </a:prstGeom>
        </p:spPr>
      </p:pic>
      <p:graphicFrame>
        <p:nvGraphicFramePr>
          <p:cNvPr id="11" name="Table 10">
            <a:extLst>
              <a:ext uri="{FF2B5EF4-FFF2-40B4-BE49-F238E27FC236}">
                <a16:creationId xmlns:a16="http://schemas.microsoft.com/office/drawing/2014/main" id="{FBAD12DD-DD88-4F69-97C6-8B4868D1CEE2}"/>
              </a:ext>
            </a:extLst>
          </p:cNvPr>
          <p:cNvGraphicFramePr>
            <a:graphicFrameLocks noGrp="1"/>
          </p:cNvGraphicFramePr>
          <p:nvPr>
            <p:extLst>
              <p:ext uri="{D42A27DB-BD31-4B8C-83A1-F6EECF244321}">
                <p14:modId xmlns:p14="http://schemas.microsoft.com/office/powerpoint/2010/main" val="2814416313"/>
              </p:ext>
            </p:extLst>
          </p:nvPr>
        </p:nvGraphicFramePr>
        <p:xfrm>
          <a:off x="335243" y="4222183"/>
          <a:ext cx="2057400" cy="83820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4214747900"/>
                    </a:ext>
                  </a:extLst>
                </a:gridCol>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tblGrid>
              <a:tr h="365760">
                <a:tc>
                  <a:txBody>
                    <a:bodyPr/>
                    <a:lstStyle/>
                    <a:p>
                      <a:pPr algn="ctr"/>
                      <a:endParaRPr lang="en-US" sz="2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1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9F9BC9DB-9796-4957-AA2E-E8DE46F7D465}"/>
              </a:ext>
            </a:extLst>
          </p:cNvPr>
          <p:cNvGraphicFramePr>
            <a:graphicFrameLocks noGrp="1"/>
          </p:cNvGraphicFramePr>
          <p:nvPr>
            <p:extLst>
              <p:ext uri="{D42A27DB-BD31-4B8C-83A1-F6EECF244321}">
                <p14:modId xmlns:p14="http://schemas.microsoft.com/office/powerpoint/2010/main" val="3673020678"/>
              </p:ext>
            </p:extLst>
          </p:nvPr>
        </p:nvGraphicFramePr>
        <p:xfrm>
          <a:off x="3098373" y="4222183"/>
          <a:ext cx="2057400" cy="16611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1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100" strike="sngStrik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00" strike="sngStrik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100" strike="sngStrik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1359">
                <a:tc>
                  <a:txBody>
                    <a:bodyPr/>
                    <a:lstStyle/>
                    <a:p>
                      <a:pPr algn="ctr"/>
                      <a:r>
                        <a:rPr lang="en-US" sz="21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112664"/>
                  </a:ext>
                </a:extLst>
              </a:tr>
            </a:tbl>
          </a:graphicData>
        </a:graphic>
      </p:graphicFrame>
      <p:sp>
        <p:nvSpPr>
          <p:cNvPr id="15" name="Rectangle 14">
            <a:extLst>
              <a:ext uri="{FF2B5EF4-FFF2-40B4-BE49-F238E27FC236}">
                <a16:creationId xmlns:a16="http://schemas.microsoft.com/office/drawing/2014/main" id="{76F82DFB-4952-4D74-8EDC-EC3FEE2E117F}"/>
              </a:ext>
            </a:extLst>
          </p:cNvPr>
          <p:cNvSpPr/>
          <p:nvPr/>
        </p:nvSpPr>
        <p:spPr>
          <a:xfrm>
            <a:off x="897090" y="1273604"/>
            <a:ext cx="1769910" cy="3535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16" name="Rectangle 15">
            <a:extLst>
              <a:ext uri="{FF2B5EF4-FFF2-40B4-BE49-F238E27FC236}">
                <a16:creationId xmlns:a16="http://schemas.microsoft.com/office/drawing/2014/main" id="{E0BA5BE0-AA67-4756-9129-115F2FF6C467}"/>
              </a:ext>
            </a:extLst>
          </p:cNvPr>
          <p:cNvSpPr/>
          <p:nvPr/>
        </p:nvSpPr>
        <p:spPr>
          <a:xfrm>
            <a:off x="4501937" y="1250875"/>
            <a:ext cx="1769910" cy="3535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Rectangle 16">
            <a:extLst>
              <a:ext uri="{FF2B5EF4-FFF2-40B4-BE49-F238E27FC236}">
                <a16:creationId xmlns:a16="http://schemas.microsoft.com/office/drawing/2014/main" id="{5C5EFCAA-9F3B-4822-8C25-DDE8E0F03EBE}"/>
              </a:ext>
            </a:extLst>
          </p:cNvPr>
          <p:cNvSpPr/>
          <p:nvPr/>
        </p:nvSpPr>
        <p:spPr>
          <a:xfrm>
            <a:off x="857333" y="4645373"/>
            <a:ext cx="1535310" cy="41501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20" name="TextBox 19">
            <a:extLst>
              <a:ext uri="{FF2B5EF4-FFF2-40B4-BE49-F238E27FC236}">
                <a16:creationId xmlns:a16="http://schemas.microsoft.com/office/drawing/2014/main" id="{129B512D-2FB2-440F-BFB4-40EADA0830E6}"/>
              </a:ext>
            </a:extLst>
          </p:cNvPr>
          <p:cNvSpPr txBox="1"/>
          <p:nvPr/>
        </p:nvSpPr>
        <p:spPr>
          <a:xfrm>
            <a:off x="5551977" y="3829506"/>
            <a:ext cx="3439623" cy="2031325"/>
          </a:xfrm>
          <a:prstGeom prst="rect">
            <a:avLst/>
          </a:prstGeom>
          <a:solidFill>
            <a:srgbClr val="FFFF99"/>
          </a:solidFill>
          <a:ln>
            <a:solidFill>
              <a:schemeClr val="tx1"/>
            </a:solidFill>
          </a:ln>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Assume that process P2 is over and releases the resources.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Update available matrix: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[Current </a:t>
            </a:r>
            <a:r>
              <a:rPr kumimoji="0" lang="en-US" sz="2100" b="0" i="0" u="none" strike="noStrike" kern="1200" cap="none" spc="0" normalizeH="0" baseline="0" noProof="0" dirty="0" err="1">
                <a:ln>
                  <a:noFill/>
                </a:ln>
                <a:solidFill>
                  <a:prstClr val="black"/>
                </a:solidFill>
                <a:effectLst/>
                <a:uLnTx/>
                <a:uFillTx/>
                <a:latin typeface="Calibri" pitchFamily="34" charset="0"/>
                <a:ea typeface="+mn-ea"/>
                <a:cs typeface="Arial" charset="0"/>
                <a:sym typeface="Symbol" pitchFamily="18" charset="2"/>
              </a:rPr>
              <a:t>avl</a:t>
            </a:r>
            <a:r>
              <a:rPr kumimoji="0" lang="en-US" sz="21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 released resources]</a:t>
            </a:r>
            <a:endParaRPr kumimoji="0" lang="en-US" sz="2100" b="0" i="0" u="none" strike="noStrike" kern="1200" cap="none" spc="0" normalizeH="0" baseline="0" noProof="0" dirty="0">
              <a:ln>
                <a:noFill/>
              </a:ln>
              <a:solidFill>
                <a:prstClr val="black"/>
              </a:solidFill>
              <a:effectLst/>
              <a:uLnTx/>
              <a:uFillTx/>
              <a:latin typeface="Calibri" pitchFamily="34" charset="0"/>
              <a:ea typeface="+mn-ea"/>
              <a:cs typeface="Arial" charset="0"/>
            </a:endParaRPr>
          </a:p>
        </p:txBody>
      </p:sp>
      <p:sp>
        <p:nvSpPr>
          <p:cNvPr id="21" name="&quot;Not Allowed&quot; Symbol 20">
            <a:extLst>
              <a:ext uri="{FF2B5EF4-FFF2-40B4-BE49-F238E27FC236}">
                <a16:creationId xmlns:a16="http://schemas.microsoft.com/office/drawing/2014/main" id="{F2A851FD-32A4-4DEC-A4A9-EBB312FCEB81}"/>
              </a:ext>
            </a:extLst>
          </p:cNvPr>
          <p:cNvSpPr/>
          <p:nvPr/>
        </p:nvSpPr>
        <p:spPr>
          <a:xfrm>
            <a:off x="2207798" y="4669981"/>
            <a:ext cx="369690" cy="365794"/>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Gill Sans MT"/>
              <a:ea typeface="+mn-ea"/>
              <a:cs typeface="+mn-cs"/>
            </a:endParaRPr>
          </a:p>
        </p:txBody>
      </p:sp>
      <p:sp>
        <p:nvSpPr>
          <p:cNvPr id="22" name="&quot;Not Allowed&quot; Symbol 21">
            <a:extLst>
              <a:ext uri="{FF2B5EF4-FFF2-40B4-BE49-F238E27FC236}">
                <a16:creationId xmlns:a16="http://schemas.microsoft.com/office/drawing/2014/main" id="{B1BBE478-010A-4997-994C-51C8B93D39DB}"/>
              </a:ext>
            </a:extLst>
          </p:cNvPr>
          <p:cNvSpPr/>
          <p:nvPr/>
        </p:nvSpPr>
        <p:spPr>
          <a:xfrm>
            <a:off x="2945973" y="4909113"/>
            <a:ext cx="369690" cy="365794"/>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Rectangle 22">
            <a:extLst>
              <a:ext uri="{FF2B5EF4-FFF2-40B4-BE49-F238E27FC236}">
                <a16:creationId xmlns:a16="http://schemas.microsoft.com/office/drawing/2014/main" id="{FB148969-747B-4C9C-9D73-0F66633C679C}"/>
              </a:ext>
            </a:extLst>
          </p:cNvPr>
          <p:cNvSpPr/>
          <p:nvPr/>
        </p:nvSpPr>
        <p:spPr>
          <a:xfrm>
            <a:off x="3098373" y="5488360"/>
            <a:ext cx="2057400" cy="374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TextBox 26">
            <a:extLst>
              <a:ext uri="{FF2B5EF4-FFF2-40B4-BE49-F238E27FC236}">
                <a16:creationId xmlns:a16="http://schemas.microsoft.com/office/drawing/2014/main" id="{A6F87277-D423-443D-B5CE-D98D8D027949}"/>
              </a:ext>
            </a:extLst>
          </p:cNvPr>
          <p:cNvSpPr txBox="1"/>
          <p:nvPr/>
        </p:nvSpPr>
        <p:spPr>
          <a:xfrm>
            <a:off x="381000" y="6159867"/>
            <a:ext cx="6888896" cy="52322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800" b="0" i="1" u="none" strike="noStrike" kern="1200" cap="none" spc="0" normalizeH="0" baseline="0" noProof="0" dirty="0">
                <a:ln>
                  <a:noFill/>
                </a:ln>
                <a:solidFill>
                  <a:prstClr val="black"/>
                </a:solidFill>
                <a:effectLst/>
                <a:highlight>
                  <a:srgbClr val="00FFFF"/>
                </a:highlight>
                <a:uLnTx/>
                <a:uFillTx/>
                <a:latin typeface="Calibri" pitchFamily="34" charset="0"/>
                <a:ea typeface="+mn-ea"/>
                <a:cs typeface="Arial" charset="0"/>
                <a:sym typeface="Symbol" pitchFamily="18" charset="2"/>
              </a:rPr>
              <a:t>Now, Available = (3,3,2) + (2,0,0) = (5,3,2)</a:t>
            </a:r>
          </a:p>
        </p:txBody>
      </p:sp>
      <p:sp>
        <p:nvSpPr>
          <p:cNvPr id="9" name="Rectangle 8">
            <a:extLst>
              <a:ext uri="{FF2B5EF4-FFF2-40B4-BE49-F238E27FC236}">
                <a16:creationId xmlns:a16="http://schemas.microsoft.com/office/drawing/2014/main" id="{64F583BA-FE2C-40F4-A32F-741934743C75}"/>
              </a:ext>
            </a:extLst>
          </p:cNvPr>
          <p:cNvSpPr/>
          <p:nvPr/>
        </p:nvSpPr>
        <p:spPr>
          <a:xfrm>
            <a:off x="29307" y="3741581"/>
            <a:ext cx="9097108" cy="22673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82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1" animBg="1"/>
      <p:bldP spid="27" grpId="0"/>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0374169"/>
              </p:ext>
            </p:extLst>
          </p:nvPr>
        </p:nvGraphicFramePr>
        <p:xfrm>
          <a:off x="533401" y="1752600"/>
          <a:ext cx="8000998" cy="3168150"/>
        </p:xfrm>
        <a:graphic>
          <a:graphicData uri="http://schemas.openxmlformats.org/drawingml/2006/table">
            <a:tbl>
              <a:tblPr firstRow="1" bandRow="1">
                <a:tableStyleId>{00A15C55-8517-42AA-B614-E9B94910E393}</a:tableStyleId>
              </a:tblPr>
              <a:tblGrid>
                <a:gridCol w="1134320">
                  <a:extLst>
                    <a:ext uri="{9D8B030D-6E8A-4147-A177-3AD203B41FA5}">
                      <a16:colId xmlns:a16="http://schemas.microsoft.com/office/drawing/2014/main" val="20000"/>
                    </a:ext>
                  </a:extLst>
                </a:gridCol>
                <a:gridCol w="638055">
                  <a:extLst>
                    <a:ext uri="{9D8B030D-6E8A-4147-A177-3AD203B41FA5}">
                      <a16:colId xmlns:a16="http://schemas.microsoft.com/office/drawing/2014/main" val="20001"/>
                    </a:ext>
                  </a:extLst>
                </a:gridCol>
                <a:gridCol w="779844">
                  <a:extLst>
                    <a:ext uri="{9D8B030D-6E8A-4147-A177-3AD203B41FA5}">
                      <a16:colId xmlns:a16="http://schemas.microsoft.com/office/drawing/2014/main" val="20002"/>
                    </a:ext>
                  </a:extLst>
                </a:gridCol>
                <a:gridCol w="688694">
                  <a:extLst>
                    <a:ext uri="{9D8B030D-6E8A-4147-A177-3AD203B41FA5}">
                      <a16:colId xmlns:a16="http://schemas.microsoft.com/office/drawing/2014/main" val="20003"/>
                    </a:ext>
                  </a:extLst>
                </a:gridCol>
                <a:gridCol w="810227">
                  <a:extLst>
                    <a:ext uri="{9D8B030D-6E8A-4147-A177-3AD203B41FA5}">
                      <a16:colId xmlns:a16="http://schemas.microsoft.com/office/drawing/2014/main" val="20004"/>
                    </a:ext>
                  </a:extLst>
                </a:gridCol>
                <a:gridCol w="810227">
                  <a:extLst>
                    <a:ext uri="{9D8B030D-6E8A-4147-A177-3AD203B41FA5}">
                      <a16:colId xmlns:a16="http://schemas.microsoft.com/office/drawing/2014/main" val="20005"/>
                    </a:ext>
                  </a:extLst>
                </a:gridCol>
                <a:gridCol w="810227">
                  <a:extLst>
                    <a:ext uri="{9D8B030D-6E8A-4147-A177-3AD203B41FA5}">
                      <a16:colId xmlns:a16="http://schemas.microsoft.com/office/drawing/2014/main" val="20006"/>
                    </a:ext>
                  </a:extLst>
                </a:gridCol>
                <a:gridCol w="810227">
                  <a:extLst>
                    <a:ext uri="{9D8B030D-6E8A-4147-A177-3AD203B41FA5}">
                      <a16:colId xmlns:a16="http://schemas.microsoft.com/office/drawing/2014/main" val="20007"/>
                    </a:ext>
                  </a:extLst>
                </a:gridCol>
                <a:gridCol w="810227">
                  <a:extLst>
                    <a:ext uri="{9D8B030D-6E8A-4147-A177-3AD203B41FA5}">
                      <a16:colId xmlns:a16="http://schemas.microsoft.com/office/drawing/2014/main" val="20008"/>
                    </a:ext>
                  </a:extLst>
                </a:gridCol>
                <a:gridCol w="708950">
                  <a:extLst>
                    <a:ext uri="{9D8B030D-6E8A-4147-A177-3AD203B41FA5}">
                      <a16:colId xmlns:a16="http://schemas.microsoft.com/office/drawing/2014/main" val="20009"/>
                    </a:ext>
                  </a:extLst>
                </a:gridCol>
              </a:tblGrid>
              <a:tr h="457200">
                <a:tc>
                  <a:txBody>
                    <a:bodyPr/>
                    <a:lstStyle/>
                    <a:p>
                      <a:pPr algn="ctr"/>
                      <a:r>
                        <a:rPr lang="en-US" sz="2000" dirty="0">
                          <a:solidFill>
                            <a:schemeClr val="tx1"/>
                          </a:solidFill>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0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endParaRPr lang="en-US" dirty="0"/>
                    </a:p>
                  </a:txBody>
                  <a:tcPr/>
                </a:tc>
                <a:tc hMerge="1">
                  <a:txBody>
                    <a:bodyPr/>
                    <a:lstStyle/>
                    <a:p>
                      <a:endParaRPr lang="en-US" dirty="0"/>
                    </a:p>
                  </a:txBody>
                  <a:tcPr/>
                </a:tc>
                <a:tc gridSpan="3">
                  <a:txBody>
                    <a:bodyPr/>
                    <a:lstStyle/>
                    <a:p>
                      <a:pPr algn="ctr"/>
                      <a:r>
                        <a:rPr lang="en-US" sz="2000" dirty="0">
                          <a:solidFill>
                            <a:schemeClr val="tx1"/>
                          </a:solidFill>
                        </a:rPr>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a:p>
                  </a:txBody>
                  <a:tcPr/>
                </a:tc>
                <a:tc hMerge="1">
                  <a:txBody>
                    <a:bodyPr/>
                    <a:lstStyle/>
                    <a:p>
                      <a:endParaRPr lang="en-US" dirty="0"/>
                    </a:p>
                  </a:txBody>
                  <a:tcPr/>
                </a:tc>
                <a:tc gridSpan="3">
                  <a:txBody>
                    <a:bodyPr/>
                    <a:lstStyle/>
                    <a:p>
                      <a:pPr algn="ctr"/>
                      <a:r>
                        <a:rPr lang="en-US" sz="2000" dirty="0">
                          <a:solidFill>
                            <a:schemeClr val="tx1"/>
                          </a:solidFill>
                        </a:rPr>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hMerge="1">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0"/>
                  </a:ext>
                </a:extLst>
              </a:tr>
              <a:tr h="451825">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1"/>
                  </a:ext>
                </a:extLst>
              </a:tr>
              <a:tr h="451825">
                <a:tc>
                  <a:txBody>
                    <a:bodyPr/>
                    <a:lstStyle/>
                    <a:p>
                      <a:pPr algn="ctr"/>
                      <a:r>
                        <a:rPr lang="en-US" sz="2000" dirty="0">
                          <a:solidFill>
                            <a:schemeClr val="tx1"/>
                          </a:solidFill>
                        </a:rPr>
                        <a:t>p</a:t>
                      </a:r>
                      <a:r>
                        <a:rPr lang="en-US" sz="200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2"/>
                  </a:ext>
                </a:extLst>
              </a:tr>
              <a:tr h="451825">
                <a:tc>
                  <a:txBody>
                    <a:bodyPr/>
                    <a:lstStyle/>
                    <a:p>
                      <a:pPr algn="ctr"/>
                      <a:r>
                        <a:rPr lang="en-US" sz="2000" dirty="0">
                          <a:solidFill>
                            <a:schemeClr val="tx1"/>
                          </a:solidFill>
                        </a:rPr>
                        <a:t>P</a:t>
                      </a:r>
                      <a:r>
                        <a:rPr lang="en-US" sz="200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3"/>
                  </a:ext>
                </a:extLst>
              </a:tr>
              <a:tr h="451825">
                <a:tc>
                  <a:txBody>
                    <a:bodyPr/>
                    <a:lstStyle/>
                    <a:p>
                      <a:pPr algn="ctr"/>
                      <a:r>
                        <a:rPr lang="en-US" sz="2000" dirty="0">
                          <a:solidFill>
                            <a:schemeClr val="tx1"/>
                          </a:solidFill>
                        </a:rPr>
                        <a:t>P</a:t>
                      </a:r>
                      <a:r>
                        <a:rPr lang="en-US" sz="200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4"/>
                  </a:ext>
                </a:extLst>
              </a:tr>
              <a:tr h="451825">
                <a:tc>
                  <a:txBody>
                    <a:bodyPr/>
                    <a:lstStyle/>
                    <a:p>
                      <a:pPr algn="ctr"/>
                      <a:r>
                        <a:rPr lang="en-US" sz="2000" dirty="0">
                          <a:solidFill>
                            <a:schemeClr val="tx1"/>
                          </a:solidFill>
                        </a:rPr>
                        <a:t>P</a:t>
                      </a:r>
                      <a:r>
                        <a:rPr lang="en-US" sz="200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5"/>
                  </a:ext>
                </a:extLst>
              </a:tr>
              <a:tr h="451825">
                <a:tc>
                  <a:txBody>
                    <a:bodyPr/>
                    <a:lstStyle/>
                    <a:p>
                      <a:pPr algn="ctr"/>
                      <a:r>
                        <a:rPr lang="en-US" sz="2000" dirty="0">
                          <a:solidFill>
                            <a:schemeClr val="tx1"/>
                          </a:solidFill>
                        </a:rPr>
                        <a:t>P</a:t>
                      </a:r>
                      <a:r>
                        <a:rPr lang="en-US" sz="2000" baseline="-25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FF8B"/>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0755737"/>
              </p:ext>
            </p:extLst>
          </p:nvPr>
        </p:nvGraphicFramePr>
        <p:xfrm>
          <a:off x="3429000" y="0"/>
          <a:ext cx="2057400" cy="120396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18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18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2"/>
          <p:cNvSpPr/>
          <p:nvPr/>
        </p:nvSpPr>
        <p:spPr>
          <a:xfrm>
            <a:off x="76200" y="5090160"/>
            <a:ext cx="8991600" cy="193899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Need (P</a:t>
            </a:r>
            <a:r>
              <a:rPr kumimoji="0" lang="en-US" altLang="en-US" sz="2400" b="0" i="0" u="none" strike="noStrike" kern="1200" cap="none" spc="0" normalizeH="0" baseline="-25000" noProof="0" dirty="0">
                <a:ln>
                  <a:noFill/>
                </a:ln>
                <a:solidFill>
                  <a:prstClr val="black"/>
                </a:solidFill>
                <a:effectLst/>
                <a:uLnTx/>
                <a:uFillTx/>
                <a:latin typeface="Calibri" pitchFamily="34" charset="0"/>
                <a:ea typeface="+mn-ea"/>
                <a:cs typeface="Arial" charset="0"/>
              </a:rPr>
              <a:t>1</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 </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(3,3,2)? (i.e. (7,4,3)  (3,3,2)  false – </a:t>
            </a:r>
            <a:r>
              <a:rPr kumimoji="0" lang="en-US" altLang="en-US" sz="2400" b="1" i="0" u="none" strike="noStrike" kern="1200" cap="none" spc="0" normalizeH="0" baseline="0" noProof="0" dirty="0">
                <a:ln>
                  <a:noFill/>
                </a:ln>
                <a:solidFill>
                  <a:srgbClr val="C00000"/>
                </a:solidFill>
                <a:effectLst/>
                <a:uLnTx/>
                <a:uFillTx/>
                <a:latin typeface="Calibri" pitchFamily="34" charset="0"/>
                <a:ea typeface="+mn-ea"/>
                <a:cs typeface="Arial" charset="0"/>
                <a:sym typeface="Symbol" pitchFamily="18" charset="2"/>
              </a:rPr>
              <a:t>WAIT (add P1 to Q)</a:t>
            </a:r>
          </a:p>
          <a:p>
            <a:pPr marL="0" marR="0" lvl="0" indent="0" algn="just"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Need (P</a:t>
            </a:r>
            <a:r>
              <a:rPr kumimoji="0" lang="en-US" altLang="en-US" sz="2400" b="0" i="0" u="none" strike="noStrike" kern="1200" cap="none" spc="0" normalizeH="0" baseline="-25000" noProof="0" dirty="0">
                <a:ln>
                  <a:noFill/>
                </a:ln>
                <a:solidFill>
                  <a:prstClr val="black"/>
                </a:solidFill>
                <a:effectLst/>
                <a:uLnTx/>
                <a:uFillTx/>
                <a:latin typeface="Calibri" pitchFamily="34" charset="0"/>
                <a:ea typeface="+mn-ea"/>
                <a:cs typeface="Arial" charset="0"/>
              </a:rPr>
              <a:t>2</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rPr>
              <a:t>) </a:t>
            </a:r>
            <a:r>
              <a:rPr kumimoji="0" lang="en-US" altLang="en-US" sz="2400" b="0"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(3,3,2)? (i.e. (1,2,2)  (3,3,2) true –</a:t>
            </a:r>
            <a:r>
              <a:rPr kumimoji="0" lang="en-US" altLang="en-US" sz="2400" b="1" i="0"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 ADD &lt;P2&gt; to safe seq</a:t>
            </a: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1" u="none" strike="noStrike" kern="1200" cap="none" spc="0" normalizeH="0" baseline="0" noProof="0" dirty="0">
                <a:ln>
                  <a:noFill/>
                </a:ln>
                <a:solidFill>
                  <a:prstClr val="black"/>
                </a:solidFill>
                <a:effectLst/>
                <a:highlight>
                  <a:srgbClr val="00FFFF"/>
                </a:highlight>
                <a:uLnTx/>
                <a:uFillTx/>
                <a:latin typeface="Calibri" pitchFamily="34" charset="0"/>
                <a:ea typeface="+mn-ea"/>
                <a:cs typeface="Arial" charset="0"/>
                <a:sym typeface="Symbol" pitchFamily="18" charset="2"/>
              </a:rPr>
              <a:t>Now, Available = (3,3,2) + (2,0,0) = (5,3,2)</a:t>
            </a: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r>
              <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rPr>
              <a:t>Next, check for P3, P4, P5, P1, and so on</a:t>
            </a:r>
          </a:p>
          <a:p>
            <a:pPr marL="0" marR="0" lvl="0" indent="0" algn="l" defTabSz="914400" rtl="0" eaLnBrk="1" fontAlgn="base" latinLnBrk="0" hangingPunct="1">
              <a:lnSpc>
                <a:spcPct val="100000"/>
              </a:lnSpc>
              <a:spcBef>
                <a:spcPct val="0"/>
              </a:spcBef>
              <a:spcAft>
                <a:spcPct val="0"/>
              </a:spcAft>
              <a:buClrTx/>
              <a:buSzTx/>
              <a:buFontTx/>
              <a:buNone/>
              <a:tabLst>
                <a:tab pos="1544638" algn="l"/>
                <a:tab pos="2452688" algn="ctr"/>
                <a:tab pos="3767138" algn="ctr"/>
                <a:tab pos="5022850" algn="ctr"/>
              </a:tabLst>
              <a:defRPr/>
            </a:pPr>
            <a:endParaRPr kumimoji="0" lang="en-US" altLang="en-US" sz="2400" b="0" i="1" u="none" strike="noStrike" kern="1200" cap="none" spc="0" normalizeH="0" baseline="0" noProof="0" dirty="0">
              <a:ln>
                <a:noFill/>
              </a:ln>
              <a:solidFill>
                <a:prstClr val="black"/>
              </a:solidFill>
              <a:effectLst/>
              <a:uLnTx/>
              <a:uFillTx/>
              <a:latin typeface="Calibri" pitchFamily="34" charset="0"/>
              <a:ea typeface="+mn-ea"/>
              <a:cs typeface="Arial" charset="0"/>
              <a:sym typeface="Symbol" pitchFamily="18" charset="2"/>
            </a:endParaRPr>
          </a:p>
        </p:txBody>
      </p:sp>
      <p:sp>
        <p:nvSpPr>
          <p:cNvPr id="8" name="TextBox 7"/>
          <p:cNvSpPr txBox="1"/>
          <p:nvPr/>
        </p:nvSpPr>
        <p:spPr>
          <a:xfrm>
            <a:off x="6019800" y="6019800"/>
            <a:ext cx="3048000" cy="769441"/>
          </a:xfrm>
          <a:prstGeom prst="rect">
            <a:avLst/>
          </a:prstGeom>
          <a:solidFill>
            <a:srgbClr val="FFFF66"/>
          </a:solidFill>
          <a:ln>
            <a:solidFill>
              <a:srgbClr val="0000FF"/>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itchFamily="34" charset="0"/>
                <a:ea typeface="+mn-ea"/>
                <a:cs typeface="Arial" charset="0"/>
              </a:rPr>
              <a:t>Safe sequence-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itchFamily="34" charset="0"/>
                <a:ea typeface="+mn-ea"/>
                <a:cs typeface="Arial" charset="0"/>
              </a:rPr>
              <a:t>&lt;P2, P4, P5, P1, P3&gt;</a:t>
            </a:r>
          </a:p>
        </p:txBody>
      </p:sp>
      <p:cxnSp>
        <p:nvCxnSpPr>
          <p:cNvPr id="7" name="Straight Arrow Connector 6"/>
          <p:cNvCxnSpPr/>
          <p:nvPr/>
        </p:nvCxnSpPr>
        <p:spPr>
          <a:xfrm flipH="1" flipV="1">
            <a:off x="2133600" y="3276601"/>
            <a:ext cx="1981200" cy="270685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E38E51E3-EA7E-4AC8-9E90-A6588002AB1F}"/>
              </a:ext>
            </a:extLst>
          </p:cNvPr>
          <p:cNvGraphicFramePr>
            <a:graphicFrameLocks noGrp="1"/>
          </p:cNvGraphicFramePr>
          <p:nvPr>
            <p:extLst>
              <p:ext uri="{D42A27DB-BD31-4B8C-83A1-F6EECF244321}">
                <p14:modId xmlns:p14="http://schemas.microsoft.com/office/powerpoint/2010/main" val="1021545325"/>
              </p:ext>
            </p:extLst>
          </p:nvPr>
        </p:nvGraphicFramePr>
        <p:xfrm>
          <a:off x="5699919" y="-1964"/>
          <a:ext cx="2057400" cy="120396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65760">
                <a:tc gridSpan="3">
                  <a:txBody>
                    <a:bodyPr/>
                    <a:lstStyle/>
                    <a:p>
                      <a:pPr algn="ctr"/>
                      <a:r>
                        <a:rPr lang="en-US" sz="21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18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1800"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7">
            <a:extLst>
              <a:ext uri="{FF2B5EF4-FFF2-40B4-BE49-F238E27FC236}">
                <a16:creationId xmlns:a16="http://schemas.microsoft.com/office/drawing/2014/main" id="{2F52CFCB-5ECF-497D-B5B9-E9789FA56161}"/>
              </a:ext>
            </a:extLst>
          </p:cNvPr>
          <p:cNvGraphicFramePr>
            <a:graphicFrameLocks noGrp="1"/>
          </p:cNvGraphicFramePr>
          <p:nvPr>
            <p:extLst>
              <p:ext uri="{D42A27DB-BD31-4B8C-83A1-F6EECF244321}">
                <p14:modId xmlns:p14="http://schemas.microsoft.com/office/powerpoint/2010/main" val="4073967379"/>
              </p:ext>
            </p:extLst>
          </p:nvPr>
        </p:nvGraphicFramePr>
        <p:xfrm>
          <a:off x="228600" y="527050"/>
          <a:ext cx="3048000" cy="539749"/>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1354476145"/>
                    </a:ext>
                  </a:extLst>
                </a:gridCol>
                <a:gridCol w="1016000">
                  <a:extLst>
                    <a:ext uri="{9D8B030D-6E8A-4147-A177-3AD203B41FA5}">
                      <a16:colId xmlns:a16="http://schemas.microsoft.com/office/drawing/2014/main" val="2226263468"/>
                    </a:ext>
                  </a:extLst>
                </a:gridCol>
                <a:gridCol w="1016000">
                  <a:extLst>
                    <a:ext uri="{9D8B030D-6E8A-4147-A177-3AD203B41FA5}">
                      <a16:colId xmlns:a16="http://schemas.microsoft.com/office/drawing/2014/main" val="2892530784"/>
                    </a:ext>
                  </a:extLst>
                </a:gridCol>
              </a:tblGrid>
              <a:tr h="539749">
                <a:tc>
                  <a:txBody>
                    <a:bodyPr/>
                    <a:lstStyle/>
                    <a:p>
                      <a:pPr algn="ctr"/>
                      <a:r>
                        <a:rPr lang="en-US" sz="2400" dirty="0">
                          <a:solidFill>
                            <a:schemeClr val="tx1"/>
                          </a:solidFill>
                          <a:latin typeface="Cambria" panose="02040503050406030204" pitchFamily="18" charset="0"/>
                        </a:rPr>
                        <a:t>P</a:t>
                      </a:r>
                      <a:r>
                        <a:rPr lang="en-US" sz="2400" baseline="-25000" dirty="0">
                          <a:solidFill>
                            <a:schemeClr val="tx1"/>
                          </a:solidFill>
                          <a:latin typeface="Cambria" panose="020405030504060302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kern="1200" baseline="-25000" dirty="0">
                        <a:solidFill>
                          <a:schemeClr val="tx2"/>
                        </a:solidFill>
                        <a:latin typeface="+mj-lt"/>
                        <a:ea typeface="+mj-ea"/>
                        <a:cs typeface="+mj-cs"/>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3881981544"/>
                  </a:ext>
                </a:extLst>
              </a:tr>
            </a:tbl>
          </a:graphicData>
        </a:graphic>
      </p:graphicFrame>
      <p:sp>
        <p:nvSpPr>
          <p:cNvPr id="21" name="TextBox 20">
            <a:extLst>
              <a:ext uri="{FF2B5EF4-FFF2-40B4-BE49-F238E27FC236}">
                <a16:creationId xmlns:a16="http://schemas.microsoft.com/office/drawing/2014/main" id="{886EEACC-9972-455B-BCF0-F17D89123246}"/>
              </a:ext>
            </a:extLst>
          </p:cNvPr>
          <p:cNvSpPr txBox="1"/>
          <p:nvPr/>
        </p:nvSpPr>
        <p:spPr>
          <a:xfrm>
            <a:off x="252046" y="65385"/>
            <a:ext cx="1348154" cy="461665"/>
          </a:xfrm>
          <a:prstGeom prst="rect">
            <a:avLst/>
          </a:prstGeom>
          <a:noFill/>
        </p:spPr>
        <p:txBody>
          <a:bodyPr wrap="square">
            <a:spAutoFit/>
          </a:bodyPr>
          <a:lstStyle/>
          <a:p>
            <a:r>
              <a:rPr lang="en-US" altLang="en-US" sz="2400" b="1" i="1" dirty="0"/>
              <a:t>Q</a:t>
            </a:r>
            <a:endParaRPr lang="en-US" dirty="0"/>
          </a:p>
        </p:txBody>
      </p:sp>
    </p:spTree>
    <p:extLst>
      <p:ext uri="{BB962C8B-B14F-4D97-AF65-F5344CB8AC3E}">
        <p14:creationId xmlns:p14="http://schemas.microsoft.com/office/powerpoint/2010/main" val="49780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8" grpId="0" animBg="1"/>
      <p:bldP spid="2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228600"/>
            <a:ext cx="5791200" cy="576262"/>
          </a:xfrm>
        </p:spPr>
        <p:txBody>
          <a:bodyPr/>
          <a:lstStyle/>
          <a:p>
            <a:pPr eaLnBrk="1" hangingPunct="1"/>
            <a:r>
              <a:rPr lang="en-US" altLang="en-US" dirty="0">
                <a:solidFill>
                  <a:srgbClr val="C00000"/>
                </a:solidFill>
              </a:rPr>
              <a:t>Deadlock Detection</a:t>
            </a:r>
          </a:p>
        </p:txBody>
      </p:sp>
      <p:sp>
        <p:nvSpPr>
          <p:cNvPr id="34819" name="Rectangle 3"/>
          <p:cNvSpPr>
            <a:spLocks noGrp="1" noChangeArrowheads="1"/>
          </p:cNvSpPr>
          <p:nvPr>
            <p:ph type="body" idx="1"/>
          </p:nvPr>
        </p:nvSpPr>
        <p:spPr>
          <a:xfrm>
            <a:off x="381000" y="1600200"/>
            <a:ext cx="8382000" cy="4530725"/>
          </a:xfrm>
        </p:spPr>
        <p:txBody>
          <a:bodyPr/>
          <a:lstStyle/>
          <a:p>
            <a:pPr algn="just">
              <a:buClrTx/>
            </a:pPr>
            <a:r>
              <a:rPr lang="en-US" sz="2400" dirty="0"/>
              <a:t>If a system does not employ either a deadlock-prevention or a deadlock-avoidance algorithm, then a deadlock situation may occur.</a:t>
            </a:r>
          </a:p>
          <a:p>
            <a:pPr marL="0" indent="0" algn="just">
              <a:buClrTx/>
              <a:buNone/>
            </a:pPr>
            <a:endParaRPr lang="en-US" sz="2400" dirty="0"/>
          </a:p>
          <a:p>
            <a:pPr lvl="1" algn="just">
              <a:buClrTx/>
            </a:pPr>
            <a:r>
              <a:rPr lang="en-US" sz="2200" dirty="0">
                <a:solidFill>
                  <a:schemeClr val="tx1"/>
                </a:solidFill>
              </a:rPr>
              <a:t>An algorithm that examines the state of the system to determine whether a deadlock has occurred?</a:t>
            </a:r>
          </a:p>
          <a:p>
            <a:pPr lvl="4" algn="just">
              <a:lnSpc>
                <a:spcPct val="150000"/>
              </a:lnSpc>
              <a:buClrTx/>
              <a:buFont typeface="Wingdings" panose="05000000000000000000" pitchFamily="2" charset="2"/>
              <a:buChar char="§"/>
            </a:pPr>
            <a:r>
              <a:rPr lang="en-US" sz="2200" dirty="0">
                <a:solidFill>
                  <a:srgbClr val="0000FF"/>
                </a:solidFill>
              </a:rPr>
              <a:t>Single instance</a:t>
            </a:r>
          </a:p>
          <a:p>
            <a:pPr lvl="4" algn="just">
              <a:lnSpc>
                <a:spcPct val="150000"/>
              </a:lnSpc>
              <a:buClrTx/>
              <a:buFont typeface="Wingdings" panose="05000000000000000000" pitchFamily="2" charset="2"/>
              <a:buChar char="§"/>
            </a:pPr>
            <a:r>
              <a:rPr lang="en-US" sz="2200" dirty="0">
                <a:solidFill>
                  <a:srgbClr val="0000FF"/>
                </a:solidFill>
              </a:rPr>
              <a:t>Multiple instance</a:t>
            </a:r>
          </a:p>
          <a:p>
            <a:pPr lvl="1" algn="just">
              <a:lnSpc>
                <a:spcPct val="150000"/>
              </a:lnSpc>
              <a:buClrTx/>
            </a:pPr>
            <a:r>
              <a:rPr lang="en-US" sz="2200" dirty="0">
                <a:solidFill>
                  <a:schemeClr val="tx1"/>
                </a:solidFill>
              </a:rPr>
              <a:t>An algorithm to recover from the deadlock</a:t>
            </a:r>
          </a:p>
        </p:txBody>
      </p:sp>
    </p:spTree>
    <p:extLst>
      <p:ext uri="{BB962C8B-B14F-4D97-AF65-F5344CB8AC3E}">
        <p14:creationId xmlns:p14="http://schemas.microsoft.com/office/powerpoint/2010/main" val="174083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69849"/>
            <a:ext cx="7772400" cy="844551"/>
          </a:xfrm>
        </p:spPr>
        <p:txBody>
          <a:bodyPr anchor="ctr"/>
          <a:lstStyle/>
          <a:p>
            <a:pPr eaLnBrk="1" hangingPunct="1"/>
            <a:r>
              <a:rPr lang="en-US" altLang="en-US" sz="2800" dirty="0">
                <a:solidFill>
                  <a:schemeClr val="tx1"/>
                </a:solidFill>
              </a:rPr>
              <a:t>Single Instance of Each Resource Type</a:t>
            </a:r>
          </a:p>
        </p:txBody>
      </p:sp>
      <p:sp>
        <p:nvSpPr>
          <p:cNvPr id="35843" name="Rectangle 3"/>
          <p:cNvSpPr>
            <a:spLocks noGrp="1" noChangeArrowheads="1"/>
          </p:cNvSpPr>
          <p:nvPr>
            <p:ph type="body" idx="1"/>
          </p:nvPr>
        </p:nvSpPr>
        <p:spPr>
          <a:xfrm>
            <a:off x="304800" y="1173163"/>
            <a:ext cx="8610600" cy="1341437"/>
          </a:xfrm>
        </p:spPr>
        <p:txBody>
          <a:bodyPr/>
          <a:lstStyle/>
          <a:p>
            <a:r>
              <a:rPr lang="en-US" altLang="en-US" sz="2300" dirty="0"/>
              <a:t>Maintain </a:t>
            </a:r>
            <a:r>
              <a:rPr lang="en-US" altLang="en-US" sz="2300" b="1" dirty="0">
                <a:solidFill>
                  <a:srgbClr val="0000FF"/>
                </a:solidFill>
              </a:rPr>
              <a:t>wait-for</a:t>
            </a:r>
            <a:r>
              <a:rPr lang="en-US" altLang="en-US" sz="2300" b="1" dirty="0">
                <a:solidFill>
                  <a:srgbClr val="3366FF"/>
                </a:solidFill>
              </a:rPr>
              <a:t> </a:t>
            </a:r>
            <a:r>
              <a:rPr lang="en-US" altLang="en-US" sz="2300" dirty="0"/>
              <a:t>graph</a:t>
            </a:r>
          </a:p>
          <a:p>
            <a:pPr lvl="1"/>
            <a:r>
              <a:rPr lang="en-US" altLang="en-US" dirty="0">
                <a:solidFill>
                  <a:srgbClr val="C00000"/>
                </a:solidFill>
              </a:rPr>
              <a:t>Nodes are processes</a:t>
            </a:r>
          </a:p>
          <a:p>
            <a:pPr lvl="1"/>
            <a:r>
              <a:rPr lang="en-US" altLang="en-US" b="1" i="1" dirty="0">
                <a:solidFill>
                  <a:srgbClr val="C00000"/>
                </a:solidFill>
              </a:rPr>
              <a:t>P</a:t>
            </a:r>
            <a:r>
              <a:rPr lang="en-US" altLang="en-US" b="1" i="1" baseline="-25000" dirty="0">
                <a:solidFill>
                  <a:srgbClr val="C00000"/>
                </a:solidFill>
              </a:rPr>
              <a:t>i</a:t>
            </a:r>
            <a:r>
              <a:rPr lang="en-US" altLang="en-US" b="1" dirty="0">
                <a:solidFill>
                  <a:srgbClr val="C00000"/>
                </a:solidFill>
              </a:rPr>
              <a:t> </a:t>
            </a:r>
            <a:r>
              <a:rPr lang="en-US" altLang="en-US" b="1" dirty="0">
                <a:solidFill>
                  <a:srgbClr val="C00000"/>
                </a:solidFill>
                <a:sym typeface="Symbol" pitchFamily="18" charset="2"/>
              </a:rPr>
              <a:t> </a:t>
            </a:r>
            <a:r>
              <a:rPr lang="en-US" altLang="en-US" b="1" i="1" dirty="0" err="1">
                <a:solidFill>
                  <a:srgbClr val="C00000"/>
                </a:solidFill>
                <a:sym typeface="Symbol" pitchFamily="18" charset="2"/>
              </a:rPr>
              <a:t>P</a:t>
            </a:r>
            <a:r>
              <a:rPr lang="en-US" altLang="en-US" b="1" i="1" baseline="-25000" dirty="0" err="1">
                <a:solidFill>
                  <a:srgbClr val="C00000"/>
                </a:solidFill>
                <a:sym typeface="Symbol" pitchFamily="18" charset="2"/>
              </a:rPr>
              <a:t>j</a:t>
            </a:r>
            <a:r>
              <a:rPr lang="en-US" altLang="en-US" b="1" i="1" baseline="-25000" dirty="0">
                <a:solidFill>
                  <a:srgbClr val="C00000"/>
                </a:solidFill>
                <a:sym typeface="Symbol" pitchFamily="18" charset="2"/>
              </a:rPr>
              <a:t>   </a:t>
            </a:r>
            <a:r>
              <a:rPr lang="en-US" altLang="en-US" dirty="0">
                <a:solidFill>
                  <a:srgbClr val="C00000"/>
                </a:solidFill>
                <a:sym typeface="Symbol" pitchFamily="18" charset="2"/>
              </a:rPr>
              <a:t>if </a:t>
            </a:r>
            <a:r>
              <a:rPr lang="en-US" altLang="en-US" b="1" i="1" dirty="0">
                <a:solidFill>
                  <a:srgbClr val="C00000"/>
                </a:solidFill>
                <a:sym typeface="Symbol" pitchFamily="18" charset="2"/>
              </a:rPr>
              <a:t>P</a:t>
            </a:r>
            <a:r>
              <a:rPr lang="en-US" altLang="en-US" b="1" i="1" baseline="-25000" dirty="0">
                <a:solidFill>
                  <a:srgbClr val="C00000"/>
                </a:solidFill>
                <a:sym typeface="Symbol" pitchFamily="18" charset="2"/>
              </a:rPr>
              <a:t>i</a:t>
            </a:r>
            <a:r>
              <a:rPr lang="en-US" altLang="en-US" i="1" dirty="0">
                <a:solidFill>
                  <a:srgbClr val="C00000"/>
                </a:solidFill>
                <a:sym typeface="Symbol" pitchFamily="18" charset="2"/>
              </a:rPr>
              <a:t> </a:t>
            </a:r>
            <a:r>
              <a:rPr lang="en-US" altLang="en-US" dirty="0">
                <a:solidFill>
                  <a:srgbClr val="C00000"/>
                </a:solidFill>
                <a:sym typeface="Symbol" pitchFamily="18" charset="2"/>
              </a:rPr>
              <a:t>is waiting for</a:t>
            </a:r>
            <a:r>
              <a:rPr lang="en-US" altLang="en-US" i="1" dirty="0">
                <a:solidFill>
                  <a:srgbClr val="C00000"/>
                </a:solidFill>
                <a:sym typeface="Symbol" pitchFamily="18" charset="2"/>
              </a:rPr>
              <a:t> </a:t>
            </a:r>
            <a:r>
              <a:rPr lang="en-US" altLang="en-US" b="1" i="1" dirty="0" err="1">
                <a:solidFill>
                  <a:srgbClr val="C00000"/>
                </a:solidFill>
                <a:sym typeface="Symbol" pitchFamily="18" charset="2"/>
              </a:rPr>
              <a:t>P</a:t>
            </a:r>
            <a:r>
              <a:rPr lang="en-US" altLang="en-US" b="1" i="1" baseline="-25000" dirty="0" err="1">
                <a:solidFill>
                  <a:srgbClr val="C00000"/>
                </a:solidFill>
                <a:sym typeface="Symbol" pitchFamily="18" charset="2"/>
              </a:rPr>
              <a:t>j</a:t>
            </a:r>
            <a:endParaRPr lang="en-US" altLang="en-US" b="1" i="1" dirty="0">
              <a:solidFill>
                <a:srgbClr val="C00000"/>
              </a:solidFill>
              <a:sym typeface="Symbol" pitchFamily="18" charset="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799"/>
            <a:ext cx="3200400" cy="424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53000" y="1219200"/>
            <a:ext cx="3886200" cy="1508105"/>
          </a:xfrm>
          <a:prstGeom prst="rect">
            <a:avLst/>
          </a:prstGeom>
          <a:solidFill>
            <a:schemeClr val="accent4">
              <a:lumMod val="60000"/>
              <a:lumOff val="40000"/>
            </a:schemeClr>
          </a:solidFill>
          <a:ln>
            <a:solidFill>
              <a:schemeClr val="tx1"/>
            </a:solidFill>
          </a:ln>
        </p:spPr>
        <p:txBody>
          <a:bodyPr wrap="square">
            <a:spAutoFit/>
          </a:bodyPr>
          <a:lstStyle/>
          <a:p>
            <a:pPr algn="just"/>
            <a:r>
              <a:rPr lang="en-US" altLang="en-US" sz="2300" dirty="0"/>
              <a:t>Periodically invoke an algorithm that searches for a cycle in the graph. If there is a cycle, there exists a deadlock</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124200"/>
            <a:ext cx="2590800" cy="2909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66309" y="6033541"/>
            <a:ext cx="1992981" cy="461665"/>
          </a:xfrm>
          <a:prstGeom prst="rect">
            <a:avLst/>
          </a:prstGeom>
        </p:spPr>
        <p:txBody>
          <a:bodyPr wrap="none">
            <a:spAutoFit/>
          </a:bodyPr>
          <a:lstStyle/>
          <a:p>
            <a:r>
              <a:rPr lang="en-US" altLang="en-US" b="1" dirty="0">
                <a:solidFill>
                  <a:srgbClr val="0000FF"/>
                </a:solidFill>
              </a:rPr>
              <a:t>wait-for</a:t>
            </a:r>
            <a:r>
              <a:rPr lang="en-US" altLang="en-US" b="1" dirty="0">
                <a:solidFill>
                  <a:srgbClr val="3366FF"/>
                </a:solidFill>
              </a:rPr>
              <a:t> </a:t>
            </a:r>
            <a:r>
              <a:rPr lang="en-US" altLang="en-US" dirty="0"/>
              <a:t>graph</a:t>
            </a:r>
          </a:p>
        </p:txBody>
      </p:sp>
      <p:sp>
        <p:nvSpPr>
          <p:cNvPr id="9" name="Rectangle 8"/>
          <p:cNvSpPr/>
          <p:nvPr/>
        </p:nvSpPr>
        <p:spPr>
          <a:xfrm>
            <a:off x="3429000" y="5029200"/>
            <a:ext cx="2676630" cy="830997"/>
          </a:xfrm>
          <a:prstGeom prst="rect">
            <a:avLst/>
          </a:prstGeom>
        </p:spPr>
        <p:txBody>
          <a:bodyPr wrap="none">
            <a:spAutoFit/>
          </a:bodyPr>
          <a:lstStyle/>
          <a:p>
            <a:r>
              <a:rPr lang="en-US" altLang="en-US" b="1" dirty="0">
                <a:solidFill>
                  <a:srgbClr val="0000FF"/>
                </a:solidFill>
              </a:rPr>
              <a:t>Resource allocation</a:t>
            </a:r>
          </a:p>
          <a:p>
            <a:r>
              <a:rPr lang="en-US" altLang="en-US" b="1" dirty="0">
                <a:solidFill>
                  <a:srgbClr val="0000FF"/>
                </a:solidFill>
              </a:rPr>
              <a:t>graph</a:t>
            </a:r>
            <a:endParaRPr lang="en-US" altLang="en-US" dirty="0"/>
          </a:p>
        </p:txBody>
      </p:sp>
    </p:spTree>
    <p:extLst>
      <p:ext uri="{BB962C8B-B14F-4D97-AF65-F5344CB8AC3E}">
        <p14:creationId xmlns:p14="http://schemas.microsoft.com/office/powerpoint/2010/main" val="33258885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22350" y="214313"/>
            <a:ext cx="7664450" cy="576262"/>
          </a:xfrm>
        </p:spPr>
        <p:txBody>
          <a:bodyPr/>
          <a:lstStyle/>
          <a:p>
            <a:pPr eaLnBrk="1" hangingPunct="1"/>
            <a:r>
              <a:rPr lang="en-US" altLang="en-US"/>
              <a:t>Example of Detection Algorithm</a:t>
            </a:r>
          </a:p>
        </p:txBody>
      </p:sp>
      <p:sp>
        <p:nvSpPr>
          <p:cNvPr id="40963" name="Rectangle 3"/>
          <p:cNvSpPr>
            <a:spLocks noGrp="1" noChangeArrowheads="1"/>
          </p:cNvSpPr>
          <p:nvPr>
            <p:ph type="body" idx="1"/>
          </p:nvPr>
        </p:nvSpPr>
        <p:spPr>
          <a:xfrm>
            <a:off x="304800" y="1108075"/>
            <a:ext cx="8634413" cy="1558925"/>
          </a:xfrm>
        </p:spPr>
        <p:txBody>
          <a:bodyPr/>
          <a:lstStyle/>
          <a:p>
            <a:pPr>
              <a:tabLst>
                <a:tab pos="1428750" algn="l"/>
                <a:tab pos="2338388" algn="ctr"/>
                <a:tab pos="3594100" algn="ctr"/>
                <a:tab pos="4921250" algn="ctr"/>
              </a:tabLst>
            </a:pPr>
            <a:r>
              <a:rPr lang="en-US" altLang="en-US" sz="2400" dirty="0"/>
              <a:t>5 processes </a:t>
            </a:r>
            <a:r>
              <a:rPr lang="en-US" altLang="en-US" sz="2400" b="1" i="1" dirty="0"/>
              <a:t>P</a:t>
            </a:r>
            <a:r>
              <a:rPr lang="en-US" altLang="en-US" sz="2400" b="1" baseline="-25000" dirty="0"/>
              <a:t>0</a:t>
            </a:r>
            <a:r>
              <a:rPr lang="en-US" altLang="en-US" sz="2400" dirty="0"/>
              <a:t> through </a:t>
            </a:r>
            <a:r>
              <a:rPr lang="en-US" altLang="en-US" sz="2400" b="1" i="1" dirty="0"/>
              <a:t>P</a:t>
            </a:r>
            <a:r>
              <a:rPr lang="en-US" altLang="en-US" sz="2400" b="1" baseline="-25000" dirty="0"/>
              <a:t>4</a:t>
            </a:r>
            <a:r>
              <a:rPr lang="en-US" altLang="en-US" sz="2400" dirty="0"/>
              <a:t>;</a:t>
            </a:r>
            <a:r>
              <a:rPr lang="en-US" altLang="en-US" sz="2400" baseline="-25000" dirty="0"/>
              <a:t> </a:t>
            </a:r>
          </a:p>
          <a:p>
            <a:pPr>
              <a:tabLst>
                <a:tab pos="1428750" algn="l"/>
                <a:tab pos="2338388" algn="ctr"/>
                <a:tab pos="3594100" algn="ctr"/>
                <a:tab pos="4921250" algn="ctr"/>
              </a:tabLst>
            </a:pPr>
            <a:r>
              <a:rPr lang="en-US" altLang="en-US" sz="2400" dirty="0"/>
              <a:t>3 resources:  A (7 instances), </a:t>
            </a:r>
            <a:r>
              <a:rPr lang="en-US" altLang="en-US" sz="2400" i="1" dirty="0"/>
              <a:t>B </a:t>
            </a:r>
            <a:r>
              <a:rPr lang="en-US" altLang="en-US" sz="2400" dirty="0"/>
              <a:t>(2 instances), and </a:t>
            </a:r>
            <a:r>
              <a:rPr lang="en-US" altLang="en-US" sz="2400" i="1" dirty="0"/>
              <a:t>C</a:t>
            </a:r>
            <a:r>
              <a:rPr lang="en-US" altLang="en-US" sz="2400" dirty="0"/>
              <a:t> (6 instances)</a:t>
            </a:r>
          </a:p>
          <a:p>
            <a:pPr>
              <a:buFont typeface="Monotype Sorts" pitchFamily="-84" charset="2"/>
              <a:buNone/>
              <a:tabLst>
                <a:tab pos="1428750" algn="l"/>
                <a:tab pos="2338388" algn="ctr"/>
                <a:tab pos="3594100" algn="ctr"/>
                <a:tab pos="4921250" algn="ctr"/>
              </a:tabLst>
            </a:pPr>
            <a:endParaRPr lang="en-US" altLang="en-US" sz="100" dirty="0"/>
          </a:p>
          <a:p>
            <a:pPr>
              <a:tabLst>
                <a:tab pos="1428750" algn="l"/>
                <a:tab pos="2338388" algn="ctr"/>
                <a:tab pos="3594100" algn="ctr"/>
                <a:tab pos="4921250" algn="ctr"/>
              </a:tabLst>
            </a:pPr>
            <a:r>
              <a:rPr lang="en-US" altLang="en-US" sz="2400" dirty="0"/>
              <a:t>Snapshot at time </a:t>
            </a:r>
            <a:r>
              <a:rPr lang="en-US" altLang="en-US" sz="2400" b="1" i="1" dirty="0"/>
              <a:t>T</a:t>
            </a:r>
            <a:r>
              <a:rPr lang="en-US" altLang="en-US" sz="2400" b="1" baseline="-25000" dirty="0"/>
              <a:t>0</a:t>
            </a:r>
            <a:r>
              <a:rPr lang="en-US" altLang="en-US" sz="2400" dirty="0"/>
              <a:t>:	</a:t>
            </a:r>
          </a:p>
          <a:p>
            <a:pPr>
              <a:buFont typeface="Monotype Sorts" pitchFamily="-84" charset="2"/>
              <a:buNone/>
              <a:tabLst>
                <a:tab pos="1428750" algn="l"/>
                <a:tab pos="2338388" algn="ctr"/>
                <a:tab pos="3594100" algn="ctr"/>
                <a:tab pos="4921250" algn="ctr"/>
              </a:tabLst>
            </a:pP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58672482"/>
              </p:ext>
            </p:extLst>
          </p:nvPr>
        </p:nvGraphicFramePr>
        <p:xfrm>
          <a:off x="228600" y="2819400"/>
          <a:ext cx="6095999" cy="309372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40228">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sz="2200" dirty="0">
                          <a:solidFill>
                            <a:schemeClr val="tx1"/>
                          </a:solidFill>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300" dirty="0">
                          <a:solidFill>
                            <a:schemeClr val="tx1"/>
                          </a:solidFill>
                        </a:rPr>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gridSpan="3">
                  <a:txBody>
                    <a:bodyPr/>
                    <a:lstStyle/>
                    <a:p>
                      <a:pPr algn="ctr"/>
                      <a:r>
                        <a:rPr lang="en-US" sz="2300" dirty="0">
                          <a:solidFill>
                            <a:schemeClr val="tx1"/>
                          </a:solidFill>
                        </a:rPr>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sz="2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370840">
                <a:tc>
                  <a:txBody>
                    <a:bodyPr/>
                    <a:lstStyle/>
                    <a:p>
                      <a:pPr algn="ctr"/>
                      <a:r>
                        <a:rPr lang="en-US" sz="2300" dirty="0">
                          <a:solidFill>
                            <a:schemeClr val="tx1"/>
                          </a:solidFill>
                        </a:rPr>
                        <a:t>p</a:t>
                      </a:r>
                      <a:r>
                        <a:rPr lang="en-US" sz="230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2"/>
                  </a:ext>
                </a:extLst>
              </a:tr>
              <a:tr h="370840">
                <a:tc>
                  <a:txBody>
                    <a:bodyPr/>
                    <a:lstStyle/>
                    <a:p>
                      <a:pPr algn="ctr"/>
                      <a:r>
                        <a:rPr lang="en-US" sz="2300" dirty="0">
                          <a:solidFill>
                            <a:schemeClr val="tx1"/>
                          </a:solidFill>
                        </a:rPr>
                        <a:t>P</a:t>
                      </a:r>
                      <a:r>
                        <a:rPr lang="en-US" sz="230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3"/>
                  </a:ext>
                </a:extLst>
              </a:tr>
              <a:tr h="370840">
                <a:tc>
                  <a:txBody>
                    <a:bodyPr/>
                    <a:lstStyle/>
                    <a:p>
                      <a:pPr algn="ctr"/>
                      <a:r>
                        <a:rPr lang="en-US" sz="2300" dirty="0">
                          <a:solidFill>
                            <a:schemeClr val="tx1"/>
                          </a:solidFill>
                        </a:rPr>
                        <a:t>P</a:t>
                      </a:r>
                      <a:r>
                        <a:rPr lang="en-US" sz="230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4"/>
                  </a:ext>
                </a:extLst>
              </a:tr>
              <a:tr h="370840">
                <a:tc>
                  <a:txBody>
                    <a:bodyPr/>
                    <a:lstStyle/>
                    <a:p>
                      <a:pPr algn="ctr"/>
                      <a:r>
                        <a:rPr lang="en-US" sz="2300" dirty="0">
                          <a:solidFill>
                            <a:schemeClr val="tx1"/>
                          </a:solidFill>
                        </a:rPr>
                        <a:t>P</a:t>
                      </a:r>
                      <a:r>
                        <a:rPr lang="en-US" sz="230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5"/>
                  </a:ext>
                </a:extLst>
              </a:tr>
              <a:tr h="370840">
                <a:tc>
                  <a:txBody>
                    <a:bodyPr/>
                    <a:lstStyle/>
                    <a:p>
                      <a:pPr algn="ctr"/>
                      <a:r>
                        <a:rPr lang="en-US" sz="2300" dirty="0">
                          <a:solidFill>
                            <a:schemeClr val="tx1"/>
                          </a:solidFill>
                        </a:rPr>
                        <a:t>P</a:t>
                      </a:r>
                      <a:r>
                        <a:rPr lang="en-US" sz="2300" baseline="-250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23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752670"/>
              </p:ext>
            </p:extLst>
          </p:nvPr>
        </p:nvGraphicFramePr>
        <p:xfrm>
          <a:off x="6705600" y="3581400"/>
          <a:ext cx="2057400" cy="141500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0">
                <a:tc gridSpan="3">
                  <a:txBody>
                    <a:bodyPr/>
                    <a:lstStyle/>
                    <a:p>
                      <a:pPr algn="ctr"/>
                      <a:r>
                        <a:rPr lang="en-US" sz="230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531082">
                <a:tc>
                  <a:txBody>
                    <a:bodyPr/>
                    <a:lstStyle/>
                    <a:p>
                      <a:pPr algn="ctr"/>
                      <a:r>
                        <a:rPr lang="en-US" sz="23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1359">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Rectangle 1"/>
          <p:cNvSpPr/>
          <p:nvPr/>
        </p:nvSpPr>
        <p:spPr>
          <a:xfrm>
            <a:off x="228600" y="6167735"/>
            <a:ext cx="8534400" cy="461665"/>
          </a:xfrm>
          <a:prstGeom prst="rect">
            <a:avLst/>
          </a:prstGeom>
          <a:solidFill>
            <a:schemeClr val="accent1">
              <a:lumMod val="20000"/>
              <a:lumOff val="80000"/>
            </a:schemeClr>
          </a:solidFill>
        </p:spPr>
        <p:txBody>
          <a:bodyPr wrap="square">
            <a:spAutoFit/>
          </a:bodyPr>
          <a:lstStyle/>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1</a:t>
            </a:r>
            <a:r>
              <a:rPr lang="en-US" altLang="en-US" b="1" i="1" dirty="0"/>
              <a:t>, P</a:t>
            </a:r>
            <a:r>
              <a:rPr lang="en-US" altLang="en-US" b="1" i="1" baseline="-25000" dirty="0"/>
              <a:t>3</a:t>
            </a:r>
            <a:r>
              <a:rPr lang="en-US" altLang="en-US" b="1" i="1" dirty="0"/>
              <a:t>, P</a:t>
            </a:r>
            <a:r>
              <a:rPr lang="en-US" altLang="en-US" b="1" i="1" baseline="-25000" dirty="0"/>
              <a:t>4</a:t>
            </a:r>
            <a:r>
              <a:rPr lang="en-US" altLang="en-US" b="1" i="1" dirty="0"/>
              <a:t>, P</a:t>
            </a:r>
            <a:r>
              <a:rPr lang="en-US" altLang="en-US" b="1" i="1" baseline="-25000" dirty="0"/>
              <a:t>2</a:t>
            </a:r>
            <a:r>
              <a:rPr lang="en-US" altLang="en-US" b="1" i="1" dirty="0"/>
              <a:t>, P</a:t>
            </a:r>
            <a:r>
              <a:rPr lang="en-US" altLang="en-US" b="1" i="1" baseline="-25000" dirty="0"/>
              <a:t>5</a:t>
            </a:r>
            <a:r>
              <a:rPr lang="en-US" altLang="en-US" dirty="0"/>
              <a:t>&gt; will result in </a:t>
            </a:r>
            <a:r>
              <a:rPr lang="en-US" altLang="en-US" b="1" i="1" dirty="0"/>
              <a:t>Finish[</a:t>
            </a:r>
            <a:r>
              <a:rPr lang="en-US" altLang="en-US" b="1" i="1" dirty="0" err="1"/>
              <a:t>i</a:t>
            </a:r>
            <a:r>
              <a:rPr lang="en-US" altLang="en-US" b="1" i="1" dirty="0"/>
              <a:t>] = true </a:t>
            </a:r>
            <a:r>
              <a:rPr lang="en-US" altLang="en-US" dirty="0"/>
              <a:t>for all </a:t>
            </a:r>
            <a:r>
              <a:rPr lang="en-US" altLang="en-US" b="1" i="1" dirty="0" err="1"/>
              <a:t>i</a:t>
            </a:r>
            <a:endParaRPr lang="en-US" altLang="en-US" b="1" dirty="0"/>
          </a:p>
        </p:txBody>
      </p:sp>
    </p:spTree>
    <p:extLst>
      <p:ext uri="{BB962C8B-B14F-4D97-AF65-F5344CB8AC3E}">
        <p14:creationId xmlns:p14="http://schemas.microsoft.com/office/powerpoint/2010/main" val="1404074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14313"/>
            <a:ext cx="8229600" cy="576262"/>
          </a:xfrm>
        </p:spPr>
        <p:txBody>
          <a:bodyPr/>
          <a:lstStyle/>
          <a:p>
            <a:pPr eaLnBrk="1" hangingPunct="1"/>
            <a:r>
              <a:rPr lang="en-US" altLang="en-US"/>
              <a:t>Example (Cont.)</a:t>
            </a:r>
          </a:p>
        </p:txBody>
      </p:sp>
      <p:sp>
        <p:nvSpPr>
          <p:cNvPr id="41987" name="Rectangle 3"/>
          <p:cNvSpPr>
            <a:spLocks noGrp="1" noChangeArrowheads="1"/>
          </p:cNvSpPr>
          <p:nvPr>
            <p:ph type="body" idx="1"/>
          </p:nvPr>
        </p:nvSpPr>
        <p:spPr>
          <a:xfrm>
            <a:off x="381000" y="1233488"/>
            <a:ext cx="8207375" cy="5037137"/>
          </a:xfrm>
        </p:spPr>
        <p:txBody>
          <a:bodyPr/>
          <a:lstStyle/>
          <a:p>
            <a:pPr>
              <a:tabLst>
                <a:tab pos="2800350" algn="l"/>
                <a:tab pos="3708400" algn="ctr"/>
              </a:tabLst>
            </a:pPr>
            <a:r>
              <a:rPr lang="en-US" altLang="en-US" b="1" i="1" dirty="0"/>
              <a:t>P</a:t>
            </a:r>
            <a:r>
              <a:rPr lang="en-US" altLang="en-US" b="1" baseline="-25000" dirty="0"/>
              <a:t>3</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1</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2</a:t>
            </a:r>
            <a:r>
              <a:rPr lang="en-US" altLang="en-US" dirty="0"/>
              <a:t>	2 0 2</a:t>
            </a:r>
          </a:p>
          <a:p>
            <a:pPr>
              <a:buFont typeface="Monotype Sorts" pitchFamily="-84" charset="2"/>
              <a:buNone/>
              <a:tabLst>
                <a:tab pos="2800350" algn="l"/>
                <a:tab pos="3708400" algn="ctr"/>
              </a:tabLst>
            </a:pPr>
            <a:r>
              <a:rPr lang="en-US" altLang="en-US" dirty="0"/>
              <a:t>		</a:t>
            </a:r>
            <a:r>
              <a:rPr lang="en-US" altLang="en-US" dirty="0">
                <a:highlight>
                  <a:srgbClr val="8BFF8B"/>
                </a:highlight>
              </a:rPr>
              <a:t> </a:t>
            </a:r>
            <a:r>
              <a:rPr lang="en-US" altLang="en-US" i="1" dirty="0">
                <a:highlight>
                  <a:srgbClr val="8BFF8B"/>
                </a:highlight>
              </a:rPr>
              <a:t>P</a:t>
            </a:r>
            <a:r>
              <a:rPr lang="en-US" altLang="en-US" baseline="-25000" dirty="0">
                <a:highlight>
                  <a:srgbClr val="8BFF8B"/>
                </a:highlight>
              </a:rPr>
              <a:t>3</a:t>
            </a:r>
            <a:r>
              <a:rPr lang="en-US" altLang="en-US" dirty="0">
                <a:highlight>
                  <a:srgbClr val="8BFF8B"/>
                </a:highlight>
              </a:rPr>
              <a:t>	0 0 1</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4</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5</a:t>
            </a:r>
            <a:r>
              <a:rPr lang="en-US" altLang="en-US" dirty="0"/>
              <a:t>	0 0 2</a:t>
            </a:r>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a:p>
            <a:pPr lvl="1">
              <a:tabLst>
                <a:tab pos="2800350" algn="l"/>
                <a:tab pos="3708400" algn="ctr"/>
              </a:tabLst>
            </a:pPr>
            <a:r>
              <a:rPr lang="en-US" altLang="en-US" dirty="0"/>
              <a:t>UNSAFE</a:t>
            </a:r>
          </a:p>
        </p:txBody>
      </p:sp>
    </p:spTree>
    <p:extLst>
      <p:ext uri="{BB962C8B-B14F-4D97-AF65-F5344CB8AC3E}">
        <p14:creationId xmlns:p14="http://schemas.microsoft.com/office/powerpoint/2010/main" val="23412369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1" y="228600"/>
            <a:ext cx="6400800" cy="4572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en-US" sz="2800" dirty="0">
                <a:solidFill>
                  <a:schemeClr val="tx1"/>
                </a:solidFill>
              </a:rPr>
              <a:t>Recovery from Deadlock:  Process Termination</a:t>
            </a:r>
          </a:p>
        </p:txBody>
      </p:sp>
      <p:sp>
        <p:nvSpPr>
          <p:cNvPr id="44035" name="Rectangle 3"/>
          <p:cNvSpPr>
            <a:spLocks noGrp="1" noChangeArrowheads="1"/>
          </p:cNvSpPr>
          <p:nvPr>
            <p:ph type="body" idx="1"/>
          </p:nvPr>
        </p:nvSpPr>
        <p:spPr>
          <a:xfrm>
            <a:off x="381000" y="1260475"/>
            <a:ext cx="8610600" cy="4530725"/>
          </a:xfrm>
        </p:spPr>
        <p:txBody>
          <a:bodyPr/>
          <a:lstStyle/>
          <a:p>
            <a:pPr>
              <a:lnSpc>
                <a:spcPct val="150000"/>
              </a:lnSpc>
              <a:spcBef>
                <a:spcPts val="0"/>
              </a:spcBef>
            </a:pPr>
            <a:r>
              <a:rPr lang="en-US" altLang="en-US" sz="2300" dirty="0"/>
              <a:t>Abort all deadlocked processes.</a:t>
            </a:r>
          </a:p>
          <a:p>
            <a:pPr>
              <a:lnSpc>
                <a:spcPct val="150000"/>
              </a:lnSpc>
              <a:spcBef>
                <a:spcPts val="0"/>
              </a:spcBef>
            </a:pPr>
            <a:r>
              <a:rPr lang="en-US" altLang="en-US" sz="2300" dirty="0"/>
              <a:t>Abort one process at a time until the deadlock cycle is eliminated.</a:t>
            </a:r>
          </a:p>
          <a:p>
            <a:pPr>
              <a:lnSpc>
                <a:spcPct val="150000"/>
              </a:lnSpc>
              <a:spcBef>
                <a:spcPts val="0"/>
              </a:spcBef>
            </a:pPr>
            <a:r>
              <a:rPr lang="en-US" altLang="en-US" sz="2300" dirty="0"/>
              <a:t>In which order should we choose to kill the process?</a:t>
            </a:r>
          </a:p>
          <a:p>
            <a:pPr marL="800100" lvl="1" indent="-342900">
              <a:spcBef>
                <a:spcPts val="600"/>
              </a:spcBef>
              <a:spcAft>
                <a:spcPts val="600"/>
              </a:spcAft>
              <a:buFont typeface="Arial" pitchFamily="34" charset="0"/>
              <a:buAutoNum type="arabicPeriod"/>
            </a:pPr>
            <a:r>
              <a:rPr lang="en-US" altLang="en-US" dirty="0">
                <a:solidFill>
                  <a:srgbClr val="0000FF"/>
                </a:solidFill>
              </a:rPr>
              <a:t>Priority</a:t>
            </a:r>
            <a:r>
              <a:rPr lang="en-US" altLang="en-US" dirty="0">
                <a:solidFill>
                  <a:schemeClr val="tx1"/>
                </a:solidFill>
              </a:rPr>
              <a:t> of the process</a:t>
            </a:r>
          </a:p>
          <a:p>
            <a:pPr marL="800100" lvl="1" indent="-342900">
              <a:spcBef>
                <a:spcPts val="600"/>
              </a:spcBef>
              <a:spcAft>
                <a:spcPts val="600"/>
              </a:spcAft>
              <a:buFont typeface="Arial" pitchFamily="34" charset="0"/>
              <a:buAutoNum type="arabicPeriod"/>
            </a:pPr>
            <a:r>
              <a:rPr lang="en-US" altLang="en-US" dirty="0">
                <a:solidFill>
                  <a:schemeClr val="tx1"/>
                </a:solidFill>
              </a:rPr>
              <a:t>How </a:t>
            </a:r>
            <a:r>
              <a:rPr lang="en-US" altLang="en-US" dirty="0">
                <a:solidFill>
                  <a:srgbClr val="0000FF"/>
                </a:solidFill>
              </a:rPr>
              <a:t>long process </a:t>
            </a:r>
            <a:r>
              <a:rPr lang="en-US" altLang="en-US" dirty="0">
                <a:solidFill>
                  <a:schemeClr val="tx1"/>
                </a:solidFill>
              </a:rPr>
              <a:t>has computed, and how much longer to completion</a:t>
            </a:r>
          </a:p>
          <a:p>
            <a:pPr marL="800100" lvl="1" indent="-342900">
              <a:spcBef>
                <a:spcPts val="600"/>
              </a:spcBef>
              <a:spcAft>
                <a:spcPts val="600"/>
              </a:spcAft>
              <a:buFont typeface="Arial" pitchFamily="34" charset="0"/>
              <a:buAutoNum type="arabicPeriod"/>
            </a:pPr>
            <a:r>
              <a:rPr lang="en-US" altLang="en-US" dirty="0">
                <a:solidFill>
                  <a:schemeClr val="tx1"/>
                </a:solidFill>
              </a:rPr>
              <a:t>Resources the process has </a:t>
            </a:r>
            <a:r>
              <a:rPr lang="en-US" altLang="en-US" dirty="0">
                <a:solidFill>
                  <a:srgbClr val="0000FF"/>
                </a:solidFill>
              </a:rPr>
              <a:t>used</a:t>
            </a:r>
          </a:p>
          <a:p>
            <a:pPr marL="800100" lvl="1" indent="-342900">
              <a:spcBef>
                <a:spcPts val="600"/>
              </a:spcBef>
              <a:spcAft>
                <a:spcPts val="600"/>
              </a:spcAft>
              <a:buFont typeface="Arial" pitchFamily="34" charset="0"/>
              <a:buAutoNum type="arabicPeriod"/>
            </a:pPr>
            <a:r>
              <a:rPr lang="en-US" altLang="en-US" dirty="0">
                <a:solidFill>
                  <a:schemeClr val="tx1"/>
                </a:solidFill>
              </a:rPr>
              <a:t>Resources process </a:t>
            </a:r>
            <a:r>
              <a:rPr lang="en-US" altLang="en-US" dirty="0">
                <a:solidFill>
                  <a:srgbClr val="0000FF"/>
                </a:solidFill>
              </a:rPr>
              <a:t>needs to complete</a:t>
            </a:r>
          </a:p>
          <a:p>
            <a:pPr marL="800100" lvl="1" indent="-342900">
              <a:spcBef>
                <a:spcPts val="600"/>
              </a:spcBef>
              <a:spcAft>
                <a:spcPts val="600"/>
              </a:spcAft>
              <a:buFont typeface="Arial" pitchFamily="34" charset="0"/>
              <a:buAutoNum type="arabicPeriod"/>
            </a:pPr>
            <a:r>
              <a:rPr lang="en-US" altLang="en-US" dirty="0">
                <a:solidFill>
                  <a:schemeClr val="tx1"/>
                </a:solidFill>
              </a:rPr>
              <a:t>How many processes will need to be terminated-dependency</a:t>
            </a:r>
          </a:p>
          <a:p>
            <a:pPr marL="800100" lvl="1" indent="-342900">
              <a:spcBef>
                <a:spcPts val="600"/>
              </a:spcBef>
              <a:spcAft>
                <a:spcPts val="600"/>
              </a:spcAft>
              <a:buFont typeface="Arial" pitchFamily="34" charset="0"/>
              <a:buAutoNum type="arabicPeriod"/>
            </a:pPr>
            <a:r>
              <a:rPr lang="en-US" altLang="en-US" dirty="0">
                <a:solidFill>
                  <a:schemeClr val="tx1"/>
                </a:solidFill>
              </a:rPr>
              <a:t>Is process interactive or batch?</a:t>
            </a:r>
          </a:p>
        </p:txBody>
      </p:sp>
    </p:spTree>
    <p:extLst>
      <p:ext uri="{BB962C8B-B14F-4D97-AF65-F5344CB8AC3E}">
        <p14:creationId xmlns:p14="http://schemas.microsoft.com/office/powerpoint/2010/main" val="5964690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152400"/>
            <a:ext cx="8020050" cy="838200"/>
          </a:xfrm>
        </p:spPr>
        <p:txBody>
          <a:bodyPr/>
          <a:lstStyle/>
          <a:p>
            <a:pPr eaLnBrk="1" hangingPunct="1"/>
            <a:r>
              <a:rPr lang="en-US" altLang="en-US" sz="2800" dirty="0">
                <a:solidFill>
                  <a:schemeClr val="tx1"/>
                </a:solidFill>
                <a:latin typeface="+mn-lt"/>
                <a:ea typeface="+mn-ea"/>
                <a:cs typeface="+mn-cs"/>
              </a:rPr>
              <a:t>Recovery from Deadlock: Resource Preemption</a:t>
            </a:r>
          </a:p>
        </p:txBody>
      </p:sp>
      <p:sp>
        <p:nvSpPr>
          <p:cNvPr id="45059" name="Rectangle 3"/>
          <p:cNvSpPr>
            <a:spLocks noGrp="1" noChangeArrowheads="1"/>
          </p:cNvSpPr>
          <p:nvPr>
            <p:ph type="body" idx="1"/>
          </p:nvPr>
        </p:nvSpPr>
        <p:spPr>
          <a:xfrm>
            <a:off x="457200" y="1536700"/>
            <a:ext cx="8458200" cy="4483100"/>
          </a:xfrm>
        </p:spPr>
        <p:txBody>
          <a:bodyPr/>
          <a:lstStyle/>
          <a:p>
            <a:pPr>
              <a:lnSpc>
                <a:spcPct val="200000"/>
              </a:lnSpc>
            </a:pPr>
            <a:r>
              <a:rPr lang="en-US" altLang="en-US" sz="2400" b="1" dirty="0"/>
              <a:t>Selecting a victim </a:t>
            </a:r>
            <a:r>
              <a:rPr lang="en-US" altLang="en-US" sz="2400" dirty="0"/>
              <a:t>– minimize cost</a:t>
            </a:r>
          </a:p>
          <a:p>
            <a:pPr>
              <a:lnSpc>
                <a:spcPct val="200000"/>
              </a:lnSpc>
            </a:pPr>
            <a:r>
              <a:rPr lang="en-US" altLang="en-US" sz="2400" b="1" dirty="0"/>
              <a:t>Rollback</a:t>
            </a:r>
            <a:r>
              <a:rPr lang="en-US" altLang="en-US" sz="2400" dirty="0"/>
              <a:t> – return to some safe state, restart process for that state</a:t>
            </a:r>
          </a:p>
          <a:p>
            <a:pPr>
              <a:lnSpc>
                <a:spcPct val="200000"/>
              </a:lnSpc>
            </a:pPr>
            <a:r>
              <a:rPr lang="en-US" altLang="en-US" sz="2400" b="1" dirty="0"/>
              <a:t>Starvation</a:t>
            </a:r>
            <a:r>
              <a:rPr lang="en-US" altLang="en-US" sz="2400" dirty="0"/>
              <a:t> –  same process may always be picked as victim, include number of rollback in cost factor.</a:t>
            </a:r>
          </a:p>
        </p:txBody>
      </p:sp>
    </p:spTree>
    <p:extLst>
      <p:ext uri="{BB962C8B-B14F-4D97-AF65-F5344CB8AC3E}">
        <p14:creationId xmlns:p14="http://schemas.microsoft.com/office/powerpoint/2010/main" val="8193841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1" y="228600"/>
            <a:ext cx="6400800" cy="4572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en-US" sz="2800" dirty="0">
                <a:solidFill>
                  <a:schemeClr val="tx1"/>
                </a:solidFill>
              </a:rPr>
              <a:t>Dining Philosopher Problem</a:t>
            </a:r>
          </a:p>
        </p:txBody>
      </p:sp>
      <p:sp>
        <p:nvSpPr>
          <p:cNvPr id="44035" name="Rectangle 3"/>
          <p:cNvSpPr>
            <a:spLocks noGrp="1" noChangeArrowheads="1"/>
          </p:cNvSpPr>
          <p:nvPr>
            <p:ph type="body" idx="1"/>
          </p:nvPr>
        </p:nvSpPr>
        <p:spPr>
          <a:xfrm>
            <a:off x="381000" y="1260475"/>
            <a:ext cx="8610600" cy="4530725"/>
          </a:xfrm>
        </p:spPr>
        <p:txBody>
          <a:bodyPr/>
          <a:lstStyle/>
          <a:p>
            <a:pPr algn="just">
              <a:lnSpc>
                <a:spcPct val="200000"/>
              </a:lnSpc>
              <a:spcBef>
                <a:spcPts val="0"/>
              </a:spcBef>
            </a:pPr>
            <a:r>
              <a:rPr lang="en-US" sz="2400" dirty="0">
                <a:latin typeface="Cambria" panose="02040503050406030204" pitchFamily="18" charset="0"/>
              </a:rPr>
              <a:t>The dining-philosophers problem is considered a classic </a:t>
            </a:r>
            <a:r>
              <a:rPr lang="en-US" sz="2400" dirty="0">
                <a:highlight>
                  <a:srgbClr val="00FFFF"/>
                </a:highlight>
                <a:latin typeface="Cambria" panose="02040503050406030204" pitchFamily="18" charset="0"/>
              </a:rPr>
              <a:t>synchronization problem</a:t>
            </a:r>
            <a:r>
              <a:rPr lang="en-US" sz="2400" dirty="0">
                <a:latin typeface="Cambria" panose="02040503050406030204" pitchFamily="18" charset="0"/>
              </a:rPr>
              <a:t>.</a:t>
            </a:r>
          </a:p>
          <a:p>
            <a:pPr>
              <a:lnSpc>
                <a:spcPct val="200000"/>
              </a:lnSpc>
              <a:spcBef>
                <a:spcPts val="0"/>
              </a:spcBef>
            </a:pPr>
            <a:r>
              <a:rPr lang="en-US" sz="2400" dirty="0">
                <a:latin typeface="Cambria" panose="02040503050406030204" pitchFamily="18" charset="0"/>
              </a:rPr>
              <a:t>Large class of concurrency control problem. </a:t>
            </a:r>
          </a:p>
          <a:p>
            <a:pPr algn="just">
              <a:lnSpc>
                <a:spcPct val="200000"/>
              </a:lnSpc>
              <a:spcBef>
                <a:spcPts val="0"/>
              </a:spcBef>
            </a:pPr>
            <a:r>
              <a:rPr lang="en-US" sz="2400" dirty="0">
                <a:latin typeface="Cambria" panose="02040503050406030204" pitchFamily="18" charset="0"/>
              </a:rPr>
              <a:t>It is a simple representation of the need to </a:t>
            </a:r>
            <a:r>
              <a:rPr lang="en-US" sz="2400" dirty="0">
                <a:highlight>
                  <a:srgbClr val="FFFF00"/>
                </a:highlight>
                <a:latin typeface="Cambria" panose="02040503050406030204" pitchFamily="18" charset="0"/>
              </a:rPr>
              <a:t>allocate several resources</a:t>
            </a:r>
            <a:r>
              <a:rPr lang="en-US" sz="2400" dirty="0">
                <a:latin typeface="Cambria" panose="02040503050406030204" pitchFamily="18" charset="0"/>
              </a:rPr>
              <a:t> among several processes in a </a:t>
            </a:r>
            <a:r>
              <a:rPr lang="en-US" sz="2400" dirty="0">
                <a:highlight>
                  <a:srgbClr val="8BFF8B"/>
                </a:highlight>
                <a:latin typeface="Cambria" panose="02040503050406030204" pitchFamily="18" charset="0"/>
              </a:rPr>
              <a:t>deadlock-free and starvation-free manner.</a:t>
            </a:r>
            <a:r>
              <a:rPr lang="en-US" sz="2400" dirty="0">
                <a:latin typeface="Cambria" panose="02040503050406030204" pitchFamily="18" charset="0"/>
              </a:rPr>
              <a:t> </a:t>
            </a:r>
          </a:p>
          <a:p>
            <a:pPr algn="just">
              <a:lnSpc>
                <a:spcPct val="200000"/>
              </a:lnSpc>
              <a:spcBef>
                <a:spcPts val="0"/>
              </a:spcBef>
            </a:pPr>
            <a:endParaRPr lang="en-US" sz="2400" dirty="0">
              <a:latin typeface="Cambria" panose="02040503050406030204" pitchFamily="18" charset="0"/>
            </a:endParaRPr>
          </a:p>
        </p:txBody>
      </p:sp>
    </p:spTree>
    <p:extLst>
      <p:ext uri="{BB962C8B-B14F-4D97-AF65-F5344CB8AC3E}">
        <p14:creationId xmlns:p14="http://schemas.microsoft.com/office/powerpoint/2010/main" val="538227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16000" y="147638"/>
            <a:ext cx="7670800" cy="576262"/>
          </a:xfrm>
        </p:spPr>
        <p:txBody>
          <a:bodyPr/>
          <a:lstStyle/>
          <a:p>
            <a:pPr eaLnBrk="1" hangingPunct="1"/>
            <a:r>
              <a:rPr lang="en-US" altLang="en-US"/>
              <a:t>Dining-Philosophers Problem</a:t>
            </a:r>
          </a:p>
        </p:txBody>
      </p:sp>
      <p:sp>
        <p:nvSpPr>
          <p:cNvPr id="3075" name="Rectangle 3"/>
          <p:cNvSpPr>
            <a:spLocks noGrp="1" noChangeArrowheads="1"/>
          </p:cNvSpPr>
          <p:nvPr>
            <p:ph idx="1"/>
          </p:nvPr>
        </p:nvSpPr>
        <p:spPr>
          <a:xfrm>
            <a:off x="381000" y="1295400"/>
            <a:ext cx="8382000" cy="2765425"/>
          </a:xfrm>
        </p:spPr>
        <p:txBody>
          <a:bodyPr/>
          <a:lstStyle/>
          <a:p>
            <a:pPr algn="just">
              <a:tabLst>
                <a:tab pos="1366838" algn="l"/>
                <a:tab pos="1539875" algn="l"/>
              </a:tabLst>
            </a:pPr>
            <a:r>
              <a:rPr lang="en-US" altLang="en-US" sz="2400" dirty="0"/>
              <a:t>Philosophers alternatively think &amp; eat.</a:t>
            </a:r>
          </a:p>
          <a:p>
            <a:pPr algn="just">
              <a:tabLst>
                <a:tab pos="1366838" algn="l"/>
                <a:tab pos="1539875" algn="l"/>
              </a:tabLst>
            </a:pPr>
            <a:r>
              <a:rPr lang="en-US" altLang="ja-JP" sz="2400" dirty="0"/>
              <a:t>They do not interact with their neighbors, occasionally try to pick up 2 chopsticks (one at a time) to eat from bowl.</a:t>
            </a:r>
          </a:p>
          <a:p>
            <a:pPr lvl="1" algn="just">
              <a:tabLst>
                <a:tab pos="1366838" algn="l"/>
                <a:tab pos="1539875" algn="l"/>
              </a:tabLst>
            </a:pPr>
            <a:r>
              <a:rPr lang="en-US" altLang="en-US" sz="2400" dirty="0"/>
              <a:t>Need both to eat, then release both when done</a:t>
            </a:r>
          </a:p>
          <a:p>
            <a:pPr algn="just">
              <a:tabLst>
                <a:tab pos="1366838" algn="l"/>
                <a:tab pos="1539875" algn="l"/>
              </a:tabLst>
            </a:pPr>
            <a:r>
              <a:rPr lang="en-US" altLang="en-US" sz="2400" dirty="0"/>
              <a:t>In the case of 5 philosophers, the shared data:</a:t>
            </a:r>
          </a:p>
          <a:p>
            <a:pPr lvl="1" algn="just">
              <a:tabLst>
                <a:tab pos="1366838" algn="l"/>
                <a:tab pos="1539875" algn="l"/>
              </a:tabLst>
            </a:pPr>
            <a:r>
              <a:rPr lang="en-US" altLang="en-US" sz="2400" dirty="0"/>
              <a:t>Bowl of rice (data set)</a:t>
            </a:r>
          </a:p>
          <a:p>
            <a:pPr lvl="1" algn="just">
              <a:tabLst>
                <a:tab pos="1366838" algn="l"/>
                <a:tab pos="1539875" algn="l"/>
              </a:tabLst>
            </a:pPr>
            <a:r>
              <a:rPr lang="en-US" altLang="en-US" sz="2400" dirty="0"/>
              <a:t>Semaphore </a:t>
            </a:r>
            <a:r>
              <a:rPr lang="en-US" altLang="en-US" sz="2400" dirty="0">
                <a:solidFill>
                  <a:srgbClr val="FF0000"/>
                </a:solidFill>
              </a:rPr>
              <a:t>chopstick [5]</a:t>
            </a:r>
            <a:r>
              <a:rPr lang="en-US" altLang="en-US" sz="2400" dirty="0"/>
              <a:t> initialized to 1</a:t>
            </a:r>
          </a:p>
        </p:txBody>
      </p:sp>
      <p:pic>
        <p:nvPicPr>
          <p:cNvPr id="3076"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018613"/>
            <a:ext cx="2819400" cy="270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4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82EA-7149-4C99-8134-C7A1485B6105}"/>
              </a:ext>
            </a:extLst>
          </p:cNvPr>
          <p:cNvSpPr>
            <a:spLocks noGrp="1"/>
          </p:cNvSpPr>
          <p:nvPr>
            <p:ph type="title"/>
          </p:nvPr>
        </p:nvSpPr>
        <p:spPr/>
        <p:txBody>
          <a:bodyPr/>
          <a:lstStyle/>
          <a:p>
            <a:r>
              <a:rPr lang="en-US" dirty="0"/>
              <a:t>Critical section</a:t>
            </a:r>
          </a:p>
        </p:txBody>
      </p:sp>
      <p:sp>
        <p:nvSpPr>
          <p:cNvPr id="4" name="Slide Number Placeholder 3">
            <a:extLst>
              <a:ext uri="{FF2B5EF4-FFF2-40B4-BE49-F238E27FC236}">
                <a16:creationId xmlns:a16="http://schemas.microsoft.com/office/drawing/2014/main" id="{3C44BA72-2867-48C4-A97C-370155BF6EB2}"/>
              </a:ext>
            </a:extLst>
          </p:cNvPr>
          <p:cNvSpPr>
            <a:spLocks noGrp="1"/>
          </p:cNvSpPr>
          <p:nvPr>
            <p:ph type="sldNum" sz="quarter" idx="4"/>
          </p:nvPr>
        </p:nvSpPr>
        <p:spPr/>
        <p:txBody>
          <a:bodyPr/>
          <a:lstStyle/>
          <a:p>
            <a:pPr>
              <a:defRPr/>
            </a:pPr>
            <a:fld id="{9D292B4F-44AA-446D-83AB-6974526852C9}" type="slidenum">
              <a:rPr lang="en-US" smtClean="0"/>
              <a:pPr>
                <a:defRPr/>
              </a:pPr>
              <a:t>8</a:t>
            </a:fld>
            <a:endParaRPr lang="en-US" sz="1600" dirty="0"/>
          </a:p>
        </p:txBody>
      </p:sp>
      <p:pic>
        <p:nvPicPr>
          <p:cNvPr id="6" name="Picture 5">
            <a:extLst>
              <a:ext uri="{FF2B5EF4-FFF2-40B4-BE49-F238E27FC236}">
                <a16:creationId xmlns:a16="http://schemas.microsoft.com/office/drawing/2014/main" id="{34136641-DC6A-44D7-8C25-FD238288E43C}"/>
              </a:ext>
            </a:extLst>
          </p:cNvPr>
          <p:cNvPicPr>
            <a:picLocks noChangeAspect="1"/>
          </p:cNvPicPr>
          <p:nvPr/>
        </p:nvPicPr>
        <p:blipFill>
          <a:blip r:embed="rId3"/>
          <a:stretch>
            <a:fillRect/>
          </a:stretch>
        </p:blipFill>
        <p:spPr>
          <a:xfrm>
            <a:off x="5285014" y="1676400"/>
            <a:ext cx="2993571" cy="3810000"/>
          </a:xfrm>
          <a:prstGeom prst="rect">
            <a:avLst/>
          </a:prstGeom>
        </p:spPr>
      </p:pic>
      <p:pic>
        <p:nvPicPr>
          <p:cNvPr id="8" name="Picture 7">
            <a:extLst>
              <a:ext uri="{FF2B5EF4-FFF2-40B4-BE49-F238E27FC236}">
                <a16:creationId xmlns:a16="http://schemas.microsoft.com/office/drawing/2014/main" id="{36BA0061-8969-4FB4-A3AA-0BDCF9E95600}"/>
              </a:ext>
            </a:extLst>
          </p:cNvPr>
          <p:cNvPicPr>
            <a:picLocks noChangeAspect="1"/>
          </p:cNvPicPr>
          <p:nvPr/>
        </p:nvPicPr>
        <p:blipFill>
          <a:blip r:embed="rId4"/>
          <a:stretch>
            <a:fillRect/>
          </a:stretch>
        </p:blipFill>
        <p:spPr>
          <a:xfrm>
            <a:off x="737541" y="1645920"/>
            <a:ext cx="3121446" cy="3810000"/>
          </a:xfrm>
          <a:prstGeom prst="rect">
            <a:avLst/>
          </a:prstGeom>
        </p:spPr>
      </p:pic>
      <p:sp>
        <p:nvSpPr>
          <p:cNvPr id="10" name="TextBox 9">
            <a:extLst>
              <a:ext uri="{FF2B5EF4-FFF2-40B4-BE49-F238E27FC236}">
                <a16:creationId xmlns:a16="http://schemas.microsoft.com/office/drawing/2014/main" id="{A4B1AC3B-D282-4845-8CF7-76E32D8E7537}"/>
              </a:ext>
            </a:extLst>
          </p:cNvPr>
          <p:cNvSpPr txBox="1"/>
          <p:nvPr/>
        </p:nvSpPr>
        <p:spPr>
          <a:xfrm>
            <a:off x="838200" y="5758487"/>
            <a:ext cx="7162800" cy="461665"/>
          </a:xfrm>
          <a:prstGeom prst="rect">
            <a:avLst/>
          </a:prstGeom>
          <a:noFill/>
        </p:spPr>
        <p:txBody>
          <a:bodyPr wrap="square">
            <a:spAutoFit/>
          </a:bodyPr>
          <a:lstStyle/>
          <a:p>
            <a:pPr algn="ctr"/>
            <a:r>
              <a:rPr lang="en-US" dirty="0"/>
              <a:t>Railway Systems; Joint bank accounts</a:t>
            </a:r>
          </a:p>
        </p:txBody>
      </p:sp>
    </p:spTree>
    <p:extLst>
      <p:ext uri="{BB962C8B-B14F-4D97-AF65-F5344CB8AC3E}">
        <p14:creationId xmlns:p14="http://schemas.microsoft.com/office/powerpoint/2010/main" val="326136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DP using semaphores</a:t>
            </a:r>
          </a:p>
        </p:txBody>
      </p:sp>
      <p:sp>
        <p:nvSpPr>
          <p:cNvPr id="4" name="Slide Number Placeholder 3"/>
          <p:cNvSpPr>
            <a:spLocks noGrp="1"/>
          </p:cNvSpPr>
          <p:nvPr>
            <p:ph type="sldNum" sz="quarter" idx="4"/>
          </p:nvPr>
        </p:nvSpPr>
        <p:spPr/>
        <p:txBody>
          <a:bodyPr/>
          <a:lstStyle/>
          <a:p>
            <a:pPr>
              <a:defRPr/>
            </a:pPr>
            <a:fld id="{9D292B4F-44AA-446D-83AB-6974526852C9}" type="slidenum">
              <a:rPr lang="en-US" smtClean="0"/>
              <a:pPr>
                <a:defRPr/>
              </a:pPr>
              <a:t>80</a:t>
            </a:fld>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28" y="1447800"/>
            <a:ext cx="3756288"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065426"/>
            <a:ext cx="3733800" cy="800219"/>
          </a:xfrm>
          <a:prstGeom prst="rect">
            <a:avLst/>
          </a:prstGeom>
          <a:noFill/>
        </p:spPr>
        <p:txBody>
          <a:bodyPr wrap="square" rtlCol="0">
            <a:spAutoFit/>
          </a:bodyPr>
          <a:lstStyle/>
          <a:p>
            <a:r>
              <a:rPr lang="en-US" sz="2300" b="1" dirty="0"/>
              <a:t>5 plates for 5 users/process </a:t>
            </a:r>
          </a:p>
          <a:p>
            <a:r>
              <a:rPr lang="en-US" sz="2300" b="1" dirty="0"/>
              <a:t>5 forks</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426" y="1747838"/>
            <a:ext cx="4338636" cy="411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423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25525" y="142875"/>
            <a:ext cx="8002588" cy="576263"/>
          </a:xfrm>
        </p:spPr>
        <p:txBody>
          <a:bodyPr/>
          <a:lstStyle/>
          <a:p>
            <a:pPr eaLnBrk="1" hangingPunct="1"/>
            <a:r>
              <a:rPr lang="en-US" altLang="en-US" sz="2400"/>
              <a:t>Dining-Philosophers Problem Algorithm (Cont.)</a:t>
            </a:r>
          </a:p>
        </p:txBody>
      </p:sp>
      <p:sp>
        <p:nvSpPr>
          <p:cNvPr id="5123" name="Rectangle 3"/>
          <p:cNvSpPr>
            <a:spLocks noGrp="1" noChangeArrowheads="1"/>
          </p:cNvSpPr>
          <p:nvPr>
            <p:ph idx="1"/>
          </p:nvPr>
        </p:nvSpPr>
        <p:spPr>
          <a:xfrm>
            <a:off x="381000" y="1211263"/>
            <a:ext cx="8458199" cy="4860925"/>
          </a:xfrm>
        </p:spPr>
        <p:txBody>
          <a:bodyPr/>
          <a:lstStyle/>
          <a:p>
            <a:pPr algn="just"/>
            <a:r>
              <a:rPr lang="en-US" altLang="en-US" sz="2300" dirty="0"/>
              <a:t>This solution guarantees that </a:t>
            </a:r>
            <a:r>
              <a:rPr lang="en-US" altLang="en-US" sz="2300" dirty="0">
                <a:solidFill>
                  <a:srgbClr val="0000FF"/>
                </a:solidFill>
              </a:rPr>
              <a:t>no two neighbors </a:t>
            </a:r>
            <a:r>
              <a:rPr lang="en-US" altLang="en-US" sz="2300" dirty="0"/>
              <a:t>are eating simultaneously.</a:t>
            </a:r>
          </a:p>
          <a:p>
            <a:pPr algn="just"/>
            <a:r>
              <a:rPr lang="en-US" altLang="en-US" sz="2300" dirty="0"/>
              <a:t>Possibility of a deadlock. Suppose that all five philosophers become hungry at the same time and each grabs the left chopstick. </a:t>
            </a:r>
          </a:p>
          <a:p>
            <a:pPr algn="just"/>
            <a:r>
              <a:rPr lang="en-US" altLang="en-US" sz="2300" dirty="0"/>
              <a:t>Solution:</a:t>
            </a:r>
          </a:p>
          <a:p>
            <a:pPr lvl="1" algn="just"/>
            <a:r>
              <a:rPr lang="en-US" altLang="en-US" dirty="0"/>
              <a:t>Allow at most 4 philosophers to be sitting simultaneously at  the table.</a:t>
            </a:r>
          </a:p>
          <a:p>
            <a:pPr lvl="1" algn="just"/>
            <a:r>
              <a:rPr lang="en-US" altLang="en-US" dirty="0"/>
              <a:t>Allow a philosopher to pick up  the forks only if both are available (picking must be done in a critical section.</a:t>
            </a:r>
          </a:p>
          <a:p>
            <a:pPr lvl="1" algn="just"/>
            <a:r>
              <a:rPr lang="en-US" altLang="en-US" dirty="0"/>
              <a:t>Use an asymmetric solution  -- </a:t>
            </a:r>
            <a:r>
              <a:rPr lang="en-US" altLang="en-US" dirty="0">
                <a:solidFill>
                  <a:srgbClr val="0000FF"/>
                </a:solidFill>
              </a:rPr>
              <a:t>an odd-numbered  </a:t>
            </a:r>
            <a:r>
              <a:rPr lang="en-US" altLang="en-US" dirty="0"/>
              <a:t>philosopher picks up first the left chopstick and then the right chopstick. </a:t>
            </a:r>
            <a:r>
              <a:rPr lang="en-US" altLang="en-US" dirty="0">
                <a:solidFill>
                  <a:srgbClr val="0000FF"/>
                </a:solidFill>
              </a:rPr>
              <a:t>Even-numbered</a:t>
            </a:r>
            <a:r>
              <a:rPr lang="en-US" altLang="en-US" dirty="0"/>
              <a:t>  philosopher picks  up first the right chopstick and then the left chopstick. </a:t>
            </a:r>
          </a:p>
          <a:p>
            <a:pPr lvl="1" algn="just"/>
            <a:endParaRPr lang="en-US" altLang="en-US" dirty="0"/>
          </a:p>
          <a:p>
            <a:pPr algn="just">
              <a:buFont typeface="Monotype Sorts" pitchFamily="-84" charset="2"/>
              <a:buNone/>
            </a:pPr>
            <a:endParaRPr lang="en-US" altLang="en-US" sz="2300" dirty="0"/>
          </a:p>
          <a:p>
            <a:pPr algn="just"/>
            <a:endParaRPr lang="en-US" altLang="en-US" sz="2300" dirty="0"/>
          </a:p>
          <a:p>
            <a:pPr algn="just"/>
            <a:endParaRPr lang="en-US" altLang="en-US" sz="2300" dirty="0"/>
          </a:p>
        </p:txBody>
      </p:sp>
    </p:spTree>
    <p:extLst>
      <p:ext uri="{BB962C8B-B14F-4D97-AF65-F5344CB8AC3E}">
        <p14:creationId xmlns:p14="http://schemas.microsoft.com/office/powerpoint/2010/main" val="14597475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194320"/>
            <a:ext cx="6705600" cy="720080"/>
          </a:xfrm>
        </p:spPr>
        <p:txBody>
          <a:bodyPr anchor="ctr">
            <a:noAutofit/>
          </a:bodyPr>
          <a:lstStyle/>
          <a:p>
            <a:pPr algn="just"/>
            <a:r>
              <a:rPr lang="en-US" sz="2300" b="1" dirty="0">
                <a:solidFill>
                  <a:srgbClr val="0000FF"/>
                </a:solidFill>
              </a:rPr>
              <a:t>Unit 3 – Introduction to Operating System &amp; Process Management</a:t>
            </a:r>
          </a:p>
        </p:txBody>
      </p:sp>
      <p:sp>
        <p:nvSpPr>
          <p:cNvPr id="39939" name="Content Placeholder 2"/>
          <p:cNvSpPr>
            <a:spLocks noGrp="1"/>
          </p:cNvSpPr>
          <p:nvPr>
            <p:ph sz="quarter" idx="1"/>
          </p:nvPr>
        </p:nvSpPr>
        <p:spPr>
          <a:xfrm>
            <a:off x="457200" y="1200945"/>
            <a:ext cx="8507288" cy="5123655"/>
          </a:xfrm>
        </p:spPr>
        <p:txBody>
          <a:bodyPr>
            <a:noAutofit/>
          </a:bodyPr>
          <a:lstStyle/>
          <a:p>
            <a:pPr algn="just">
              <a:spcAft>
                <a:spcPts val="900"/>
              </a:spcAft>
            </a:pPr>
            <a:r>
              <a:rPr lang="en-US" sz="2100" b="1" dirty="0">
                <a:latin typeface="Cambria" panose="02040503050406030204" pitchFamily="18" charset="0"/>
              </a:rPr>
              <a:t>Concurrency</a:t>
            </a:r>
          </a:p>
          <a:p>
            <a:pPr lvl="1" algn="just">
              <a:spcBef>
                <a:spcPts val="600"/>
              </a:spcBef>
              <a:spcAft>
                <a:spcPts val="900"/>
              </a:spcAft>
            </a:pPr>
            <a:r>
              <a:rPr lang="en-US" sz="2100" dirty="0">
                <a:solidFill>
                  <a:schemeClr val="tx1"/>
                </a:solidFill>
                <a:latin typeface="Cambria" panose="02040503050406030204" pitchFamily="18" charset="0"/>
              </a:rPr>
              <a:t>Mutual exclusion, critical section, race condition, deadlock</a:t>
            </a:r>
          </a:p>
          <a:p>
            <a:pPr algn="just">
              <a:spcAft>
                <a:spcPts val="900"/>
              </a:spcAft>
            </a:pPr>
            <a:r>
              <a:rPr lang="en-US" sz="2100" b="1" dirty="0">
                <a:latin typeface="Cambria" panose="02040503050406030204" pitchFamily="18" charset="0"/>
              </a:rPr>
              <a:t>Process synchronization</a:t>
            </a:r>
          </a:p>
          <a:p>
            <a:pPr algn="just">
              <a:spcAft>
                <a:spcPts val="900"/>
              </a:spcAft>
            </a:pPr>
            <a:r>
              <a:rPr lang="en-US" sz="2100" b="1" dirty="0">
                <a:latin typeface="Cambria" panose="02040503050406030204" pitchFamily="18" charset="0"/>
              </a:rPr>
              <a:t>Semaphores</a:t>
            </a:r>
            <a:r>
              <a:rPr lang="en-US" sz="2100" dirty="0">
                <a:latin typeface="Cambria" panose="02040503050406030204" pitchFamily="18" charset="0"/>
              </a:rPr>
              <a:t> – Counting semaphores, Binary Semaphores </a:t>
            </a:r>
          </a:p>
          <a:p>
            <a:pPr algn="just">
              <a:spcAft>
                <a:spcPts val="900"/>
              </a:spcAft>
            </a:pPr>
            <a:r>
              <a:rPr lang="en-US" sz="2100" b="1" dirty="0" err="1">
                <a:latin typeface="Cambria" panose="02040503050406030204" pitchFamily="18" charset="0"/>
              </a:rPr>
              <a:t>Mutex</a:t>
            </a:r>
            <a:r>
              <a:rPr lang="en-US" sz="2100" b="1" dirty="0">
                <a:latin typeface="Cambria" panose="02040503050406030204" pitchFamily="18" charset="0"/>
              </a:rPr>
              <a:t> </a:t>
            </a:r>
          </a:p>
          <a:p>
            <a:pPr algn="just">
              <a:spcAft>
                <a:spcPts val="900"/>
              </a:spcAft>
            </a:pPr>
            <a:r>
              <a:rPr lang="en-US" sz="2100" b="1" dirty="0">
                <a:latin typeface="Cambria" panose="02040503050406030204" pitchFamily="18" charset="0"/>
              </a:rPr>
              <a:t>Producer consumer problem</a:t>
            </a:r>
          </a:p>
          <a:p>
            <a:pPr algn="just">
              <a:spcAft>
                <a:spcPts val="900"/>
              </a:spcAft>
            </a:pPr>
            <a:r>
              <a:rPr lang="en-US" sz="2100" b="1" dirty="0">
                <a:latin typeface="Cambria" panose="02040503050406030204" pitchFamily="18" charset="0"/>
              </a:rPr>
              <a:t>Reader writer problem and the solutions</a:t>
            </a:r>
          </a:p>
          <a:p>
            <a:pPr lvl="1">
              <a:spcBef>
                <a:spcPts val="600"/>
              </a:spcBef>
              <a:spcAft>
                <a:spcPts val="900"/>
              </a:spcAft>
            </a:pPr>
            <a:r>
              <a:rPr lang="en-US" altLang="en-US" sz="2100" dirty="0">
                <a:solidFill>
                  <a:schemeClr val="tx1"/>
                </a:solidFill>
                <a:latin typeface="Cambria" panose="02040503050406030204" pitchFamily="18" charset="0"/>
              </a:rPr>
              <a:t>Readers can access database when no writers</a:t>
            </a:r>
          </a:p>
          <a:p>
            <a:pPr lvl="1">
              <a:spcBef>
                <a:spcPts val="600"/>
              </a:spcBef>
              <a:spcAft>
                <a:spcPts val="900"/>
              </a:spcAft>
            </a:pPr>
            <a:r>
              <a:rPr lang="en-US" altLang="en-US" sz="2100" dirty="0">
                <a:solidFill>
                  <a:schemeClr val="tx1"/>
                </a:solidFill>
                <a:latin typeface="Cambria" panose="02040503050406030204" pitchFamily="18" charset="0"/>
              </a:rPr>
              <a:t>Writers can access database when no readers</a:t>
            </a:r>
          </a:p>
          <a:p>
            <a:pPr>
              <a:spcAft>
                <a:spcPts val="900"/>
              </a:spcAft>
            </a:pPr>
            <a:r>
              <a:rPr lang="en-US" altLang="en-US" sz="2100" b="1" dirty="0">
                <a:latin typeface="Cambria" panose="02040503050406030204" pitchFamily="18" charset="0"/>
              </a:rPr>
              <a:t>Deadlock prevention;  avoidance; detection; recovery</a:t>
            </a:r>
          </a:p>
          <a:p>
            <a:pPr marL="0" indent="0" algn="just">
              <a:spcAft>
                <a:spcPts val="900"/>
              </a:spcAft>
              <a:buNone/>
            </a:pPr>
            <a:endParaRPr lang="en-US" sz="2100" dirty="0">
              <a:latin typeface="Cambria" panose="02040503050406030204" pitchFamily="18" charset="0"/>
            </a:endParaRPr>
          </a:p>
        </p:txBody>
      </p:sp>
      <p:sp>
        <p:nvSpPr>
          <p:cNvPr id="7" name="Slide Number Placeholder 3"/>
          <p:cNvSpPr>
            <a:spLocks noGrp="1"/>
          </p:cNvSpPr>
          <p:nvPr>
            <p:ph type="sldNum" sz="quarter" idx="4"/>
          </p:nvPr>
        </p:nvSpPr>
        <p:spPr>
          <a:xfrm>
            <a:off x="7048499" y="6487709"/>
            <a:ext cx="1981200" cy="365125"/>
          </a:xfrm>
        </p:spPr>
        <p:txBody>
          <a:bodyPr/>
          <a:lstStyle/>
          <a:p>
            <a:pPr>
              <a:defRPr/>
            </a:pPr>
            <a:fld id="{9D292B4F-44AA-446D-83AB-6974526852C9}" type="slidenum">
              <a:rPr lang="en-US" smtClean="0"/>
              <a:pPr>
                <a:defRPr/>
              </a:pPr>
              <a:t>82</a:t>
            </a:fld>
            <a:endParaRPr lang="en-US" sz="1600" dirty="0"/>
          </a:p>
        </p:txBody>
      </p:sp>
      <p:pic>
        <p:nvPicPr>
          <p:cNvPr id="5" name="Picture 2" descr="Image result for End">
            <a:extLst>
              <a:ext uri="{FF2B5EF4-FFF2-40B4-BE49-F238E27FC236}">
                <a16:creationId xmlns:a16="http://schemas.microsoft.com/office/drawing/2014/main" id="{0F2DC470-08DA-4C29-A425-0BADA76FCA3F}"/>
              </a:ext>
            </a:extLst>
          </p:cNvPr>
          <p:cNvPicPr>
            <a:picLocks noChangeAspect="1" noChangeArrowheads="1"/>
          </p:cNvPicPr>
          <p:nvPr/>
        </p:nvPicPr>
        <p:blipFill>
          <a:blip r:embed="rId2" cstate="print"/>
          <a:srcRect/>
          <a:stretch>
            <a:fillRect/>
          </a:stretch>
        </p:blipFill>
        <p:spPr bwMode="auto">
          <a:xfrm>
            <a:off x="7302817" y="4197307"/>
            <a:ext cx="1472564" cy="1472565"/>
          </a:xfrm>
          <a:prstGeom prst="rect">
            <a:avLst/>
          </a:prstGeom>
          <a:noFill/>
        </p:spPr>
      </p:pic>
    </p:spTree>
    <p:extLst>
      <p:ext uri="{BB962C8B-B14F-4D97-AF65-F5344CB8AC3E}">
        <p14:creationId xmlns:p14="http://schemas.microsoft.com/office/powerpoint/2010/main" val="349664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7254240" cy="40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6" name="Title 1"/>
          <p:cNvSpPr>
            <a:spLocks noGrp="1"/>
          </p:cNvSpPr>
          <p:nvPr>
            <p:ph type="title"/>
          </p:nvPr>
        </p:nvSpPr>
        <p:spPr>
          <a:xfrm>
            <a:off x="228600" y="152400"/>
            <a:ext cx="7086600" cy="990600"/>
          </a:xfrm>
        </p:spPr>
        <p:txBody>
          <a:bodyPr anchor="ctr"/>
          <a:lstStyle/>
          <a:p>
            <a:pPr algn="just"/>
            <a:r>
              <a:rPr lang="en-US" sz="3000" dirty="0">
                <a:solidFill>
                  <a:schemeClr val="tx1"/>
                </a:solidFill>
              </a:rPr>
              <a:t>Critical section</a:t>
            </a:r>
            <a:endParaRPr lang="en-IN" sz="3000" dirty="0">
              <a:solidFill>
                <a:schemeClr val="tx1"/>
              </a:solidFill>
            </a:endParaRPr>
          </a:p>
        </p:txBody>
      </p:sp>
      <p:sp>
        <p:nvSpPr>
          <p:cNvPr id="13" name="Slide Number Placeholder 12"/>
          <p:cNvSpPr>
            <a:spLocks noGrp="1"/>
          </p:cNvSpPr>
          <p:nvPr>
            <p:ph type="sldNum" sz="quarter" idx="4"/>
          </p:nvPr>
        </p:nvSpPr>
        <p:spPr/>
        <p:txBody>
          <a:bodyPr/>
          <a:lstStyle/>
          <a:p>
            <a:pPr>
              <a:defRPr/>
            </a:pPr>
            <a:fld id="{9D292B4F-44AA-446D-83AB-6974526852C9}" type="slidenum">
              <a:rPr lang="en-US" smtClean="0"/>
              <a:pPr>
                <a:defRPr/>
              </a:pPr>
              <a:t>9</a:t>
            </a:fld>
            <a:endParaRPr lang="en-US" sz="1600" dirty="0"/>
          </a:p>
        </p:txBody>
      </p:sp>
      <p:pic>
        <p:nvPicPr>
          <p:cNvPr id="2050" name="Picture 2" descr="https://upload.wikimedia.org/wikipedia/commons/thumb/8/87/Critical_section_pseudo_code.png/289px-Critical_section_pseudo_co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0" y="4693920"/>
            <a:ext cx="3886200" cy="21246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31750"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65057</TotalTime>
  <Words>8232</Words>
  <Application>Microsoft Office PowerPoint</Application>
  <PresentationFormat>On-screen Show (4:3)</PresentationFormat>
  <Paragraphs>1153</Paragraphs>
  <Slides>82</Slides>
  <Notes>62</Notes>
  <HiddenSlides>1</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82</vt:i4>
      </vt:variant>
    </vt:vector>
  </HeadingPairs>
  <TitlesOfParts>
    <vt:vector size="101" baseType="lpstr">
      <vt:lpstr>Arial</vt:lpstr>
      <vt:lpstr>Book Antiqua</vt:lpstr>
      <vt:lpstr>Bookman Old Style</vt:lpstr>
      <vt:lpstr>Calibri</vt:lpstr>
      <vt:lpstr>Calisto MT</vt:lpstr>
      <vt:lpstr>Cambria</vt:lpstr>
      <vt:lpstr>Candara</vt:lpstr>
      <vt:lpstr>Courier New</vt:lpstr>
      <vt:lpstr>Gill Sans MT</vt:lpstr>
      <vt:lpstr>Helvetica</vt:lpstr>
      <vt:lpstr>Monotype Sorts</vt:lpstr>
      <vt:lpstr>Tahoma</vt:lpstr>
      <vt:lpstr>Times New Roman</vt:lpstr>
      <vt:lpstr>Verdana</vt:lpstr>
      <vt:lpstr>Webdings</vt:lpstr>
      <vt:lpstr>Wingdings</vt:lpstr>
      <vt:lpstr>Wingdings 3</vt:lpstr>
      <vt:lpstr>Custom Design</vt:lpstr>
      <vt:lpstr>Origin</vt:lpstr>
      <vt:lpstr>System Programming and Operating System 17BTIS503  </vt:lpstr>
      <vt:lpstr>Topics Covered Unit 3 – Kernel, Process, Threads, CPU scheduling</vt:lpstr>
      <vt:lpstr>Introduction to  Operating Systems and Process Management</vt:lpstr>
      <vt:lpstr>Concurrency</vt:lpstr>
      <vt:lpstr>Concurrency Arises in Three Different Contexts:</vt:lpstr>
      <vt:lpstr>Concurrency &amp; Shared Data</vt:lpstr>
      <vt:lpstr>Concurrency – Key terms</vt:lpstr>
      <vt:lpstr>Critical section</vt:lpstr>
      <vt:lpstr>Critical section</vt:lpstr>
      <vt:lpstr>Concurrency – Key terms</vt:lpstr>
      <vt:lpstr>Concurrency – Key terms</vt:lpstr>
      <vt:lpstr>Race condition</vt:lpstr>
      <vt:lpstr>Operating System  Concerns</vt:lpstr>
      <vt:lpstr>Resource Competition</vt:lpstr>
      <vt:lpstr>Mutual Exclusion</vt:lpstr>
      <vt:lpstr>Illustration of Mutual Exclusion</vt:lpstr>
      <vt:lpstr>Requirements for Mutual Exclusion</vt:lpstr>
      <vt:lpstr>OS &amp; Programming mechanisms for Concurrency</vt:lpstr>
      <vt:lpstr>Semaphores</vt:lpstr>
      <vt:lpstr>Program template for n processes &amp; s resources</vt:lpstr>
      <vt:lpstr>Semaphore Primitives</vt:lpstr>
      <vt:lpstr>4 Semaphore types</vt:lpstr>
      <vt:lpstr>Example of semaphore mechanism</vt:lpstr>
      <vt:lpstr>Example of semaphore mechanism</vt:lpstr>
      <vt:lpstr>PowerPoint Presentation</vt:lpstr>
      <vt:lpstr>Counting Semaphore</vt:lpstr>
      <vt:lpstr>Binary Semaphore - Definition A semaphore that takes only the values 0 &amp; 1 </vt:lpstr>
      <vt:lpstr>Mutex Similar to Binary semaphore</vt:lpstr>
      <vt:lpstr>Producer-Consumer Problems</vt:lpstr>
      <vt:lpstr>Producer/Consumer Problem</vt:lpstr>
      <vt:lpstr>Analogy –semi truck; loading and unloading of items</vt:lpstr>
      <vt:lpstr>Solution for the Producer-Consumer</vt:lpstr>
      <vt:lpstr>Producer-Consumer Problems  (program essence)</vt:lpstr>
      <vt:lpstr>Readers Writers Problem</vt:lpstr>
      <vt:lpstr>Readers Writers Problem</vt:lpstr>
      <vt:lpstr>Readers Writers Problem – Solution Give priority to reader and writer</vt:lpstr>
      <vt:lpstr>Readers/Writers – Solution 2 give priority to readers over writers</vt:lpstr>
      <vt:lpstr>Readers/Writers – Solution 2b</vt:lpstr>
      <vt:lpstr>Readers-Writers Problem (Cont.)</vt:lpstr>
      <vt:lpstr>Readers-Writers Problem (Cont.)</vt:lpstr>
      <vt:lpstr>Solution 3: Give priority to writers over readers</vt:lpstr>
      <vt:lpstr>Combination priority policy </vt:lpstr>
      <vt:lpstr>Deadlock &amp; Starvation</vt:lpstr>
      <vt:lpstr>PowerPoint Presentation</vt:lpstr>
      <vt:lpstr>PowerPoint Presentation</vt:lpstr>
      <vt:lpstr>PowerPoint Presentation</vt:lpstr>
      <vt:lpstr>Resource-Allocation Graph (Cont.)</vt:lpstr>
      <vt:lpstr>Resource allocation graphs-examples</vt:lpstr>
      <vt:lpstr>Basic Facts</vt:lpstr>
      <vt:lpstr>PowerPoint Presentation</vt:lpstr>
      <vt:lpstr>PowerPoint Presentation</vt:lpstr>
      <vt:lpstr>Deadlock conditions</vt:lpstr>
      <vt:lpstr>Methods for Handling Deadlocks</vt:lpstr>
      <vt:lpstr>Methods for handling 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Avoidance Algorithms</vt:lpstr>
      <vt:lpstr>PowerPoint Presentation</vt:lpstr>
      <vt:lpstr>Banker’s Algorithm - Data Structures </vt:lpstr>
      <vt:lpstr>Safety Algorithm</vt:lpstr>
      <vt:lpstr>Resource-Request Algorithm for  Process Pi</vt:lpstr>
      <vt:lpstr>Example of Banker’s Algorithm</vt:lpstr>
      <vt:lpstr>Step 2: Calculate Need matrix</vt:lpstr>
      <vt:lpstr>PowerPoint Presentation</vt:lpstr>
      <vt:lpstr>PowerPoint Presentation</vt:lpstr>
      <vt:lpstr>PowerPoint Presentation</vt:lpstr>
      <vt:lpstr>Deadlock Detection</vt:lpstr>
      <vt:lpstr>Single Instance of Each Resource Type</vt:lpstr>
      <vt:lpstr>Example of Detection Algorithm</vt:lpstr>
      <vt:lpstr>Example (Cont.)</vt:lpstr>
      <vt:lpstr>Recovery from Deadlock:  Process Termination</vt:lpstr>
      <vt:lpstr>Recovery from Deadlock: Resource Preemption</vt:lpstr>
      <vt:lpstr>Dining Philosopher Problem</vt:lpstr>
      <vt:lpstr>Dining-Philosophers Problem</vt:lpstr>
      <vt:lpstr>DP using semaphores</vt:lpstr>
      <vt:lpstr>Dining-Philosophers Problem Algorithm (Cont.)</vt:lpstr>
      <vt:lpstr>Unit 3 – Introduction to Operating System &amp; Process Management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SPOS             CA : 40 Marks   FE : 60 Marks</dc:title>
  <dc:creator>ADMIN</dc:creator>
  <cp:lastModifiedBy>Jyoti Malhotra</cp:lastModifiedBy>
  <cp:revision>1246</cp:revision>
  <dcterms:created xsi:type="dcterms:W3CDTF">2002-01-14T22:09:46Z</dcterms:created>
  <dcterms:modified xsi:type="dcterms:W3CDTF">2020-11-24T10:56:24Z</dcterms:modified>
</cp:coreProperties>
</file>