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63" r:id="rId3"/>
    <p:sldId id="265" r:id="rId4"/>
    <p:sldId id="267" r:id="rId5"/>
    <p:sldId id="256" r:id="rId6"/>
    <p:sldId id="264" r:id="rId7"/>
    <p:sldId id="257" r:id="rId8"/>
    <p:sldId id="258" r:id="rId9"/>
    <p:sldId id="259" r:id="rId10"/>
    <p:sldId id="260"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5928"/>
  </p:normalViewPr>
  <p:slideViewPr>
    <p:cSldViewPr snapToGrid="0" snapToObjects="1">
      <p:cViewPr>
        <p:scale>
          <a:sx n="100" d="100"/>
          <a:sy n="100" d="100"/>
        </p:scale>
        <p:origin x="1896"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8/5/20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8/5/20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E63DD6-8B2A-3043-80ED-0963134F3F93}"/>
              </a:ext>
            </a:extLst>
          </p:cNvPr>
          <p:cNvSpPr txBox="1"/>
          <p:nvPr/>
        </p:nvSpPr>
        <p:spPr>
          <a:xfrm>
            <a:off x="489097" y="467830"/>
            <a:ext cx="11185452" cy="4912244"/>
          </a:xfrm>
          <a:prstGeom prst="rect">
            <a:avLst/>
          </a:prstGeom>
          <a:noFill/>
        </p:spPr>
        <p:txBody>
          <a:bodyPr wrap="square" rtlCol="0">
            <a:spAutoFit/>
          </a:bodyPr>
          <a:lstStyle/>
          <a:p>
            <a:pPr algn="just"/>
            <a:r>
              <a:rPr lang="en-IN" sz="2400" b="1" dirty="0"/>
              <a:t>What is a Probability Distribution?</a:t>
            </a:r>
          </a:p>
          <a:p>
            <a:pPr algn="just"/>
            <a:endParaRPr lang="en-IN" sz="2400" b="1" dirty="0"/>
          </a:p>
          <a:p>
            <a:pPr algn="just"/>
            <a:r>
              <a:rPr lang="en-IN" sz="2400" dirty="0"/>
              <a:t>A probability distribution is a mathematical function that provides the probabilities of the occurrence of various possible outcomes in an experiment. Probability distributions are used to define different types of random variables in order to make decisions based on these models. There are two types of random variables: discrete and continuous. Depending on what category the random variable fits into, a statistician may decide to calculate the mean, median, variance, probability, or other statistical calculations using a different equation associated with that type of random variable. This is important because, as experiments may become more complicated, the standard formulas that are used to calculate these parameters (like the mean) will no longer produce accurate results.</a:t>
            </a:r>
          </a:p>
          <a:p>
            <a:endParaRPr lang="en-US" dirty="0"/>
          </a:p>
        </p:txBody>
      </p:sp>
    </p:spTree>
    <p:extLst>
      <p:ext uri="{BB962C8B-B14F-4D97-AF65-F5344CB8AC3E}">
        <p14:creationId xmlns:p14="http://schemas.microsoft.com/office/powerpoint/2010/main" val="268129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71D0-09FF-C54A-9FC3-13843B6F280F}"/>
              </a:ext>
            </a:extLst>
          </p:cNvPr>
          <p:cNvSpPr>
            <a:spLocks noGrp="1"/>
          </p:cNvSpPr>
          <p:nvPr>
            <p:ph type="title"/>
          </p:nvPr>
        </p:nvSpPr>
        <p:spPr>
          <a:xfrm>
            <a:off x="297711" y="404037"/>
            <a:ext cx="11270512" cy="1488559"/>
          </a:xfrm>
        </p:spPr>
        <p:txBody>
          <a:bodyPr>
            <a:normAutofit/>
          </a:bodyPr>
          <a:lstStyle/>
          <a:p>
            <a:pPr algn="just"/>
            <a:r>
              <a:rPr lang="en-IN" cap="none" dirty="0"/>
              <a:t>A binomial distribution graph where the probability of success does not equal the probability of failure looks like</a:t>
            </a:r>
            <a:endParaRPr lang="en-US" cap="none" dirty="0"/>
          </a:p>
        </p:txBody>
      </p:sp>
      <p:pic>
        <p:nvPicPr>
          <p:cNvPr id="4" name="Content Placeholder 3">
            <a:extLst>
              <a:ext uri="{FF2B5EF4-FFF2-40B4-BE49-F238E27FC236}">
                <a16:creationId xmlns:a16="http://schemas.microsoft.com/office/drawing/2014/main" id="{8689702D-EA84-5C4D-8BC7-AE1903B5AE3C}"/>
              </a:ext>
            </a:extLst>
          </p:cNvPr>
          <p:cNvPicPr>
            <a:picLocks noGrp="1" noChangeAspect="1"/>
          </p:cNvPicPr>
          <p:nvPr>
            <p:ph idx="1"/>
          </p:nvPr>
        </p:nvPicPr>
        <p:blipFill>
          <a:blip r:embed="rId2"/>
          <a:stretch>
            <a:fillRect/>
          </a:stretch>
        </p:blipFill>
        <p:spPr>
          <a:xfrm>
            <a:off x="1123123" y="2227255"/>
            <a:ext cx="10447522" cy="3726283"/>
          </a:xfrm>
          <a:prstGeom prst="rect">
            <a:avLst/>
          </a:prstGeom>
          <a:solidFill>
            <a:schemeClr val="tx1"/>
          </a:solidFill>
        </p:spPr>
      </p:pic>
    </p:spTree>
    <p:extLst>
      <p:ext uri="{BB962C8B-B14F-4D97-AF65-F5344CB8AC3E}">
        <p14:creationId xmlns:p14="http://schemas.microsoft.com/office/powerpoint/2010/main" val="236590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8511-CFF2-B84A-BB04-603690C6E3AC}"/>
              </a:ext>
            </a:extLst>
          </p:cNvPr>
          <p:cNvSpPr>
            <a:spLocks noGrp="1"/>
          </p:cNvSpPr>
          <p:nvPr>
            <p:ph type="title"/>
          </p:nvPr>
        </p:nvSpPr>
        <p:spPr>
          <a:xfrm>
            <a:off x="430619" y="524540"/>
            <a:ext cx="11031278" cy="921488"/>
          </a:xfrm>
        </p:spPr>
        <p:txBody>
          <a:bodyPr>
            <a:normAutofit fontScale="90000"/>
          </a:bodyPr>
          <a:lstStyle/>
          <a:p>
            <a:pPr algn="just"/>
            <a:r>
              <a:rPr lang="en-IN" cap="none" dirty="0"/>
              <a:t>Now, when probability of success = probability of failure, in such a situation the graph of binomial distribution looks like</a:t>
            </a:r>
            <a:endParaRPr lang="en-US" cap="none" dirty="0"/>
          </a:p>
        </p:txBody>
      </p:sp>
      <p:pic>
        <p:nvPicPr>
          <p:cNvPr id="4" name="Picture 3">
            <a:extLst>
              <a:ext uri="{FF2B5EF4-FFF2-40B4-BE49-F238E27FC236}">
                <a16:creationId xmlns:a16="http://schemas.microsoft.com/office/drawing/2014/main" id="{0EF7ACBB-AD9D-D345-B9EF-5DBD953857EE}"/>
              </a:ext>
            </a:extLst>
          </p:cNvPr>
          <p:cNvPicPr>
            <a:picLocks noChangeAspect="1"/>
          </p:cNvPicPr>
          <p:nvPr/>
        </p:nvPicPr>
        <p:blipFill>
          <a:blip r:embed="rId2"/>
          <a:stretch>
            <a:fillRect/>
          </a:stretch>
        </p:blipFill>
        <p:spPr>
          <a:xfrm>
            <a:off x="935665" y="2135371"/>
            <a:ext cx="10100930" cy="3838354"/>
          </a:xfrm>
          <a:prstGeom prst="rect">
            <a:avLst/>
          </a:prstGeom>
          <a:solidFill>
            <a:schemeClr val="tx1"/>
          </a:solidFill>
        </p:spPr>
      </p:pic>
    </p:spTree>
    <p:extLst>
      <p:ext uri="{BB962C8B-B14F-4D97-AF65-F5344CB8AC3E}">
        <p14:creationId xmlns:p14="http://schemas.microsoft.com/office/powerpoint/2010/main" val="237731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39074E-F869-A04F-86FF-4B3D7A4CC03D}"/>
              </a:ext>
            </a:extLst>
          </p:cNvPr>
          <p:cNvSpPr txBox="1"/>
          <p:nvPr/>
        </p:nvSpPr>
        <p:spPr>
          <a:xfrm>
            <a:off x="637952" y="744279"/>
            <a:ext cx="10717619" cy="2492990"/>
          </a:xfrm>
          <a:prstGeom prst="rect">
            <a:avLst/>
          </a:prstGeom>
          <a:noFill/>
        </p:spPr>
        <p:txBody>
          <a:bodyPr wrap="square" rtlCol="0">
            <a:spAutoFit/>
          </a:bodyPr>
          <a:lstStyle/>
          <a:p>
            <a:r>
              <a:rPr lang="en-IN" sz="2400" dirty="0"/>
              <a:t>The mean and variance of a binomial distribution are given by:</a:t>
            </a:r>
          </a:p>
          <a:p>
            <a:endParaRPr lang="en-IN" sz="2400" dirty="0"/>
          </a:p>
          <a:p>
            <a:r>
              <a:rPr lang="en-IN" sz="2400" dirty="0"/>
              <a:t>Mean -&gt; µ = n*p</a:t>
            </a:r>
          </a:p>
          <a:p>
            <a:endParaRPr lang="en-IN" sz="2400" dirty="0"/>
          </a:p>
          <a:p>
            <a:r>
              <a:rPr lang="en-IN" sz="2400" dirty="0"/>
              <a:t>Variance -&gt; Var(X) = n*p*q</a:t>
            </a:r>
          </a:p>
          <a:p>
            <a:br>
              <a:rPr lang="en-IN" dirty="0"/>
            </a:br>
            <a:endParaRPr lang="en-US" dirty="0"/>
          </a:p>
        </p:txBody>
      </p:sp>
    </p:spTree>
    <p:extLst>
      <p:ext uri="{BB962C8B-B14F-4D97-AF65-F5344CB8AC3E}">
        <p14:creationId xmlns:p14="http://schemas.microsoft.com/office/powerpoint/2010/main" val="102917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for post">
            <a:extLst>
              <a:ext uri="{FF2B5EF4-FFF2-40B4-BE49-F238E27FC236}">
                <a16:creationId xmlns:a16="http://schemas.microsoft.com/office/drawing/2014/main" id="{01495D79-0131-D649-BC12-8B1E58C70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945" y="2161746"/>
            <a:ext cx="5548571" cy="29860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ABFFDD-8287-C548-9C39-60DA748E0E06}"/>
              </a:ext>
            </a:extLst>
          </p:cNvPr>
          <p:cNvSpPr txBox="1"/>
          <p:nvPr/>
        </p:nvSpPr>
        <p:spPr>
          <a:xfrm>
            <a:off x="426042" y="215476"/>
            <a:ext cx="7102550" cy="461665"/>
          </a:xfrm>
          <a:prstGeom prst="rect">
            <a:avLst/>
          </a:prstGeom>
          <a:noFill/>
        </p:spPr>
        <p:txBody>
          <a:bodyPr wrap="square" rtlCol="0">
            <a:spAutoFit/>
          </a:bodyPr>
          <a:lstStyle/>
          <a:p>
            <a:r>
              <a:rPr lang="en-IN" sz="2400" b="1" dirty="0"/>
              <a:t>What is Probability Distribution?</a:t>
            </a:r>
            <a:endParaRPr lang="en-US" sz="2400" dirty="0"/>
          </a:p>
        </p:txBody>
      </p:sp>
      <p:sp>
        <p:nvSpPr>
          <p:cNvPr id="5" name="TextBox 4">
            <a:extLst>
              <a:ext uri="{FF2B5EF4-FFF2-40B4-BE49-F238E27FC236}">
                <a16:creationId xmlns:a16="http://schemas.microsoft.com/office/drawing/2014/main" id="{B775C08F-1509-A646-B6C7-D478A55BF916}"/>
              </a:ext>
            </a:extLst>
          </p:cNvPr>
          <p:cNvSpPr txBox="1"/>
          <p:nvPr/>
        </p:nvSpPr>
        <p:spPr>
          <a:xfrm>
            <a:off x="426042" y="819279"/>
            <a:ext cx="11461158" cy="1200329"/>
          </a:xfrm>
          <a:prstGeom prst="rect">
            <a:avLst/>
          </a:prstGeom>
          <a:noFill/>
        </p:spPr>
        <p:txBody>
          <a:bodyPr wrap="square" rtlCol="0">
            <a:spAutoFit/>
          </a:bodyPr>
          <a:lstStyle/>
          <a:p>
            <a:pPr algn="just"/>
            <a:r>
              <a:rPr lang="en-IN" sz="2400" dirty="0"/>
              <a:t>Probability Distribution is a statistical function which links or lists all the possible outcomes a random variable can take, in any random process, with its corresponding probability of occurrence.</a:t>
            </a:r>
            <a:endParaRPr lang="en-US" sz="2400" dirty="0"/>
          </a:p>
        </p:txBody>
      </p:sp>
      <p:sp>
        <p:nvSpPr>
          <p:cNvPr id="6" name="TextBox 5">
            <a:extLst>
              <a:ext uri="{FF2B5EF4-FFF2-40B4-BE49-F238E27FC236}">
                <a16:creationId xmlns:a16="http://schemas.microsoft.com/office/drawing/2014/main" id="{FBFB87AD-DF74-B842-BB9F-EA1FD007424E}"/>
              </a:ext>
            </a:extLst>
          </p:cNvPr>
          <p:cNvSpPr txBox="1"/>
          <p:nvPr/>
        </p:nvSpPr>
        <p:spPr>
          <a:xfrm>
            <a:off x="426042" y="5572057"/>
            <a:ext cx="11461158" cy="1938992"/>
          </a:xfrm>
          <a:prstGeom prst="rect">
            <a:avLst/>
          </a:prstGeom>
          <a:noFill/>
        </p:spPr>
        <p:txBody>
          <a:bodyPr wrap="square" rtlCol="0">
            <a:spAutoFit/>
          </a:bodyPr>
          <a:lstStyle/>
          <a:p>
            <a:r>
              <a:rPr lang="en-IN" sz="2400" dirty="0"/>
              <a:t>Values of random variable changes, based on the underlying probability distribution.</a:t>
            </a:r>
          </a:p>
          <a:p>
            <a:r>
              <a:rPr lang="en-IN" sz="2400" dirty="0"/>
              <a:t>It gives the idea about the underlying probability distribution by showing all possible values which a random variable can take along with the likelihood of those values.</a:t>
            </a:r>
          </a:p>
          <a:p>
            <a:br>
              <a:rPr lang="en-IN" sz="2400" dirty="0"/>
            </a:br>
            <a:endParaRPr lang="en-US" sz="2400" dirty="0"/>
          </a:p>
        </p:txBody>
      </p:sp>
    </p:spTree>
    <p:extLst>
      <p:ext uri="{BB962C8B-B14F-4D97-AF65-F5344CB8AC3E}">
        <p14:creationId xmlns:p14="http://schemas.microsoft.com/office/powerpoint/2010/main" val="85075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05CAAE-7EE2-6A41-B08B-7052CD5181C4}"/>
              </a:ext>
            </a:extLst>
          </p:cNvPr>
          <p:cNvSpPr txBox="1"/>
          <p:nvPr/>
        </p:nvSpPr>
        <p:spPr>
          <a:xfrm>
            <a:off x="340240" y="318976"/>
            <a:ext cx="11376839" cy="3323987"/>
          </a:xfrm>
          <a:prstGeom prst="rect">
            <a:avLst/>
          </a:prstGeom>
          <a:noFill/>
        </p:spPr>
        <p:txBody>
          <a:bodyPr wrap="square" rtlCol="0">
            <a:spAutoFit/>
          </a:bodyPr>
          <a:lstStyle/>
          <a:p>
            <a:pPr algn="just"/>
            <a:r>
              <a:rPr lang="en-IN" sz="2400" dirty="0"/>
              <a:t>Let X be the number of heads that result from the toss of 2 coins. Here X can take values 0,1, or 2. X is a discrete random variable.</a:t>
            </a:r>
          </a:p>
          <a:p>
            <a:pPr algn="just"/>
            <a:endParaRPr lang="en-IN" sz="2400" dirty="0"/>
          </a:p>
          <a:p>
            <a:pPr algn="just"/>
            <a:r>
              <a:rPr lang="en-IN" sz="2400" dirty="0"/>
              <a:t>The table below shows the probabilities associated with the different possible values of X.</a:t>
            </a:r>
          </a:p>
          <a:p>
            <a:pPr algn="just"/>
            <a:endParaRPr lang="en-IN" sz="2400" dirty="0"/>
          </a:p>
          <a:p>
            <a:pPr algn="just"/>
            <a:r>
              <a:rPr lang="en-IN" sz="2400" dirty="0"/>
              <a:t>The probability of getting 0 heads is 0.25, 1 head is 0.50, 2 heads is 0.25.</a:t>
            </a:r>
          </a:p>
          <a:p>
            <a:pPr algn="just"/>
            <a:endParaRPr lang="en-IN" sz="2400" dirty="0"/>
          </a:p>
          <a:p>
            <a:pPr algn="just"/>
            <a:r>
              <a:rPr lang="en-IN" sz="2400" dirty="0"/>
              <a:t>Simple example of probability distribution for a discrete random variable.</a:t>
            </a:r>
          </a:p>
          <a:p>
            <a:endParaRPr lang="en-US" dirty="0"/>
          </a:p>
        </p:txBody>
      </p:sp>
      <p:pic>
        <p:nvPicPr>
          <p:cNvPr id="6" name="Picture 5">
            <a:extLst>
              <a:ext uri="{FF2B5EF4-FFF2-40B4-BE49-F238E27FC236}">
                <a16:creationId xmlns:a16="http://schemas.microsoft.com/office/drawing/2014/main" id="{C21F76BE-BF79-2349-BF2F-03F5623F9293}"/>
              </a:ext>
            </a:extLst>
          </p:cNvPr>
          <p:cNvPicPr>
            <a:picLocks noChangeAspect="1"/>
          </p:cNvPicPr>
          <p:nvPr/>
        </p:nvPicPr>
        <p:blipFill>
          <a:blip r:embed="rId2"/>
          <a:stretch>
            <a:fillRect/>
          </a:stretch>
        </p:blipFill>
        <p:spPr>
          <a:xfrm>
            <a:off x="340240" y="3642963"/>
            <a:ext cx="5465137" cy="2654489"/>
          </a:xfrm>
          <a:prstGeom prst="rect">
            <a:avLst/>
          </a:prstGeom>
        </p:spPr>
      </p:pic>
      <p:pic>
        <p:nvPicPr>
          <p:cNvPr id="7" name="Picture 6">
            <a:extLst>
              <a:ext uri="{FF2B5EF4-FFF2-40B4-BE49-F238E27FC236}">
                <a16:creationId xmlns:a16="http://schemas.microsoft.com/office/drawing/2014/main" id="{8B318B66-4C66-334D-A7BD-25A787F7E60F}"/>
              </a:ext>
            </a:extLst>
          </p:cNvPr>
          <p:cNvPicPr>
            <a:picLocks noChangeAspect="1"/>
          </p:cNvPicPr>
          <p:nvPr/>
        </p:nvPicPr>
        <p:blipFill>
          <a:blip r:embed="rId3"/>
          <a:stretch>
            <a:fillRect/>
          </a:stretch>
        </p:blipFill>
        <p:spPr>
          <a:xfrm>
            <a:off x="6996223" y="3642963"/>
            <a:ext cx="4869711" cy="2655972"/>
          </a:xfrm>
          <a:prstGeom prst="rect">
            <a:avLst/>
          </a:prstGeom>
        </p:spPr>
      </p:pic>
      <p:sp>
        <p:nvSpPr>
          <p:cNvPr id="8" name="TextBox 7">
            <a:extLst>
              <a:ext uri="{FF2B5EF4-FFF2-40B4-BE49-F238E27FC236}">
                <a16:creationId xmlns:a16="http://schemas.microsoft.com/office/drawing/2014/main" id="{01A5E0D1-AC7B-6544-8F17-03DE9FE93A48}"/>
              </a:ext>
            </a:extLst>
          </p:cNvPr>
          <p:cNvSpPr txBox="1"/>
          <p:nvPr/>
        </p:nvSpPr>
        <p:spPr>
          <a:xfrm>
            <a:off x="7202317" y="6320619"/>
            <a:ext cx="4514762" cy="646331"/>
          </a:xfrm>
          <a:prstGeom prst="rect">
            <a:avLst/>
          </a:prstGeom>
          <a:noFill/>
        </p:spPr>
        <p:txBody>
          <a:bodyPr wrap="none" rtlCol="0">
            <a:spAutoFit/>
          </a:bodyPr>
          <a:lstStyle/>
          <a:p>
            <a:r>
              <a:rPr lang="en-IN" dirty="0"/>
              <a:t>Probability Distribution for the above example</a:t>
            </a:r>
            <a:br>
              <a:rPr lang="en-IN" dirty="0"/>
            </a:br>
            <a:endParaRPr lang="en-US" dirty="0"/>
          </a:p>
        </p:txBody>
      </p:sp>
      <p:sp>
        <p:nvSpPr>
          <p:cNvPr id="9" name="TextBox 8">
            <a:extLst>
              <a:ext uri="{FF2B5EF4-FFF2-40B4-BE49-F238E27FC236}">
                <a16:creationId xmlns:a16="http://schemas.microsoft.com/office/drawing/2014/main" id="{BE70DFC0-6C58-4942-AD84-805E22A1FD04}"/>
              </a:ext>
            </a:extLst>
          </p:cNvPr>
          <p:cNvSpPr txBox="1"/>
          <p:nvPr/>
        </p:nvSpPr>
        <p:spPr>
          <a:xfrm>
            <a:off x="824436" y="6391580"/>
            <a:ext cx="4496744" cy="369332"/>
          </a:xfrm>
          <a:prstGeom prst="rect">
            <a:avLst/>
          </a:prstGeom>
          <a:noFill/>
        </p:spPr>
        <p:txBody>
          <a:bodyPr wrap="none" rtlCol="0">
            <a:spAutoFit/>
          </a:bodyPr>
          <a:lstStyle/>
          <a:p>
            <a:r>
              <a:rPr lang="en-IN" dirty="0"/>
              <a:t>Probabilities distribution of random variable X</a:t>
            </a:r>
            <a:endParaRPr lang="en-US" dirty="0"/>
          </a:p>
        </p:txBody>
      </p:sp>
    </p:spTree>
    <p:extLst>
      <p:ext uri="{BB962C8B-B14F-4D97-AF65-F5344CB8AC3E}">
        <p14:creationId xmlns:p14="http://schemas.microsoft.com/office/powerpoint/2010/main" val="411969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23307A-8111-C548-8CD2-F67C991FA939}"/>
              </a:ext>
            </a:extLst>
          </p:cNvPr>
          <p:cNvSpPr txBox="1"/>
          <p:nvPr/>
        </p:nvSpPr>
        <p:spPr>
          <a:xfrm>
            <a:off x="531627" y="276447"/>
            <a:ext cx="4252254" cy="1015663"/>
          </a:xfrm>
          <a:prstGeom prst="rect">
            <a:avLst/>
          </a:prstGeom>
          <a:noFill/>
        </p:spPr>
        <p:txBody>
          <a:bodyPr wrap="none" rtlCol="0">
            <a:spAutoFit/>
          </a:bodyPr>
          <a:lstStyle/>
          <a:p>
            <a:r>
              <a:rPr lang="en-IN" sz="2400" b="1" dirty="0"/>
              <a:t>Need of Probability Distribution</a:t>
            </a:r>
            <a:endParaRPr lang="en-IN" sz="2400" dirty="0"/>
          </a:p>
          <a:p>
            <a:br>
              <a:rPr lang="en-IN" dirty="0"/>
            </a:br>
            <a:endParaRPr lang="en-US" dirty="0"/>
          </a:p>
        </p:txBody>
      </p:sp>
      <p:sp>
        <p:nvSpPr>
          <p:cNvPr id="5" name="TextBox 4">
            <a:extLst>
              <a:ext uri="{FF2B5EF4-FFF2-40B4-BE49-F238E27FC236}">
                <a16:creationId xmlns:a16="http://schemas.microsoft.com/office/drawing/2014/main" id="{0D6B50C0-6276-5846-97EB-1A340A3D90D6}"/>
              </a:ext>
            </a:extLst>
          </p:cNvPr>
          <p:cNvSpPr txBox="1"/>
          <p:nvPr/>
        </p:nvSpPr>
        <p:spPr>
          <a:xfrm>
            <a:off x="531626" y="1041992"/>
            <a:ext cx="11206717" cy="2585323"/>
          </a:xfrm>
          <a:prstGeom prst="rect">
            <a:avLst/>
          </a:prstGeom>
          <a:noFill/>
        </p:spPr>
        <p:txBody>
          <a:bodyPr wrap="square" rtlCol="0">
            <a:spAutoFit/>
          </a:bodyPr>
          <a:lstStyle/>
          <a:p>
            <a:r>
              <a:rPr lang="en-IN" sz="2400" dirty="0"/>
              <a:t>According to the definition of random variable, it’s the variable which can hold different set of values from the outcome of any random process. However, it lacks the capability to capture the probability of getting those different values.</a:t>
            </a:r>
          </a:p>
          <a:p>
            <a:endParaRPr lang="en-IN" sz="2400" dirty="0"/>
          </a:p>
          <a:p>
            <a:r>
              <a:rPr lang="en-IN" sz="2400" dirty="0"/>
              <a:t>So, probability distribution helps to create a clear picture of all the possible set of values with their respective probability of occurrence in any random process.</a:t>
            </a:r>
          </a:p>
          <a:p>
            <a:endParaRPr lang="en-US" dirty="0"/>
          </a:p>
        </p:txBody>
      </p:sp>
    </p:spTree>
    <p:extLst>
      <p:ext uri="{BB962C8B-B14F-4D97-AF65-F5344CB8AC3E}">
        <p14:creationId xmlns:p14="http://schemas.microsoft.com/office/powerpoint/2010/main" val="300959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081B3D-9127-CC42-9A0D-BA3BCF7A0BDA}"/>
              </a:ext>
            </a:extLst>
          </p:cNvPr>
          <p:cNvSpPr txBox="1"/>
          <p:nvPr/>
        </p:nvSpPr>
        <p:spPr>
          <a:xfrm>
            <a:off x="3187359" y="362733"/>
            <a:ext cx="5924955" cy="523220"/>
          </a:xfrm>
          <a:prstGeom prst="rect">
            <a:avLst/>
          </a:prstGeom>
          <a:noFill/>
        </p:spPr>
        <p:txBody>
          <a:bodyPr wrap="none" rtlCol="0">
            <a:spAutoFit/>
          </a:bodyPr>
          <a:lstStyle/>
          <a:p>
            <a:r>
              <a:rPr lang="en-US" sz="2800" dirty="0"/>
              <a:t>Classification of Probability Distribution</a:t>
            </a:r>
          </a:p>
        </p:txBody>
      </p:sp>
      <p:cxnSp>
        <p:nvCxnSpPr>
          <p:cNvPr id="9" name="Straight Arrow Connector 8">
            <a:extLst>
              <a:ext uri="{FF2B5EF4-FFF2-40B4-BE49-F238E27FC236}">
                <a16:creationId xmlns:a16="http://schemas.microsoft.com/office/drawing/2014/main" id="{DE947893-5BC8-E945-A7C3-A974F9AB08F6}"/>
              </a:ext>
            </a:extLst>
          </p:cNvPr>
          <p:cNvCxnSpPr/>
          <p:nvPr/>
        </p:nvCxnSpPr>
        <p:spPr>
          <a:xfrm>
            <a:off x="6243887" y="904461"/>
            <a:ext cx="0" cy="58640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Connector 12">
            <a:extLst>
              <a:ext uri="{FF2B5EF4-FFF2-40B4-BE49-F238E27FC236}">
                <a16:creationId xmlns:a16="http://schemas.microsoft.com/office/drawing/2014/main" id="{CF096C74-0303-A341-A758-114117EA573D}"/>
              </a:ext>
            </a:extLst>
          </p:cNvPr>
          <p:cNvCxnSpPr>
            <a:cxnSpLocks/>
          </p:cNvCxnSpPr>
          <p:nvPr/>
        </p:nvCxnSpPr>
        <p:spPr>
          <a:xfrm>
            <a:off x="3339548" y="1490870"/>
            <a:ext cx="562057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5" name="Straight Arrow Connector 14">
            <a:extLst>
              <a:ext uri="{FF2B5EF4-FFF2-40B4-BE49-F238E27FC236}">
                <a16:creationId xmlns:a16="http://schemas.microsoft.com/office/drawing/2014/main" id="{564B6717-3C2B-1440-98DE-587E2A0C650B}"/>
              </a:ext>
            </a:extLst>
          </p:cNvPr>
          <p:cNvCxnSpPr/>
          <p:nvPr/>
        </p:nvCxnSpPr>
        <p:spPr>
          <a:xfrm>
            <a:off x="3339548" y="1490870"/>
            <a:ext cx="0" cy="39756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a:extLst>
              <a:ext uri="{FF2B5EF4-FFF2-40B4-BE49-F238E27FC236}">
                <a16:creationId xmlns:a16="http://schemas.microsoft.com/office/drawing/2014/main" id="{F031E1DB-137D-A44E-936B-0C15061B3F80}"/>
              </a:ext>
            </a:extLst>
          </p:cNvPr>
          <p:cNvCxnSpPr/>
          <p:nvPr/>
        </p:nvCxnSpPr>
        <p:spPr>
          <a:xfrm>
            <a:off x="8960126" y="1500808"/>
            <a:ext cx="0" cy="37768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TextBox 17">
            <a:extLst>
              <a:ext uri="{FF2B5EF4-FFF2-40B4-BE49-F238E27FC236}">
                <a16:creationId xmlns:a16="http://schemas.microsoft.com/office/drawing/2014/main" id="{C79CD73D-89EE-C94C-AACE-DBD9B0F8EF42}"/>
              </a:ext>
            </a:extLst>
          </p:cNvPr>
          <p:cNvSpPr txBox="1"/>
          <p:nvPr/>
        </p:nvSpPr>
        <p:spPr>
          <a:xfrm>
            <a:off x="1820128" y="2958258"/>
            <a:ext cx="4058483" cy="2954655"/>
          </a:xfrm>
          <a:prstGeom prst="rect">
            <a:avLst/>
          </a:prstGeom>
          <a:noFill/>
        </p:spPr>
        <p:txBody>
          <a:bodyPr wrap="none" rtlCol="0">
            <a:spAutoFit/>
          </a:bodyPr>
          <a:lstStyle/>
          <a:p>
            <a:r>
              <a:rPr lang="en-GB" sz="2400" dirty="0">
                <a:latin typeface="Calibri" panose="020F0502020204030204" pitchFamily="34" charset="0"/>
                <a:cs typeface="Calibri" panose="020F0502020204030204" pitchFamily="34" charset="0"/>
              </a:rPr>
              <a:t>Binomial </a:t>
            </a:r>
            <a:r>
              <a:rPr lang="en-US" sz="2400" dirty="0"/>
              <a:t>Distribution</a:t>
            </a:r>
          </a:p>
          <a:p>
            <a:endParaRPr lang="en-US" sz="2400" dirty="0"/>
          </a:p>
          <a:p>
            <a:r>
              <a:rPr lang="en-GB" sz="2400" dirty="0">
                <a:latin typeface="Calibri" panose="020F0502020204030204" pitchFamily="34" charset="0"/>
                <a:cs typeface="Calibri" panose="020F0502020204030204" pitchFamily="34" charset="0"/>
              </a:rPr>
              <a:t>Poisson </a:t>
            </a:r>
            <a:r>
              <a:rPr lang="en-US" sz="2400" dirty="0"/>
              <a:t>Distribution</a:t>
            </a:r>
          </a:p>
          <a:p>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Geometric </a:t>
            </a:r>
            <a:r>
              <a:rPr lang="en-US" sz="2400" dirty="0"/>
              <a:t>Distribution</a:t>
            </a:r>
            <a:r>
              <a:rPr lang="en-GB" sz="2400" dirty="0">
                <a:latin typeface="Calibri" panose="020F0502020204030204" pitchFamily="34" charset="0"/>
                <a:cs typeface="Calibri" panose="020F0502020204030204" pitchFamily="34" charset="0"/>
              </a:rPr>
              <a:t> </a:t>
            </a:r>
          </a:p>
          <a:p>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Negative binomial </a:t>
            </a:r>
            <a:r>
              <a:rPr lang="en-US" sz="2400" dirty="0"/>
              <a:t>Distribution</a:t>
            </a:r>
            <a:r>
              <a:rPr lang="en-GB" sz="2400" dirty="0">
                <a:latin typeface="Calibri" panose="020F0502020204030204" pitchFamily="34" charset="0"/>
                <a:cs typeface="Calibri" panose="020F0502020204030204" pitchFamily="34" charset="0"/>
              </a:rPr>
              <a:t> </a:t>
            </a:r>
          </a:p>
          <a:p>
            <a:endParaRPr lang="en-US" dirty="0"/>
          </a:p>
        </p:txBody>
      </p:sp>
      <p:sp>
        <p:nvSpPr>
          <p:cNvPr id="19" name="TextBox 18">
            <a:extLst>
              <a:ext uri="{FF2B5EF4-FFF2-40B4-BE49-F238E27FC236}">
                <a16:creationId xmlns:a16="http://schemas.microsoft.com/office/drawing/2014/main" id="{B9327D6D-E4B7-E646-AA37-E95E5F5CDBEA}"/>
              </a:ext>
            </a:extLst>
          </p:cNvPr>
          <p:cNvSpPr txBox="1"/>
          <p:nvPr/>
        </p:nvSpPr>
        <p:spPr>
          <a:xfrm>
            <a:off x="7245626" y="3036402"/>
            <a:ext cx="3548488" cy="2998371"/>
          </a:xfrm>
          <a:prstGeom prst="rect">
            <a:avLst/>
          </a:prstGeom>
          <a:noFill/>
        </p:spPr>
        <p:txBody>
          <a:bodyPr wrap="square" rtlCol="0">
            <a:spAutoFit/>
          </a:bodyPr>
          <a:lstStyle/>
          <a:p>
            <a:pPr algn="just"/>
            <a:r>
              <a:rPr lang="en-GB" sz="2400" dirty="0">
                <a:latin typeface="Calibri" panose="020F0502020204030204" pitchFamily="34" charset="0"/>
                <a:cs typeface="Calibri" panose="020F0502020204030204" pitchFamily="34" charset="0"/>
              </a:rPr>
              <a:t>Uniform </a:t>
            </a:r>
            <a:r>
              <a:rPr lang="en-US" sz="2400" dirty="0"/>
              <a:t>Distribution</a:t>
            </a:r>
            <a:r>
              <a:rPr lang="en-GB" sz="2400" dirty="0">
                <a:latin typeface="Calibri" panose="020F0502020204030204" pitchFamily="34" charset="0"/>
                <a:cs typeface="Calibri" panose="020F0502020204030204" pitchFamily="34" charset="0"/>
              </a:rPr>
              <a:t> </a:t>
            </a:r>
          </a:p>
          <a:p>
            <a:pPr algn="just"/>
            <a:endParaRPr lang="en-GB" sz="2400" dirty="0">
              <a:latin typeface="Calibri" panose="020F0502020204030204" pitchFamily="34" charset="0"/>
              <a:cs typeface="Calibri" panose="020F0502020204030204" pitchFamily="34" charset="0"/>
            </a:endParaRPr>
          </a:p>
          <a:p>
            <a:pPr algn="just"/>
            <a:r>
              <a:rPr lang="en-GB" sz="2400" dirty="0">
                <a:latin typeface="Calibri" panose="020F0502020204030204" pitchFamily="34" charset="0"/>
                <a:cs typeface="Calibri" panose="020F0502020204030204" pitchFamily="34" charset="0"/>
              </a:rPr>
              <a:t>Exponential </a:t>
            </a:r>
            <a:r>
              <a:rPr lang="en-US" sz="2400" dirty="0"/>
              <a:t>Distribution</a:t>
            </a:r>
          </a:p>
          <a:p>
            <a:pPr algn="just"/>
            <a:r>
              <a:rPr lang="en-GB" sz="2400" dirty="0">
                <a:latin typeface="Calibri" panose="020F0502020204030204" pitchFamily="34" charset="0"/>
                <a:cs typeface="Calibri" panose="020F0502020204030204" pitchFamily="34" charset="0"/>
              </a:rPr>
              <a:t> </a:t>
            </a:r>
          </a:p>
          <a:p>
            <a:pPr algn="just"/>
            <a:r>
              <a:rPr lang="en-GB" sz="2400" dirty="0">
                <a:latin typeface="Calibri" panose="020F0502020204030204" pitchFamily="34" charset="0"/>
                <a:cs typeface="Calibri" panose="020F0502020204030204" pitchFamily="34" charset="0"/>
              </a:rPr>
              <a:t>Gamma </a:t>
            </a:r>
            <a:r>
              <a:rPr lang="en-US" sz="2400" dirty="0"/>
              <a:t>Distribution</a:t>
            </a:r>
          </a:p>
          <a:p>
            <a:pPr algn="just"/>
            <a:endParaRPr lang="en-GB" sz="2400" dirty="0">
              <a:latin typeface="Calibri" panose="020F0502020204030204" pitchFamily="34" charset="0"/>
              <a:cs typeface="Calibri" panose="020F0502020204030204" pitchFamily="34" charset="0"/>
            </a:endParaRPr>
          </a:p>
          <a:p>
            <a:pPr algn="just"/>
            <a:r>
              <a:rPr lang="en-GB" sz="2400" dirty="0">
                <a:latin typeface="Calibri" panose="020F0502020204030204" pitchFamily="34" charset="0"/>
                <a:cs typeface="Calibri" panose="020F0502020204030204" pitchFamily="34" charset="0"/>
              </a:rPr>
              <a:t>Normal distribution </a:t>
            </a:r>
            <a:endParaRPr lang="en-IN" sz="2400" dirty="0">
              <a:latin typeface="Calibri" panose="020F0502020204030204" pitchFamily="34" charset="0"/>
              <a:cs typeface="Calibri" panose="020F0502020204030204" pitchFamily="34" charset="0"/>
            </a:endParaRPr>
          </a:p>
          <a:p>
            <a:endParaRPr lang="en-US" dirty="0"/>
          </a:p>
        </p:txBody>
      </p:sp>
      <p:sp>
        <p:nvSpPr>
          <p:cNvPr id="20" name="TextBox 19">
            <a:extLst>
              <a:ext uri="{FF2B5EF4-FFF2-40B4-BE49-F238E27FC236}">
                <a16:creationId xmlns:a16="http://schemas.microsoft.com/office/drawing/2014/main" id="{9982546C-8BDC-C047-AE4A-A47E52430B3E}"/>
              </a:ext>
            </a:extLst>
          </p:cNvPr>
          <p:cNvSpPr txBox="1"/>
          <p:nvPr/>
        </p:nvSpPr>
        <p:spPr>
          <a:xfrm>
            <a:off x="4442791" y="1868557"/>
            <a:ext cx="323879" cy="438905"/>
          </a:xfrm>
          <a:prstGeom prst="rect">
            <a:avLst/>
          </a:prstGeom>
          <a:noFill/>
        </p:spPr>
        <p:txBody>
          <a:bodyPr wrap="square" rtlCol="0">
            <a:spAutoFit/>
          </a:bodyPr>
          <a:lstStyle/>
          <a:p>
            <a:endParaRPr lang="en-US" dirty="0"/>
          </a:p>
        </p:txBody>
      </p:sp>
      <p:sp>
        <p:nvSpPr>
          <p:cNvPr id="23" name="TextBox 22">
            <a:extLst>
              <a:ext uri="{FF2B5EF4-FFF2-40B4-BE49-F238E27FC236}">
                <a16:creationId xmlns:a16="http://schemas.microsoft.com/office/drawing/2014/main" id="{BC11FCC0-684B-844B-969C-D30824BD2F12}"/>
              </a:ext>
            </a:extLst>
          </p:cNvPr>
          <p:cNvSpPr txBox="1"/>
          <p:nvPr/>
        </p:nvSpPr>
        <p:spPr>
          <a:xfrm>
            <a:off x="1331844" y="2054662"/>
            <a:ext cx="4477838" cy="461665"/>
          </a:xfrm>
          <a:prstGeom prst="rect">
            <a:avLst/>
          </a:prstGeom>
          <a:noFill/>
        </p:spPr>
        <p:txBody>
          <a:bodyPr wrap="square" rtlCol="0">
            <a:spAutoFit/>
          </a:bodyPr>
          <a:lstStyle/>
          <a:p>
            <a:r>
              <a:rPr lang="en-US" sz="2400" dirty="0"/>
              <a:t>Discrete Probability Distributions</a:t>
            </a:r>
          </a:p>
        </p:txBody>
      </p:sp>
      <p:sp>
        <p:nvSpPr>
          <p:cNvPr id="24" name="TextBox 23">
            <a:extLst>
              <a:ext uri="{FF2B5EF4-FFF2-40B4-BE49-F238E27FC236}">
                <a16:creationId xmlns:a16="http://schemas.microsoft.com/office/drawing/2014/main" id="{E5DA09D2-37BB-234E-A44D-17AD52E82D53}"/>
              </a:ext>
            </a:extLst>
          </p:cNvPr>
          <p:cNvSpPr txBox="1"/>
          <p:nvPr/>
        </p:nvSpPr>
        <p:spPr>
          <a:xfrm>
            <a:off x="6480313" y="2054662"/>
            <a:ext cx="4691270" cy="461665"/>
          </a:xfrm>
          <a:prstGeom prst="rect">
            <a:avLst/>
          </a:prstGeom>
          <a:noFill/>
        </p:spPr>
        <p:txBody>
          <a:bodyPr wrap="square" rtlCol="0">
            <a:spAutoFit/>
          </a:bodyPr>
          <a:lstStyle/>
          <a:p>
            <a:r>
              <a:rPr lang="en-US" sz="2400" dirty="0"/>
              <a:t>Continuous Probability Distributions</a:t>
            </a:r>
          </a:p>
        </p:txBody>
      </p:sp>
    </p:spTree>
    <p:extLst>
      <p:ext uri="{BB962C8B-B14F-4D97-AF65-F5344CB8AC3E}">
        <p14:creationId xmlns:p14="http://schemas.microsoft.com/office/powerpoint/2010/main" val="385544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DB1C-BD04-BF48-8541-CDD223AAD580}"/>
              </a:ext>
            </a:extLst>
          </p:cNvPr>
          <p:cNvSpPr>
            <a:spLocks noGrp="1"/>
          </p:cNvSpPr>
          <p:nvPr>
            <p:ph type="title"/>
          </p:nvPr>
        </p:nvSpPr>
        <p:spPr>
          <a:xfrm>
            <a:off x="318977" y="233916"/>
            <a:ext cx="11568223" cy="1318437"/>
          </a:xfrm>
        </p:spPr>
        <p:txBody>
          <a:bodyPr>
            <a:normAutofit fontScale="90000"/>
          </a:bodyPr>
          <a:lstStyle/>
          <a:p>
            <a:br>
              <a:rPr lang="en-IN" b="1" dirty="0"/>
            </a:br>
            <a:r>
              <a:rPr lang="en-IN" b="1" dirty="0"/>
              <a:t>Example: Rolling of a Dice.</a:t>
            </a:r>
            <a:br>
              <a:rPr lang="en-IN" dirty="0"/>
            </a:br>
            <a:r>
              <a:rPr lang="en-IN" dirty="0"/>
              <a:t>If X is a random variable associated with the rolling of a six-sided fair dice then, PMF of X is given as:</a:t>
            </a:r>
            <a:br>
              <a:rPr lang="en-IN" dirty="0"/>
            </a:br>
            <a:endParaRPr lang="en-US" dirty="0"/>
          </a:p>
        </p:txBody>
      </p:sp>
      <p:pic>
        <p:nvPicPr>
          <p:cNvPr id="5" name="Picture 4">
            <a:extLst>
              <a:ext uri="{FF2B5EF4-FFF2-40B4-BE49-F238E27FC236}">
                <a16:creationId xmlns:a16="http://schemas.microsoft.com/office/drawing/2014/main" id="{508CB632-9918-6B45-8405-2696239D6C22}"/>
              </a:ext>
            </a:extLst>
          </p:cNvPr>
          <p:cNvPicPr>
            <a:picLocks noChangeAspect="1"/>
          </p:cNvPicPr>
          <p:nvPr/>
        </p:nvPicPr>
        <p:blipFill>
          <a:blip r:embed="rId2"/>
          <a:stretch>
            <a:fillRect/>
          </a:stretch>
        </p:blipFill>
        <p:spPr>
          <a:xfrm>
            <a:off x="774376" y="1823109"/>
            <a:ext cx="11112824" cy="1354844"/>
          </a:xfrm>
          <a:prstGeom prst="rect">
            <a:avLst/>
          </a:prstGeom>
        </p:spPr>
      </p:pic>
      <p:sp>
        <p:nvSpPr>
          <p:cNvPr id="6" name="Rectangle 5">
            <a:extLst>
              <a:ext uri="{FF2B5EF4-FFF2-40B4-BE49-F238E27FC236}">
                <a16:creationId xmlns:a16="http://schemas.microsoft.com/office/drawing/2014/main" id="{C4D48C88-380C-3F4B-8ADA-5AF23C6E7A1C}"/>
              </a:ext>
            </a:extLst>
          </p:cNvPr>
          <p:cNvSpPr/>
          <p:nvPr/>
        </p:nvSpPr>
        <p:spPr>
          <a:xfrm>
            <a:off x="5355936" y="3324878"/>
            <a:ext cx="1010294" cy="461665"/>
          </a:xfrm>
          <a:prstGeom prst="rect">
            <a:avLst/>
          </a:prstGeom>
        </p:spPr>
        <p:txBody>
          <a:bodyPr wrap="square">
            <a:spAutoFit/>
          </a:bodyPr>
          <a:lstStyle/>
          <a:p>
            <a:r>
              <a:rPr lang="en-IN" sz="2400" dirty="0">
                <a:latin typeface="medium-content-sans-serif-font"/>
              </a:rPr>
              <a:t>PMF</a:t>
            </a:r>
            <a:endParaRPr lang="en-US" sz="2400" dirty="0"/>
          </a:p>
        </p:txBody>
      </p:sp>
      <p:pic>
        <p:nvPicPr>
          <p:cNvPr id="7" name="Picture 6">
            <a:extLst>
              <a:ext uri="{FF2B5EF4-FFF2-40B4-BE49-F238E27FC236}">
                <a16:creationId xmlns:a16="http://schemas.microsoft.com/office/drawing/2014/main" id="{04F1F4E8-D908-E243-85E0-CCC03E2382D6}"/>
              </a:ext>
            </a:extLst>
          </p:cNvPr>
          <p:cNvPicPr>
            <a:picLocks noChangeAspect="1"/>
          </p:cNvPicPr>
          <p:nvPr/>
        </p:nvPicPr>
        <p:blipFill>
          <a:blip r:embed="rId3"/>
          <a:stretch>
            <a:fillRect/>
          </a:stretch>
        </p:blipFill>
        <p:spPr>
          <a:xfrm>
            <a:off x="3267002" y="3933468"/>
            <a:ext cx="4856273" cy="2595419"/>
          </a:xfrm>
          <a:prstGeom prst="rect">
            <a:avLst/>
          </a:prstGeom>
        </p:spPr>
      </p:pic>
    </p:spTree>
    <p:extLst>
      <p:ext uri="{BB962C8B-B14F-4D97-AF65-F5344CB8AC3E}">
        <p14:creationId xmlns:p14="http://schemas.microsoft.com/office/powerpoint/2010/main" val="135814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49072-6C73-2845-BB5C-1B5FB0FE7B2F}"/>
              </a:ext>
            </a:extLst>
          </p:cNvPr>
          <p:cNvSpPr>
            <a:spLocks noGrp="1"/>
          </p:cNvSpPr>
          <p:nvPr>
            <p:ph idx="1"/>
          </p:nvPr>
        </p:nvSpPr>
        <p:spPr>
          <a:xfrm>
            <a:off x="468351" y="156117"/>
            <a:ext cx="10348876" cy="959005"/>
          </a:xfrm>
        </p:spPr>
        <p:txBody>
          <a:bodyPr/>
          <a:lstStyle/>
          <a:p>
            <a:pPr marL="0" indent="0">
              <a:buNone/>
            </a:pPr>
            <a:r>
              <a:rPr lang="en-IN" sz="2400" b="1" dirty="0"/>
              <a:t>Binomial Distribution</a:t>
            </a:r>
          </a:p>
          <a:p>
            <a:pPr marL="0" indent="0">
              <a:buNone/>
            </a:pPr>
            <a:endParaRPr lang="en-US" dirty="0"/>
          </a:p>
        </p:txBody>
      </p:sp>
      <p:sp>
        <p:nvSpPr>
          <p:cNvPr id="4" name="Rectangle 3">
            <a:extLst>
              <a:ext uri="{FF2B5EF4-FFF2-40B4-BE49-F238E27FC236}">
                <a16:creationId xmlns:a16="http://schemas.microsoft.com/office/drawing/2014/main" id="{C2CA158A-BCDE-DA4A-878F-9F236B4F0CC1}"/>
              </a:ext>
            </a:extLst>
          </p:cNvPr>
          <p:cNvSpPr/>
          <p:nvPr/>
        </p:nvSpPr>
        <p:spPr>
          <a:xfrm>
            <a:off x="468351" y="825190"/>
            <a:ext cx="11485756" cy="3416320"/>
          </a:xfrm>
          <a:prstGeom prst="rect">
            <a:avLst/>
          </a:prstGeom>
        </p:spPr>
        <p:txBody>
          <a:bodyPr wrap="square">
            <a:spAutoFit/>
          </a:bodyPr>
          <a:lstStyle/>
          <a:p>
            <a:pPr algn="just"/>
            <a:r>
              <a:rPr lang="en-IN" dirty="0">
                <a:latin typeface="roboto"/>
              </a:rPr>
              <a:t>Let’s get back to cricket.  Suppose that you won the toss today and this indicates a successful event. You toss again but you lost this time. If you win a toss today, this does not necessitate that you will win the toss tomorrow. Let’s assign a random variable, say X, to the number of times you won the toss. What can be the possible value of X? It can be any number depending on the number of times you tossed a coin.</a:t>
            </a:r>
          </a:p>
          <a:p>
            <a:pPr algn="just"/>
            <a:endParaRPr lang="en-IN" dirty="0">
              <a:latin typeface="roboto"/>
            </a:endParaRPr>
          </a:p>
          <a:p>
            <a:pPr algn="just"/>
            <a:r>
              <a:rPr lang="en-IN" dirty="0">
                <a:latin typeface="roboto"/>
              </a:rPr>
              <a:t>There are only two possible outcomes. Head denoting success and tail denoting failure. Therefore, probability of getting a head = 0.5 and the probability of failure can be easily computed as: q = 1- p = 0.5.</a:t>
            </a:r>
          </a:p>
          <a:p>
            <a:pPr algn="just"/>
            <a:endParaRPr lang="en-IN" dirty="0">
              <a:latin typeface="roboto"/>
            </a:endParaRPr>
          </a:p>
          <a:p>
            <a:pPr algn="just"/>
            <a:r>
              <a:rPr lang="en-IN" dirty="0">
                <a:latin typeface="roboto"/>
              </a:rPr>
              <a:t>A distribution where only two outcomes are possible, such as success or failure, gain or loss, win or lose and where the probability of success and failure is same for all the trials is called a Binomial Distribution.</a:t>
            </a:r>
          </a:p>
          <a:p>
            <a:pPr algn="just"/>
            <a:br>
              <a:rPr lang="en-IN" dirty="0"/>
            </a:br>
            <a:endParaRPr lang="en-US" dirty="0"/>
          </a:p>
        </p:txBody>
      </p:sp>
      <p:sp>
        <p:nvSpPr>
          <p:cNvPr id="2" name="TextBox 1">
            <a:extLst>
              <a:ext uri="{FF2B5EF4-FFF2-40B4-BE49-F238E27FC236}">
                <a16:creationId xmlns:a16="http://schemas.microsoft.com/office/drawing/2014/main" id="{AD74C787-C266-B243-9B26-18E704D192E3}"/>
              </a:ext>
            </a:extLst>
          </p:cNvPr>
          <p:cNvSpPr txBox="1"/>
          <p:nvPr/>
        </p:nvSpPr>
        <p:spPr>
          <a:xfrm>
            <a:off x="468351" y="3987254"/>
            <a:ext cx="11485756" cy="1200329"/>
          </a:xfrm>
          <a:prstGeom prst="rect">
            <a:avLst/>
          </a:prstGeom>
          <a:noFill/>
        </p:spPr>
        <p:txBody>
          <a:bodyPr wrap="square" rtlCol="0">
            <a:spAutoFit/>
          </a:bodyPr>
          <a:lstStyle/>
          <a:p>
            <a:pPr algn="just"/>
            <a:r>
              <a:rPr lang="en-IN" sz="2400" dirty="0"/>
              <a:t>The outcomes need not be equally likely. Remember the example of a fight between me and Undertaker? So, if the probability of success in an experiment is 0.2 then the probability of failure can be easily computed as q = 1 – 0.2 = 0.8.</a:t>
            </a:r>
            <a:endParaRPr lang="en-US" sz="2400" dirty="0"/>
          </a:p>
        </p:txBody>
      </p:sp>
    </p:spTree>
    <p:extLst>
      <p:ext uri="{BB962C8B-B14F-4D97-AF65-F5344CB8AC3E}">
        <p14:creationId xmlns:p14="http://schemas.microsoft.com/office/powerpoint/2010/main" val="4353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AAA0AB-7DDB-1A49-AFBA-75B7C9898395}"/>
              </a:ext>
            </a:extLst>
          </p:cNvPr>
          <p:cNvSpPr txBox="1"/>
          <p:nvPr/>
        </p:nvSpPr>
        <p:spPr>
          <a:xfrm>
            <a:off x="395326" y="425301"/>
            <a:ext cx="11491874" cy="2677656"/>
          </a:xfrm>
          <a:prstGeom prst="rect">
            <a:avLst/>
          </a:prstGeom>
          <a:noFill/>
        </p:spPr>
        <p:txBody>
          <a:bodyPr wrap="square" rtlCol="0">
            <a:spAutoFit/>
          </a:bodyPr>
          <a:lstStyle/>
          <a:p>
            <a:pPr algn="just"/>
            <a:r>
              <a:rPr lang="en-IN" sz="2400" dirty="0"/>
              <a:t>Each trial is independent since the outcome of the previous toss doesn’t determine or affect the outcome of the current toss. An experiment with only two possible outcomes repeated n number of times is called binomial. The parameters of a binomial distribution are n and p where n is the total number of trials and p is the probability of success in each trial.</a:t>
            </a:r>
          </a:p>
          <a:p>
            <a:pPr algn="just"/>
            <a:br>
              <a:rPr lang="en-IN" sz="2400" dirty="0"/>
            </a:br>
            <a:endParaRPr lang="en-US" sz="2400" dirty="0"/>
          </a:p>
        </p:txBody>
      </p:sp>
      <p:sp>
        <p:nvSpPr>
          <p:cNvPr id="5" name="TextBox 4">
            <a:extLst>
              <a:ext uri="{FF2B5EF4-FFF2-40B4-BE49-F238E27FC236}">
                <a16:creationId xmlns:a16="http://schemas.microsoft.com/office/drawing/2014/main" id="{2EAEF4C2-339B-9B4F-93A2-F69035EEE650}"/>
              </a:ext>
            </a:extLst>
          </p:cNvPr>
          <p:cNvSpPr txBox="1"/>
          <p:nvPr/>
        </p:nvSpPr>
        <p:spPr>
          <a:xfrm>
            <a:off x="395326" y="2658140"/>
            <a:ext cx="11491874" cy="2677656"/>
          </a:xfrm>
          <a:prstGeom prst="rect">
            <a:avLst/>
          </a:prstGeom>
          <a:noFill/>
        </p:spPr>
        <p:txBody>
          <a:bodyPr wrap="square" rtlCol="0">
            <a:spAutoFit/>
          </a:bodyPr>
          <a:lstStyle/>
          <a:p>
            <a:r>
              <a:rPr lang="en-IN" sz="2400" dirty="0"/>
              <a:t>On the basis of the above explanation, the properties of a Binomial Distribution are </a:t>
            </a:r>
          </a:p>
          <a:p>
            <a:endParaRPr lang="en-IN" sz="2400" dirty="0"/>
          </a:p>
          <a:p>
            <a:pPr marL="285750" indent="-285750">
              <a:buFont typeface="Arial" panose="020B0604020202020204" pitchFamily="34" charset="0"/>
              <a:buChar char="•"/>
            </a:pPr>
            <a:r>
              <a:rPr lang="en-IN" sz="2400" dirty="0"/>
              <a:t>Each trial is independent.</a:t>
            </a:r>
          </a:p>
          <a:p>
            <a:pPr marL="285750" indent="-285750">
              <a:buFont typeface="Arial" panose="020B0604020202020204" pitchFamily="34" charset="0"/>
              <a:buChar char="•"/>
            </a:pPr>
            <a:r>
              <a:rPr lang="en-IN" sz="2400" dirty="0"/>
              <a:t>There are only two possible outcomes in a trial- either a success or a failure.</a:t>
            </a:r>
          </a:p>
          <a:p>
            <a:pPr marL="285750" indent="-285750">
              <a:buFont typeface="Arial" panose="020B0604020202020204" pitchFamily="34" charset="0"/>
              <a:buChar char="•"/>
            </a:pPr>
            <a:r>
              <a:rPr lang="en-IN" sz="2400" dirty="0"/>
              <a:t>A total number of n identical trials are conducted.</a:t>
            </a:r>
          </a:p>
          <a:p>
            <a:pPr marL="285750" indent="-285750">
              <a:buFont typeface="Arial" panose="020B0604020202020204" pitchFamily="34" charset="0"/>
              <a:buChar char="•"/>
            </a:pPr>
            <a:r>
              <a:rPr lang="en-IN" sz="2400" dirty="0"/>
              <a:t>The probability of success and failure is same for all trials. (Trials are identical.)</a:t>
            </a:r>
          </a:p>
          <a:p>
            <a:endParaRPr lang="en-IN" sz="2400" dirty="0"/>
          </a:p>
        </p:txBody>
      </p:sp>
    </p:spTree>
    <p:extLst>
      <p:ext uri="{BB962C8B-B14F-4D97-AF65-F5344CB8AC3E}">
        <p14:creationId xmlns:p14="http://schemas.microsoft.com/office/powerpoint/2010/main" val="127629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3BF4E693-4459-294A-A32E-AB8B75A6C60C}"/>
              </a:ext>
            </a:extLst>
          </p:cNvPr>
          <p:cNvSpPr>
            <a:spLocks noChangeArrowheads="1"/>
          </p:cNvSpPr>
          <p:nvPr/>
        </p:nvSpPr>
        <p:spPr bwMode="auto">
          <a:xfrm>
            <a:off x="1786270" y="2357635"/>
            <a:ext cx="58266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95858"/>
                </a:solidFill>
                <a:effectLst/>
                <a:latin typeface="roboto"/>
              </a:rPr>
              <a:t>The mathematical representation of binomial distribution is given by:</a:t>
            </a:r>
            <a:endParaRPr kumimoji="0" lang="en-US" altLang="en-US" sz="10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95858"/>
                </a:solidFill>
                <a:effectLst/>
                <a:latin typeface="roboto"/>
              </a:rPr>
              <a:t>  </a:t>
            </a:r>
            <a:endParaRPr kumimoji="0" lang="en-US" altLang="en-US" sz="4000" b="0" i="0" u="none" strike="noStrike" cap="none" normalizeH="0" baseline="0">
              <a:ln>
                <a:noFill/>
              </a:ln>
              <a:solidFill>
                <a:srgbClr val="595858"/>
              </a:solidFill>
              <a:effectLst/>
              <a:latin typeface="roboto"/>
            </a:endParaRPr>
          </a:p>
        </p:txBody>
      </p:sp>
      <p:pic>
        <p:nvPicPr>
          <p:cNvPr id="1030" name="Picture 6" descr="/var/folders/10/6sgy1t2x59z292slq9d1ft600000gn/T/com.microsoft.Powerpoint/WebArchiveCopyPasteTempFiles/image65.png">
            <a:extLst>
              <a:ext uri="{FF2B5EF4-FFF2-40B4-BE49-F238E27FC236}">
                <a16:creationId xmlns:a16="http://schemas.microsoft.com/office/drawing/2014/main" id="{E2FB13AB-7B86-CC49-9A4B-C1FB06B83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975" y="1627961"/>
            <a:ext cx="8430439" cy="18902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4AF4B0E-B0F2-5647-B22E-9854C34A7AD6}"/>
              </a:ext>
            </a:extLst>
          </p:cNvPr>
          <p:cNvSpPr txBox="1"/>
          <p:nvPr/>
        </p:nvSpPr>
        <p:spPr>
          <a:xfrm>
            <a:off x="361507" y="667456"/>
            <a:ext cx="10377377" cy="461665"/>
          </a:xfrm>
          <a:prstGeom prst="rect">
            <a:avLst/>
          </a:prstGeom>
          <a:noFill/>
        </p:spPr>
        <p:txBody>
          <a:bodyPr wrap="square" rtlCol="0">
            <a:spAutoFit/>
          </a:bodyPr>
          <a:lstStyle/>
          <a:p>
            <a:r>
              <a:rPr lang="en-IN" sz="2400" dirty="0"/>
              <a:t>The mathematical representation of binomial distribution is given by:</a:t>
            </a:r>
            <a:endParaRPr lang="en-US" sz="2400" dirty="0"/>
          </a:p>
        </p:txBody>
      </p:sp>
    </p:spTree>
    <p:extLst>
      <p:ext uri="{BB962C8B-B14F-4D97-AF65-F5344CB8AC3E}">
        <p14:creationId xmlns:p14="http://schemas.microsoft.com/office/powerpoint/2010/main" val="4076340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192</TotalTime>
  <Words>897</Words>
  <Application>Microsoft Macintosh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medium-content-sans-serif-font</vt:lpstr>
      <vt:lpstr>roboto</vt:lpstr>
      <vt:lpstr>Celestial</vt:lpstr>
      <vt:lpstr>PowerPoint Presentation</vt:lpstr>
      <vt:lpstr>PowerPoint Presentation</vt:lpstr>
      <vt:lpstr>PowerPoint Presentation</vt:lpstr>
      <vt:lpstr>PowerPoint Presentation</vt:lpstr>
      <vt:lpstr>PowerPoint Presentation</vt:lpstr>
      <vt:lpstr> Example: Rolling of a Dice. If X is a random variable associated with the rolling of a six-sided fair dice then, PMF of X is given as: </vt:lpstr>
      <vt:lpstr>PowerPoint Presentation</vt:lpstr>
      <vt:lpstr>PowerPoint Presentation</vt:lpstr>
      <vt:lpstr>PowerPoint Presentation</vt:lpstr>
      <vt:lpstr>A binomial distribution graph where the probability of success does not equal the probability of failure looks like</vt:lpstr>
      <vt:lpstr>Now, when probability of success = probability of failure, in such a situation the graph of binomial distribution looks like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MONIKA VISHNOI</dc:creator>
  <cp:lastModifiedBy>MONIKA VISHNOI</cp:lastModifiedBy>
  <cp:revision>30</cp:revision>
  <dcterms:created xsi:type="dcterms:W3CDTF">2020-08-05T17:01:52Z</dcterms:created>
  <dcterms:modified xsi:type="dcterms:W3CDTF">2020-08-05T20:15:17Z</dcterms:modified>
</cp:coreProperties>
</file>