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8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59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7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67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0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7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8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3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2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7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9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0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2DF9-9B28-4369-AD94-F9E04E736C8D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EFDE4-8F30-4F79-932F-C0624DBCC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heagentoftruth.blogspo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B670-0C19-4105-BBB2-8CA9522BB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23450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and Continuous Random Variables</a:t>
            </a:r>
            <a:endParaRPr lang="en-IN" sz="7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9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0231-427C-4DBC-B5FC-10FCE28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7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Example- 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6541C-CA0E-4F6B-AF8C-B7170CF68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66327"/>
                <a:ext cx="8596668" cy="48750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X is a continuous random variable with following </a:t>
                </a:r>
                <a:r>
                  <a:rPr lang="en-US" dirty="0" err="1"/>
                  <a:t>p.d.f</a:t>
                </a:r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0&lt;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pPr marL="400050" indent="-400050">
                  <a:buAutoNum type="romanLcPeriod"/>
                </a:pPr>
                <a:r>
                  <a:rPr lang="en-IN" dirty="0"/>
                  <a:t>Find </a:t>
                </a:r>
                <a:r>
                  <a:rPr lang="el-GR" dirty="0"/>
                  <a:t>α</a:t>
                </a:r>
                <a:endParaRPr lang="en-US" dirty="0"/>
              </a:p>
              <a:p>
                <a:pPr marL="400050" indent="-400050">
                  <a:buAutoNum type="romanLcPeriod"/>
                </a:pPr>
                <a:r>
                  <a:rPr lang="en-US" dirty="0"/>
                  <a:t> P(X&gt;1)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6541C-CA0E-4F6B-AF8C-B7170CF68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66327"/>
                <a:ext cx="8596668" cy="4875035"/>
              </a:xfrm>
              <a:blipFill>
                <a:blip r:embed="rId2"/>
                <a:stretch>
                  <a:fillRect l="-567" t="-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54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5055-EE7E-49F2-B104-DE2BBDA7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5F2-3442-4D10-AE9B-253934AB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5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3D9B3-3028-4D87-A8DA-A8C94DAF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0261" y="494522"/>
            <a:ext cx="7053943" cy="5547503"/>
          </a:xfrm>
        </p:spPr>
      </p:pic>
    </p:spTree>
    <p:extLst>
      <p:ext uri="{BB962C8B-B14F-4D97-AF65-F5344CB8AC3E}">
        <p14:creationId xmlns:p14="http://schemas.microsoft.com/office/powerpoint/2010/main" val="117069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A02D-9CA8-412A-B4C5-E461DE46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E66-FE08-4F4A-86E8-A22187E2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4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71D-8DA1-40FE-AEBD-02C96977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4332-4CF9-4D96-B501-5E90D6BE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4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8B98-3941-4165-9C29-2B666E9D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FC7F-7962-47F2-B8A3-0615B05C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7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6A77-76AA-45B5-9AD0-42D79AAC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1076-5E00-4057-80C2-DA5C1C2E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7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0A0B-AEB2-4F2E-B6D5-1737E020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52B4-59D3-4AC8-A330-CD334093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3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6A8D-AE5B-4DB9-9FD5-6E058851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2947"/>
            <a:ext cx="8596668" cy="1320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47CF-4ABC-4FEA-BE79-EF1067DD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261"/>
            <a:ext cx="8596668" cy="4651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 is a real valued function which assign a real number to each sample point in the sample space..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 Suppose we toss two coin together then a sample space for  this event will be (HH,HT,TH,TT).  Here the random variable in the no. of heads(0,1,2)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4E6534-658F-4961-9EF5-FC56E0390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12916"/>
              </p:ext>
            </p:extLst>
          </p:nvPr>
        </p:nvGraphicFramePr>
        <p:xfrm>
          <a:off x="1894114" y="3582955"/>
          <a:ext cx="4534678" cy="87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663">
                  <a:extLst>
                    <a:ext uri="{9D8B030D-6E8A-4147-A177-3AD203B41FA5}">
                      <a16:colId xmlns:a16="http://schemas.microsoft.com/office/drawing/2014/main" val="3221664703"/>
                    </a:ext>
                  </a:extLst>
                </a:gridCol>
                <a:gridCol w="1118078">
                  <a:extLst>
                    <a:ext uri="{9D8B030D-6E8A-4147-A177-3AD203B41FA5}">
                      <a16:colId xmlns:a16="http://schemas.microsoft.com/office/drawing/2014/main" val="2091251455"/>
                    </a:ext>
                  </a:extLst>
                </a:gridCol>
                <a:gridCol w="1213718">
                  <a:extLst>
                    <a:ext uri="{9D8B030D-6E8A-4147-A177-3AD203B41FA5}">
                      <a16:colId xmlns:a16="http://schemas.microsoft.com/office/drawing/2014/main" val="4096511488"/>
                    </a:ext>
                  </a:extLst>
                </a:gridCol>
                <a:gridCol w="1133219">
                  <a:extLst>
                    <a:ext uri="{9D8B030D-6E8A-4147-A177-3AD203B41FA5}">
                      <a16:colId xmlns:a16="http://schemas.microsoft.com/office/drawing/2014/main" val="3303784590"/>
                    </a:ext>
                  </a:extLst>
                </a:gridCol>
              </a:tblGrid>
              <a:tr h="42920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OUTCOME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71535"/>
                  </a:ext>
                </a:extLst>
              </a:tr>
              <a:tr h="44909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385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82BDCF-1E13-4243-8651-27481CC3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8906"/>
              </p:ext>
            </p:extLst>
          </p:nvPr>
        </p:nvGraphicFramePr>
        <p:xfrm>
          <a:off x="6428792" y="3582954"/>
          <a:ext cx="1175657" cy="87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580573645"/>
                    </a:ext>
                  </a:extLst>
                </a:gridCol>
              </a:tblGrid>
              <a:tr h="439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2527"/>
                  </a:ext>
                </a:extLst>
              </a:tr>
              <a:tr h="4391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7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4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E8A3-D06A-4CD8-90D3-0F29300A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2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function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Distribution function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mathematical expression that describes the </a:t>
            </a:r>
            <a:r>
              <a:rPr lang="en-US" sz="2400" dirty="0">
                <a:solidFill>
                  <a:srgbClr val="14599D"/>
                </a:solidFill>
                <a:latin typeface="Georgia" panose="02040502050405020303" pitchFamily="18" charset="0"/>
              </a:rPr>
              <a:t>probability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that a system will take on a specific value or set of values.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DF8BC9-6B38-4A11-AD2E-813622C88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145774"/>
              </p:ext>
            </p:extLst>
          </p:nvPr>
        </p:nvGraphicFramePr>
        <p:xfrm>
          <a:off x="2049463" y="3429000"/>
          <a:ext cx="5418136" cy="84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34">
                  <a:extLst>
                    <a:ext uri="{9D8B030D-6E8A-4147-A177-3AD203B41FA5}">
                      <a16:colId xmlns:a16="http://schemas.microsoft.com/office/drawing/2014/main" val="3832425322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4225449556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207273985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1150628147"/>
                    </a:ext>
                  </a:extLst>
                </a:gridCol>
              </a:tblGrid>
              <a:tr h="4201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50625"/>
                  </a:ext>
                </a:extLst>
              </a:tr>
              <a:tr h="420102">
                <a:tc>
                  <a:txBody>
                    <a:bodyPr/>
                    <a:lstStyle/>
                    <a:p>
                      <a:r>
                        <a:rPr lang="en-US" dirty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9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4F0-0189-4566-B40C-8B6F0CC9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2C4D-C984-4666-A086-E388A5D46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303"/>
            <a:ext cx="8596668" cy="479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variable which can assume only a countable number of real values and for which the value for which variable takes depends on a chance, is called a discrete random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Example- </a:t>
            </a:r>
          </a:p>
          <a:p>
            <a:pPr marL="400050" indent="-400050">
              <a:buAutoNum type="romanLcPeriod"/>
            </a:pPr>
            <a:r>
              <a:rPr lang="en-US" dirty="0"/>
              <a:t>no. of accidents</a:t>
            </a:r>
          </a:p>
          <a:p>
            <a:pPr marL="400050" indent="-400050">
              <a:buAutoNum type="romanLcPeriod"/>
            </a:pPr>
            <a:r>
              <a:rPr lang="en-US" dirty="0"/>
              <a:t>No. of phone calls in a day</a:t>
            </a:r>
          </a:p>
          <a:p>
            <a:pPr marL="400050" indent="-400050">
              <a:buAutoNum type="romanLcPeriod"/>
            </a:pPr>
            <a:r>
              <a:rPr lang="en-US" dirty="0"/>
              <a:t>No. of defects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C40F-FB5F-40A3-A149-F19225EF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Mass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8963-9EE0-455F-8B49-BF4904C3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probability function relating to a discrete random variable is called probability mass function.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PMF is a function that provides probabilities for the value in the range of a discrete random variable.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8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76E7-3CA8-4548-BD24-3417C716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E82DD-9BF1-4177-99A4-1C891367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90261"/>
                <a:ext cx="8596668" cy="46511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For a discrete random variable X with possible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……….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200" dirty="0"/>
                  <a:t>a </a:t>
                </a:r>
                <a:r>
                  <a:rPr lang="en-IN" sz="3200" dirty="0" err="1"/>
                  <a:t>pmf</a:t>
                </a:r>
                <a:r>
                  <a:rPr lang="en-IN" sz="3200" dirty="0"/>
                  <a:t> is a function that</a:t>
                </a:r>
              </a:p>
              <a:p>
                <a:pPr marL="0" indent="0">
                  <a:buNone/>
                </a:pPr>
                <a:r>
                  <a:rPr lang="en-IN" sz="3200" dirty="0" err="1"/>
                  <a:t>i</a:t>
                </a:r>
                <a:r>
                  <a:rPr lang="en-IN" sz="3200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3200" dirty="0"/>
                  <a:t>	</a:t>
                </a:r>
              </a:p>
              <a:p>
                <a:pPr marL="0" indent="0">
                  <a:buNone/>
                </a:pPr>
                <a:r>
                  <a:rPr lang="en-IN" sz="3200" dirty="0"/>
                  <a:t>ii.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3200" dirty="0"/>
                  <a:t>=1	</a:t>
                </a:r>
              </a:p>
              <a:p>
                <a:pPr marL="0" indent="0">
                  <a:buNone/>
                </a:pPr>
                <a:r>
                  <a:rPr lang="en-IN" sz="3200" dirty="0"/>
                  <a:t>iii.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/>
                  <a:t>	</a:t>
                </a:r>
                <a:r>
                  <a:rPr lang="en-IN" dirty="0"/>
                  <a:t>												`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E82DD-9BF1-4177-99A4-1C891367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90261"/>
                <a:ext cx="8596668" cy="4651101"/>
              </a:xfrm>
              <a:blipFill>
                <a:blip r:embed="rId2"/>
                <a:stretch>
                  <a:fillRect l="-1773" t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6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A20E-DD12-4411-851B-5B160549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5B88-E276-4B33-9AFE-5A588E73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955"/>
            <a:ext cx="8596668" cy="4744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Example- A coin is tossed twice of random variable X is no. of heads.</a:t>
            </a:r>
          </a:p>
          <a:p>
            <a:pPr>
              <a:buFont typeface="+mj-lt"/>
              <a:buAutoNum type="alphaLcParenR"/>
            </a:pPr>
            <a:r>
              <a:rPr lang="en-US" dirty="0"/>
              <a:t>Tabulate PMF</a:t>
            </a:r>
          </a:p>
          <a:p>
            <a:pPr>
              <a:buFont typeface="+mj-lt"/>
              <a:buAutoNum type="alphaLcParenR"/>
            </a:pPr>
            <a:r>
              <a:rPr lang="en-US" dirty="0"/>
              <a:t>What is the probability of getting two heads?</a:t>
            </a:r>
          </a:p>
          <a:p>
            <a:pPr marL="0" indent="0">
              <a:buNone/>
            </a:pPr>
            <a:r>
              <a:rPr lang="en-IN" dirty="0"/>
              <a:t>Solution-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FE3871-F18D-4965-A931-27413BDF0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95505"/>
              </p:ext>
            </p:extLst>
          </p:nvPr>
        </p:nvGraphicFramePr>
        <p:xfrm>
          <a:off x="2286000" y="3508309"/>
          <a:ext cx="2743200" cy="74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915236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750156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83428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6378699"/>
                    </a:ext>
                  </a:extLst>
                </a:gridCol>
              </a:tblGrid>
              <a:tr h="3732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96641"/>
                  </a:ext>
                </a:extLst>
              </a:tr>
              <a:tr h="373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38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6FCD-D311-449B-AC3D-1C8842BC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3685-BD72-4A65-9902-DC540C33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4947"/>
            <a:ext cx="8596668" cy="4716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random variable which can take no. of values in an interval is known as continuous random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Height/weight of an individual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financial ratios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Income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Interest rates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08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3306-4877-4CC4-AAF0-12F48BE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function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533C9-9CE9-4EDC-924B-6DFE4E053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f(x) is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f(x) ≥ 0        if -∞ &lt;x&lt; ∞</a:t>
                </a:r>
              </a:p>
              <a:p>
                <a:pPr marL="0" indent="0"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(ii)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:pPr marL="0" indent="0">
                  <a:buNone/>
                </a:pPr>
                <a:r>
                  <a:rPr lang="en-I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also known as density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533C9-9CE9-4EDC-924B-6DFE4E053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2" t="-2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65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409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Cambria Math</vt:lpstr>
      <vt:lpstr>Georgia</vt:lpstr>
      <vt:lpstr>Times New Roman</vt:lpstr>
      <vt:lpstr>Trebuchet MS</vt:lpstr>
      <vt:lpstr>Wingdings</vt:lpstr>
      <vt:lpstr>Wingdings 3</vt:lpstr>
      <vt:lpstr>Facet</vt:lpstr>
      <vt:lpstr>Discrete and Continuous Random Variables</vt:lpstr>
      <vt:lpstr>Random Variables</vt:lpstr>
      <vt:lpstr>Distribution function  Distribution function, mathematical expression that describes the probability that a system will take on a specific value or set of values.</vt:lpstr>
      <vt:lpstr>Discrete Random Variable</vt:lpstr>
      <vt:lpstr>Probability Mass Function</vt:lpstr>
      <vt:lpstr>Cont…</vt:lpstr>
      <vt:lpstr>Cont…</vt:lpstr>
      <vt:lpstr>Continuous Random Variable </vt:lpstr>
      <vt:lpstr>Probability Density function</vt:lpstr>
      <vt:lpstr>Example-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and Random Variables</dc:title>
  <dc:creator>Param akshi</dc:creator>
  <cp:lastModifiedBy>Param akshi</cp:lastModifiedBy>
  <cp:revision>17</cp:revision>
  <dcterms:created xsi:type="dcterms:W3CDTF">2020-07-19T13:24:08Z</dcterms:created>
  <dcterms:modified xsi:type="dcterms:W3CDTF">2020-07-29T17:47:51Z</dcterms:modified>
</cp:coreProperties>
</file>