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1" r:id="rId2"/>
    <p:sldId id="27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166721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388264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219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4058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848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3560158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3947018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231923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326960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ECC36-38B8-4CD2-89C8-216C6504A37D}"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352420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ECC36-38B8-4CD2-89C8-216C6504A37D}"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188936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ECC36-38B8-4CD2-89C8-216C6504A37D}" type="datetimeFigureOut">
              <a:rPr lang="en-IN" smtClean="0"/>
              <a:t>02-08-2020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401307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ECC36-38B8-4CD2-89C8-216C6504A37D}"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146974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ECC36-38B8-4CD2-89C8-216C6504A37D}" type="datetimeFigureOut">
              <a:rPr lang="en-IN" smtClean="0"/>
              <a:t>02-08-2020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417344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ECC36-38B8-4CD2-89C8-216C6504A37D}"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308977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ECC36-38B8-4CD2-89C8-216C6504A37D}"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D07B8-2270-43D3-9A38-97C5183BA07B}" type="slidenum">
              <a:rPr lang="en-IN" smtClean="0"/>
              <a:t>‹#›</a:t>
            </a:fld>
            <a:endParaRPr lang="en-IN"/>
          </a:p>
        </p:txBody>
      </p:sp>
    </p:spTree>
    <p:extLst>
      <p:ext uri="{BB962C8B-B14F-4D97-AF65-F5344CB8AC3E}">
        <p14:creationId xmlns:p14="http://schemas.microsoft.com/office/powerpoint/2010/main" val="237203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EECC36-38B8-4CD2-89C8-216C6504A37D}" type="datetimeFigureOut">
              <a:rPr lang="en-IN" smtClean="0"/>
              <a:t>02-08-2020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6D07B8-2270-43D3-9A38-97C5183BA07B}" type="slidenum">
              <a:rPr lang="en-IN" smtClean="0"/>
              <a:t>‹#›</a:t>
            </a:fld>
            <a:endParaRPr lang="en-IN"/>
          </a:p>
        </p:txBody>
      </p:sp>
    </p:spTree>
    <p:extLst>
      <p:ext uri="{BB962C8B-B14F-4D97-AF65-F5344CB8AC3E}">
        <p14:creationId xmlns:p14="http://schemas.microsoft.com/office/powerpoint/2010/main" val="6461187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iHL75lUcU2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dollarsandsense.sg/5-insurance-sales-tactics-that-singaporeans-keep-falling-for/"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1.xml"/><Relationship Id="rId4" Type="http://schemas.openxmlformats.org/officeDocument/2006/relationships/hyperlink" Target="https://www.thefeelfabulousproject.co.uk/my-5-top-personal-development-book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1DC-87CD-478B-AEB0-C4CD791806FD}"/>
              </a:ext>
            </a:extLst>
          </p:cNvPr>
          <p:cNvSpPr>
            <a:spLocks noGrp="1"/>
          </p:cNvSpPr>
          <p:nvPr>
            <p:ph type="ctrTitle"/>
          </p:nvPr>
        </p:nvSpPr>
        <p:spPr>
          <a:xfrm>
            <a:off x="1507067" y="1082352"/>
            <a:ext cx="7766936" cy="1724816"/>
          </a:xfrm>
        </p:spPr>
        <p:txBody>
          <a:bodyPr>
            <a:normAutofit/>
          </a:bodyPr>
          <a:lstStyle/>
          <a:p>
            <a:r>
              <a:rPr lang="en-US" sz="4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Probability and Queueing Theory</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p:txBody>
          <a:bodyPr>
            <a:normAutofit/>
          </a:bodyPr>
          <a:lstStyle/>
          <a:p>
            <a:pPr algn="r"/>
            <a:r>
              <a:rPr lang="en-US" sz="3200" b="1" dirty="0">
                <a:solidFill>
                  <a:schemeClr val="tx1"/>
                </a:solidFill>
              </a:rPr>
              <a:t>Prof. </a:t>
            </a:r>
            <a:r>
              <a:rPr lang="en-US" sz="3200" b="1" dirty="0" err="1">
                <a:solidFill>
                  <a:schemeClr val="tx1"/>
                </a:solidFill>
              </a:rPr>
              <a:t>Akshika</a:t>
            </a:r>
            <a:r>
              <a:rPr lang="en-US" sz="3200" b="1" dirty="0">
                <a:solidFill>
                  <a:schemeClr val="tx1"/>
                </a:solidFill>
              </a:rPr>
              <a:t> Rastogi</a:t>
            </a:r>
            <a:endParaRPr lang="en-IN" sz="3200" b="1" dirty="0">
              <a:solidFill>
                <a:schemeClr val="tx1"/>
              </a:solidFill>
            </a:endParaRPr>
          </a:p>
        </p:txBody>
      </p:sp>
      <p:pic>
        <p:nvPicPr>
          <p:cNvPr id="5" name="Picture 4">
            <a:extLst>
              <a:ext uri="{FF2B5EF4-FFF2-40B4-BE49-F238E27FC236}">
                <a16:creationId xmlns:a16="http://schemas.microsoft.com/office/drawing/2014/main" id="{D052369F-36D9-4C82-A47E-2459512CBD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3770" y="2447938"/>
            <a:ext cx="3032449" cy="1602895"/>
          </a:xfrm>
          <a:prstGeom prst="rect">
            <a:avLst/>
          </a:prstGeom>
        </p:spPr>
      </p:pic>
    </p:spTree>
    <p:extLst>
      <p:ext uri="{BB962C8B-B14F-4D97-AF65-F5344CB8AC3E}">
        <p14:creationId xmlns:p14="http://schemas.microsoft.com/office/powerpoint/2010/main" val="3311549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410547" y="494523"/>
            <a:ext cx="9722498" cy="5952930"/>
          </a:xfrm>
        </p:spPr>
        <p:txBody>
          <a:bodyPr/>
          <a:lstStyle/>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Equally Likely Events: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Two events are said to be ‘equally likely’ if one of them cannot be expected in preference to the other. For instance, if we draw a card from well shuffled pack, we may get any card, then the 52 different cases are equally likely.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Independent Events: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Two, Events may be independent when the actual happening of one does not influence in any way the probability of the happening of the other.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Example: The Event of getting head on first coin and the event of getting tail on the                                                                                                                               second coin in a simultaneous throw of two coins are independent.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Mutually Exclusive Events: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Two Events are known as mutually exclusive, when the occurrence of one of them excludes the occurrence of the other. For example, on tossing of a coin, either we get head or tail, but not both.</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Compound Events: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When two or more events occur in composition with each other the simultaneous occurrence is called a compound event. When two dice are thrown, getting a 5 or 6 is a compound event.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85826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503853" y="550506"/>
                <a:ext cx="8770150" cy="5962261"/>
              </a:xfrm>
            </p:spPr>
            <p:txBody>
              <a:bodyPr>
                <a:normAutofit fontScale="77500" lnSpcReduction="20000"/>
              </a:bodyPr>
              <a:lstStyle/>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Favorable Events: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Events which ensure the required happening are said to be favorable events. For Example, in throwing a die , to have the even numbers 2, 4 and 6 are favorable cases.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Conditional Probability: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probability of happening an event A, such that event B has already happened, is called the conditional probability of happening of A. on the condition that B has already happened. It is usually denoted by P(A/B) or P(A/B)</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Odds in Favor of an Event and Odds against an Event: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0"/>
                  </a:spcAft>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number of Favorable ways = m</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number of not favorable ways/Events = n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Odds in favor of the event = </a:t>
                </a:r>
                <a14:m>
                  <m:oMath xmlns:m="http://schemas.openxmlformats.org/officeDocument/2006/math">
                    <m:f>
                      <m:f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den>
                    </m:f>
                  </m:oMath>
                </a14:m>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Odds in against of the event = </a:t>
                </a:r>
                <a14:m>
                  <m:oMath xmlns:m="http://schemas.openxmlformats.org/officeDocument/2006/math">
                    <m:f>
                      <m:f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den>
                    </m:f>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Classical Definition of Probability: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If there are N equally likely, mutually exclusive and exhaustive events of an experiment and m of these are favorable, then the probability of the happening of the events is defined as </a:t>
                </a:r>
                <a14:m>
                  <m:oMath xmlns:m="http://schemas.openxmlformats.org/officeDocument/2006/math">
                    <m:f>
                      <m:f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m:t>
                        </m:r>
                      </m:num>
                      <m:den>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N</m:t>
                        </m:r>
                      </m:den>
                    </m:f>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Expected value: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If P</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the probabilities of the events x</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18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respectively.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 = P</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18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endParaRPr lang="en-US" sz="18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nary>
                      <m:naryPr>
                        <m:chr m:val="∑"/>
                        <m:limLoc m:val="undOv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r</m:t>
                        </m:r>
                        <m: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up>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n</m:t>
                        </m:r>
                      </m:sup>
                      <m:e>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P</m:t>
                            </m:r>
                          </m:e>
                          <m:sub>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r</m:t>
                            </m:r>
                          </m:sub>
                        </m:sSub>
                      </m:e>
                    </m:nary>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r</m:t>
                        </m:r>
                      </m:sub>
                    </m:sSub>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solidFill>
                    <a:schemeClr val="tx1"/>
                  </a:solidFill>
                </a:endParaRPr>
              </a:p>
            </p:txBody>
          </p:sp>
        </mc:Choice>
        <mc:Fallback>
          <p:sp>
            <p:nvSpPr>
              <p:cNvPr id="3" name="Subtitle 2">
                <a:extLst>
                  <a:ext uri="{FF2B5EF4-FFF2-40B4-BE49-F238E27FC236}">
                    <a16:creationId xmlns:a16="http://schemas.microsoft.com/office/drawing/2014/main" id="{F226574A-CCD0-4EC8-A7A8-4A6F08711543}"/>
                  </a:ext>
                </a:extLst>
              </p:cNvPr>
              <p:cNvSpPr>
                <a:spLocks noGrp="1" noRot="1" noChangeAspect="1" noMove="1" noResize="1" noEditPoints="1" noAdjustHandles="1" noChangeArrowheads="1" noChangeShapeType="1" noTextEdit="1"/>
              </p:cNvSpPr>
              <p:nvPr>
                <p:ph type="subTitle" idx="1"/>
              </p:nvPr>
            </p:nvSpPr>
            <p:spPr>
              <a:xfrm>
                <a:off x="503853" y="550506"/>
                <a:ext cx="8770150" cy="5962261"/>
              </a:xfrm>
              <a:blipFill>
                <a:blip r:embed="rId2"/>
                <a:stretch>
                  <a:fillRect t="-818" r="-278" b="-2045"/>
                </a:stretch>
              </a:blipFill>
            </p:spPr>
            <p:txBody>
              <a:bodyPr/>
              <a:lstStyle/>
              <a:p>
                <a:r>
                  <a:rPr lang="en-IN">
                    <a:noFill/>
                  </a:rPr>
                  <a:t> </a:t>
                </a:r>
              </a:p>
            </p:txBody>
          </p:sp>
        </mc:Fallback>
      </mc:AlternateContent>
    </p:spTree>
    <p:extLst>
      <p:ext uri="{BB962C8B-B14F-4D97-AF65-F5344CB8AC3E}">
        <p14:creationId xmlns:p14="http://schemas.microsoft.com/office/powerpoint/2010/main" val="373924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746447" y="877078"/>
            <a:ext cx="9097347" cy="5262465"/>
          </a:xfrm>
        </p:spPr>
        <p:txBody>
          <a:bodyPr/>
          <a:lstStyle/>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Q1. Find the probability of throwing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5        (b) An even number with an ordinary six faced die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124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755780" y="802433"/>
            <a:ext cx="8518223" cy="5318449"/>
          </a:xfrm>
        </p:spPr>
        <p:txBody>
          <a:bodyPr/>
          <a:lstStyle/>
          <a:p>
            <a:pPr algn="just">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Q.2.</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Find the probability of throwing 9 with two dice.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470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541176" y="699796"/>
            <a:ext cx="8732827" cy="5430415"/>
          </a:xfrm>
        </p:spPr>
        <p:txBody>
          <a:bodyPr/>
          <a:lstStyle/>
          <a:p>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Q.3.</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From a pack of 52 cards, one is drawn at random. Find the probability of getting a king.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98244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429208" y="1446245"/>
                <a:ext cx="9274629" cy="4693298"/>
              </a:xfrm>
            </p:spPr>
            <p:txBody>
              <a:bodyPr/>
              <a:lstStyle/>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Addition Law of Probability: If </a:t>
                </a:r>
                <a14:m>
                  <m:oMath xmlns:m="http://schemas.openxmlformats.org/officeDocument/2006/math">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 separate probabilities of mutually exclusive events, then the probability P, that any of these events will happen is given by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Note Mutually Exclusive Events: Consider the case where two evets A and B are not mutually exclusive. The probability of the event that either A or B or both occur is given as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 =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IN"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mc:Choice>
        <mc:Fallback>
          <p:sp>
            <p:nvSpPr>
              <p:cNvPr id="3" name="Subtitle 2">
                <a:extLst>
                  <a:ext uri="{FF2B5EF4-FFF2-40B4-BE49-F238E27FC236}">
                    <a16:creationId xmlns:a16="http://schemas.microsoft.com/office/drawing/2014/main" id="{F226574A-CCD0-4EC8-A7A8-4A6F08711543}"/>
                  </a:ext>
                </a:extLst>
              </p:cNvPr>
              <p:cNvSpPr>
                <a:spLocks noGrp="1" noRot="1" noChangeAspect="1" noMove="1" noResize="1" noEditPoints="1" noAdjustHandles="1" noChangeArrowheads="1" noChangeShapeType="1" noTextEdit="1"/>
              </p:cNvSpPr>
              <p:nvPr>
                <p:ph type="subTitle" idx="1"/>
              </p:nvPr>
            </p:nvSpPr>
            <p:spPr>
              <a:xfrm>
                <a:off x="429208" y="1446245"/>
                <a:ext cx="9274629" cy="4693298"/>
              </a:xfrm>
              <a:blipFill>
                <a:blip r:embed="rId2"/>
                <a:stretch>
                  <a:fillRect l="-526" t="-649" r="-526"/>
                </a:stretch>
              </a:blipFill>
            </p:spPr>
            <p:txBody>
              <a:bodyPr/>
              <a:lstStyle/>
              <a:p>
                <a:r>
                  <a:rPr lang="en-IN">
                    <a:noFill/>
                  </a:rPr>
                  <a:t> </a:t>
                </a:r>
              </a:p>
            </p:txBody>
          </p:sp>
        </mc:Fallback>
      </mc:AlternateContent>
    </p:spTree>
    <p:extLst>
      <p:ext uri="{BB962C8B-B14F-4D97-AF65-F5344CB8AC3E}">
        <p14:creationId xmlns:p14="http://schemas.microsoft.com/office/powerpoint/2010/main" val="298273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625151" y="1101012"/>
            <a:ext cx="9265298" cy="5271795"/>
          </a:xfrm>
        </p:spPr>
        <p:txBody>
          <a:bodyPr/>
          <a:lstStyle/>
          <a:p>
            <a:pPr algn="just">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Q.4.</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 bag contains 10 black and 10 white balls. Find the probability of drawing two balls of the same color.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28980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1576873" y="727788"/>
            <a:ext cx="8331611" cy="5598367"/>
          </a:xfrm>
        </p:spPr>
        <p:txBody>
          <a:bodyPr/>
          <a:lstStyle/>
          <a:p>
            <a:pPr algn="just">
              <a:spcAft>
                <a:spcPts val="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Q.5.</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bag contains four white and two black balls and a second bag contains three of each color. A bag is selected at random, and a ball is then drawn at random from the bag chosen. What is the probability that the ball drawn is white?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136914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A22C-7C08-4A1B-9615-A139953A35E5}"/>
              </a:ext>
            </a:extLst>
          </p:cNvPr>
          <p:cNvSpPr>
            <a:spLocks noGrp="1"/>
          </p:cNvSpPr>
          <p:nvPr>
            <p:ph type="title"/>
          </p:nvPr>
        </p:nvSpPr>
        <p:spPr>
          <a:xfrm>
            <a:off x="354563" y="609599"/>
            <a:ext cx="9358603" cy="5250025"/>
          </a:xfrm>
        </p:spPr>
        <p:txBody>
          <a:bodyPr/>
          <a:lstStyle/>
          <a:p>
            <a:endParaRPr lang="en-IN" dirty="0"/>
          </a:p>
        </p:txBody>
      </p:sp>
      <p:pic>
        <p:nvPicPr>
          <p:cNvPr id="8" name="Picture 7">
            <a:extLst>
              <a:ext uri="{FF2B5EF4-FFF2-40B4-BE49-F238E27FC236}">
                <a16:creationId xmlns:a16="http://schemas.microsoft.com/office/drawing/2014/main" id="{1904190B-7450-4CB4-AE45-617FF3E917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199" y="496175"/>
            <a:ext cx="8798767" cy="5363449"/>
          </a:xfrm>
          <a:prstGeom prst="rect">
            <a:avLst/>
          </a:prstGeom>
        </p:spPr>
      </p:pic>
    </p:spTree>
    <p:extLst>
      <p:ext uri="{BB962C8B-B14F-4D97-AF65-F5344CB8AC3E}">
        <p14:creationId xmlns:p14="http://schemas.microsoft.com/office/powerpoint/2010/main" val="128934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B84A-51AB-4AAB-85F0-039026BB7151}"/>
              </a:ext>
            </a:extLst>
          </p:cNvPr>
          <p:cNvSpPr>
            <a:spLocks noGrp="1"/>
          </p:cNvSpPr>
          <p:nvPr>
            <p:ph type="title"/>
          </p:nvPr>
        </p:nvSpPr>
        <p:spPr>
          <a:xfrm>
            <a:off x="677334" y="609599"/>
            <a:ext cx="8596668" cy="4867469"/>
          </a:xfrm>
        </p:spPr>
        <p:txBody>
          <a:bodyPr>
            <a:normAutofit/>
          </a:bodyPr>
          <a:lstStyle/>
          <a:p>
            <a:pPr algn="ctr"/>
            <a:br>
              <a:rPr lang="en-US" sz="7200" dirty="0"/>
            </a:br>
            <a:br>
              <a:rPr lang="en-US" sz="7200" dirty="0"/>
            </a:br>
            <a:r>
              <a:rPr lang="en-US" sz="7200" dirty="0"/>
              <a:t>Syllabus</a:t>
            </a:r>
            <a:endParaRPr lang="en-IN" sz="7200" dirty="0"/>
          </a:p>
        </p:txBody>
      </p:sp>
    </p:spTree>
    <p:extLst>
      <p:ext uri="{BB962C8B-B14F-4D97-AF65-F5344CB8AC3E}">
        <p14:creationId xmlns:p14="http://schemas.microsoft.com/office/powerpoint/2010/main" val="370889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11D26C-0315-4866-8171-766130C775AB}"/>
              </a:ext>
            </a:extLst>
          </p:cNvPr>
          <p:cNvPicPr>
            <a:picLocks noChangeAspect="1"/>
          </p:cNvPicPr>
          <p:nvPr/>
        </p:nvPicPr>
        <p:blipFill>
          <a:blip r:embed="rId2"/>
          <a:stretch>
            <a:fillRect/>
          </a:stretch>
        </p:blipFill>
        <p:spPr>
          <a:xfrm>
            <a:off x="774441" y="251927"/>
            <a:ext cx="8836089" cy="6428791"/>
          </a:xfrm>
          <a:prstGeom prst="rect">
            <a:avLst/>
          </a:prstGeom>
        </p:spPr>
      </p:pic>
    </p:spTree>
    <p:extLst>
      <p:ext uri="{BB962C8B-B14F-4D97-AF65-F5344CB8AC3E}">
        <p14:creationId xmlns:p14="http://schemas.microsoft.com/office/powerpoint/2010/main" val="56382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1DC-87CD-478B-AEB0-C4CD791806FD}"/>
              </a:ext>
            </a:extLst>
          </p:cNvPr>
          <p:cNvSpPr>
            <a:spLocks noGrp="1"/>
          </p:cNvSpPr>
          <p:nvPr>
            <p:ph type="ctrTitle"/>
          </p:nvPr>
        </p:nvSpPr>
        <p:spPr>
          <a:xfrm>
            <a:off x="1507067" y="531845"/>
            <a:ext cx="7766936" cy="5141167"/>
          </a:xfrm>
        </p:spPr>
        <p:txBody>
          <a:bodyPr/>
          <a:lstStyle/>
          <a:p>
            <a:r>
              <a:rPr lang="en-US" dirty="0"/>
              <a:t>Books</a:t>
            </a:r>
            <a:endParaRPr lang="en-IN" dirty="0"/>
          </a:p>
        </p:txBody>
      </p:sp>
      <p:pic>
        <p:nvPicPr>
          <p:cNvPr id="5" name="Picture 4">
            <a:extLst>
              <a:ext uri="{FF2B5EF4-FFF2-40B4-BE49-F238E27FC236}">
                <a16:creationId xmlns:a16="http://schemas.microsoft.com/office/drawing/2014/main" id="{7A4A4B6D-92C1-47BF-B8FD-8AC5EB44FE4A}"/>
              </a:ext>
            </a:extLst>
          </p:cNvPr>
          <p:cNvPicPr>
            <a:picLocks noChangeAspect="1"/>
          </p:cNvPicPr>
          <p:nvPr/>
        </p:nvPicPr>
        <p:blipFill>
          <a:blip r:embed="rId2"/>
          <a:stretch>
            <a:fillRect/>
          </a:stretch>
        </p:blipFill>
        <p:spPr>
          <a:xfrm>
            <a:off x="1987420" y="979713"/>
            <a:ext cx="7286583" cy="4180115"/>
          </a:xfrm>
          <a:prstGeom prst="rect">
            <a:avLst/>
          </a:prstGeom>
        </p:spPr>
      </p:pic>
      <p:pic>
        <p:nvPicPr>
          <p:cNvPr id="7" name="Picture 6">
            <a:extLst>
              <a:ext uri="{FF2B5EF4-FFF2-40B4-BE49-F238E27FC236}">
                <a16:creationId xmlns:a16="http://schemas.microsoft.com/office/drawing/2014/main" id="{6C56D7A4-34B2-44CA-A25E-053BA7BEF5C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55910" y="4777274"/>
            <a:ext cx="3233592" cy="1408922"/>
          </a:xfrm>
          <a:prstGeom prst="rect">
            <a:avLst/>
          </a:prstGeom>
        </p:spPr>
      </p:pic>
    </p:spTree>
    <p:extLst>
      <p:ext uri="{BB962C8B-B14F-4D97-AF65-F5344CB8AC3E}">
        <p14:creationId xmlns:p14="http://schemas.microsoft.com/office/powerpoint/2010/main" val="301754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1DC-87CD-478B-AEB0-C4CD791806FD}"/>
              </a:ext>
            </a:extLst>
          </p:cNvPr>
          <p:cNvSpPr>
            <a:spLocks noGrp="1"/>
          </p:cNvSpPr>
          <p:nvPr>
            <p:ph type="ctrTitle"/>
          </p:nvPr>
        </p:nvSpPr>
        <p:spPr>
          <a:xfrm>
            <a:off x="1507067" y="186612"/>
            <a:ext cx="7766936" cy="961053"/>
          </a:xfrm>
        </p:spPr>
        <p:txBody>
          <a:bodyPr/>
          <a:lstStyle/>
          <a:p>
            <a:pPr algn="ctr"/>
            <a:r>
              <a:rPr lang="en-US" dirty="0">
                <a:solidFill>
                  <a:schemeClr val="tx1"/>
                </a:solidFill>
              </a:rPr>
              <a:t>Probability</a:t>
            </a:r>
            <a:endParaRPr lang="en-IN" dirty="0">
              <a:solidFill>
                <a:schemeClr val="tx1"/>
              </a:solidFill>
            </a:endParaRPr>
          </a:p>
        </p:txBody>
      </p:sp>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522514" y="1352939"/>
            <a:ext cx="8751489" cy="5318449"/>
          </a:xfrm>
        </p:spPr>
        <p:txBody>
          <a:bodyPr/>
          <a:lstStyle/>
          <a:p>
            <a:pPr algn="l"/>
            <a:r>
              <a:rPr lang="en-US" dirty="0"/>
              <a:t>introduction</a:t>
            </a:r>
            <a:endParaRPr lang="en-IN" dirty="0"/>
          </a:p>
        </p:txBody>
      </p:sp>
      <p:pic>
        <p:nvPicPr>
          <p:cNvPr id="5" name="Picture 4">
            <a:extLst>
              <a:ext uri="{FF2B5EF4-FFF2-40B4-BE49-F238E27FC236}">
                <a16:creationId xmlns:a16="http://schemas.microsoft.com/office/drawing/2014/main" id="{0B752DAB-05A0-4B10-8307-D4895135B0C2}"/>
              </a:ext>
            </a:extLst>
          </p:cNvPr>
          <p:cNvPicPr>
            <a:picLocks noChangeAspect="1"/>
          </p:cNvPicPr>
          <p:nvPr/>
        </p:nvPicPr>
        <p:blipFill>
          <a:blip r:embed="rId2"/>
          <a:stretch>
            <a:fillRect/>
          </a:stretch>
        </p:blipFill>
        <p:spPr>
          <a:xfrm>
            <a:off x="1010968" y="2425959"/>
            <a:ext cx="8263035" cy="4068147"/>
          </a:xfrm>
          <a:prstGeom prst="rect">
            <a:avLst/>
          </a:prstGeom>
        </p:spPr>
      </p:pic>
    </p:spTree>
    <p:extLst>
      <p:ext uri="{BB962C8B-B14F-4D97-AF65-F5344CB8AC3E}">
        <p14:creationId xmlns:p14="http://schemas.microsoft.com/office/powerpoint/2010/main" val="177115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1DC-87CD-478B-AEB0-C4CD791806FD}"/>
              </a:ext>
            </a:extLst>
          </p:cNvPr>
          <p:cNvSpPr>
            <a:spLocks noGrp="1"/>
          </p:cNvSpPr>
          <p:nvPr>
            <p:ph type="ctrTitle"/>
          </p:nvPr>
        </p:nvSpPr>
        <p:spPr>
          <a:xfrm>
            <a:off x="905069" y="205274"/>
            <a:ext cx="8368934" cy="783772"/>
          </a:xfrm>
        </p:spPr>
        <p:txBody>
          <a:bodyPr/>
          <a:lstStyle/>
          <a:p>
            <a:pPr algn="l"/>
            <a:r>
              <a:rPr lang="en-US" dirty="0"/>
              <a:t>Conti..</a:t>
            </a:r>
            <a:endParaRPr lang="en-IN" dirty="0"/>
          </a:p>
        </p:txBody>
      </p:sp>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905069" y="1354286"/>
            <a:ext cx="7766936" cy="4635967"/>
          </a:xfrm>
        </p:spPr>
        <p:txBody>
          <a:bodyPr/>
          <a:lstStyle/>
          <a:p>
            <a:r>
              <a:rPr lang="en-US" dirty="0"/>
              <a:t>.</a:t>
            </a:r>
            <a:endParaRPr lang="en-IN" dirty="0"/>
          </a:p>
        </p:txBody>
      </p:sp>
      <p:pic>
        <p:nvPicPr>
          <p:cNvPr id="5" name="Picture 4">
            <a:extLst>
              <a:ext uri="{FF2B5EF4-FFF2-40B4-BE49-F238E27FC236}">
                <a16:creationId xmlns:a16="http://schemas.microsoft.com/office/drawing/2014/main" id="{66097838-81CD-4D9A-BAC2-8658261A5AE4}"/>
              </a:ext>
            </a:extLst>
          </p:cNvPr>
          <p:cNvPicPr>
            <a:picLocks noChangeAspect="1"/>
          </p:cNvPicPr>
          <p:nvPr/>
        </p:nvPicPr>
        <p:blipFill>
          <a:blip r:embed="rId2"/>
          <a:stretch>
            <a:fillRect/>
          </a:stretch>
        </p:blipFill>
        <p:spPr>
          <a:xfrm>
            <a:off x="1035698" y="1354286"/>
            <a:ext cx="8458978" cy="4786604"/>
          </a:xfrm>
          <a:prstGeom prst="rect">
            <a:avLst/>
          </a:prstGeom>
        </p:spPr>
      </p:pic>
    </p:spTree>
    <p:extLst>
      <p:ext uri="{BB962C8B-B14F-4D97-AF65-F5344CB8AC3E}">
        <p14:creationId xmlns:p14="http://schemas.microsoft.com/office/powerpoint/2010/main" val="421422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1DC-87CD-478B-AEB0-C4CD791806FD}"/>
              </a:ext>
            </a:extLst>
          </p:cNvPr>
          <p:cNvSpPr>
            <a:spLocks noGrp="1"/>
          </p:cNvSpPr>
          <p:nvPr>
            <p:ph type="ctrTitle"/>
          </p:nvPr>
        </p:nvSpPr>
        <p:spPr>
          <a:xfrm>
            <a:off x="1507067" y="289249"/>
            <a:ext cx="7766936" cy="3761587"/>
          </a:xfrm>
        </p:spPr>
        <p:txBody>
          <a:bodyPr/>
          <a:lstStyle/>
          <a:p>
            <a:r>
              <a:rPr lang="en-US" dirty="0"/>
              <a:t>.</a:t>
            </a:r>
            <a:endParaRPr lang="en-IN" dirty="0"/>
          </a:p>
        </p:txBody>
      </p:sp>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D1AC5E5C-440A-4FD0-B1D5-1FC874F282D9}"/>
              </a:ext>
            </a:extLst>
          </p:cNvPr>
          <p:cNvPicPr>
            <a:picLocks noChangeAspect="1"/>
          </p:cNvPicPr>
          <p:nvPr/>
        </p:nvPicPr>
        <p:blipFill>
          <a:blip r:embed="rId2"/>
          <a:stretch>
            <a:fillRect/>
          </a:stretch>
        </p:blipFill>
        <p:spPr>
          <a:xfrm>
            <a:off x="1231641" y="2329246"/>
            <a:ext cx="7106039" cy="1029773"/>
          </a:xfrm>
          <a:prstGeom prst="rect">
            <a:avLst/>
          </a:prstGeom>
        </p:spPr>
      </p:pic>
    </p:spTree>
    <p:extLst>
      <p:ext uri="{BB962C8B-B14F-4D97-AF65-F5344CB8AC3E}">
        <p14:creationId xmlns:p14="http://schemas.microsoft.com/office/powerpoint/2010/main" val="220827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1DC-87CD-478B-AEB0-C4CD791806FD}"/>
              </a:ext>
            </a:extLst>
          </p:cNvPr>
          <p:cNvSpPr>
            <a:spLocks noGrp="1"/>
          </p:cNvSpPr>
          <p:nvPr>
            <p:ph type="ctrTitle"/>
          </p:nvPr>
        </p:nvSpPr>
        <p:spPr>
          <a:xfrm>
            <a:off x="1507067" y="466531"/>
            <a:ext cx="7766936" cy="1096899"/>
          </a:xfrm>
        </p:spPr>
        <p:txBody>
          <a:bodyPr/>
          <a:lstStyle/>
          <a:p>
            <a:pPr algn="l"/>
            <a:r>
              <a:rPr lang="en-US" dirty="0">
                <a:solidFill>
                  <a:schemeClr val="tx1"/>
                </a:solidFill>
              </a:rPr>
              <a:t>Terminology</a:t>
            </a:r>
            <a:endParaRPr lang="en-IN" dirty="0">
              <a:solidFill>
                <a:schemeClr val="tx1"/>
              </a:solidFill>
            </a:endParaRP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485192" y="1744825"/>
                <a:ext cx="8788811" cy="4394718"/>
              </a:xfrm>
            </p:spPr>
            <p:txBody>
              <a:bodyPr>
                <a:normAutofit fontScale="92500" lnSpcReduction="10000"/>
              </a:bodyPr>
              <a:lstStyle/>
              <a:p>
                <a:pPr marL="285750" lvl="0" indent="-28575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is a small cube. Dots are   </a:t>
                </a: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m>
                      <m:mPr>
                        <m:mcs>
                          <m:mc>
                            <m:mcPr>
                              <m:count m:val="2"/>
                              <m:mcJc m:val="center"/>
                            </m:mcPr>
                          </m:mc>
                        </m:mcs>
                        <m:ctrlPr>
                          <a:rPr lang="en-IN"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mr>
                      <m:m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mr>
                    </m:m>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m>
                      <m:mPr>
                        <m:mcs>
                          <m:mc>
                            <m:mcPr>
                              <m:count m:val="2"/>
                              <m:mcJc m:val="center"/>
                            </m:mcPr>
                          </m:mc>
                        </m:mcs>
                        <m:ctrlPr>
                          <a:rPr lang="en-IN"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mr>
                      <m:m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mr>
                    </m:m>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m>
                      <m:mPr>
                        <m:mcs>
                          <m:mc>
                            <m:mcPr>
                              <m:count m:val="3"/>
                              <m:mcJc m:val="center"/>
                            </m:mcPr>
                          </m:mc>
                        </m:mcs>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mr>
                      <m:m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mr>
                      <m:m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mr>
                    </m:m>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marked on its faces. Plural of the die is dice. On throwing a die, the outcome is the number of dots on its upper face.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Cards: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pack of cards consists of four suits i.e., Spades, Hearts, Diamonds and Clubs. Each suit consists of 13 cards, nine cards numbered 2,3,4,….10 and Ace, a King, a Queen and a Jack or knave. Color of spades and clubs is black and that of Hearts and Diamonds is red. Aces, Kings, Queens and Jacks are known as face cards.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Exhaustive Events or Sample space: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set of all possible outcomes of a single performance of an experiment is exhaustive events or Sample space. Each outcome is called a sample point. In case of tossing a coin once S = (H,T) is the sample space. Two outcomes head and tail constitute an exhaustive event because no other is possible.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mc:Choice>
        <mc:Fallback>
          <p:sp>
            <p:nvSpPr>
              <p:cNvPr id="3" name="Subtitle 2">
                <a:extLst>
                  <a:ext uri="{FF2B5EF4-FFF2-40B4-BE49-F238E27FC236}">
                    <a16:creationId xmlns:a16="http://schemas.microsoft.com/office/drawing/2014/main" id="{F226574A-CCD0-4EC8-A7A8-4A6F08711543}"/>
                  </a:ext>
                </a:extLst>
              </p:cNvPr>
              <p:cNvSpPr>
                <a:spLocks noGrp="1" noRot="1" noChangeAspect="1" noMove="1" noResize="1" noEditPoints="1" noAdjustHandles="1" noChangeArrowheads="1" noChangeShapeType="1" noTextEdit="1"/>
              </p:cNvSpPr>
              <p:nvPr>
                <p:ph type="subTitle" idx="1"/>
              </p:nvPr>
            </p:nvSpPr>
            <p:spPr>
              <a:xfrm>
                <a:off x="485192" y="1744825"/>
                <a:ext cx="8788811" cy="4394718"/>
              </a:xfrm>
              <a:blipFill>
                <a:blip r:embed="rId2"/>
                <a:stretch>
                  <a:fillRect l="-69" r="-486"/>
                </a:stretch>
              </a:blipFill>
            </p:spPr>
            <p:txBody>
              <a:bodyPr/>
              <a:lstStyle/>
              <a:p>
                <a:r>
                  <a:rPr lang="en-IN">
                    <a:noFill/>
                  </a:rPr>
                  <a:t> </a:t>
                </a:r>
              </a:p>
            </p:txBody>
          </p:sp>
        </mc:Fallback>
      </mc:AlternateContent>
    </p:spTree>
    <p:extLst>
      <p:ext uri="{BB962C8B-B14F-4D97-AF65-F5344CB8AC3E}">
        <p14:creationId xmlns:p14="http://schemas.microsoft.com/office/powerpoint/2010/main" val="367564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6574A-CCD0-4EC8-A7A8-4A6F08711543}"/>
              </a:ext>
            </a:extLst>
          </p:cNvPr>
          <p:cNvSpPr>
            <a:spLocks noGrp="1"/>
          </p:cNvSpPr>
          <p:nvPr>
            <p:ph type="subTitle" idx="1"/>
          </p:nvPr>
        </p:nvSpPr>
        <p:spPr>
          <a:xfrm>
            <a:off x="737118" y="494523"/>
            <a:ext cx="8536885" cy="5710334"/>
          </a:xfrm>
        </p:spPr>
        <p:txBody>
          <a:bodyPr/>
          <a:lstStyle/>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Experiments: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Students of science and engineering are familiar with experiments which when performed repeatedly under the same conditions given identical results. In theory of probability, our interest is centered around the kind of experiment, which though repeated under essentially identical conditions, does not give unique results but may result in any one of the several possible outcomes, such an experiment is also called a trial and the outcome an event or a case. For example, the throw of a coin is an experiment or a trial which can result in one of the two outcomes a Head or Tail. Drawing a card from a well shuffled pack is a trial which may result in any one of 52 outcomes.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Experiment: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There are experiments, in which results may be altogether different, even though they are performed under identical conditions. They are known as random experiments. Tossing a coin or throwing a die is random experiment.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spcAft>
                <a:spcPts val="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Trial and Events: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Performing a random experiment is called a trial and outcome is termed as event. Tossing of a coin is a trial and the turning up of head or tail is an event.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388262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1113</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Times New Roman</vt:lpstr>
      <vt:lpstr>Trebuchet MS</vt:lpstr>
      <vt:lpstr>Wingdings 3</vt:lpstr>
      <vt:lpstr>Facet</vt:lpstr>
      <vt:lpstr>Probability and Queueing Theory </vt:lpstr>
      <vt:lpstr>  Syllabus</vt:lpstr>
      <vt:lpstr>PowerPoint Presentation</vt:lpstr>
      <vt:lpstr>Books</vt:lpstr>
      <vt:lpstr>Probability</vt:lpstr>
      <vt:lpstr>Conti..</vt:lpstr>
      <vt:lpstr>.</vt:lpstr>
      <vt:lpstr>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Queueing Theory </dc:title>
  <dc:creator>Param akshi</dc:creator>
  <cp:lastModifiedBy>Param akshi</cp:lastModifiedBy>
  <cp:revision>6</cp:revision>
  <dcterms:created xsi:type="dcterms:W3CDTF">2020-08-02T15:41:13Z</dcterms:created>
  <dcterms:modified xsi:type="dcterms:W3CDTF">2020-08-02T16:54:41Z</dcterms:modified>
</cp:coreProperties>
</file>