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2" r:id="rId19"/>
    <p:sldId id="32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6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49D8B-2DB0-4058-A50F-A14C50642526}" type="datetimeFigureOut">
              <a:rPr lang="en-US" smtClean="0"/>
              <a:t>9/2/2020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47AFA-B2B4-485D-9C64-C72E2BDF8641}" type="slidenum">
              <a:rPr lang="en-US" smtClean="0"/>
              <a:t>‹#›</a:t>
            </a:fld>
            <a:endParaRPr lang="en-US"/>
          </a:p>
        </p:txBody>
      </p:sp>
    </p:spTree>
    <p:extLst>
      <p:ext uri="{BB962C8B-B14F-4D97-AF65-F5344CB8AC3E}">
        <p14:creationId xmlns:p14="http://schemas.microsoft.com/office/powerpoint/2010/main" val="2997485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A3C781F-3651-40B1-9D03-D67968335691}"/>
              </a:ext>
            </a:extLst>
          </p:cNvPr>
          <p:cNvSpPr>
            <a:spLocks noGrp="1" noRot="1" noChangeAspect="1" noChangeArrowheads="1" noTextEdit="1"/>
          </p:cNvSpPr>
          <p:nvPr>
            <p:ph type="sldImg"/>
          </p:nvPr>
        </p:nvSpPr>
        <p:spPr>
          <a:xfrm>
            <a:off x="393700" y="692150"/>
            <a:ext cx="6070600" cy="3416300"/>
          </a:xfrm>
          <a:ln/>
        </p:spPr>
      </p:sp>
      <p:sp>
        <p:nvSpPr>
          <p:cNvPr id="37891" name="Rectangle 3">
            <a:extLst>
              <a:ext uri="{FF2B5EF4-FFF2-40B4-BE49-F238E27FC236}">
                <a16:creationId xmlns:a16="http://schemas.microsoft.com/office/drawing/2014/main" id="{5952B8F6-D354-4839-96A5-9C9C435C4C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9/2/2020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E86CC5F-36EB-4D0E-A5D5-017D57D870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9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842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81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4E65-31BF-4872-969E-AFBCF6A20DCC}"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2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4E65-31BF-4872-969E-AFBCF6A20DCC}"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CC5F-36EB-4D0E-A5D5-017D57D870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725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14E65-31BF-4872-969E-AFBCF6A20DCC}"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CC5F-36EB-4D0E-A5D5-017D57D870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367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14E65-31BF-4872-969E-AFBCF6A20DCC}"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6CC5F-36EB-4D0E-A5D5-017D57D870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37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14E65-31BF-4872-969E-AFBCF6A20DCC}"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6CC5F-36EB-4D0E-A5D5-017D57D870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778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14E65-31BF-4872-969E-AFBCF6A20DCC}"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6CC5F-36EB-4D0E-A5D5-017D57D870AD}" type="slidenum">
              <a:rPr lang="en-US" smtClean="0"/>
              <a:t>‹#›</a:t>
            </a:fld>
            <a:endParaRPr lang="en-US"/>
          </a:p>
        </p:txBody>
      </p:sp>
    </p:spTree>
    <p:extLst>
      <p:ext uri="{BB962C8B-B14F-4D97-AF65-F5344CB8AC3E}">
        <p14:creationId xmlns:p14="http://schemas.microsoft.com/office/powerpoint/2010/main" val="324670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14E65-31BF-4872-969E-AFBCF6A20DCC}"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CC5F-36EB-4D0E-A5D5-017D57D870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40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814E65-31BF-4872-969E-AFBCF6A20DCC}" type="datetimeFigureOut">
              <a:rPr lang="en-US" smtClean="0"/>
              <a:t>9/2/2020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E86CC5F-36EB-4D0E-A5D5-017D57D870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35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814E65-31BF-4872-969E-AFBCF6A20DCC}" type="datetimeFigureOut">
              <a:rPr lang="en-US" smtClean="0"/>
              <a:t>9/2/2020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86CC5F-36EB-4D0E-A5D5-017D57D870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760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8EC8-3B67-46C5-9315-03178CBF226F}"/>
              </a:ext>
            </a:extLst>
          </p:cNvPr>
          <p:cNvSpPr>
            <a:spLocks noGrp="1"/>
          </p:cNvSpPr>
          <p:nvPr>
            <p:ph type="ctrTitle"/>
          </p:nvPr>
        </p:nvSpPr>
        <p:spPr/>
        <p:txBody>
          <a:bodyPr/>
          <a:lstStyle/>
          <a:p>
            <a:r>
              <a:rPr lang="en-US" dirty="0"/>
              <a:t>Problem Solving &amp; search</a:t>
            </a:r>
          </a:p>
        </p:txBody>
      </p:sp>
      <p:sp>
        <p:nvSpPr>
          <p:cNvPr id="3" name="Subtitle 2">
            <a:extLst>
              <a:ext uri="{FF2B5EF4-FFF2-40B4-BE49-F238E27FC236}">
                <a16:creationId xmlns:a16="http://schemas.microsoft.com/office/drawing/2014/main" id="{02E32A59-9382-40BA-AA11-3D890A26E085}"/>
              </a:ext>
            </a:extLst>
          </p:cNvPr>
          <p:cNvSpPr>
            <a:spLocks noGrp="1"/>
          </p:cNvSpPr>
          <p:nvPr>
            <p:ph type="subTitle" idx="1"/>
          </p:nvPr>
        </p:nvSpPr>
        <p:spPr/>
        <p:txBody>
          <a:bodyPr/>
          <a:lstStyle/>
          <a:p>
            <a:r>
              <a:rPr lang="en-US" dirty="0"/>
              <a:t>18BTCS504</a:t>
            </a:r>
          </a:p>
          <a:p>
            <a:pPr algn="r"/>
            <a:r>
              <a:rPr lang="en-US" dirty="0"/>
              <a:t>Prof. Suresh </a:t>
            </a:r>
            <a:r>
              <a:rPr lang="en-US" dirty="0" err="1"/>
              <a:t>Kapare</a:t>
            </a:r>
            <a:endParaRPr lang="en-US" dirty="0"/>
          </a:p>
        </p:txBody>
      </p:sp>
    </p:spTree>
    <p:extLst>
      <p:ext uri="{BB962C8B-B14F-4D97-AF65-F5344CB8AC3E}">
        <p14:creationId xmlns:p14="http://schemas.microsoft.com/office/powerpoint/2010/main" val="1786475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04ED-25FF-4777-A6FD-9C4B5E5C4A3D}"/>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1EA8BB19-B50A-4CD8-84CC-D89031A4D8CF}"/>
              </a:ext>
            </a:extLst>
          </p:cNvPr>
          <p:cNvSpPr>
            <a:spLocks noGrp="1"/>
          </p:cNvSpPr>
          <p:nvPr>
            <p:ph idx="1"/>
          </p:nvPr>
        </p:nvSpPr>
        <p:spPr/>
        <p:txBody>
          <a:bodyPr>
            <a:normAutofit fontScale="92500" lnSpcReduction="10000"/>
          </a:bodyPr>
          <a:lstStyle/>
          <a:p>
            <a:r>
              <a:rPr lang="en-US" dirty="0"/>
              <a:t>belongs to the family of sliding-block puzzles, which are often used as test problems for new search algorithms in AI. </a:t>
            </a:r>
          </a:p>
          <a:p>
            <a:r>
              <a:rPr lang="en-US" dirty="0"/>
              <a:t>This general class is known to be NP-complete, so one does not expect to find methods significantly better in the worst case than the search. </a:t>
            </a:r>
          </a:p>
          <a:p>
            <a:r>
              <a:rPr lang="en-US" dirty="0"/>
              <a:t>The 8-puzzle has 9!/2 = 181,440 reachable states and is easily solved. </a:t>
            </a:r>
          </a:p>
          <a:p>
            <a:r>
              <a:rPr lang="en-US" dirty="0"/>
              <a:t>The 15-puzzle (on a 4 x 4 board) has around 1.3 trillion states, and random instances can be solved optimally in a few milliseconds by the best search algorithms. </a:t>
            </a:r>
          </a:p>
          <a:p>
            <a:r>
              <a:rPr lang="en-US" dirty="0"/>
              <a:t>The 24-puzzle (on a 5 x 5 board) has around loz5 states, and random instances are still quite difficult to solve optimally with current machines and algorithms. </a:t>
            </a:r>
          </a:p>
        </p:txBody>
      </p:sp>
    </p:spTree>
    <p:extLst>
      <p:ext uri="{BB962C8B-B14F-4D97-AF65-F5344CB8AC3E}">
        <p14:creationId xmlns:p14="http://schemas.microsoft.com/office/powerpoint/2010/main" val="106307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5CC2-BCA7-4ACC-A609-AF0A364376DD}"/>
              </a:ext>
            </a:extLst>
          </p:cNvPr>
          <p:cNvSpPr>
            <a:spLocks noGrp="1"/>
          </p:cNvSpPr>
          <p:nvPr>
            <p:ph type="title"/>
          </p:nvPr>
        </p:nvSpPr>
        <p:spPr/>
        <p:txBody>
          <a:bodyPr/>
          <a:lstStyle/>
          <a:p>
            <a:r>
              <a:rPr lang="en-US" dirty="0"/>
              <a:t>the 8-queens problem</a:t>
            </a:r>
          </a:p>
        </p:txBody>
      </p:sp>
      <p:sp>
        <p:nvSpPr>
          <p:cNvPr id="3" name="Content Placeholder 2">
            <a:extLst>
              <a:ext uri="{FF2B5EF4-FFF2-40B4-BE49-F238E27FC236}">
                <a16:creationId xmlns:a16="http://schemas.microsoft.com/office/drawing/2014/main" id="{247BEF76-DAEA-459B-850D-64E765E71E5E}"/>
              </a:ext>
            </a:extLst>
          </p:cNvPr>
          <p:cNvSpPr>
            <a:spLocks noGrp="1"/>
          </p:cNvSpPr>
          <p:nvPr>
            <p:ph idx="1"/>
          </p:nvPr>
        </p:nvSpPr>
        <p:spPr>
          <a:xfrm>
            <a:off x="241758" y="2100138"/>
            <a:ext cx="7451426" cy="3953343"/>
          </a:xfrm>
        </p:spPr>
        <p:txBody>
          <a:bodyPr>
            <a:normAutofit/>
          </a:bodyPr>
          <a:lstStyle/>
          <a:p>
            <a:pPr algn="just"/>
            <a:r>
              <a:rPr lang="en-US" dirty="0"/>
              <a:t>to place eight queens on a chessboard such that no queen attacks any other.</a:t>
            </a:r>
          </a:p>
          <a:p>
            <a:pPr algn="just"/>
            <a:r>
              <a:rPr lang="en-US" dirty="0"/>
              <a:t>There are two main kinds of formulation. </a:t>
            </a:r>
          </a:p>
          <a:p>
            <a:pPr algn="just"/>
            <a:r>
              <a:rPr lang="en-US" dirty="0"/>
              <a:t>An incremental formulation involves operators that augment the state description, starting with an empty state; for the 8-queens problem, this means that each action adds a queen to the state. </a:t>
            </a:r>
          </a:p>
          <a:p>
            <a:pPr algn="just"/>
            <a:r>
              <a:rPr lang="en-US" dirty="0"/>
              <a:t>A complete-state formulation starts with all 8 queens on the board and moves them around. In either case, the path cost is of no interest because only the final state counts.</a:t>
            </a:r>
          </a:p>
        </p:txBody>
      </p:sp>
      <p:pic>
        <p:nvPicPr>
          <p:cNvPr id="4" name="Picture 3">
            <a:extLst>
              <a:ext uri="{FF2B5EF4-FFF2-40B4-BE49-F238E27FC236}">
                <a16:creationId xmlns:a16="http://schemas.microsoft.com/office/drawing/2014/main" id="{CFEAD326-5F6B-4D8D-BFD3-17F7F64735DA}"/>
              </a:ext>
            </a:extLst>
          </p:cNvPr>
          <p:cNvPicPr>
            <a:picLocks noChangeAspect="1"/>
          </p:cNvPicPr>
          <p:nvPr/>
        </p:nvPicPr>
        <p:blipFill rotWithShape="1">
          <a:blip r:embed="rId2"/>
          <a:srcRect l="38654" t="27019" r="38154" b="34146"/>
          <a:stretch/>
        </p:blipFill>
        <p:spPr>
          <a:xfrm>
            <a:off x="7730961" y="1853754"/>
            <a:ext cx="4461039" cy="4199727"/>
          </a:xfrm>
          <a:prstGeom prst="rect">
            <a:avLst/>
          </a:prstGeom>
        </p:spPr>
      </p:pic>
      <p:sp>
        <p:nvSpPr>
          <p:cNvPr id="5" name="Oval 4">
            <a:extLst>
              <a:ext uri="{FF2B5EF4-FFF2-40B4-BE49-F238E27FC236}">
                <a16:creationId xmlns:a16="http://schemas.microsoft.com/office/drawing/2014/main" id="{84BE8A1A-00CB-4074-A030-4B50D5810A57}"/>
              </a:ext>
            </a:extLst>
          </p:cNvPr>
          <p:cNvSpPr/>
          <p:nvPr/>
        </p:nvSpPr>
        <p:spPr>
          <a:xfrm>
            <a:off x="11431137" y="5524280"/>
            <a:ext cx="136477" cy="136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B24A238-5F2C-49E0-AB30-78D11B572EA1}"/>
              </a:ext>
            </a:extLst>
          </p:cNvPr>
          <p:cNvSpPr/>
          <p:nvPr/>
        </p:nvSpPr>
        <p:spPr>
          <a:xfrm>
            <a:off x="10497403" y="4915469"/>
            <a:ext cx="311623" cy="379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E26E3BF-C8FB-40D2-AA33-B71E202ADEA5}"/>
              </a:ext>
            </a:extLst>
          </p:cNvPr>
          <p:cNvSpPr/>
          <p:nvPr/>
        </p:nvSpPr>
        <p:spPr>
          <a:xfrm>
            <a:off x="9677152" y="4617493"/>
            <a:ext cx="136477" cy="136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0E2CA6-F58B-4E58-8B13-8C1D357C9392}"/>
              </a:ext>
            </a:extLst>
          </p:cNvPr>
          <p:cNvSpPr/>
          <p:nvPr/>
        </p:nvSpPr>
        <p:spPr>
          <a:xfrm>
            <a:off x="8809630" y="4076809"/>
            <a:ext cx="136477" cy="136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6277F9-01A1-4EB7-8DCC-2EEF0102521B}"/>
              </a:ext>
            </a:extLst>
          </p:cNvPr>
          <p:cNvSpPr/>
          <p:nvPr/>
        </p:nvSpPr>
        <p:spPr>
          <a:xfrm>
            <a:off x="11003576" y="3635172"/>
            <a:ext cx="102556" cy="104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294D13D-F588-4501-9E50-E07DF4125CE6}"/>
              </a:ext>
            </a:extLst>
          </p:cNvPr>
          <p:cNvSpPr/>
          <p:nvPr/>
        </p:nvSpPr>
        <p:spPr>
          <a:xfrm flipV="1">
            <a:off x="10124366" y="3152632"/>
            <a:ext cx="193341" cy="167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786817C-F194-43F7-8E12-541AA2527DF9}"/>
              </a:ext>
            </a:extLst>
          </p:cNvPr>
          <p:cNvSpPr/>
          <p:nvPr/>
        </p:nvSpPr>
        <p:spPr>
          <a:xfrm>
            <a:off x="9225887" y="2766512"/>
            <a:ext cx="136477" cy="136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78A6BF-9519-48C8-B410-8830D0A3443E}"/>
              </a:ext>
            </a:extLst>
          </p:cNvPr>
          <p:cNvSpPr/>
          <p:nvPr/>
        </p:nvSpPr>
        <p:spPr>
          <a:xfrm>
            <a:off x="8327410" y="2366715"/>
            <a:ext cx="136477" cy="136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69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0406B-A7A8-4CF3-BCF6-E5A682014AD7}"/>
              </a:ext>
            </a:extLst>
          </p:cNvPr>
          <p:cNvSpPr>
            <a:spLocks noGrp="1"/>
          </p:cNvSpPr>
          <p:nvPr>
            <p:ph idx="1"/>
          </p:nvPr>
        </p:nvSpPr>
        <p:spPr>
          <a:xfrm>
            <a:off x="1451579" y="196949"/>
            <a:ext cx="9603275" cy="5986138"/>
          </a:xfrm>
        </p:spPr>
        <p:txBody>
          <a:bodyPr>
            <a:normAutofit fontScale="92500"/>
          </a:bodyPr>
          <a:lstStyle/>
          <a:p>
            <a:r>
              <a:rPr lang="en-US" b="1" dirty="0"/>
              <a:t>States:</a:t>
            </a:r>
            <a:r>
              <a:rPr lang="en-US" dirty="0"/>
              <a:t> Any arrangement of 0 to 8 queens on the board is a state.</a:t>
            </a:r>
          </a:p>
          <a:p>
            <a:r>
              <a:rPr lang="en-US" b="1" dirty="0"/>
              <a:t>Initial state:</a:t>
            </a:r>
            <a:r>
              <a:rPr lang="en-US" dirty="0"/>
              <a:t> No queens on the board.</a:t>
            </a:r>
          </a:p>
          <a:p>
            <a:r>
              <a:rPr lang="en-US" b="1" dirty="0"/>
              <a:t>Successor function:</a:t>
            </a:r>
            <a:r>
              <a:rPr lang="en-US" dirty="0"/>
              <a:t> Add a queen to any empty square. </a:t>
            </a:r>
          </a:p>
          <a:p>
            <a:r>
              <a:rPr lang="en-US" b="1" dirty="0"/>
              <a:t>Goal test:</a:t>
            </a:r>
            <a:r>
              <a:rPr lang="en-US" dirty="0"/>
              <a:t> 8 queens are on the board, none attacked. </a:t>
            </a:r>
          </a:p>
          <a:p>
            <a:r>
              <a:rPr lang="en-US" dirty="0"/>
              <a:t>In this formulation, we have 64 . 63 . . .57 =1.8 x 10^14 possible sequences to investigate.  A better formulation would prohibit placing a queen in any square that is already attacked: </a:t>
            </a:r>
          </a:p>
          <a:p>
            <a:r>
              <a:rPr lang="en-US" b="1" dirty="0"/>
              <a:t>States: </a:t>
            </a:r>
            <a:r>
              <a:rPr lang="en-US" dirty="0"/>
              <a:t>Arrangements of n queens (0 &lt;= n &lt;= 8), one per column in the leftmost n columns, with no queen attacking another are states. </a:t>
            </a:r>
          </a:p>
          <a:p>
            <a:r>
              <a:rPr lang="en-US" b="1" dirty="0"/>
              <a:t>Improved Successor function:</a:t>
            </a:r>
            <a:r>
              <a:rPr lang="en-US" dirty="0"/>
              <a:t> Add a queen to any square in the leftmost empty column such that it is not attacked by any other queen. </a:t>
            </a:r>
          </a:p>
          <a:p>
            <a:r>
              <a:rPr lang="en-US" dirty="0"/>
              <a:t>This formulation reduces the 8-queens state space from 3 x 10^14 to just 2,057, and solutions are easy to find. </a:t>
            </a:r>
          </a:p>
          <a:p>
            <a:r>
              <a:rPr lang="en-US" dirty="0"/>
              <a:t>On the other hand, for 100 queens the initial formulation has roughly 10^400 states whereas the improved formulation has about 10 ^52 states. </a:t>
            </a:r>
          </a:p>
        </p:txBody>
      </p:sp>
    </p:spTree>
    <p:extLst>
      <p:ext uri="{BB962C8B-B14F-4D97-AF65-F5344CB8AC3E}">
        <p14:creationId xmlns:p14="http://schemas.microsoft.com/office/powerpoint/2010/main" val="374169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A6E0-978F-4154-80B6-0FEB3D3AFBDE}"/>
              </a:ext>
            </a:extLst>
          </p:cNvPr>
          <p:cNvSpPr>
            <a:spLocks noGrp="1"/>
          </p:cNvSpPr>
          <p:nvPr>
            <p:ph type="title"/>
          </p:nvPr>
        </p:nvSpPr>
        <p:spPr/>
        <p:txBody>
          <a:bodyPr/>
          <a:lstStyle/>
          <a:p>
            <a:r>
              <a:rPr lang="en-US" dirty="0"/>
              <a:t>Real-world problems </a:t>
            </a:r>
          </a:p>
        </p:txBody>
      </p:sp>
      <p:sp>
        <p:nvSpPr>
          <p:cNvPr id="3" name="Content Placeholder 2">
            <a:extLst>
              <a:ext uri="{FF2B5EF4-FFF2-40B4-BE49-F238E27FC236}">
                <a16:creationId xmlns:a16="http://schemas.microsoft.com/office/drawing/2014/main" id="{200260BB-C91F-4C3A-811E-4A68A2BECCDF}"/>
              </a:ext>
            </a:extLst>
          </p:cNvPr>
          <p:cNvSpPr>
            <a:spLocks noGrp="1"/>
          </p:cNvSpPr>
          <p:nvPr>
            <p:ph idx="1"/>
          </p:nvPr>
        </p:nvSpPr>
        <p:spPr>
          <a:xfrm>
            <a:off x="1451579" y="2015732"/>
            <a:ext cx="9603275" cy="4037749"/>
          </a:xfrm>
        </p:spPr>
        <p:txBody>
          <a:bodyPr>
            <a:normAutofit fontScale="92500" lnSpcReduction="10000"/>
          </a:bodyPr>
          <a:lstStyle/>
          <a:p>
            <a:r>
              <a:rPr lang="en-US" dirty="0"/>
              <a:t>Route-finding algorithms are used in a variety of applications, such as routing in computer networks, military operations planning, and airline travel planning systems</a:t>
            </a:r>
          </a:p>
          <a:p>
            <a:r>
              <a:rPr lang="en-US" dirty="0"/>
              <a:t>Consider a simplified example of an airline travel problem specified as follows:</a:t>
            </a:r>
          </a:p>
          <a:p>
            <a:pPr lvl="1"/>
            <a:r>
              <a:rPr lang="en-US" b="1" dirty="0"/>
              <a:t>States: </a:t>
            </a:r>
            <a:r>
              <a:rPr lang="en-US" dirty="0"/>
              <a:t>Each is represented by a location (e.g., an airport) and the current time</a:t>
            </a:r>
          </a:p>
          <a:p>
            <a:pPr lvl="1"/>
            <a:r>
              <a:rPr lang="en-US" b="1" dirty="0"/>
              <a:t>Initial state: </a:t>
            </a:r>
            <a:r>
              <a:rPr lang="en-US" dirty="0"/>
              <a:t>This is specified by the problem</a:t>
            </a:r>
          </a:p>
          <a:p>
            <a:pPr lvl="1"/>
            <a:r>
              <a:rPr lang="en-US" b="1" dirty="0"/>
              <a:t>Successor function: </a:t>
            </a:r>
            <a:r>
              <a:rPr lang="en-US" dirty="0"/>
              <a:t>This returns the states resulting from taking any scheduled flight (perhaps further specified by seat class and location), leaving later than the current time plus the within-airport transit time, from the current airport to another. </a:t>
            </a:r>
          </a:p>
          <a:p>
            <a:pPr lvl="1"/>
            <a:r>
              <a:rPr lang="en-US" b="1" dirty="0"/>
              <a:t>Goal test:  </a:t>
            </a:r>
            <a:r>
              <a:rPr lang="en-US" dirty="0"/>
              <a:t>Are we at the destination by some prespecified time.</a:t>
            </a:r>
          </a:p>
          <a:p>
            <a:pPr lvl="1"/>
            <a:r>
              <a:rPr lang="en-US" b="1" dirty="0"/>
              <a:t>Path cost: </a:t>
            </a:r>
            <a:r>
              <a:rPr lang="en-US" dirty="0"/>
              <a:t>This depends on monetary cost, waiting time, flight time, customs and immigration procedures, seat quality, time of day, type of airplane, frequent-flyer mileage awards, and so on. </a:t>
            </a:r>
          </a:p>
        </p:txBody>
      </p:sp>
    </p:spTree>
    <p:extLst>
      <p:ext uri="{BB962C8B-B14F-4D97-AF65-F5344CB8AC3E}">
        <p14:creationId xmlns:p14="http://schemas.microsoft.com/office/powerpoint/2010/main" val="301742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8F73F-1D7C-400D-B3E7-776DB19943C8}"/>
              </a:ext>
            </a:extLst>
          </p:cNvPr>
          <p:cNvSpPr>
            <a:spLocks noGrp="1"/>
          </p:cNvSpPr>
          <p:nvPr>
            <p:ph idx="1"/>
          </p:nvPr>
        </p:nvSpPr>
        <p:spPr>
          <a:xfrm>
            <a:off x="1451579" y="2015732"/>
            <a:ext cx="9603275" cy="4037749"/>
          </a:xfrm>
        </p:spPr>
        <p:txBody>
          <a:bodyPr/>
          <a:lstStyle/>
          <a:p>
            <a:r>
              <a:rPr lang="en-US" b="1" dirty="0"/>
              <a:t>The traveling salesperson problem (TSP) </a:t>
            </a:r>
            <a:r>
              <a:rPr lang="en-US" dirty="0"/>
              <a:t>is a touring problem in which each city must be visited exactly once. The aim is to find the shortest tour. The problem is known to be NP-hard, but an enormous amount of effort has been expended to improve the capabilities of TSP algorithms. In addition to planning trips for traveling salespersons, these algorithms have been used for tasks such as planning movements of automatic circuit-board drills and of stocking machines on shop floors</a:t>
            </a:r>
          </a:p>
        </p:txBody>
      </p:sp>
    </p:spTree>
    <p:extLst>
      <p:ext uri="{BB962C8B-B14F-4D97-AF65-F5344CB8AC3E}">
        <p14:creationId xmlns:p14="http://schemas.microsoft.com/office/powerpoint/2010/main" val="359196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1B59D-DFA3-4D7C-B1D4-B30C54AED70A}"/>
              </a:ext>
            </a:extLst>
          </p:cNvPr>
          <p:cNvSpPr>
            <a:spLocks noGrp="1"/>
          </p:cNvSpPr>
          <p:nvPr>
            <p:ph idx="1"/>
          </p:nvPr>
        </p:nvSpPr>
        <p:spPr>
          <a:xfrm>
            <a:off x="1451579" y="195943"/>
            <a:ext cx="9603275" cy="5270403"/>
          </a:xfrm>
        </p:spPr>
        <p:txBody>
          <a:bodyPr>
            <a:normAutofit/>
          </a:bodyPr>
          <a:lstStyle/>
          <a:p>
            <a:r>
              <a:rPr lang="en-US" dirty="0"/>
              <a:t>A VLSI layout problem requires positioning millions of components and connections on a chip to minimize area, minimize circuit delays, minimize stray capacitances, and maximize manufacturing yield. </a:t>
            </a:r>
          </a:p>
          <a:p>
            <a:r>
              <a:rPr lang="en-US" dirty="0"/>
              <a:t>The layout problem comes after the logical design phase, and is usually split into two parts: cell layout and channel routing. </a:t>
            </a:r>
          </a:p>
          <a:p>
            <a:r>
              <a:rPr lang="en-US" dirty="0"/>
              <a:t>In cell layout, the primitive components of the circuit are grouped into cells, each of which performs some recognized function. Each cell has a fixed footprint (size and shape) and requires a certain number of connections to each of the other cells. The aim is to place the cells on the chip so that they do not overlap and so that there is room for the connecting wires to be placed between the cells. </a:t>
            </a:r>
          </a:p>
          <a:p>
            <a:r>
              <a:rPr lang="en-US" dirty="0"/>
              <a:t>Channel routing finds a specific route for each wire through the gaps between the cells. These search problems are extremely complex, but definitely worth solving. </a:t>
            </a:r>
          </a:p>
        </p:txBody>
      </p:sp>
    </p:spTree>
    <p:extLst>
      <p:ext uri="{BB962C8B-B14F-4D97-AF65-F5344CB8AC3E}">
        <p14:creationId xmlns:p14="http://schemas.microsoft.com/office/powerpoint/2010/main" val="2367357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F537-68EA-4032-9D59-DB211DA1C594}"/>
              </a:ext>
            </a:extLst>
          </p:cNvPr>
          <p:cNvSpPr>
            <a:spLocks noGrp="1"/>
          </p:cNvSpPr>
          <p:nvPr>
            <p:ph type="title"/>
          </p:nvPr>
        </p:nvSpPr>
        <p:spPr/>
        <p:txBody>
          <a:bodyPr/>
          <a:lstStyle/>
          <a:p>
            <a:r>
              <a:rPr lang="en-US" dirty="0"/>
              <a:t>Uniformed search strategies</a:t>
            </a:r>
          </a:p>
        </p:txBody>
      </p:sp>
      <p:sp>
        <p:nvSpPr>
          <p:cNvPr id="3" name="Content Placeholder 2">
            <a:extLst>
              <a:ext uri="{FF2B5EF4-FFF2-40B4-BE49-F238E27FC236}">
                <a16:creationId xmlns:a16="http://schemas.microsoft.com/office/drawing/2014/main" id="{6EEEF5A3-741B-4964-B1DE-BD9818549B11}"/>
              </a:ext>
            </a:extLst>
          </p:cNvPr>
          <p:cNvSpPr>
            <a:spLocks noGrp="1"/>
          </p:cNvSpPr>
          <p:nvPr>
            <p:ph idx="1"/>
          </p:nvPr>
        </p:nvSpPr>
        <p:spPr/>
        <p:txBody>
          <a:bodyPr>
            <a:normAutofit/>
          </a:bodyPr>
          <a:lstStyle/>
          <a:p>
            <a:r>
              <a:rPr lang="en-US" dirty="0"/>
              <a:t>This section covers five search strategies that come under the heading of uninformed search (also called blind search).</a:t>
            </a:r>
          </a:p>
          <a:p>
            <a:r>
              <a:rPr lang="en-US" dirty="0"/>
              <a:t>The term means that they have no additional information about states beyond that provided in the problem definition. </a:t>
            </a:r>
          </a:p>
          <a:p>
            <a:r>
              <a:rPr lang="en-US" dirty="0"/>
              <a:t>All they can do is generate successors and distinguish a goal state from a nongoal state. Strategies that know whether one non goal state is "more promising" than another are called informed search or heuristic search strategies. </a:t>
            </a:r>
          </a:p>
          <a:p>
            <a:r>
              <a:rPr lang="en-US" dirty="0"/>
              <a:t>All search strategies are distinguished by the order in which nodes are expanded</a:t>
            </a:r>
          </a:p>
        </p:txBody>
      </p:sp>
    </p:spTree>
    <p:extLst>
      <p:ext uri="{BB962C8B-B14F-4D97-AF65-F5344CB8AC3E}">
        <p14:creationId xmlns:p14="http://schemas.microsoft.com/office/powerpoint/2010/main" val="164803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7AFD-E7BE-4E89-92FB-C7069E2AED81}"/>
              </a:ext>
            </a:extLst>
          </p:cNvPr>
          <p:cNvSpPr>
            <a:spLocks noGrp="1"/>
          </p:cNvSpPr>
          <p:nvPr>
            <p:ph type="title"/>
          </p:nvPr>
        </p:nvSpPr>
        <p:spPr/>
        <p:txBody>
          <a:bodyPr/>
          <a:lstStyle/>
          <a:p>
            <a:r>
              <a:rPr lang="en-US" dirty="0"/>
              <a:t>Breadth-first search </a:t>
            </a:r>
          </a:p>
        </p:txBody>
      </p:sp>
      <p:sp>
        <p:nvSpPr>
          <p:cNvPr id="3" name="Content Placeholder 2">
            <a:extLst>
              <a:ext uri="{FF2B5EF4-FFF2-40B4-BE49-F238E27FC236}">
                <a16:creationId xmlns:a16="http://schemas.microsoft.com/office/drawing/2014/main" id="{8F242474-BC5A-42DF-A038-8BA9E9CA1352}"/>
              </a:ext>
            </a:extLst>
          </p:cNvPr>
          <p:cNvSpPr>
            <a:spLocks noGrp="1"/>
          </p:cNvSpPr>
          <p:nvPr>
            <p:ph idx="1"/>
          </p:nvPr>
        </p:nvSpPr>
        <p:spPr/>
        <p:txBody>
          <a:bodyPr>
            <a:normAutofit fontScale="92500" lnSpcReduction="20000"/>
          </a:bodyPr>
          <a:lstStyle/>
          <a:p>
            <a:r>
              <a:rPr lang="en-US" dirty="0"/>
              <a:t>Breadth-first search is a simple strategy in which the root node is expanded first, then all the successors of the root node are expanded next, then their successors, and so on. In general, all the nodes are expanded at a given depth in the search tree before any nodes at the next level are expanded. </a:t>
            </a:r>
          </a:p>
          <a:p>
            <a:r>
              <a:rPr lang="en-US" dirty="0"/>
              <a:t>Implemented by calling TREE-SEARCH with an empty fringe that is a first-in-first-out (FIFO) queue, assuring that the nodes that are visited first will be expanded first. </a:t>
            </a:r>
          </a:p>
          <a:p>
            <a:r>
              <a:rPr lang="en-US" dirty="0"/>
              <a:t>In other words, calling TREE-SEARCH(problem, FIFO-QUEUE()) results in a breadth-first search. </a:t>
            </a:r>
          </a:p>
          <a:p>
            <a:r>
              <a:rPr lang="en-US" dirty="0"/>
              <a:t>The FIFO queue puts all newly generated successors at the end of the queue, which means that shallow nodes are expanded before deeper nodes. </a:t>
            </a:r>
          </a:p>
        </p:txBody>
      </p:sp>
    </p:spTree>
    <p:extLst>
      <p:ext uri="{BB962C8B-B14F-4D97-AF65-F5344CB8AC3E}">
        <p14:creationId xmlns:p14="http://schemas.microsoft.com/office/powerpoint/2010/main" val="164433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14FC13-C228-4425-8AE8-89084C3737D3}"/>
              </a:ext>
            </a:extLst>
          </p:cNvPr>
          <p:cNvPicPr>
            <a:picLocks noChangeAspect="1"/>
          </p:cNvPicPr>
          <p:nvPr/>
        </p:nvPicPr>
        <p:blipFill rotWithShape="1">
          <a:blip r:embed="rId2"/>
          <a:srcRect l="11906" t="18241" r="27770" b="11712"/>
          <a:stretch/>
        </p:blipFill>
        <p:spPr>
          <a:xfrm>
            <a:off x="790397" y="0"/>
            <a:ext cx="10611205" cy="6927350"/>
          </a:xfrm>
          <a:prstGeom prst="rect">
            <a:avLst/>
          </a:prstGeom>
        </p:spPr>
      </p:pic>
    </p:spTree>
    <p:extLst>
      <p:ext uri="{BB962C8B-B14F-4D97-AF65-F5344CB8AC3E}">
        <p14:creationId xmlns:p14="http://schemas.microsoft.com/office/powerpoint/2010/main" val="4266580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E9DB-46D3-4DFB-ACE4-4D7931048DB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F3D4B3-E535-464D-8F0F-DF753EA1643A}"/>
              </a:ext>
            </a:extLst>
          </p:cNvPr>
          <p:cNvPicPr>
            <a:picLocks noGrp="1" noChangeAspect="1"/>
          </p:cNvPicPr>
          <p:nvPr>
            <p:ph idx="1"/>
          </p:nvPr>
        </p:nvPicPr>
        <p:blipFill rotWithShape="1">
          <a:blip r:embed="rId2"/>
          <a:srcRect l="19849" t="23116" r="28793" b="17345"/>
          <a:stretch/>
        </p:blipFill>
        <p:spPr>
          <a:xfrm>
            <a:off x="293084" y="119313"/>
            <a:ext cx="11898915" cy="6355727"/>
          </a:xfrm>
          <a:prstGeom prst="rect">
            <a:avLst/>
          </a:prstGeom>
        </p:spPr>
      </p:pic>
    </p:spTree>
    <p:extLst>
      <p:ext uri="{BB962C8B-B14F-4D97-AF65-F5344CB8AC3E}">
        <p14:creationId xmlns:p14="http://schemas.microsoft.com/office/powerpoint/2010/main" val="648534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97FF5B2-42C5-4524-9F45-DBD3CB95C665}"/>
              </a:ext>
            </a:extLst>
          </p:cNvPr>
          <p:cNvSpPr>
            <a:spLocks noGrp="1" noChangeArrowheads="1"/>
          </p:cNvSpPr>
          <p:nvPr>
            <p:ph type="title"/>
          </p:nvPr>
        </p:nvSpPr>
        <p:spPr>
          <a:xfrm>
            <a:off x="1664677" y="990600"/>
            <a:ext cx="8862646" cy="609600"/>
          </a:xfrm>
          <a:noFill/>
        </p:spPr>
        <p:txBody>
          <a:bodyPr>
            <a:normAutofit/>
          </a:bodyPr>
          <a:lstStyle/>
          <a:p>
            <a:r>
              <a:rPr lang="en-US" altLang="en-US" dirty="0"/>
              <a:t>Problem solving agent (goal based)</a:t>
            </a:r>
          </a:p>
        </p:txBody>
      </p:sp>
      <p:sp>
        <p:nvSpPr>
          <p:cNvPr id="3" name="Content Placeholder 2">
            <a:extLst>
              <a:ext uri="{FF2B5EF4-FFF2-40B4-BE49-F238E27FC236}">
                <a16:creationId xmlns:a16="http://schemas.microsoft.com/office/drawing/2014/main" id="{EA5ED510-65E0-4E81-A3EE-3A3CDDCAD4EF}"/>
              </a:ext>
            </a:extLst>
          </p:cNvPr>
          <p:cNvSpPr>
            <a:spLocks noGrp="1"/>
          </p:cNvSpPr>
          <p:nvPr>
            <p:ph idx="1"/>
          </p:nvPr>
        </p:nvSpPr>
        <p:spPr/>
        <p:txBody>
          <a:bodyPr>
            <a:normAutofit/>
          </a:bodyPr>
          <a:lstStyle/>
          <a:p>
            <a:r>
              <a:rPr lang="en-US" dirty="0"/>
              <a:t>decide what to do by finding sequences of actions that lead to desirable states.</a:t>
            </a:r>
          </a:p>
          <a:p>
            <a:r>
              <a:rPr lang="en-US" dirty="0"/>
              <a:t>Problem?</a:t>
            </a:r>
          </a:p>
          <a:p>
            <a:r>
              <a:rPr lang="en-US" dirty="0"/>
              <a:t>Solution?</a:t>
            </a:r>
          </a:p>
          <a:p>
            <a:r>
              <a:rPr lang="en-US" dirty="0"/>
              <a:t>General Purpose Search Algorithm to solve problem-</a:t>
            </a:r>
          </a:p>
          <a:p>
            <a:r>
              <a:rPr lang="en-US" dirty="0"/>
              <a:t>Analysis of algorithms</a:t>
            </a:r>
          </a:p>
          <a:p>
            <a:r>
              <a:rPr lang="en-US" dirty="0"/>
              <a:t>Goal formulation, based on the current situation and the agent's performance measure, is the first step in problem solving- Tour Agent Example.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1A793-2AC6-4FF6-9C2D-8CD6BA779E51}"/>
              </a:ext>
            </a:extLst>
          </p:cNvPr>
          <p:cNvSpPr>
            <a:spLocks noGrp="1"/>
          </p:cNvSpPr>
          <p:nvPr>
            <p:ph idx="1"/>
          </p:nvPr>
        </p:nvSpPr>
        <p:spPr>
          <a:xfrm>
            <a:off x="1451579" y="422031"/>
            <a:ext cx="9603275" cy="5044315"/>
          </a:xfrm>
        </p:spPr>
        <p:txBody>
          <a:bodyPr>
            <a:normAutofit/>
          </a:bodyPr>
          <a:lstStyle/>
          <a:p>
            <a:r>
              <a:rPr lang="en-US" dirty="0"/>
              <a:t>The agent's task is to find out which sequence of actions will get it to a goal state.</a:t>
            </a:r>
          </a:p>
          <a:p>
            <a:r>
              <a:rPr lang="en-US" dirty="0"/>
              <a:t>Problem formulation is the process of deciding what actions and states to consider, given a goal.  (To avoid many small states)</a:t>
            </a:r>
          </a:p>
          <a:p>
            <a:pPr algn="just"/>
            <a:r>
              <a:rPr lang="en-US" dirty="0">
                <a:solidFill>
                  <a:schemeClr val="accent3">
                    <a:lumMod val="50000"/>
                  </a:schemeClr>
                </a:solidFill>
              </a:rPr>
              <a:t>An agent with several immediate options of unknown value can decide what to do by just examining different possible sequences of actions that lead to states of known value, and then choosing the best sequence.</a:t>
            </a:r>
          </a:p>
          <a:p>
            <a:pPr algn="ctr"/>
            <a:r>
              <a:rPr lang="en-US" dirty="0">
                <a:solidFill>
                  <a:schemeClr val="accent3">
                    <a:lumMod val="50000"/>
                  </a:schemeClr>
                </a:solidFill>
              </a:rPr>
              <a:t>This process of looking for such a sequence is called </a:t>
            </a:r>
            <a:r>
              <a:rPr lang="en-US" sz="2800" b="1" dirty="0">
                <a:solidFill>
                  <a:schemeClr val="accent3">
                    <a:lumMod val="50000"/>
                  </a:schemeClr>
                </a:solidFill>
              </a:rPr>
              <a:t>Search</a:t>
            </a:r>
            <a:r>
              <a:rPr lang="en-US" dirty="0">
                <a:solidFill>
                  <a:schemeClr val="accent3">
                    <a:lumMod val="50000"/>
                  </a:schemeClr>
                </a:solidFill>
              </a:rPr>
              <a:t>.</a:t>
            </a:r>
          </a:p>
          <a:p>
            <a:pPr algn="l"/>
            <a:r>
              <a:rPr lang="en-US" dirty="0"/>
              <a:t>A search algorithm takes a problem as input and returns a solution in the form of an action sequence. (a solution in the form of an action sequence)</a:t>
            </a:r>
          </a:p>
          <a:p>
            <a:pPr algn="l"/>
            <a:r>
              <a:rPr lang="en-US" dirty="0"/>
              <a:t>Once a solution is found, the actions it recommends can be carried out. This is called the </a:t>
            </a:r>
            <a:r>
              <a:rPr lang="en-US" sz="2400" b="1" dirty="0"/>
              <a:t>Execution phase.</a:t>
            </a:r>
            <a:endParaRPr lang="en-US" b="1" dirty="0"/>
          </a:p>
        </p:txBody>
      </p:sp>
      <p:sp>
        <p:nvSpPr>
          <p:cNvPr id="4" name="TextBox 3">
            <a:extLst>
              <a:ext uri="{FF2B5EF4-FFF2-40B4-BE49-F238E27FC236}">
                <a16:creationId xmlns:a16="http://schemas.microsoft.com/office/drawing/2014/main" id="{FDA17E49-99DA-4512-96EE-5124423D62E3}"/>
              </a:ext>
            </a:extLst>
          </p:cNvPr>
          <p:cNvSpPr txBox="1"/>
          <p:nvPr/>
        </p:nvSpPr>
        <p:spPr>
          <a:xfrm>
            <a:off x="7132320" y="5466346"/>
            <a:ext cx="5205046" cy="523220"/>
          </a:xfrm>
          <a:prstGeom prst="rect">
            <a:avLst/>
          </a:prstGeom>
          <a:noFill/>
        </p:spPr>
        <p:txBody>
          <a:bodyPr wrap="square" rtlCol="0">
            <a:spAutoFit/>
          </a:bodyPr>
          <a:lstStyle/>
          <a:p>
            <a:r>
              <a:rPr lang="en-US" sz="2800" b="1" dirty="0">
                <a:solidFill>
                  <a:srgbClr val="FF0000"/>
                </a:solidFill>
              </a:rPr>
              <a:t>"formulate, search, execute"</a:t>
            </a:r>
            <a:endParaRPr lang="en-US" b="1" dirty="0">
              <a:solidFill>
                <a:srgbClr val="FF0000"/>
              </a:solidFill>
            </a:endParaRPr>
          </a:p>
        </p:txBody>
      </p:sp>
    </p:spTree>
    <p:extLst>
      <p:ext uri="{BB962C8B-B14F-4D97-AF65-F5344CB8AC3E}">
        <p14:creationId xmlns:p14="http://schemas.microsoft.com/office/powerpoint/2010/main" val="380768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6AF3620-9CFA-4D1E-811E-B65B078A048C}"/>
              </a:ext>
            </a:extLst>
          </p:cNvPr>
          <p:cNvPicPr>
            <a:picLocks noGrp="1" noChangeAspect="1"/>
          </p:cNvPicPr>
          <p:nvPr>
            <p:ph idx="1"/>
          </p:nvPr>
        </p:nvPicPr>
        <p:blipFill>
          <a:blip r:embed="rId2"/>
          <a:stretch>
            <a:fillRect/>
          </a:stretch>
        </p:blipFill>
        <p:spPr>
          <a:xfrm>
            <a:off x="1411363" y="0"/>
            <a:ext cx="8661103" cy="6119446"/>
          </a:xfrm>
          <a:prstGeom prst="rect">
            <a:avLst/>
          </a:prstGeom>
        </p:spPr>
      </p:pic>
      <p:sp>
        <p:nvSpPr>
          <p:cNvPr id="8" name="Speech Bubble: Oval 7">
            <a:extLst>
              <a:ext uri="{FF2B5EF4-FFF2-40B4-BE49-F238E27FC236}">
                <a16:creationId xmlns:a16="http://schemas.microsoft.com/office/drawing/2014/main" id="{37895A17-33BA-4E47-8EE5-DFC9B302B53D}"/>
              </a:ext>
            </a:extLst>
          </p:cNvPr>
          <p:cNvSpPr/>
          <p:nvPr/>
        </p:nvSpPr>
        <p:spPr>
          <a:xfrm>
            <a:off x="8335106" y="738554"/>
            <a:ext cx="3474720" cy="1336430"/>
          </a:xfrm>
          <a:prstGeom prst="wedgeEllipseCallout">
            <a:avLst>
              <a:gd name="adj1" fmla="val -32812"/>
              <a:gd name="adj2" fmla="val 940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Environment is Static, observable, deterministic. Initial state known</a:t>
            </a:r>
          </a:p>
        </p:txBody>
      </p:sp>
    </p:spTree>
    <p:extLst>
      <p:ext uri="{BB962C8B-B14F-4D97-AF65-F5344CB8AC3E}">
        <p14:creationId xmlns:p14="http://schemas.microsoft.com/office/powerpoint/2010/main" val="244276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A4B4-68D1-4C22-83E0-9E3DA4C39141}"/>
              </a:ext>
            </a:extLst>
          </p:cNvPr>
          <p:cNvSpPr>
            <a:spLocks noGrp="1"/>
          </p:cNvSpPr>
          <p:nvPr>
            <p:ph type="title"/>
          </p:nvPr>
        </p:nvSpPr>
        <p:spPr/>
        <p:txBody>
          <a:bodyPr/>
          <a:lstStyle/>
          <a:p>
            <a:r>
              <a:rPr lang="en-US" dirty="0"/>
              <a:t>Well-defined problems and solutions</a:t>
            </a:r>
          </a:p>
        </p:txBody>
      </p:sp>
      <p:sp>
        <p:nvSpPr>
          <p:cNvPr id="3" name="Content Placeholder 2">
            <a:extLst>
              <a:ext uri="{FF2B5EF4-FFF2-40B4-BE49-F238E27FC236}">
                <a16:creationId xmlns:a16="http://schemas.microsoft.com/office/drawing/2014/main" id="{69740692-6A50-4969-92DC-ED9BD8DBEA06}"/>
              </a:ext>
            </a:extLst>
          </p:cNvPr>
          <p:cNvSpPr>
            <a:spLocks noGrp="1"/>
          </p:cNvSpPr>
          <p:nvPr>
            <p:ph idx="1"/>
          </p:nvPr>
        </p:nvSpPr>
        <p:spPr>
          <a:xfrm>
            <a:off x="182880" y="2015732"/>
            <a:ext cx="11662117" cy="4037749"/>
          </a:xfrm>
        </p:spPr>
        <p:txBody>
          <a:bodyPr>
            <a:normAutofit lnSpcReduction="10000"/>
          </a:bodyPr>
          <a:lstStyle/>
          <a:p>
            <a:r>
              <a:rPr lang="en-US" b="1" dirty="0"/>
              <a:t>Initial state</a:t>
            </a:r>
          </a:p>
          <a:p>
            <a:pPr algn="just"/>
            <a:r>
              <a:rPr lang="en-US" sz="1800" b="0" i="0" u="none" strike="noStrike" baseline="0" dirty="0">
                <a:latin typeface="Times New Roman" panose="02020603050405020304" pitchFamily="18" charset="0"/>
              </a:rPr>
              <a:t>A description of the possible </a:t>
            </a:r>
            <a:r>
              <a:rPr lang="en-US" sz="1800" b="1" i="0" u="none" strike="noStrike" baseline="0" dirty="0">
                <a:latin typeface="Times New Roman" panose="02020603050405020304" pitchFamily="18" charset="0"/>
              </a:rPr>
              <a:t>actions </a:t>
            </a:r>
            <a:r>
              <a:rPr lang="en-US" sz="1800" b="0" i="0" u="none" strike="noStrike" baseline="0" dirty="0">
                <a:latin typeface="Times New Roman" panose="02020603050405020304" pitchFamily="18" charset="0"/>
              </a:rPr>
              <a:t>available to the agent</a:t>
            </a:r>
            <a:r>
              <a:rPr lang="en-US" sz="1800" b="1"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The most common formulation uses a </a:t>
            </a:r>
            <a:r>
              <a:rPr lang="en-US" sz="1800" b="1" i="0" u="none" strike="noStrike" baseline="0" dirty="0">
                <a:latin typeface="Times New Roman" panose="02020603050405020304" pitchFamily="18" charset="0"/>
              </a:rPr>
              <a:t>successor function. </a:t>
            </a:r>
            <a:r>
              <a:rPr lang="en-US" sz="1800" b="0" i="0" u="none" strike="noStrike" baseline="0" dirty="0">
                <a:latin typeface="Times New Roman" panose="02020603050405020304" pitchFamily="18" charset="0"/>
              </a:rPr>
              <a:t>Given a particular state x, SUCCESSOR-FN(x) returns a set of (action, successor) ordered pairs, where each action is one of the legal actions in state x and each successor is a state that can be reached from x by applying the action. </a:t>
            </a:r>
          </a:p>
          <a:p>
            <a:pPr algn="just"/>
            <a:r>
              <a:rPr lang="en-US" sz="1800" b="0" i="0" u="none" strike="noStrike" baseline="0" dirty="0">
                <a:latin typeface="Times New Roman" panose="02020603050405020304" pitchFamily="18" charset="0"/>
              </a:rPr>
              <a:t>Ex. (Go(Mumbai), In (Airport))</a:t>
            </a:r>
          </a:p>
          <a:p>
            <a:pPr algn="just"/>
            <a:r>
              <a:rPr lang="en-US" b="1" dirty="0"/>
              <a:t>state space of the problem = Initial State + Successor function (set of all states)</a:t>
            </a:r>
          </a:p>
          <a:p>
            <a:pPr algn="just"/>
            <a:r>
              <a:rPr lang="en-US" sz="1800" b="0" i="0" u="none" strike="noStrike" baseline="0" dirty="0">
                <a:latin typeface="Times New Roman" panose="02020603050405020304" pitchFamily="18" charset="0"/>
              </a:rPr>
              <a:t>A </a:t>
            </a:r>
            <a:r>
              <a:rPr lang="en-US" sz="1800" b="1" i="0" u="none" strike="noStrike" baseline="0" dirty="0">
                <a:latin typeface="Times New Roman" panose="02020603050405020304" pitchFamily="18" charset="0"/>
              </a:rPr>
              <a:t>path </a:t>
            </a:r>
            <a:r>
              <a:rPr lang="en-US" sz="1800" b="0" i="0" u="none" strike="noStrike" baseline="0" dirty="0">
                <a:latin typeface="Times New Roman" panose="02020603050405020304" pitchFamily="18" charset="0"/>
              </a:rPr>
              <a:t>in the state space is a sequence of states connected by a sequence of actions.</a:t>
            </a:r>
          </a:p>
          <a:p>
            <a:pPr algn="just"/>
            <a:r>
              <a:rPr lang="en-US" sz="1800" b="0" i="0" u="none" strike="noStrike" baseline="0" dirty="0">
                <a:latin typeface="Times New Roman" panose="02020603050405020304" pitchFamily="18" charset="0"/>
              </a:rPr>
              <a:t>The </a:t>
            </a:r>
            <a:r>
              <a:rPr lang="en-US" sz="1800" b="1" i="0" u="none" strike="noStrike" baseline="0" dirty="0">
                <a:latin typeface="Times New Roman" panose="02020603050405020304" pitchFamily="18" charset="0"/>
              </a:rPr>
              <a:t>goal test, </a:t>
            </a:r>
            <a:r>
              <a:rPr lang="en-US" sz="1800" b="0" i="0" u="none" strike="noStrike" baseline="0" dirty="0">
                <a:latin typeface="Times New Roman" panose="02020603050405020304" pitchFamily="18" charset="0"/>
              </a:rPr>
              <a:t>which determines whether a given state is a goal state.</a:t>
            </a:r>
          </a:p>
          <a:p>
            <a:pPr algn="just"/>
            <a:r>
              <a:rPr lang="en-US" dirty="0"/>
              <a:t>A </a:t>
            </a:r>
            <a:r>
              <a:rPr lang="en-US" b="1" dirty="0"/>
              <a:t>path cost </a:t>
            </a:r>
            <a:r>
              <a:rPr lang="en-US" dirty="0"/>
              <a:t>function that assigns a numeric cost to each path.  </a:t>
            </a:r>
            <a:r>
              <a:rPr lang="en-US" sz="1800" b="0" i="0" u="none" strike="noStrike" baseline="0" dirty="0">
                <a:latin typeface="Times New Roman" panose="02020603050405020304" pitchFamily="18" charset="0"/>
              </a:rPr>
              <a:t>reflects its own performance measure. The </a:t>
            </a:r>
            <a:r>
              <a:rPr lang="en-US" sz="1800" b="1" i="0" u="none" strike="noStrike" baseline="0" dirty="0">
                <a:latin typeface="Times New Roman" panose="02020603050405020304" pitchFamily="18" charset="0"/>
              </a:rPr>
              <a:t>step cost </a:t>
            </a:r>
            <a:r>
              <a:rPr lang="en-US" sz="1800" b="0" i="0" u="none" strike="noStrike" baseline="0" dirty="0">
                <a:latin typeface="Times New Roman" panose="02020603050405020304" pitchFamily="18" charset="0"/>
              </a:rPr>
              <a:t>of taking action </a:t>
            </a:r>
            <a:r>
              <a:rPr lang="en-US" sz="1800" b="0" i="1" u="none" strike="noStrike" baseline="0" dirty="0">
                <a:latin typeface="Times New Roman" panose="02020603050405020304" pitchFamily="18" charset="0"/>
              </a:rPr>
              <a:t>a </a:t>
            </a:r>
            <a:r>
              <a:rPr lang="en-US" sz="1800" b="0" i="0" u="none" strike="noStrike" baseline="0" dirty="0">
                <a:latin typeface="Times New Roman" panose="02020603050405020304" pitchFamily="18" charset="0"/>
              </a:rPr>
              <a:t>to go from state x to state y is denoted by </a:t>
            </a:r>
            <a:r>
              <a:rPr lang="en-US" sz="1900" b="1" i="1" u="none" strike="noStrike" baseline="0" dirty="0">
                <a:solidFill>
                  <a:srgbClr val="FF0000"/>
                </a:solidFill>
                <a:latin typeface="Times New Roman" panose="02020603050405020304" pitchFamily="18" charset="0"/>
              </a:rPr>
              <a:t>c(x, a, </a:t>
            </a:r>
            <a:r>
              <a:rPr lang="en-US" sz="1900" b="1" i="0" u="none" strike="noStrike" baseline="0" dirty="0">
                <a:solidFill>
                  <a:srgbClr val="FF0000"/>
                </a:solidFill>
                <a:latin typeface="Times New Roman" panose="02020603050405020304" pitchFamily="18" charset="0"/>
              </a:rPr>
              <a:t>y).</a:t>
            </a:r>
          </a:p>
          <a:p>
            <a:pPr algn="just"/>
            <a:endParaRPr lang="en-US" b="1" dirty="0">
              <a:solidFill>
                <a:srgbClr val="FF0000"/>
              </a:solidFill>
            </a:endParaRPr>
          </a:p>
        </p:txBody>
      </p:sp>
      <p:sp>
        <p:nvSpPr>
          <p:cNvPr id="4" name="TextBox 3">
            <a:extLst>
              <a:ext uri="{FF2B5EF4-FFF2-40B4-BE49-F238E27FC236}">
                <a16:creationId xmlns:a16="http://schemas.microsoft.com/office/drawing/2014/main" id="{89657DE0-A0A5-4580-8F2D-5CCDB14C9694}"/>
              </a:ext>
            </a:extLst>
          </p:cNvPr>
          <p:cNvSpPr txBox="1"/>
          <p:nvPr/>
        </p:nvSpPr>
        <p:spPr>
          <a:xfrm>
            <a:off x="0" y="6077633"/>
            <a:ext cx="12191999" cy="738664"/>
          </a:xfrm>
          <a:prstGeom prst="rect">
            <a:avLst/>
          </a:prstGeom>
          <a:noFill/>
        </p:spPr>
        <p:txBody>
          <a:bodyPr wrap="square" rtlCol="0">
            <a:spAutoFit/>
          </a:bodyPr>
          <a:lstStyle/>
          <a:p>
            <a:pPr algn="just"/>
            <a:r>
              <a:rPr lang="en-US" sz="1800" b="1" i="0" u="none" strike="noStrike" baseline="0" dirty="0">
                <a:solidFill>
                  <a:schemeClr val="bg1"/>
                </a:solidFill>
                <a:latin typeface="Times New Roman" panose="02020603050405020304" pitchFamily="18" charset="0"/>
              </a:rPr>
              <a:t>Above elements define a problem, gathered into single data structure given as input to a problem-solving algorithm. </a:t>
            </a:r>
          </a:p>
          <a:p>
            <a:pPr algn="just"/>
            <a:r>
              <a:rPr lang="en-US" sz="2400" b="1" i="0" u="none" strike="noStrike" baseline="0" dirty="0">
                <a:solidFill>
                  <a:srgbClr val="92D050"/>
                </a:solidFill>
                <a:latin typeface="Times New Roman" panose="02020603050405020304" pitchFamily="18" charset="0"/>
              </a:rPr>
              <a:t>A solution </a:t>
            </a:r>
            <a:r>
              <a:rPr lang="en-US" sz="2000" b="1" i="0" u="none" strike="noStrike" baseline="0" dirty="0">
                <a:solidFill>
                  <a:schemeClr val="bg1"/>
                </a:solidFill>
                <a:latin typeface="Times New Roman" panose="02020603050405020304" pitchFamily="18" charset="0"/>
              </a:rPr>
              <a:t>to a problem is a path from the initial state to a goal state.    </a:t>
            </a:r>
            <a:r>
              <a:rPr lang="en-US" sz="2000" b="1" i="0" u="none" strike="noStrike" baseline="0" dirty="0">
                <a:solidFill>
                  <a:srgbClr val="00B0F0"/>
                </a:solidFill>
                <a:latin typeface="Times New Roman" panose="02020603050405020304" pitchFamily="18" charset="0"/>
              </a:rPr>
              <a:t>Optimal Solution </a:t>
            </a:r>
            <a:r>
              <a:rPr lang="en-US" sz="2000" b="1" i="0" u="none" strike="noStrike" baseline="0" dirty="0">
                <a:solidFill>
                  <a:schemeClr val="bg1"/>
                </a:solidFill>
                <a:latin typeface="Times New Roman" panose="02020603050405020304" pitchFamily="18" charset="0"/>
              </a:rPr>
              <a:t>has low path cost.</a:t>
            </a:r>
            <a:endParaRPr lang="en-US" sz="2000" b="1" dirty="0">
              <a:solidFill>
                <a:schemeClr val="bg1"/>
              </a:solidFill>
            </a:endParaRPr>
          </a:p>
        </p:txBody>
      </p:sp>
    </p:spTree>
    <p:extLst>
      <p:ext uri="{BB962C8B-B14F-4D97-AF65-F5344CB8AC3E}">
        <p14:creationId xmlns:p14="http://schemas.microsoft.com/office/powerpoint/2010/main" val="364597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0999-458A-4DD0-89F4-09CC95A62254}"/>
              </a:ext>
            </a:extLst>
          </p:cNvPr>
          <p:cNvSpPr>
            <a:spLocks noGrp="1"/>
          </p:cNvSpPr>
          <p:nvPr>
            <p:ph type="title"/>
          </p:nvPr>
        </p:nvSpPr>
        <p:spPr/>
        <p:txBody>
          <a:bodyPr/>
          <a:lstStyle/>
          <a:p>
            <a:r>
              <a:rPr lang="en-US" dirty="0"/>
              <a:t>TOY Problems</a:t>
            </a:r>
          </a:p>
        </p:txBody>
      </p:sp>
      <p:sp>
        <p:nvSpPr>
          <p:cNvPr id="3" name="Content Placeholder 2">
            <a:extLst>
              <a:ext uri="{FF2B5EF4-FFF2-40B4-BE49-F238E27FC236}">
                <a16:creationId xmlns:a16="http://schemas.microsoft.com/office/drawing/2014/main" id="{3D29D5A3-5602-4469-8CE3-9994F67C08E8}"/>
              </a:ext>
            </a:extLst>
          </p:cNvPr>
          <p:cNvSpPr>
            <a:spLocks noGrp="1"/>
          </p:cNvSpPr>
          <p:nvPr>
            <p:ph idx="1"/>
          </p:nvPr>
        </p:nvSpPr>
        <p:spPr/>
        <p:txBody>
          <a:bodyPr>
            <a:normAutofit lnSpcReduction="10000"/>
          </a:bodyPr>
          <a:lstStyle/>
          <a:p>
            <a:r>
              <a:rPr lang="en-US" b="1" dirty="0"/>
              <a:t>The vacuum world</a:t>
            </a:r>
          </a:p>
          <a:p>
            <a:r>
              <a:rPr lang="en-US" dirty="0"/>
              <a:t>States: The agent is in one of two locations, each of which might or might not contain dirt. Thus there are 2 </a:t>
            </a:r>
            <a:r>
              <a:rPr lang="en-US"/>
              <a:t>x 2^2 </a:t>
            </a:r>
            <a:r>
              <a:rPr lang="en-US" dirty="0"/>
              <a:t>= 8 possible world states. </a:t>
            </a:r>
          </a:p>
          <a:p>
            <a:r>
              <a:rPr lang="en-US" dirty="0"/>
              <a:t>Initial state: Any state can be designated as the initial state.</a:t>
            </a:r>
          </a:p>
          <a:p>
            <a:r>
              <a:rPr lang="en-US" dirty="0"/>
              <a:t>Successor function: This generates the legal states that result from trying the three actions (Left, Right, and Suck). The complete state space is shown in Figure 3.3. </a:t>
            </a:r>
          </a:p>
          <a:p>
            <a:r>
              <a:rPr lang="en-US" dirty="0"/>
              <a:t>Goal test: This checks whether all the squares are clean. </a:t>
            </a:r>
          </a:p>
          <a:p>
            <a:r>
              <a:rPr lang="en-US" dirty="0"/>
              <a:t>Path cost: Each step costs 1, so the path cost is the number of steps in the path.</a:t>
            </a:r>
            <a:endParaRPr lang="en-US" b="1" dirty="0"/>
          </a:p>
        </p:txBody>
      </p:sp>
    </p:spTree>
    <p:extLst>
      <p:ext uri="{BB962C8B-B14F-4D97-AF65-F5344CB8AC3E}">
        <p14:creationId xmlns:p14="http://schemas.microsoft.com/office/powerpoint/2010/main" val="195356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1430D0F-261C-42CD-9686-3A65C4E4764B}"/>
              </a:ext>
            </a:extLst>
          </p:cNvPr>
          <p:cNvPicPr>
            <a:picLocks noGrp="1" noChangeAspect="1"/>
          </p:cNvPicPr>
          <p:nvPr>
            <p:ph idx="1"/>
          </p:nvPr>
        </p:nvPicPr>
        <p:blipFill rotWithShape="1">
          <a:blip r:embed="rId2"/>
          <a:srcRect l="26608" t="17026" r="17402" b="20144"/>
          <a:stretch/>
        </p:blipFill>
        <p:spPr>
          <a:xfrm>
            <a:off x="267286" y="365760"/>
            <a:ext cx="11605845" cy="6217920"/>
          </a:xfrm>
          <a:prstGeom prst="rect">
            <a:avLst/>
          </a:prstGeom>
        </p:spPr>
      </p:pic>
    </p:spTree>
    <p:extLst>
      <p:ext uri="{BB962C8B-B14F-4D97-AF65-F5344CB8AC3E}">
        <p14:creationId xmlns:p14="http://schemas.microsoft.com/office/powerpoint/2010/main" val="252701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466A-47DA-4451-B9AC-F4E2C969C684}"/>
              </a:ext>
            </a:extLst>
          </p:cNvPr>
          <p:cNvSpPr>
            <a:spLocks noGrp="1"/>
          </p:cNvSpPr>
          <p:nvPr>
            <p:ph type="title"/>
          </p:nvPr>
        </p:nvSpPr>
        <p:spPr/>
        <p:txBody>
          <a:bodyPr/>
          <a:lstStyle/>
          <a:p>
            <a:r>
              <a:rPr lang="en-US" dirty="0"/>
              <a:t>The 8-puzzle</a:t>
            </a:r>
          </a:p>
        </p:txBody>
      </p:sp>
      <p:sp>
        <p:nvSpPr>
          <p:cNvPr id="3" name="Content Placeholder 2">
            <a:extLst>
              <a:ext uri="{FF2B5EF4-FFF2-40B4-BE49-F238E27FC236}">
                <a16:creationId xmlns:a16="http://schemas.microsoft.com/office/drawing/2014/main" id="{C17527FF-AD6F-4E28-9D37-4791A79F95FC}"/>
              </a:ext>
            </a:extLst>
          </p:cNvPr>
          <p:cNvSpPr>
            <a:spLocks noGrp="1"/>
          </p:cNvSpPr>
          <p:nvPr>
            <p:ph idx="1"/>
          </p:nvPr>
        </p:nvSpPr>
        <p:spPr>
          <a:xfrm>
            <a:off x="1451579" y="2015732"/>
            <a:ext cx="9603275" cy="4037749"/>
          </a:xfrm>
        </p:spPr>
        <p:txBody>
          <a:bodyPr>
            <a:normAutofit fontScale="85000" lnSpcReduction="20000"/>
          </a:bodyPr>
          <a:lstStyle/>
          <a:p>
            <a:r>
              <a:rPr lang="en-US" dirty="0"/>
              <a:t>consists of a 3 x 3 board with eight numbered tiles and a blank space</a:t>
            </a:r>
          </a:p>
          <a:p>
            <a:r>
              <a:rPr lang="en-US" dirty="0"/>
              <a:t>A tile adjacent to the blank space can slide into the space</a:t>
            </a:r>
          </a:p>
          <a:p>
            <a:r>
              <a:rPr lang="en-US" dirty="0"/>
              <a:t>object is to reach a specified goal state, such as the one shown on the right of the figure</a:t>
            </a:r>
          </a:p>
          <a:p>
            <a:r>
              <a:rPr lang="en-US" b="1" dirty="0"/>
              <a:t>States: </a:t>
            </a:r>
            <a:r>
              <a:rPr lang="en-US" dirty="0"/>
              <a:t>A state description specifies the location of each of the eight tiles and the blank in one of the nine squares</a:t>
            </a:r>
          </a:p>
          <a:p>
            <a:r>
              <a:rPr lang="en-US" b="1" dirty="0"/>
              <a:t>Initial state</a:t>
            </a:r>
            <a:r>
              <a:rPr lang="en-US" dirty="0"/>
              <a:t>: Any state can be designated as the initial state. Note that any given goal can be reached from exactly half of the possible initial states</a:t>
            </a:r>
          </a:p>
          <a:p>
            <a:r>
              <a:rPr lang="en-US" b="1" dirty="0"/>
              <a:t>Successor function</a:t>
            </a:r>
            <a:r>
              <a:rPr lang="en-US" dirty="0"/>
              <a:t>: This generates the legal states that result from trying the four actions (blank moves Left, Right, Up, or Down). </a:t>
            </a:r>
          </a:p>
          <a:p>
            <a:r>
              <a:rPr lang="en-US" b="1" dirty="0"/>
              <a:t>Path cost</a:t>
            </a:r>
            <a:r>
              <a:rPr lang="en-US" dirty="0"/>
              <a:t>: Each step costs 1, so the path cost is the number of steps in the path. </a:t>
            </a:r>
          </a:p>
          <a:p>
            <a:r>
              <a:rPr lang="en-US" b="1" dirty="0"/>
              <a:t>Goal test: </a:t>
            </a:r>
            <a:r>
              <a:rPr lang="en-US" dirty="0"/>
              <a:t>This checks whether the state matches the goal configuration shown in Fig</a:t>
            </a:r>
          </a:p>
          <a:p>
            <a:endParaRPr lang="en-US" dirty="0"/>
          </a:p>
        </p:txBody>
      </p:sp>
    </p:spTree>
    <p:extLst>
      <p:ext uri="{BB962C8B-B14F-4D97-AF65-F5344CB8AC3E}">
        <p14:creationId xmlns:p14="http://schemas.microsoft.com/office/powerpoint/2010/main" val="258036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0D6AB-67A9-453E-8388-F5AEE92B350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A46E11-31D4-4A94-81A6-B2DC08A8C9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B6DA11D-7D02-4E1E-8862-8F9EB59369EF}"/>
              </a:ext>
            </a:extLst>
          </p:cNvPr>
          <p:cNvPicPr>
            <a:picLocks noChangeAspect="1"/>
          </p:cNvPicPr>
          <p:nvPr/>
        </p:nvPicPr>
        <p:blipFill rotWithShape="1">
          <a:blip r:embed="rId2"/>
          <a:srcRect l="5769" t="24603" r="5961" b="13418"/>
          <a:stretch/>
        </p:blipFill>
        <p:spPr>
          <a:xfrm>
            <a:off x="253218" y="211015"/>
            <a:ext cx="11718388" cy="6231988"/>
          </a:xfrm>
          <a:prstGeom prst="rect">
            <a:avLst/>
          </a:prstGeom>
        </p:spPr>
      </p:pic>
    </p:spTree>
    <p:extLst>
      <p:ext uri="{BB962C8B-B14F-4D97-AF65-F5344CB8AC3E}">
        <p14:creationId xmlns:p14="http://schemas.microsoft.com/office/powerpoint/2010/main" val="21221071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639</TotalTime>
  <Words>1801</Words>
  <Application>Microsoft Office PowerPoint</Application>
  <PresentationFormat>Widescreen</PresentationFormat>
  <Paragraphs>87</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Times New Roman</vt:lpstr>
      <vt:lpstr>Gallery</vt:lpstr>
      <vt:lpstr>Problem Solving &amp; search</vt:lpstr>
      <vt:lpstr>Problem solving agent (goal based)</vt:lpstr>
      <vt:lpstr>PowerPoint Presentation</vt:lpstr>
      <vt:lpstr>PowerPoint Presentation</vt:lpstr>
      <vt:lpstr>Well-defined problems and solutions</vt:lpstr>
      <vt:lpstr>TOY Problems</vt:lpstr>
      <vt:lpstr>PowerPoint Presentation</vt:lpstr>
      <vt:lpstr>The 8-puzzle</vt:lpstr>
      <vt:lpstr>PowerPoint Presentation</vt:lpstr>
      <vt:lpstr>Analysis</vt:lpstr>
      <vt:lpstr>the 8-queens problem</vt:lpstr>
      <vt:lpstr>PowerPoint Presentation</vt:lpstr>
      <vt:lpstr>Real-world problems </vt:lpstr>
      <vt:lpstr>PowerPoint Presentation</vt:lpstr>
      <vt:lpstr>PowerPoint Presentation</vt:lpstr>
      <vt:lpstr>Uniformed search strategies</vt:lpstr>
      <vt:lpstr>Breadth-first search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Suresh</dc:creator>
  <cp:lastModifiedBy>Suresh</cp:lastModifiedBy>
  <cp:revision>37</cp:revision>
  <dcterms:created xsi:type="dcterms:W3CDTF">2020-08-03T03:28:13Z</dcterms:created>
  <dcterms:modified xsi:type="dcterms:W3CDTF">2020-09-02T07:11:30Z</dcterms:modified>
</cp:coreProperties>
</file>