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CC85-323F-4BBB-AC91-9574819B3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6C219-620D-46F7-9E16-C52521BE1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1F119-F366-4E65-85B6-69238634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58F4-89D4-456B-9830-B78B2542E91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9BC99-1F3C-4D7B-8263-AD5DE98E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BF57F-EF46-4AB0-A51B-4031D07D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F94A-F17F-4B6C-AC18-E52158BFB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54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F40C-8BFA-4FF8-B24C-A4B8917F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C039F-A11A-4207-A6DB-7F7748014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48F1F-024D-4E1F-B0DF-6CABDB0F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58F4-89D4-456B-9830-B78B2542E91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E1CE2-C753-43AD-863C-38220EEC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98B29-A497-4B06-BE88-59462CC5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F94A-F17F-4B6C-AC18-E52158BFB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67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FFB2A-92C9-4AE9-9585-06E7E379E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655DC-CF67-4B03-AA38-64540C25F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96124-A609-46D8-B26C-31607D1C9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58F4-89D4-456B-9830-B78B2542E91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B9F64-5C19-444A-9365-5A1A6BFF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4BC59-1123-4089-9233-5FA9246C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F94A-F17F-4B6C-AC18-E52158BFB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9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AC89-4518-46B9-AA05-AB693BE8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73140-FE2A-4077-B1E5-5395E3DA4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D8044-1673-4B38-B06A-DFF156F8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58F4-89D4-456B-9830-B78B2542E91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C86CB-8FB7-43E8-B864-07031AE0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53E73-F78E-4676-ACEA-7642DF1B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F94A-F17F-4B6C-AC18-E52158BFB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AE12-985B-40AA-BECC-1EA7F5EB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49782-6C99-4B62-A59F-5F33FA4C7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08A62-FC73-4DE2-BFDA-4A600D06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58F4-89D4-456B-9830-B78B2542E91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92EA-C1C9-4C54-ADA6-D74E279A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91B12-6053-474B-AC2A-4258B14E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F94A-F17F-4B6C-AC18-E52158BFB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64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0952-66FE-496D-A51D-91E9111E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DA4D2-B4DF-4B0F-BB3C-1C65629C1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27C01-1A20-4DC0-9FF4-481A70178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E363A-68CD-409C-949D-A072F865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58F4-89D4-456B-9830-B78B2542E91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0DD83-1F93-4FF7-AE7D-22ACB109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305A5-32F1-4338-80E3-F0DF4E37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F94A-F17F-4B6C-AC18-E52158BFB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21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F28F-4E80-48D7-8EAF-5798E587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06984-983C-422C-8292-EF431067C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9FD48-4873-4655-880B-F74FB76C4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8818E-2AAD-4A42-BFD6-A463FCBE1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4E263-4929-4F4C-8E92-CABD6EEE8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ACB4EF-4687-455B-9297-E4A212A2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58F4-89D4-456B-9830-B78B2542E91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19C14-3E8F-48B6-A17A-F6745D8B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D36B2-947E-4C8F-9CEC-28B39012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F94A-F17F-4B6C-AC18-E52158BFB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49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8476-3635-40DD-8B4D-86743DF9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03E97-BDE6-4194-AE21-CF115A0A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58F4-89D4-456B-9830-B78B2542E91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0D6CB-2991-471D-903B-F10DD659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5C0C4-8102-459A-B75A-25865B05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F94A-F17F-4B6C-AC18-E52158BFB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65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B18DC-2EF0-4A37-B118-351537E0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58F4-89D4-456B-9830-B78B2542E91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4D973-5073-4590-8DF7-5BE8925B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E2E5E-DEE2-40AF-854D-754E5EDD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F94A-F17F-4B6C-AC18-E52158BFB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03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A0BF-E700-487F-9B3F-1D02D974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83383-0CF7-4526-B54E-B846BB025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5199E-072D-4A33-B634-1764E1E1B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7F255-E2CC-4CEB-873A-F0C2FDB6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58F4-89D4-456B-9830-B78B2542E91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FD129-BF16-4AE6-B310-C3D3E277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18A34-B7D9-4EB1-B8E2-B9369E25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F94A-F17F-4B6C-AC18-E52158BFB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23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5F61-9529-471F-9146-69F1BAB16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64E40-8B97-44C1-A6A0-4C0909DA3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1623B-3C78-48D5-A2E5-A22E5FCDE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FFA3D-290C-4C24-844E-EC39E8F8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58F4-89D4-456B-9830-B78B2542E91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9D3F6-3331-499F-9595-43EC15B6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3F617-81F2-449B-B77F-ED852A0F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F94A-F17F-4B6C-AC18-E52158BFB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7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AA2B5F-F404-4CA3-9AB9-028C4556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DD360-24F3-4FED-A97A-A44BE65D7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0FE1-FDF7-413F-BE7C-D1AEA5BD7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858F4-89D4-456B-9830-B78B2542E91B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C7362-410A-4F30-9625-34512C74C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25815-FEFD-4CD1-A418-B8F77D203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F94A-F17F-4B6C-AC18-E52158BFB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4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B5DC-B4D5-461A-88BE-4ABA3EA02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Formulating Problem Structure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4C9F6-306B-4300-9CD0-E7C56D1E5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III. Constraint Satisfaction Problems and </a:t>
            </a:r>
            <a:r>
              <a:rPr lang="en-US" dirty="0" err="1"/>
              <a:t>Plannings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29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293B-9D37-4754-A94C-08455E4C7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234"/>
            <a:ext cx="6603609" cy="528945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the structure of the problem, as represented by the constraint graph, can be used to find solutions quickly. </a:t>
            </a:r>
          </a:p>
          <a:p>
            <a:pPr algn="just"/>
            <a:r>
              <a:rPr lang="en-US" dirty="0"/>
              <a:t>The only way we can possibly hope to deal with the real world is to decompose it into many subproblems.</a:t>
            </a:r>
          </a:p>
          <a:p>
            <a:pPr algn="just"/>
            <a:r>
              <a:rPr lang="en-US" dirty="0" err="1"/>
              <a:t>Eg.</a:t>
            </a:r>
            <a:r>
              <a:rPr lang="en-US" dirty="0"/>
              <a:t> Australia map coloring problem</a:t>
            </a:r>
          </a:p>
          <a:p>
            <a:pPr algn="just"/>
            <a:r>
              <a:rPr lang="en-US" dirty="0"/>
              <a:t>one fact stands out: Tasmania is not connected to the mainland. =&gt; coloring Tasmania and coloring the mainland are independent subproblems</a:t>
            </a:r>
          </a:p>
          <a:p>
            <a:pPr algn="just"/>
            <a:r>
              <a:rPr lang="en-US" dirty="0"/>
              <a:t>any solution for the mainland combined with any solution for Tasmania yields a solution for the whole map</a:t>
            </a:r>
          </a:p>
          <a:p>
            <a:pPr algn="just"/>
            <a:r>
              <a:rPr lang="en-US" dirty="0"/>
              <a:t>Independence can be ascertained simply by finding connected components of the constraint graph</a:t>
            </a:r>
          </a:p>
          <a:p>
            <a:pPr algn="just"/>
            <a:r>
              <a:rPr lang="en-US" dirty="0"/>
              <a:t>Each component corresponds to a subproblem </a:t>
            </a:r>
            <a:r>
              <a:rPr lang="en-US" dirty="0" err="1"/>
              <a:t>CSPi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If assignment Si is a solution of </a:t>
            </a:r>
            <a:r>
              <a:rPr lang="en-US" dirty="0" err="1"/>
              <a:t>CSPi</a:t>
            </a:r>
            <a:r>
              <a:rPr lang="en-US" dirty="0"/>
              <a:t>, then Si is a solution of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CSPi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23720-B21C-4432-9AB6-AF50D1FCA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809" y="464234"/>
            <a:ext cx="4073002" cy="519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3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EF371-8755-4624-9510-5E638F3D5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302"/>
            <a:ext cx="10515600" cy="609130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Why is this important? </a:t>
            </a:r>
          </a:p>
          <a:p>
            <a:r>
              <a:rPr lang="en-US" dirty="0"/>
              <a:t>suppose each </a:t>
            </a:r>
            <a:r>
              <a:rPr lang="en-US" dirty="0" err="1"/>
              <a:t>CSP</a:t>
            </a:r>
            <a:r>
              <a:rPr lang="en-US" baseline="-25000" dirty="0" err="1"/>
              <a:t>i</a:t>
            </a:r>
            <a:r>
              <a:rPr lang="en-US" dirty="0"/>
              <a:t> has c variables from the total of n variables, where c is a constant. Then there are n/c subproblems, each of which takes at most d</a:t>
            </a:r>
            <a:r>
              <a:rPr lang="en-US" baseline="30000" dirty="0"/>
              <a:t>c</a:t>
            </a:r>
            <a:r>
              <a:rPr lang="en-US" dirty="0"/>
              <a:t> work to solve, Hence, the total work is O(</a:t>
            </a:r>
            <a:r>
              <a:rPr lang="en-US" dirty="0" err="1"/>
              <a:t>d</a:t>
            </a:r>
            <a:r>
              <a:rPr lang="en-US" baseline="30000" dirty="0" err="1"/>
              <a:t>c</a:t>
            </a:r>
            <a:r>
              <a:rPr lang="en-US" dirty="0" err="1"/>
              <a:t>n</a:t>
            </a:r>
            <a:r>
              <a:rPr lang="en-US" dirty="0"/>
              <a:t>/c), which is linear in n; without the decomposition, the total work is O(</a:t>
            </a:r>
            <a:r>
              <a:rPr lang="en-US" dirty="0" err="1"/>
              <a:t>d</a:t>
            </a:r>
            <a:r>
              <a:rPr lang="en-US" baseline="30000" dirty="0" err="1"/>
              <a:t>n</a:t>
            </a:r>
            <a:r>
              <a:rPr lang="en-US" dirty="0"/>
              <a:t>), which is exponential in n. </a:t>
            </a:r>
          </a:p>
          <a:p>
            <a:r>
              <a:rPr lang="en-US" b="1" dirty="0"/>
              <a:t>Let's make this more concrete:</a:t>
            </a:r>
            <a:r>
              <a:rPr lang="en-US" dirty="0"/>
              <a:t> </a:t>
            </a:r>
          </a:p>
          <a:p>
            <a:r>
              <a:rPr lang="en-US" dirty="0"/>
              <a:t>dividing a Boolean CSP with n = 80 into four subproblems with c = 20 reduces the worst-case solution time from the lifetime of the universe down to less than a second.</a:t>
            </a:r>
          </a:p>
          <a:p>
            <a:r>
              <a:rPr lang="en-US" dirty="0"/>
              <a:t>Completely independent subproblems are delicious</a:t>
            </a:r>
          </a:p>
          <a:p>
            <a:r>
              <a:rPr lang="en-US" dirty="0"/>
              <a:t>the subproblems of a CSP are connected. </a:t>
            </a:r>
          </a:p>
          <a:p>
            <a:r>
              <a:rPr lang="en-US" dirty="0"/>
              <a:t>any tree-structured CSP can be solved in time linear in the number of variables.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31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311A-F238-4E3F-97E5-A1EB7220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 has the following steps: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BD709-7C77-460E-9836-CDDDFA1BA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0450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>
                <a:solidFill>
                  <a:srgbClr val="7030A0"/>
                </a:solidFill>
              </a:rPr>
              <a:t>Choose any variable as the root of the tree, and order the variables from the root to the leaves in such a way that every node's parent in the tree precedes it in the ordering. </a:t>
            </a:r>
          </a:p>
          <a:p>
            <a:pPr algn="just"/>
            <a:r>
              <a:rPr lang="en-US" dirty="0">
                <a:solidFill>
                  <a:srgbClr val="7030A0"/>
                </a:solidFill>
              </a:rPr>
              <a:t>Label the variables X</a:t>
            </a:r>
            <a:r>
              <a:rPr lang="en-US" baseline="-25000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, . . . , </a:t>
            </a:r>
            <a:r>
              <a:rPr lang="en-US" dirty="0" err="1">
                <a:solidFill>
                  <a:srgbClr val="7030A0"/>
                </a:solidFill>
              </a:rPr>
              <a:t>X</a:t>
            </a:r>
            <a:r>
              <a:rPr lang="en-US" baseline="-25000" dirty="0" err="1">
                <a:solidFill>
                  <a:srgbClr val="7030A0"/>
                </a:solidFill>
              </a:rPr>
              <a:t>n</a:t>
            </a:r>
            <a:r>
              <a:rPr lang="en-US" dirty="0">
                <a:solidFill>
                  <a:srgbClr val="7030A0"/>
                </a:solidFill>
              </a:rPr>
              <a:t> in order. </a:t>
            </a:r>
          </a:p>
          <a:p>
            <a:pPr algn="just"/>
            <a:r>
              <a:rPr lang="en-US" dirty="0">
                <a:solidFill>
                  <a:srgbClr val="7030A0"/>
                </a:solidFill>
              </a:rPr>
              <a:t>Now, every variable except the root has exactly one parent variable.</a:t>
            </a:r>
          </a:p>
          <a:p>
            <a:pPr algn="just"/>
            <a:r>
              <a:rPr lang="en-US" dirty="0">
                <a:solidFill>
                  <a:srgbClr val="7030A0"/>
                </a:solidFill>
              </a:rPr>
              <a:t>For j from n down to 2, apply arc consistency to the arc (X</a:t>
            </a:r>
            <a:r>
              <a:rPr lang="en-US" baseline="-25000" dirty="0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X</a:t>
            </a:r>
            <a:r>
              <a:rPr lang="en-US" baseline="-25000" dirty="0" err="1">
                <a:solidFill>
                  <a:srgbClr val="7030A0"/>
                </a:solidFill>
              </a:rPr>
              <a:t>j</a:t>
            </a:r>
            <a:r>
              <a:rPr lang="en-US" dirty="0">
                <a:solidFill>
                  <a:srgbClr val="7030A0"/>
                </a:solidFill>
              </a:rPr>
              <a:t>), where X</a:t>
            </a:r>
            <a:r>
              <a:rPr lang="en-US" baseline="-25000" dirty="0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 is the parent of </a:t>
            </a:r>
            <a:r>
              <a:rPr lang="en-US" dirty="0" err="1">
                <a:solidFill>
                  <a:srgbClr val="7030A0"/>
                </a:solidFill>
              </a:rPr>
              <a:t>X</a:t>
            </a:r>
            <a:r>
              <a:rPr lang="en-US" baseline="-25000" dirty="0" err="1">
                <a:solidFill>
                  <a:srgbClr val="7030A0"/>
                </a:solidFill>
              </a:rPr>
              <a:t>j</a:t>
            </a:r>
            <a:r>
              <a:rPr lang="en-US" dirty="0">
                <a:solidFill>
                  <a:srgbClr val="7030A0"/>
                </a:solidFill>
              </a:rPr>
              <a:t>, removing values from DOMAIN[X</a:t>
            </a:r>
            <a:r>
              <a:rPr lang="en-US" baseline="-25000" dirty="0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as necessary.</a:t>
            </a:r>
          </a:p>
          <a:p>
            <a:pPr algn="just"/>
            <a:r>
              <a:rPr lang="en-US" dirty="0">
                <a:solidFill>
                  <a:srgbClr val="7030A0"/>
                </a:solidFill>
              </a:rPr>
              <a:t>For j from 1 to n, assign any value for </a:t>
            </a:r>
            <a:r>
              <a:rPr lang="en-US" dirty="0" err="1">
                <a:solidFill>
                  <a:srgbClr val="7030A0"/>
                </a:solidFill>
              </a:rPr>
              <a:t>Xj</a:t>
            </a:r>
            <a:r>
              <a:rPr lang="en-US" dirty="0">
                <a:solidFill>
                  <a:srgbClr val="7030A0"/>
                </a:solidFill>
              </a:rPr>
              <a:t> consistent with the value assigned for Xi, where Xi is the parent of </a:t>
            </a:r>
            <a:r>
              <a:rPr lang="en-US" dirty="0" err="1">
                <a:solidFill>
                  <a:srgbClr val="7030A0"/>
                </a:solidFill>
              </a:rPr>
              <a:t>Xj</a:t>
            </a:r>
            <a:r>
              <a:rPr lang="en-US" dirty="0">
                <a:solidFill>
                  <a:srgbClr val="7030A0"/>
                </a:solidFill>
              </a:rPr>
              <a:t>.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A7C137-738B-48E7-AF47-7749DAB983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/>
              <a:t>Key Points:</a:t>
            </a:r>
          </a:p>
          <a:p>
            <a:pPr algn="just"/>
            <a:r>
              <a:rPr lang="en-US" dirty="0"/>
              <a:t>after step 2 the CSP is directionally arc-consistent, so the assignment of values in step 3 requires no backtracking.</a:t>
            </a:r>
          </a:p>
          <a:p>
            <a:pPr algn="just"/>
            <a:r>
              <a:rPr lang="en-US" dirty="0"/>
              <a:t>by applying the arc-consistency checks in reverse order in step 2, the algorithm ensures that any deleted values cannot endanger the consistency of arcs that have been processed already.</a:t>
            </a:r>
          </a:p>
          <a:p>
            <a:pPr algn="just"/>
            <a:r>
              <a:rPr lang="en-US" dirty="0"/>
              <a:t>The complete algorithm runs in time O(nd</a:t>
            </a:r>
            <a:r>
              <a:rPr lang="en-US" baseline="30000" dirty="0"/>
              <a:t>2</a:t>
            </a:r>
            <a:r>
              <a:rPr lang="en-US" dirty="0"/>
              <a:t>).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83980-FDF2-4945-B87A-C212B28249A0}"/>
              </a:ext>
            </a:extLst>
          </p:cNvPr>
          <p:cNvSpPr txBox="1"/>
          <p:nvPr/>
        </p:nvSpPr>
        <p:spPr>
          <a:xfrm>
            <a:off x="777826" y="5715298"/>
            <a:ext cx="10788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Now that we have an efficient algorithm for trees, constraint graphs can be reduced to trees somehow. By,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based on removing nodes -&gt;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assigning values to some variables so that the remaining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variables form a tree.</a:t>
            </a: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based on collapsing nodes together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52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C8B77-EC43-4C86-A431-02C459824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0166" y="337625"/>
            <a:ext cx="5569634" cy="5839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based on removing nodes -&gt;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assigning values to some variables so that the remaining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variables form a tree.</a:t>
            </a:r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delete South Australia, the graph would become a tree</a:t>
            </a:r>
          </a:p>
          <a:p>
            <a:endParaRPr lang="en-US" sz="1800" dirty="0">
              <a:latin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</a:rPr>
              <a:t>by fixing a value for SA and deleting from the domains of the other variables any values that are inconsistent with the value chosen for SA.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any solution after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SA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and its constraints are removed will be consistent with the value chosen for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SA.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complicated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with higher-order constraints.) Therefore, we can solve the remaining tree with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algorithm given above and thus solve the whole problem.</a:t>
            </a:r>
            <a:endParaRPr lang="en-IN" sz="1800" dirty="0">
              <a:latin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29843-248A-4C6A-9D09-9CA956913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92369"/>
            <a:ext cx="5181600" cy="568459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value chosen for </a:t>
            </a:r>
            <a:r>
              <a:rPr lang="en-US" sz="1800" b="1" i="1" u="none" strike="noStrike" baseline="0" dirty="0">
                <a:latin typeface="Arial" panose="020B0604020202020204" pitchFamily="34" charset="0"/>
              </a:rPr>
              <a:t>SA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could be the wrong one, so we would need to try each of them. The general algorithm is as follows:</a:t>
            </a:r>
            <a:endParaRPr lang="en-IN" sz="1800" b="0" i="0" u="none" strike="noStrike" baseline="0" dirty="0">
              <a:latin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Choose a subset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S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from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VARIABLES[</a:t>
            </a:r>
            <a:r>
              <a:rPr lang="en-US" sz="1800" b="1" i="0" u="none" strike="noStrike" baseline="0" dirty="0" err="1">
                <a:latin typeface="Times New Roman" panose="02020603050405020304" pitchFamily="18" charset="0"/>
              </a:rPr>
              <a:t>CSp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]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such that the constraint graph becomes a tree after removal of S. S is called a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cycle </a:t>
            </a:r>
            <a:r>
              <a:rPr lang="en-US" sz="1800" b="1" i="0" u="none" strike="noStrike" baseline="0" dirty="0" err="1">
                <a:latin typeface="Times New Roman" panose="02020603050405020304" pitchFamily="18" charset="0"/>
              </a:rPr>
              <a:t>cutset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For each possible assignment to the variables in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S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that satisfies all constraints on S,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(a) remove from the domains of the remaining variables any values that are inconsistent with the assignment for S, and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(b) If the remaining CSP has a solution, return it together with the assignment for S.</a:t>
            </a: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If the cycle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cutset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has size </a:t>
            </a:r>
            <a:r>
              <a:rPr lang="en-US" sz="1800" b="1" i="1" u="none" strike="noStrike" baseline="0" dirty="0">
                <a:latin typeface="Times New Roman" panose="02020603050405020304" pitchFamily="18" charset="0"/>
              </a:rPr>
              <a:t>c,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then the total runtime is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O(</a:t>
            </a:r>
            <a:r>
              <a:rPr lang="en-US" sz="1800" b="0" i="1" u="none" strike="noStrike" baseline="0" dirty="0" err="1">
                <a:latin typeface="Arial" panose="020B0604020202020204" pitchFamily="34" charset="0"/>
              </a:rPr>
              <a:t>d</a:t>
            </a:r>
            <a:r>
              <a:rPr lang="en-US" sz="1800" b="0" i="1" u="none" strike="noStrike" baseline="30000" dirty="0" err="1">
                <a:latin typeface="Arial" panose="020B0604020202020204" pitchFamily="34" charset="0"/>
              </a:rPr>
              <a:t>C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.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(n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- 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c)d</a:t>
            </a:r>
            <a:r>
              <a:rPr lang="en-US" sz="1800" b="0" i="1" u="none" strike="noStrike" baseline="30000" dirty="0">
                <a:latin typeface="Arial" panose="020B0604020202020204" pitchFamily="34" charset="0"/>
              </a:rPr>
              <a:t>2</a:t>
            </a:r>
            <a:r>
              <a:rPr lang="en-US" sz="1800" b="0" i="1" u="none" strike="noStrike" baseline="0" dirty="0">
                <a:latin typeface="Arial" panose="020B0604020202020204" pitchFamily="34" charset="0"/>
              </a:rPr>
              <a:t>)</a:t>
            </a:r>
          </a:p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A5EEC2-D8ED-44C8-9DA2-9CF158BF0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90" y="1825625"/>
            <a:ext cx="4184785" cy="160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7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97EE0-F809-4B02-ACB7-C9CFCE52D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4235" y="216392"/>
            <a:ext cx="5555566" cy="475488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b="1" dirty="0">
                <a:solidFill>
                  <a:srgbClr val="FF0000"/>
                </a:solidFill>
              </a:rPr>
              <a:t>Based on constructing a tree decomposition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of the constraint graph into a set of connected subproblems.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Each subproblem is solved independently, and the resulting solutions are then combined.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tree decomposition must satisfy the following 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three requirements: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Every variable in the original problem appears in at least one of the subproblems.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If two variables are connected by a constraint in the original problem, they must appear together (along with the constraint) in at least one of the subproblems.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If a variable appears in two subproblems in the tree, it must appear in every subproblem along the path connecting those subproblems.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19183-01EA-480E-8EE6-EA4699234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7908" y="216392"/>
            <a:ext cx="5555566" cy="664160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First, each subproblem as a "mega-variable" whose domain is the set of all solutions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map-coloring problem with three variables and hence has six solutions-one is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{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WA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=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red, SA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=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blue, NT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=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green).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Then, we solve the constraints connecting the subproblems using the efficient algorithm for trees given earlier.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constraints between subproblems simply insist that the subproblem solutions agree on their shared variables. For example, given the solution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{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WA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=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red, SA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=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blue, NT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= </a:t>
            </a:r>
            <a:r>
              <a:rPr lang="en-US" sz="1800" b="0" i="1" u="none" strike="noStrike" baseline="0" dirty="0" err="1">
                <a:latin typeface="Times New Roman" panose="02020603050405020304" pitchFamily="18" charset="0"/>
              </a:rPr>
              <a:t>greeen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)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for the first subproblem, the only consistent solution for the next subproblem is {SA </a:t>
            </a:r>
            <a:r>
              <a:rPr lang="en-US" sz="1800" b="0" i="0" u="none" strike="noStrike" baseline="0" dirty="0">
                <a:latin typeface="Courier"/>
              </a:rPr>
              <a:t>I=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blue, NT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=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green, Q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=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red).</a:t>
            </a:r>
          </a:p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A given constraint graph admits many tree decompositions; in choosing a decomposition, the aim is to make the subproblems as small as possible.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tree width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one less than the size of the largest subproblem; the tree width of the graph itself is defined to be the minimum tree width among all its tree decompositions.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If a graph has tree width w, and we are given the corresponding tree decomposition, then the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problem can be solved in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O(nd</a:t>
            </a:r>
            <a:r>
              <a:rPr lang="en-US" sz="1800" b="0" i="1" u="none" strike="noStrike" baseline="30000" dirty="0">
                <a:latin typeface="Times New Roman" panose="02020603050405020304" pitchFamily="18" charset="0"/>
              </a:rPr>
              <a:t>W+1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)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time.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Hence,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CSPs with constraint graphs of bounded tree width are solvable in polynomial time.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Unfortunately, finding the decomposition with minimal tree width is NP-hard, but there are heuristic methods that work well in practice.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85CD81-B49D-4189-8C32-1E1EF306A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5" y="4276578"/>
            <a:ext cx="5339859" cy="258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1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1135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</vt:lpstr>
      <vt:lpstr>Times New Roman</vt:lpstr>
      <vt:lpstr>Office Theme</vt:lpstr>
      <vt:lpstr>Formulating Problem Structure</vt:lpstr>
      <vt:lpstr>PowerPoint Presentation</vt:lpstr>
      <vt:lpstr>PowerPoint Presentation</vt:lpstr>
      <vt:lpstr>The algorithm has the following steps: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Kapare</dc:creator>
  <cp:lastModifiedBy>Suresh Kapare</cp:lastModifiedBy>
  <cp:revision>16</cp:revision>
  <dcterms:created xsi:type="dcterms:W3CDTF">2020-11-26T02:55:07Z</dcterms:created>
  <dcterms:modified xsi:type="dcterms:W3CDTF">2020-11-28T04:37:35Z</dcterms:modified>
</cp:coreProperties>
</file>