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F42E1-92C7-4072-A0CD-C33BCCB0867D}"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IN"/>
        </a:p>
      </dgm:t>
    </dgm:pt>
    <dgm:pt modelId="{82A162FE-5947-4D0B-B599-62BF4F9F4D23}">
      <dgm:prSet phldrT="[Text]"/>
      <dgm:spPr/>
      <dgm:t>
        <a:bodyPr/>
        <a:lstStyle/>
        <a:p>
          <a:r>
            <a:rPr lang="en-US" b="1" i="0" dirty="0">
              <a:effectLst/>
              <a:latin typeface="Open Sans"/>
            </a:rPr>
            <a:t>Representational Accuracy:</a:t>
          </a:r>
          <a:r>
            <a:rPr lang="en-US" b="0" i="0" dirty="0">
              <a:effectLst/>
              <a:latin typeface="Open Sans"/>
            </a:rPr>
            <a:t> It should represent all kinds of required knowledge</a:t>
          </a:r>
          <a:endParaRPr lang="en-IN" dirty="0"/>
        </a:p>
      </dgm:t>
    </dgm:pt>
    <dgm:pt modelId="{2749F432-3A78-41CF-8D63-837E67BBB495}" type="parTrans" cxnId="{28630473-E939-4DF0-BF46-41DD0F0DB34C}">
      <dgm:prSet/>
      <dgm:spPr/>
      <dgm:t>
        <a:bodyPr/>
        <a:lstStyle/>
        <a:p>
          <a:endParaRPr lang="en-IN"/>
        </a:p>
      </dgm:t>
    </dgm:pt>
    <dgm:pt modelId="{D0F4EB23-2C9F-45E6-B35F-DA4B01B228C4}" type="sibTrans" cxnId="{28630473-E939-4DF0-BF46-41DD0F0DB34C}">
      <dgm:prSet/>
      <dgm:spPr/>
      <dgm:t>
        <a:bodyPr/>
        <a:lstStyle/>
        <a:p>
          <a:endParaRPr lang="en-IN"/>
        </a:p>
      </dgm:t>
    </dgm:pt>
    <dgm:pt modelId="{9E39223B-739E-4845-8634-40CBECAAA3F6}">
      <dgm:prSet phldrT="[Text]"/>
      <dgm:spPr/>
      <dgm:t>
        <a:bodyPr/>
        <a:lstStyle/>
        <a:p>
          <a:pPr>
            <a:buFont typeface="Arial" panose="020B0604020202020204" pitchFamily="34" charset="0"/>
            <a:buChar char="•"/>
          </a:pPr>
          <a:r>
            <a:rPr lang="en-US" b="1" i="0">
              <a:effectLst/>
              <a:latin typeface="Open Sans"/>
            </a:rPr>
            <a:t>Inferential Adequacy</a:t>
          </a:r>
          <a:r>
            <a:rPr lang="en-US" b="0" i="0">
              <a:effectLst/>
              <a:latin typeface="Open Sans"/>
            </a:rPr>
            <a:t>: It should be able to manipulate the representational structures to produce new knowledge corresponding to the existing structure.</a:t>
          </a:r>
          <a:endParaRPr lang="en-IN" dirty="0"/>
        </a:p>
      </dgm:t>
    </dgm:pt>
    <dgm:pt modelId="{5700FCD2-1DD5-4CFD-95A9-F7912DD5429E}" type="parTrans" cxnId="{B7D20715-80DB-4F2D-9286-C9EA4093D89C}">
      <dgm:prSet/>
      <dgm:spPr/>
      <dgm:t>
        <a:bodyPr/>
        <a:lstStyle/>
        <a:p>
          <a:endParaRPr lang="en-IN"/>
        </a:p>
      </dgm:t>
    </dgm:pt>
    <dgm:pt modelId="{0216A24B-CED6-49C4-B4AE-8EF69D68FA07}" type="sibTrans" cxnId="{B7D20715-80DB-4F2D-9286-C9EA4093D89C}">
      <dgm:prSet/>
      <dgm:spPr/>
      <dgm:t>
        <a:bodyPr/>
        <a:lstStyle/>
        <a:p>
          <a:endParaRPr lang="en-IN"/>
        </a:p>
      </dgm:t>
    </dgm:pt>
    <dgm:pt modelId="{C4343580-30C8-417E-ABAC-2C499CE52BFC}">
      <dgm:prSet phldrT="[Text]"/>
      <dgm:spPr/>
      <dgm:t>
        <a:bodyPr/>
        <a:lstStyle/>
        <a:p>
          <a:pPr>
            <a:buFont typeface="Arial" panose="020B0604020202020204" pitchFamily="34" charset="0"/>
            <a:buChar char="•"/>
          </a:pPr>
          <a:r>
            <a:rPr lang="en-US" b="1" i="0">
              <a:effectLst/>
              <a:latin typeface="Open Sans"/>
            </a:rPr>
            <a:t>Inferential Efficiency</a:t>
          </a:r>
          <a:r>
            <a:rPr lang="en-US" b="0" i="0">
              <a:effectLst/>
              <a:latin typeface="Open Sans"/>
            </a:rPr>
            <a:t>: The ability to direct the inferential knowledge mechanism into the most productive directions by storing appropriate guides.</a:t>
          </a:r>
          <a:endParaRPr lang="en-IN" dirty="0"/>
        </a:p>
      </dgm:t>
    </dgm:pt>
    <dgm:pt modelId="{4AF089D2-ABCA-40AE-B050-FB6DBC6D2C49}" type="parTrans" cxnId="{2BE52753-03F2-4C0E-9465-57CE032E19E2}">
      <dgm:prSet/>
      <dgm:spPr/>
      <dgm:t>
        <a:bodyPr/>
        <a:lstStyle/>
        <a:p>
          <a:endParaRPr lang="en-IN"/>
        </a:p>
      </dgm:t>
    </dgm:pt>
    <dgm:pt modelId="{8656C2EE-E04E-4AB2-9273-A463BAFEFB42}" type="sibTrans" cxnId="{2BE52753-03F2-4C0E-9465-57CE032E19E2}">
      <dgm:prSet/>
      <dgm:spPr/>
      <dgm:t>
        <a:bodyPr/>
        <a:lstStyle/>
        <a:p>
          <a:endParaRPr lang="en-IN"/>
        </a:p>
      </dgm:t>
    </dgm:pt>
    <dgm:pt modelId="{212DC6B3-D18F-4286-BC3B-91096F5B5ABC}">
      <dgm:prSet/>
      <dgm:spPr/>
      <dgm:t>
        <a:bodyPr/>
        <a:lstStyle/>
        <a:p>
          <a:r>
            <a:rPr lang="en-US" b="1" i="0">
              <a:effectLst/>
              <a:latin typeface="Open Sans"/>
            </a:rPr>
            <a:t>Acquisitional efficiency</a:t>
          </a:r>
          <a:r>
            <a:rPr lang="en-US" b="0" i="0">
              <a:effectLst/>
              <a:latin typeface="Open Sans"/>
            </a:rPr>
            <a:t>: The ability to acquire new knowledge easily using automatic methods</a:t>
          </a:r>
          <a:endParaRPr lang="en-IN"/>
        </a:p>
      </dgm:t>
    </dgm:pt>
    <dgm:pt modelId="{D44C5E33-F0AA-4A5A-A755-267BEC43F255}" type="parTrans" cxnId="{16A2B180-DCD3-4608-B2FF-028C078B681F}">
      <dgm:prSet/>
      <dgm:spPr/>
      <dgm:t>
        <a:bodyPr/>
        <a:lstStyle/>
        <a:p>
          <a:endParaRPr lang="en-IN"/>
        </a:p>
      </dgm:t>
    </dgm:pt>
    <dgm:pt modelId="{CB899CFF-3B55-4176-BA30-B389B35A2190}" type="sibTrans" cxnId="{16A2B180-DCD3-4608-B2FF-028C078B681F}">
      <dgm:prSet/>
      <dgm:spPr/>
      <dgm:t>
        <a:bodyPr/>
        <a:lstStyle/>
        <a:p>
          <a:endParaRPr lang="en-IN"/>
        </a:p>
      </dgm:t>
    </dgm:pt>
    <dgm:pt modelId="{577AAC2F-65AB-45B7-A54A-611BCDE12D90}" type="pres">
      <dgm:prSet presAssocID="{E93F42E1-92C7-4072-A0CD-C33BCCB0867D}" presName="Name0" presStyleCnt="0">
        <dgm:presLayoutVars>
          <dgm:chMax val="7"/>
          <dgm:chPref val="7"/>
          <dgm:dir/>
        </dgm:presLayoutVars>
      </dgm:prSet>
      <dgm:spPr/>
    </dgm:pt>
    <dgm:pt modelId="{DF9CBEE2-D137-4122-892B-30CB5C4938D7}" type="pres">
      <dgm:prSet presAssocID="{E93F42E1-92C7-4072-A0CD-C33BCCB0867D}" presName="Name1" presStyleCnt="0"/>
      <dgm:spPr/>
    </dgm:pt>
    <dgm:pt modelId="{B1406F2A-D824-4004-9698-EE392866B7F0}" type="pres">
      <dgm:prSet presAssocID="{E93F42E1-92C7-4072-A0CD-C33BCCB0867D}" presName="cycle" presStyleCnt="0"/>
      <dgm:spPr/>
    </dgm:pt>
    <dgm:pt modelId="{014896FE-B2E3-43A5-A044-95A896FD16EE}" type="pres">
      <dgm:prSet presAssocID="{E93F42E1-92C7-4072-A0CD-C33BCCB0867D}" presName="srcNode" presStyleLbl="node1" presStyleIdx="0" presStyleCnt="4"/>
      <dgm:spPr/>
    </dgm:pt>
    <dgm:pt modelId="{7D4EAFBC-E23E-4005-8821-FDDADEDD49B0}" type="pres">
      <dgm:prSet presAssocID="{E93F42E1-92C7-4072-A0CD-C33BCCB0867D}" presName="conn" presStyleLbl="parChTrans1D2" presStyleIdx="0" presStyleCnt="1"/>
      <dgm:spPr/>
    </dgm:pt>
    <dgm:pt modelId="{37DEF499-3F13-4C38-83EA-38E2CC99523C}" type="pres">
      <dgm:prSet presAssocID="{E93F42E1-92C7-4072-A0CD-C33BCCB0867D}" presName="extraNode" presStyleLbl="node1" presStyleIdx="0" presStyleCnt="4"/>
      <dgm:spPr/>
    </dgm:pt>
    <dgm:pt modelId="{BA536B88-637A-44F6-B25F-7CF192C7C5C5}" type="pres">
      <dgm:prSet presAssocID="{E93F42E1-92C7-4072-A0CD-C33BCCB0867D}" presName="dstNode" presStyleLbl="node1" presStyleIdx="0" presStyleCnt="4"/>
      <dgm:spPr/>
    </dgm:pt>
    <dgm:pt modelId="{4A648AD4-9498-44E1-B3BD-9897078C5A37}" type="pres">
      <dgm:prSet presAssocID="{82A162FE-5947-4D0B-B599-62BF4F9F4D23}" presName="text_1" presStyleLbl="node1" presStyleIdx="0" presStyleCnt="4">
        <dgm:presLayoutVars>
          <dgm:bulletEnabled val="1"/>
        </dgm:presLayoutVars>
      </dgm:prSet>
      <dgm:spPr/>
    </dgm:pt>
    <dgm:pt modelId="{0681F3E1-45B3-4853-9315-68853C38EF15}" type="pres">
      <dgm:prSet presAssocID="{82A162FE-5947-4D0B-B599-62BF4F9F4D23}" presName="accent_1" presStyleCnt="0"/>
      <dgm:spPr/>
    </dgm:pt>
    <dgm:pt modelId="{BED84841-702E-4F58-87BA-389068899BB4}" type="pres">
      <dgm:prSet presAssocID="{82A162FE-5947-4D0B-B599-62BF4F9F4D23}" presName="accentRepeatNode" presStyleLbl="solidFgAcc1" presStyleIdx="0" presStyleCnt="4"/>
      <dgm:spPr/>
    </dgm:pt>
    <dgm:pt modelId="{7A75FB8E-974C-4637-BC0F-475FB0D5C8F8}" type="pres">
      <dgm:prSet presAssocID="{9E39223B-739E-4845-8634-40CBECAAA3F6}" presName="text_2" presStyleLbl="node1" presStyleIdx="1" presStyleCnt="4">
        <dgm:presLayoutVars>
          <dgm:bulletEnabled val="1"/>
        </dgm:presLayoutVars>
      </dgm:prSet>
      <dgm:spPr/>
    </dgm:pt>
    <dgm:pt modelId="{72584D52-22E1-4793-A19F-6F89022FEAEC}" type="pres">
      <dgm:prSet presAssocID="{9E39223B-739E-4845-8634-40CBECAAA3F6}" presName="accent_2" presStyleCnt="0"/>
      <dgm:spPr/>
    </dgm:pt>
    <dgm:pt modelId="{78AF5643-D85A-48CF-A4B3-CDD15359432E}" type="pres">
      <dgm:prSet presAssocID="{9E39223B-739E-4845-8634-40CBECAAA3F6}" presName="accentRepeatNode" presStyleLbl="solidFgAcc1" presStyleIdx="1" presStyleCnt="4"/>
      <dgm:spPr/>
    </dgm:pt>
    <dgm:pt modelId="{26FDFF29-A28E-4C11-B9F5-25F6E80AD275}" type="pres">
      <dgm:prSet presAssocID="{C4343580-30C8-417E-ABAC-2C499CE52BFC}" presName="text_3" presStyleLbl="node1" presStyleIdx="2" presStyleCnt="4">
        <dgm:presLayoutVars>
          <dgm:bulletEnabled val="1"/>
        </dgm:presLayoutVars>
      </dgm:prSet>
      <dgm:spPr/>
    </dgm:pt>
    <dgm:pt modelId="{331D88DF-26E5-48E3-BA1E-D91E0A8202A3}" type="pres">
      <dgm:prSet presAssocID="{C4343580-30C8-417E-ABAC-2C499CE52BFC}" presName="accent_3" presStyleCnt="0"/>
      <dgm:spPr/>
    </dgm:pt>
    <dgm:pt modelId="{1A4A0BC5-538F-4E73-A3F5-9CF566E32503}" type="pres">
      <dgm:prSet presAssocID="{C4343580-30C8-417E-ABAC-2C499CE52BFC}" presName="accentRepeatNode" presStyleLbl="solidFgAcc1" presStyleIdx="2" presStyleCnt="4"/>
      <dgm:spPr/>
    </dgm:pt>
    <dgm:pt modelId="{2283104E-79F8-44B6-8E4B-E4A874247EAE}" type="pres">
      <dgm:prSet presAssocID="{212DC6B3-D18F-4286-BC3B-91096F5B5ABC}" presName="text_4" presStyleLbl="node1" presStyleIdx="3" presStyleCnt="4">
        <dgm:presLayoutVars>
          <dgm:bulletEnabled val="1"/>
        </dgm:presLayoutVars>
      </dgm:prSet>
      <dgm:spPr/>
    </dgm:pt>
    <dgm:pt modelId="{E8C6B4E8-E47F-479A-8251-CD38E71B25B8}" type="pres">
      <dgm:prSet presAssocID="{212DC6B3-D18F-4286-BC3B-91096F5B5ABC}" presName="accent_4" presStyleCnt="0"/>
      <dgm:spPr/>
    </dgm:pt>
    <dgm:pt modelId="{5D264529-97F2-494E-886B-4CA76DEE0469}" type="pres">
      <dgm:prSet presAssocID="{212DC6B3-D18F-4286-BC3B-91096F5B5ABC}" presName="accentRepeatNode" presStyleLbl="solidFgAcc1" presStyleIdx="3" presStyleCnt="4"/>
      <dgm:spPr/>
    </dgm:pt>
  </dgm:ptLst>
  <dgm:cxnLst>
    <dgm:cxn modelId="{F727AB06-DF48-4894-89F9-B177F45691F8}" type="presOf" srcId="{212DC6B3-D18F-4286-BC3B-91096F5B5ABC}" destId="{2283104E-79F8-44B6-8E4B-E4A874247EAE}" srcOrd="0" destOrd="0" presId="urn:microsoft.com/office/officeart/2008/layout/VerticalCurvedList"/>
    <dgm:cxn modelId="{B7D20715-80DB-4F2D-9286-C9EA4093D89C}" srcId="{E93F42E1-92C7-4072-A0CD-C33BCCB0867D}" destId="{9E39223B-739E-4845-8634-40CBECAAA3F6}" srcOrd="1" destOrd="0" parTransId="{5700FCD2-1DD5-4CFD-95A9-F7912DD5429E}" sibTransId="{0216A24B-CED6-49C4-B4AE-8EF69D68FA07}"/>
    <dgm:cxn modelId="{28630473-E939-4DF0-BF46-41DD0F0DB34C}" srcId="{E93F42E1-92C7-4072-A0CD-C33BCCB0867D}" destId="{82A162FE-5947-4D0B-B599-62BF4F9F4D23}" srcOrd="0" destOrd="0" parTransId="{2749F432-3A78-41CF-8D63-837E67BBB495}" sibTransId="{D0F4EB23-2C9F-45E6-B35F-DA4B01B228C4}"/>
    <dgm:cxn modelId="{2BE52753-03F2-4C0E-9465-57CE032E19E2}" srcId="{E93F42E1-92C7-4072-A0CD-C33BCCB0867D}" destId="{C4343580-30C8-417E-ABAC-2C499CE52BFC}" srcOrd="2" destOrd="0" parTransId="{4AF089D2-ABCA-40AE-B050-FB6DBC6D2C49}" sibTransId="{8656C2EE-E04E-4AB2-9273-A463BAFEFB42}"/>
    <dgm:cxn modelId="{16A2B180-DCD3-4608-B2FF-028C078B681F}" srcId="{E93F42E1-92C7-4072-A0CD-C33BCCB0867D}" destId="{212DC6B3-D18F-4286-BC3B-91096F5B5ABC}" srcOrd="3" destOrd="0" parTransId="{D44C5E33-F0AA-4A5A-A755-267BEC43F255}" sibTransId="{CB899CFF-3B55-4176-BA30-B389B35A2190}"/>
    <dgm:cxn modelId="{2C0DB184-65F3-490A-AE22-AABDE3D844B7}" type="presOf" srcId="{E93F42E1-92C7-4072-A0CD-C33BCCB0867D}" destId="{577AAC2F-65AB-45B7-A54A-611BCDE12D90}" srcOrd="0" destOrd="0" presId="urn:microsoft.com/office/officeart/2008/layout/VerticalCurvedList"/>
    <dgm:cxn modelId="{DBD987A9-B4CC-48BC-96C2-A28AFEF59402}" type="presOf" srcId="{82A162FE-5947-4D0B-B599-62BF4F9F4D23}" destId="{4A648AD4-9498-44E1-B3BD-9897078C5A37}" srcOrd="0" destOrd="0" presId="urn:microsoft.com/office/officeart/2008/layout/VerticalCurvedList"/>
    <dgm:cxn modelId="{9574EEB3-B168-41BA-A371-AEF098192D6C}" type="presOf" srcId="{D0F4EB23-2C9F-45E6-B35F-DA4B01B228C4}" destId="{7D4EAFBC-E23E-4005-8821-FDDADEDD49B0}" srcOrd="0" destOrd="0" presId="urn:microsoft.com/office/officeart/2008/layout/VerticalCurvedList"/>
    <dgm:cxn modelId="{F021E0D8-C40A-4BEF-BB90-3C9A96A2A95C}" type="presOf" srcId="{C4343580-30C8-417E-ABAC-2C499CE52BFC}" destId="{26FDFF29-A28E-4C11-B9F5-25F6E80AD275}" srcOrd="0" destOrd="0" presId="urn:microsoft.com/office/officeart/2008/layout/VerticalCurvedList"/>
    <dgm:cxn modelId="{AF67C3F5-3960-4E39-ACE7-F6752D460EBC}" type="presOf" srcId="{9E39223B-739E-4845-8634-40CBECAAA3F6}" destId="{7A75FB8E-974C-4637-BC0F-475FB0D5C8F8}" srcOrd="0" destOrd="0" presId="urn:microsoft.com/office/officeart/2008/layout/VerticalCurvedList"/>
    <dgm:cxn modelId="{A9BF10CB-058B-41FD-956A-CE2AF60A1B4C}" type="presParOf" srcId="{577AAC2F-65AB-45B7-A54A-611BCDE12D90}" destId="{DF9CBEE2-D137-4122-892B-30CB5C4938D7}" srcOrd="0" destOrd="0" presId="urn:microsoft.com/office/officeart/2008/layout/VerticalCurvedList"/>
    <dgm:cxn modelId="{B13C4A48-5A31-45CF-8BC6-C456199828EE}" type="presParOf" srcId="{DF9CBEE2-D137-4122-892B-30CB5C4938D7}" destId="{B1406F2A-D824-4004-9698-EE392866B7F0}" srcOrd="0" destOrd="0" presId="urn:microsoft.com/office/officeart/2008/layout/VerticalCurvedList"/>
    <dgm:cxn modelId="{0703E7EF-C7E3-4608-98A7-38E3C80A3697}" type="presParOf" srcId="{B1406F2A-D824-4004-9698-EE392866B7F0}" destId="{014896FE-B2E3-43A5-A044-95A896FD16EE}" srcOrd="0" destOrd="0" presId="urn:microsoft.com/office/officeart/2008/layout/VerticalCurvedList"/>
    <dgm:cxn modelId="{C5CD1F82-603C-4530-B41C-83A6FC5BF2EE}" type="presParOf" srcId="{B1406F2A-D824-4004-9698-EE392866B7F0}" destId="{7D4EAFBC-E23E-4005-8821-FDDADEDD49B0}" srcOrd="1" destOrd="0" presId="urn:microsoft.com/office/officeart/2008/layout/VerticalCurvedList"/>
    <dgm:cxn modelId="{34263457-6740-4A8C-BB9E-EF8440A7CE17}" type="presParOf" srcId="{B1406F2A-D824-4004-9698-EE392866B7F0}" destId="{37DEF499-3F13-4C38-83EA-38E2CC99523C}" srcOrd="2" destOrd="0" presId="urn:microsoft.com/office/officeart/2008/layout/VerticalCurvedList"/>
    <dgm:cxn modelId="{A92E5277-809D-47AF-9DB1-3A4B814162C7}" type="presParOf" srcId="{B1406F2A-D824-4004-9698-EE392866B7F0}" destId="{BA536B88-637A-44F6-B25F-7CF192C7C5C5}" srcOrd="3" destOrd="0" presId="urn:microsoft.com/office/officeart/2008/layout/VerticalCurvedList"/>
    <dgm:cxn modelId="{36929688-5AFF-40CF-8A8F-477D5656F441}" type="presParOf" srcId="{DF9CBEE2-D137-4122-892B-30CB5C4938D7}" destId="{4A648AD4-9498-44E1-B3BD-9897078C5A37}" srcOrd="1" destOrd="0" presId="urn:microsoft.com/office/officeart/2008/layout/VerticalCurvedList"/>
    <dgm:cxn modelId="{A1BC96F9-1184-4252-98E4-59EC184318F7}" type="presParOf" srcId="{DF9CBEE2-D137-4122-892B-30CB5C4938D7}" destId="{0681F3E1-45B3-4853-9315-68853C38EF15}" srcOrd="2" destOrd="0" presId="urn:microsoft.com/office/officeart/2008/layout/VerticalCurvedList"/>
    <dgm:cxn modelId="{A5A85A6B-E520-41C1-B6EE-003E273666ED}" type="presParOf" srcId="{0681F3E1-45B3-4853-9315-68853C38EF15}" destId="{BED84841-702E-4F58-87BA-389068899BB4}" srcOrd="0" destOrd="0" presId="urn:microsoft.com/office/officeart/2008/layout/VerticalCurvedList"/>
    <dgm:cxn modelId="{6BFFDA30-B7A6-410C-9836-06D7476C66BC}" type="presParOf" srcId="{DF9CBEE2-D137-4122-892B-30CB5C4938D7}" destId="{7A75FB8E-974C-4637-BC0F-475FB0D5C8F8}" srcOrd="3" destOrd="0" presId="urn:microsoft.com/office/officeart/2008/layout/VerticalCurvedList"/>
    <dgm:cxn modelId="{CCE752AF-7B21-4331-8B32-F3E4188C0F34}" type="presParOf" srcId="{DF9CBEE2-D137-4122-892B-30CB5C4938D7}" destId="{72584D52-22E1-4793-A19F-6F89022FEAEC}" srcOrd="4" destOrd="0" presId="urn:microsoft.com/office/officeart/2008/layout/VerticalCurvedList"/>
    <dgm:cxn modelId="{BF74BD25-9966-4AB1-8F48-C0922428446B}" type="presParOf" srcId="{72584D52-22E1-4793-A19F-6F89022FEAEC}" destId="{78AF5643-D85A-48CF-A4B3-CDD15359432E}" srcOrd="0" destOrd="0" presId="urn:microsoft.com/office/officeart/2008/layout/VerticalCurvedList"/>
    <dgm:cxn modelId="{05D5DD8B-F384-4CDF-930C-D919CB24A473}" type="presParOf" srcId="{DF9CBEE2-D137-4122-892B-30CB5C4938D7}" destId="{26FDFF29-A28E-4C11-B9F5-25F6E80AD275}" srcOrd="5" destOrd="0" presId="urn:microsoft.com/office/officeart/2008/layout/VerticalCurvedList"/>
    <dgm:cxn modelId="{C032255C-48CB-48DF-8409-7929F213CB36}" type="presParOf" srcId="{DF9CBEE2-D137-4122-892B-30CB5C4938D7}" destId="{331D88DF-26E5-48E3-BA1E-D91E0A8202A3}" srcOrd="6" destOrd="0" presId="urn:microsoft.com/office/officeart/2008/layout/VerticalCurvedList"/>
    <dgm:cxn modelId="{59CEA91C-1878-455D-A565-96E332A5A2FA}" type="presParOf" srcId="{331D88DF-26E5-48E3-BA1E-D91E0A8202A3}" destId="{1A4A0BC5-538F-4E73-A3F5-9CF566E32503}" srcOrd="0" destOrd="0" presId="urn:microsoft.com/office/officeart/2008/layout/VerticalCurvedList"/>
    <dgm:cxn modelId="{DD03556A-9888-4BC1-A96F-22CF1A234415}" type="presParOf" srcId="{DF9CBEE2-D137-4122-892B-30CB5C4938D7}" destId="{2283104E-79F8-44B6-8E4B-E4A874247EAE}" srcOrd="7" destOrd="0" presId="urn:microsoft.com/office/officeart/2008/layout/VerticalCurvedList"/>
    <dgm:cxn modelId="{2F5C4918-365F-4B1F-9B96-9EB3F501ED55}" type="presParOf" srcId="{DF9CBEE2-D137-4122-892B-30CB5C4938D7}" destId="{E8C6B4E8-E47F-479A-8251-CD38E71B25B8}" srcOrd="8" destOrd="0" presId="urn:microsoft.com/office/officeart/2008/layout/VerticalCurvedList"/>
    <dgm:cxn modelId="{F251DF88-50B8-4681-99ED-3DE7FB53BF57}" type="presParOf" srcId="{E8C6B4E8-E47F-479A-8251-CD38E71B25B8}" destId="{5D264529-97F2-494E-886B-4CA76DEE04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EAFBC-E23E-4005-8821-FDDADEDD49B0}">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48AD4-9498-44E1-B3BD-9897078C5A37}">
      <dsp:nvSpPr>
        <dsp:cNvPr id="0" name=""/>
        <dsp:cNvSpPr/>
      </dsp:nvSpPr>
      <dsp:spPr>
        <a:xfrm>
          <a:off x="610504" y="416587"/>
          <a:ext cx="7440913" cy="83360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61676"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kern="1200" dirty="0">
              <a:effectLst/>
              <a:latin typeface="Open Sans"/>
            </a:rPr>
            <a:t>Representational Accuracy:</a:t>
          </a:r>
          <a:r>
            <a:rPr lang="en-US" sz="1600" b="0" i="0" kern="1200" dirty="0">
              <a:effectLst/>
              <a:latin typeface="Open Sans"/>
            </a:rPr>
            <a:t> It should represent all kinds of required knowledge</a:t>
          </a:r>
          <a:endParaRPr lang="en-IN" sz="1600" kern="1200" dirty="0"/>
        </a:p>
      </dsp:txBody>
      <dsp:txXfrm>
        <a:off x="610504" y="416587"/>
        <a:ext cx="7440913" cy="833607"/>
      </dsp:txXfrm>
    </dsp:sp>
    <dsp:sp modelId="{BED84841-702E-4F58-87BA-389068899BB4}">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5FB8E-974C-4637-BC0F-475FB0D5C8F8}">
      <dsp:nvSpPr>
        <dsp:cNvPr id="0" name=""/>
        <dsp:cNvSpPr/>
      </dsp:nvSpPr>
      <dsp:spPr>
        <a:xfrm>
          <a:off x="1088431" y="1667215"/>
          <a:ext cx="6962986" cy="83360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61676" tIns="40640" rIns="40640" bIns="406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b="1" i="0" kern="1200">
              <a:effectLst/>
              <a:latin typeface="Open Sans"/>
            </a:rPr>
            <a:t>Inferential Adequacy</a:t>
          </a:r>
          <a:r>
            <a:rPr lang="en-US" sz="1600" b="0" i="0" kern="1200">
              <a:effectLst/>
              <a:latin typeface="Open Sans"/>
            </a:rPr>
            <a:t>: It should be able to manipulate the representational structures to produce new knowledge corresponding to the existing structure.</a:t>
          </a:r>
          <a:endParaRPr lang="en-IN" sz="1600" kern="1200" dirty="0"/>
        </a:p>
      </dsp:txBody>
      <dsp:txXfrm>
        <a:off x="1088431" y="1667215"/>
        <a:ext cx="6962986" cy="833607"/>
      </dsp:txXfrm>
    </dsp:sp>
    <dsp:sp modelId="{78AF5643-D85A-48CF-A4B3-CDD15359432E}">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FDFF29-A28E-4C11-B9F5-25F6E80AD275}">
      <dsp:nvSpPr>
        <dsp:cNvPr id="0" name=""/>
        <dsp:cNvSpPr/>
      </dsp:nvSpPr>
      <dsp:spPr>
        <a:xfrm>
          <a:off x="1088431" y="2917843"/>
          <a:ext cx="6962986" cy="83360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61676" tIns="40640" rIns="40640" bIns="406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b="1" i="0" kern="1200">
              <a:effectLst/>
              <a:latin typeface="Open Sans"/>
            </a:rPr>
            <a:t>Inferential Efficiency</a:t>
          </a:r>
          <a:r>
            <a:rPr lang="en-US" sz="1600" b="0" i="0" kern="1200">
              <a:effectLst/>
              <a:latin typeface="Open Sans"/>
            </a:rPr>
            <a:t>: The ability to direct the inferential knowledge mechanism into the most productive directions by storing appropriate guides.</a:t>
          </a:r>
          <a:endParaRPr lang="en-IN" sz="1600" kern="1200" dirty="0"/>
        </a:p>
      </dsp:txBody>
      <dsp:txXfrm>
        <a:off x="1088431" y="2917843"/>
        <a:ext cx="6962986" cy="833607"/>
      </dsp:txXfrm>
    </dsp:sp>
    <dsp:sp modelId="{1A4A0BC5-538F-4E73-A3F5-9CF566E32503}">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83104E-79F8-44B6-8E4B-E4A874247EAE}">
      <dsp:nvSpPr>
        <dsp:cNvPr id="0" name=""/>
        <dsp:cNvSpPr/>
      </dsp:nvSpPr>
      <dsp:spPr>
        <a:xfrm>
          <a:off x="610504" y="4168472"/>
          <a:ext cx="7440913" cy="83360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61676"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kern="1200">
              <a:effectLst/>
              <a:latin typeface="Open Sans"/>
            </a:rPr>
            <a:t>Acquisitional efficiency</a:t>
          </a:r>
          <a:r>
            <a:rPr lang="en-US" sz="1600" b="0" i="0" kern="1200">
              <a:effectLst/>
              <a:latin typeface="Open Sans"/>
            </a:rPr>
            <a:t>: The ability to acquire new knowledge easily using automatic methods</a:t>
          </a:r>
          <a:endParaRPr lang="en-IN" sz="1600" kern="1200"/>
        </a:p>
      </dsp:txBody>
      <dsp:txXfrm>
        <a:off x="610504" y="4168472"/>
        <a:ext cx="7440913" cy="833607"/>
      </dsp:txXfrm>
    </dsp:sp>
    <dsp:sp modelId="{5D264529-97F2-494E-886B-4CA76DEE0469}">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260F-BFDD-4488-815B-DE61887FE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62E2DE-B33F-4DFB-984D-57B8AFEDF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DD83B1-0E79-470E-9FAE-1D14F6B07F49}"/>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658C4FD4-20E5-4317-BBF4-F0964B863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95223-5BDA-4D6B-9EFD-D9AC877F42BE}"/>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55226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6003-0565-440F-9684-E169ED2E9F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B7278-4FB3-45FC-9D74-48FB59F5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91C92-E590-4A20-9DF3-0408922722A0}"/>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DC5EA934-D9E2-4E36-82D5-406B65B01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25097-E0B1-4FA5-B2A0-648FF55A0153}"/>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96486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22325-DCEA-4E41-B09E-50A82999BA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AC026-5F35-4447-AF56-AEC06A24F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C5DAB-3040-4996-92C1-F91FAD02515C}"/>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31A329F2-51B1-4750-9957-14E25328C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AD6E6-4125-4824-91CD-FDF310881AE6}"/>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192854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6B61-48FA-4409-8138-AB5A4840E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F723C7-A652-475A-B0EA-CF1F18F60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3CC6A-B5AF-480B-A8C9-AE3E77FE5907}"/>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FDFD9C8D-0D55-4C1F-9266-95884C338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3F609-B453-4DEE-84E5-28F699861C20}"/>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419426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2E29-2927-4325-9227-BA08161B1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B29123-CE3B-41F9-BA50-3D9B3AFFB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02C7E-0418-4B20-9EC7-5C0B46560E5D}"/>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4374AE70-AF17-4C23-BE64-FFC31E810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DEC719-C5E6-4A00-9E0E-5141F6242FDD}"/>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272369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0A70-4B11-4C95-A981-4FF9326931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786CA-7603-44B5-B051-29B5E1590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8C196E-6132-4328-8263-C2EC8BE3A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C677EF-99B0-4191-9EB9-7788F0CA05A0}"/>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6" name="Footer Placeholder 5">
            <a:extLst>
              <a:ext uri="{FF2B5EF4-FFF2-40B4-BE49-F238E27FC236}">
                <a16:creationId xmlns:a16="http://schemas.microsoft.com/office/drawing/2014/main" id="{C7A3065E-F2F9-450A-B22B-E114D438F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955E6-D75D-44D1-B63B-922BEFC9372C}"/>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61835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1381-C4B1-4E83-BF92-4910BC9193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D43BF-91FC-45A9-8DAA-C9ED2D3E3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DCAB5-0E90-4985-AF74-04650F89D0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4027FB-9BF9-4A97-8D20-E45B16919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BD8E3-27C5-4FEC-9C68-36670963F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D81DAD-58BF-4202-884B-57683E360EFF}"/>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8" name="Footer Placeholder 7">
            <a:extLst>
              <a:ext uri="{FF2B5EF4-FFF2-40B4-BE49-F238E27FC236}">
                <a16:creationId xmlns:a16="http://schemas.microsoft.com/office/drawing/2014/main" id="{A6B2CF05-1917-4660-8105-64EFA12DA2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B5CDC6-05B6-4EEB-99BA-E8995E3F7600}"/>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401371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547E-1839-4063-894C-6BFDEBD0F7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F4624E-18F9-4422-823C-8BCABA23114A}"/>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4" name="Footer Placeholder 3">
            <a:extLst>
              <a:ext uri="{FF2B5EF4-FFF2-40B4-BE49-F238E27FC236}">
                <a16:creationId xmlns:a16="http://schemas.microsoft.com/office/drawing/2014/main" id="{5BB5C814-653D-40AD-A254-B18E0998DF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744619-9B91-4926-86AE-6EE5A223FDC2}"/>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136589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FD653-FCC2-4B25-B986-914261932A5E}"/>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3" name="Footer Placeholder 2">
            <a:extLst>
              <a:ext uri="{FF2B5EF4-FFF2-40B4-BE49-F238E27FC236}">
                <a16:creationId xmlns:a16="http://schemas.microsoft.com/office/drawing/2014/main" id="{25689291-ECF3-43F3-857F-BA5B87C8C2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905F20-E5CE-40E6-B3A5-7C38A68D7473}"/>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407806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7599-A7C3-413D-8E9A-7C5B8BC32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80DB1-9259-43FB-8EDC-1F79E8B4C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B1C111-3C8F-4355-B691-675AF99C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F12AB-EE38-48D4-B6B0-F0D4C63BB126}"/>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6" name="Footer Placeholder 5">
            <a:extLst>
              <a:ext uri="{FF2B5EF4-FFF2-40B4-BE49-F238E27FC236}">
                <a16:creationId xmlns:a16="http://schemas.microsoft.com/office/drawing/2014/main" id="{A78DD5CD-56E2-45F3-9DA9-B7913B2F7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E5FE4-8C04-42CE-AD62-1F4E2106F0EF}"/>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395109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FB8B-0F85-4124-8EDC-98BD8181B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A52DBC-5A25-47CE-A4E9-6BE18E6A6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E95F9A-73E8-41FA-8E3B-4ECD8B16E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FC43B-EA94-444C-B881-C1A8E8026B01}"/>
              </a:ext>
            </a:extLst>
          </p:cNvPr>
          <p:cNvSpPr>
            <a:spLocks noGrp="1"/>
          </p:cNvSpPr>
          <p:nvPr>
            <p:ph type="dt" sz="half" idx="10"/>
          </p:nvPr>
        </p:nvSpPr>
        <p:spPr/>
        <p:txBody>
          <a:bodyPr/>
          <a:lstStyle/>
          <a:p>
            <a:fld id="{E6FC9D1A-39F6-4D5D-808E-F4A7E51EA92B}" type="datetimeFigureOut">
              <a:rPr lang="en-IN" smtClean="0"/>
              <a:t>02-12-2020</a:t>
            </a:fld>
            <a:endParaRPr lang="en-IN"/>
          </a:p>
        </p:txBody>
      </p:sp>
      <p:sp>
        <p:nvSpPr>
          <p:cNvPr id="6" name="Footer Placeholder 5">
            <a:extLst>
              <a:ext uri="{FF2B5EF4-FFF2-40B4-BE49-F238E27FC236}">
                <a16:creationId xmlns:a16="http://schemas.microsoft.com/office/drawing/2014/main" id="{4AE844B9-3514-42AF-BA42-78358632C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CA717-9A1D-4E73-BC0F-19127C3A6B3D}"/>
              </a:ext>
            </a:extLst>
          </p:cNvPr>
          <p:cNvSpPr>
            <a:spLocks noGrp="1"/>
          </p:cNvSpPr>
          <p:nvPr>
            <p:ph type="sldNum" sz="quarter" idx="12"/>
          </p:nvPr>
        </p:nvSpPr>
        <p:spPr/>
        <p:txBody>
          <a:bodyPr/>
          <a:lstStyle/>
          <a:p>
            <a:fld id="{1194741F-0236-46FF-AFAD-02E224BD14A0}" type="slidenum">
              <a:rPr lang="en-IN" smtClean="0"/>
              <a:t>‹#›</a:t>
            </a:fld>
            <a:endParaRPr lang="en-IN"/>
          </a:p>
        </p:txBody>
      </p:sp>
    </p:spTree>
    <p:extLst>
      <p:ext uri="{BB962C8B-B14F-4D97-AF65-F5344CB8AC3E}">
        <p14:creationId xmlns:p14="http://schemas.microsoft.com/office/powerpoint/2010/main" val="128127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C2FD2-3348-4AE8-8258-302B69806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56F82-5D3C-4279-A4B4-B1A2E4DAD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8E622-D2B0-4E07-8E7C-2177C2515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C9D1A-39F6-4D5D-808E-F4A7E51EA92B}" type="datetimeFigureOut">
              <a:rPr lang="en-IN" smtClean="0"/>
              <a:t>02-12-2020</a:t>
            </a:fld>
            <a:endParaRPr lang="en-IN"/>
          </a:p>
        </p:txBody>
      </p:sp>
      <p:sp>
        <p:nvSpPr>
          <p:cNvPr id="5" name="Footer Placeholder 4">
            <a:extLst>
              <a:ext uri="{FF2B5EF4-FFF2-40B4-BE49-F238E27FC236}">
                <a16:creationId xmlns:a16="http://schemas.microsoft.com/office/drawing/2014/main" id="{83F04F91-16C3-4778-93F6-C33544CCE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087E8-B52B-412C-BB0C-76D8CEBC9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4741F-0236-46FF-AFAD-02E224BD14A0}" type="slidenum">
              <a:rPr lang="en-IN" smtClean="0"/>
              <a:t>‹#›</a:t>
            </a:fld>
            <a:endParaRPr lang="en-IN"/>
          </a:p>
        </p:txBody>
      </p:sp>
    </p:spTree>
    <p:extLst>
      <p:ext uri="{BB962C8B-B14F-4D97-AF65-F5344CB8AC3E}">
        <p14:creationId xmlns:p14="http://schemas.microsoft.com/office/powerpoint/2010/main" val="89002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edureka.co/blog/what-is-a-datab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edureka.co/blog/knowledge-representation-in-ai/#requirements" TargetMode="External"/><Relationship Id="rId3" Type="http://schemas.openxmlformats.org/officeDocument/2006/relationships/hyperlink" Target="https://www.edureka.co/blog/knowledge-representation-in-ai/#knowledge" TargetMode="External"/><Relationship Id="rId7" Type="http://schemas.openxmlformats.org/officeDocument/2006/relationships/hyperlink" Target="https://www.edureka.co/blog/knowledge-representation-in-ai/#techniques" TargetMode="External"/><Relationship Id="rId2" Type="http://schemas.openxmlformats.org/officeDocument/2006/relationships/hyperlink" Target="https://www.edureka.co/ai-deep-learning-with-tensorflow" TargetMode="External"/><Relationship Id="rId1" Type="http://schemas.openxmlformats.org/officeDocument/2006/relationships/slideLayout" Target="../slideLayouts/slideLayout2.xml"/><Relationship Id="rId6" Type="http://schemas.openxmlformats.org/officeDocument/2006/relationships/hyperlink" Target="https://www.edureka.co/blog/knowledge-representation-in-ai/#relation" TargetMode="External"/><Relationship Id="rId5" Type="http://schemas.openxmlformats.org/officeDocument/2006/relationships/hyperlink" Target="https://www.edureka.co/blog/knowledge-representation-in-ai/#cycle" TargetMode="External"/><Relationship Id="rId4" Type="http://schemas.openxmlformats.org/officeDocument/2006/relationships/hyperlink" Target="https://www.edureka.co/blog/knowledge-representation-in-ai/#types" TargetMode="External"/><Relationship Id="rId9" Type="http://schemas.openxmlformats.org/officeDocument/2006/relationships/hyperlink" Target="https://www.edureka.co/blog/knowledge-representation-in-ai/#approach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2C573D0F-53EF-4AA7-BB66-B7BFB0E3BDBA}"/>
              </a:ext>
            </a:extLst>
          </p:cNvPr>
          <p:cNvSpPr/>
          <p:nvPr/>
        </p:nvSpPr>
        <p:spPr>
          <a:xfrm>
            <a:off x="2473569" y="0"/>
            <a:ext cx="7244862" cy="6858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D7F5561-8481-4D54-AC74-0FC05B733E9E}"/>
              </a:ext>
            </a:extLst>
          </p:cNvPr>
          <p:cNvSpPr txBox="1"/>
          <p:nvPr/>
        </p:nvSpPr>
        <p:spPr>
          <a:xfrm>
            <a:off x="3831101" y="2705725"/>
            <a:ext cx="4529797" cy="1446550"/>
          </a:xfrm>
          <a:prstGeom prst="rect">
            <a:avLst/>
          </a:prstGeom>
          <a:noFill/>
        </p:spPr>
        <p:txBody>
          <a:bodyPr wrap="square" rtlCol="0">
            <a:spAutoFit/>
          </a:bodyPr>
          <a:lstStyle/>
          <a:p>
            <a:r>
              <a:rPr lang="en-GB" sz="4400" b="1" dirty="0">
                <a:solidFill>
                  <a:schemeClr val="bg1"/>
                </a:solidFill>
                <a:effectLst/>
                <a:latin typeface="+mj-lt"/>
                <a:ea typeface="Calibri" panose="020F0502020204030204" pitchFamily="34" charset="0"/>
              </a:rPr>
              <a:t>KNOWLEDGE AND REASONING </a:t>
            </a:r>
            <a:endParaRPr lang="en-IN" sz="4400" dirty="0">
              <a:solidFill>
                <a:schemeClr val="bg1"/>
              </a:solidFill>
              <a:latin typeface="+mj-lt"/>
            </a:endParaRPr>
          </a:p>
        </p:txBody>
      </p:sp>
      <p:sp>
        <p:nvSpPr>
          <p:cNvPr id="6" name="TextBox 5">
            <a:extLst>
              <a:ext uri="{FF2B5EF4-FFF2-40B4-BE49-F238E27FC236}">
                <a16:creationId xmlns:a16="http://schemas.microsoft.com/office/drawing/2014/main" id="{241244C2-18FB-454D-A69A-3F96949DD306}"/>
              </a:ext>
            </a:extLst>
          </p:cNvPr>
          <p:cNvSpPr txBox="1"/>
          <p:nvPr/>
        </p:nvSpPr>
        <p:spPr>
          <a:xfrm>
            <a:off x="6096000" y="4825218"/>
            <a:ext cx="2264898" cy="646331"/>
          </a:xfrm>
          <a:prstGeom prst="rect">
            <a:avLst/>
          </a:prstGeom>
          <a:noFill/>
        </p:spPr>
        <p:txBody>
          <a:bodyPr wrap="square" rtlCol="0">
            <a:spAutoFit/>
          </a:bodyPr>
          <a:lstStyle/>
          <a:p>
            <a:r>
              <a:rPr lang="en-US" dirty="0"/>
              <a:t>UNIT IV</a:t>
            </a:r>
          </a:p>
          <a:p>
            <a:r>
              <a:rPr lang="en-US" dirty="0"/>
              <a:t>Artificial Intelligence</a:t>
            </a:r>
            <a:endParaRPr lang="en-IN" dirty="0"/>
          </a:p>
        </p:txBody>
      </p:sp>
    </p:spTree>
    <p:extLst>
      <p:ext uri="{BB962C8B-B14F-4D97-AF65-F5344CB8AC3E}">
        <p14:creationId xmlns:p14="http://schemas.microsoft.com/office/powerpoint/2010/main" val="213082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Techniques of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3198056" y="321991"/>
            <a:ext cx="8698522" cy="2585323"/>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Semantic Network Representation</a:t>
            </a:r>
            <a:endParaRPr lang="en-US" b="0" i="0" dirty="0">
              <a:solidFill>
                <a:srgbClr val="4A4A4A"/>
              </a:solidFill>
              <a:effectLst/>
              <a:latin typeface="Open Sans"/>
            </a:endParaRPr>
          </a:p>
          <a:p>
            <a:pPr algn="just"/>
            <a:r>
              <a:rPr lang="en-US" b="0" i="0" dirty="0">
                <a:solidFill>
                  <a:srgbClr val="4A4A4A"/>
                </a:solidFill>
                <a:effectLst/>
                <a:latin typeface="Open Sans"/>
              </a:rPr>
              <a:t>Semantic networks work as an </a:t>
            </a:r>
            <a:r>
              <a:rPr lang="en-US" b="1" i="0" dirty="0">
                <a:solidFill>
                  <a:srgbClr val="4A4A4A"/>
                </a:solidFill>
                <a:effectLst/>
                <a:latin typeface="Open Sans"/>
              </a:rPr>
              <a:t>alternative</a:t>
            </a:r>
            <a:r>
              <a:rPr lang="en-US" b="0" i="0" dirty="0">
                <a:solidFill>
                  <a:srgbClr val="4A4A4A"/>
                </a:solidFill>
                <a:effectLst/>
                <a:latin typeface="Open Sans"/>
              </a:rPr>
              <a:t> of </a:t>
            </a:r>
            <a:r>
              <a:rPr lang="en-US" b="1" i="0" dirty="0">
                <a:solidFill>
                  <a:srgbClr val="4A4A4A"/>
                </a:solidFill>
                <a:effectLst/>
                <a:latin typeface="Open Sans"/>
              </a:rPr>
              <a:t>predicate logic</a:t>
            </a:r>
            <a:r>
              <a:rPr lang="en-US" b="0" i="0" dirty="0">
                <a:solidFill>
                  <a:srgbClr val="4A4A4A"/>
                </a:solidFill>
                <a:effectLst/>
                <a:latin typeface="Open Sans"/>
              </a:rPr>
              <a:t> for knowledge representation. In Semantic networks, you can represent your knowledge in the form of graphical networks. This network consists of nodes representing objects and arcs which describe the relationship between those objects. Also, it categorizes the object in different forms and links those objects.</a:t>
            </a:r>
          </a:p>
          <a:p>
            <a:pPr algn="just"/>
            <a:r>
              <a:rPr lang="en-US" b="0" i="0" dirty="0">
                <a:solidFill>
                  <a:srgbClr val="4A4A4A"/>
                </a:solidFill>
                <a:effectLst/>
                <a:latin typeface="Open Sans"/>
              </a:rPr>
              <a:t>This representation consist of two types of relations:</a:t>
            </a:r>
          </a:p>
          <a:p>
            <a:pPr algn="l">
              <a:buFont typeface="Arial" panose="020B0604020202020204" pitchFamily="34" charset="0"/>
              <a:buChar char="•"/>
            </a:pPr>
            <a:r>
              <a:rPr lang="en-US" b="1" i="0" dirty="0">
                <a:solidFill>
                  <a:srgbClr val="4A4A4A"/>
                </a:solidFill>
                <a:effectLst/>
                <a:latin typeface="Open Sans"/>
              </a:rPr>
              <a:t>IS-A relation (Inheritance)</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Kind-of-relation</a:t>
            </a:r>
            <a:endParaRPr lang="en-US" b="0" i="0" dirty="0">
              <a:solidFill>
                <a:srgbClr val="4A4A4A"/>
              </a:solidFill>
              <a:effectLst/>
              <a:latin typeface="Open Sans"/>
            </a:endParaRPr>
          </a:p>
        </p:txBody>
      </p:sp>
      <p:pic>
        <p:nvPicPr>
          <p:cNvPr id="3" name="Picture 2">
            <a:extLst>
              <a:ext uri="{FF2B5EF4-FFF2-40B4-BE49-F238E27FC236}">
                <a16:creationId xmlns:a16="http://schemas.microsoft.com/office/drawing/2014/main" id="{299DF104-4910-4851-B688-7128827F5486}"/>
              </a:ext>
            </a:extLst>
          </p:cNvPr>
          <p:cNvPicPr>
            <a:picLocks noChangeAspect="1"/>
          </p:cNvPicPr>
          <p:nvPr/>
        </p:nvPicPr>
        <p:blipFill rotWithShape="1">
          <a:blip r:embed="rId2"/>
          <a:srcRect l="39692" t="34454" r="17731" b="20806"/>
          <a:stretch/>
        </p:blipFill>
        <p:spPr>
          <a:xfrm>
            <a:off x="2968283" y="3024554"/>
            <a:ext cx="4023360" cy="3808072"/>
          </a:xfrm>
          <a:prstGeom prst="rect">
            <a:avLst/>
          </a:prstGeom>
        </p:spPr>
      </p:pic>
      <p:sp>
        <p:nvSpPr>
          <p:cNvPr id="11" name="TextBox 10">
            <a:extLst>
              <a:ext uri="{FF2B5EF4-FFF2-40B4-BE49-F238E27FC236}">
                <a16:creationId xmlns:a16="http://schemas.microsoft.com/office/drawing/2014/main" id="{635C0C84-FCC0-497B-B307-96FA99E19902}"/>
              </a:ext>
            </a:extLst>
          </p:cNvPr>
          <p:cNvSpPr txBox="1"/>
          <p:nvPr/>
        </p:nvSpPr>
        <p:spPr>
          <a:xfrm>
            <a:off x="6991643" y="2887682"/>
            <a:ext cx="4904935" cy="3970318"/>
          </a:xfrm>
          <a:prstGeom prst="rect">
            <a:avLst/>
          </a:prstGeom>
          <a:noFill/>
        </p:spPr>
        <p:txBody>
          <a:bodyPr wrap="square">
            <a:spAutoFit/>
          </a:bodyPr>
          <a:lstStyle/>
          <a:p>
            <a:pPr algn="just"/>
            <a:r>
              <a:rPr lang="en-US" b="1" i="0" dirty="0">
                <a:solidFill>
                  <a:srgbClr val="4A4A4A"/>
                </a:solidFill>
                <a:effectLst/>
                <a:latin typeface="Open Sans"/>
              </a:rPr>
              <a:t>Advantages:</a:t>
            </a:r>
            <a:endParaRPr lang="en-US" b="0" i="0" dirty="0">
              <a:solidFill>
                <a:srgbClr val="4A4A4A"/>
              </a:solidFill>
              <a:effectLst/>
              <a:latin typeface="Open Sans"/>
            </a:endParaRPr>
          </a:p>
          <a:p>
            <a:pPr algn="just">
              <a:buFont typeface="Arial" panose="020B0604020202020204" pitchFamily="34" charset="0"/>
              <a:buChar char="•"/>
            </a:pPr>
            <a:r>
              <a:rPr lang="en-US" b="0" i="0" dirty="0">
                <a:solidFill>
                  <a:srgbClr val="4A4A4A"/>
                </a:solidFill>
                <a:effectLst/>
                <a:latin typeface="Open Sans"/>
              </a:rPr>
              <a:t>Semantic networks are a natural representation of knowledge.</a:t>
            </a:r>
          </a:p>
          <a:p>
            <a:pPr algn="just">
              <a:buFont typeface="Arial" panose="020B0604020202020204" pitchFamily="34" charset="0"/>
              <a:buChar char="•"/>
            </a:pPr>
            <a:r>
              <a:rPr lang="en-US" b="0" i="0" dirty="0">
                <a:solidFill>
                  <a:srgbClr val="4A4A4A"/>
                </a:solidFill>
                <a:effectLst/>
                <a:latin typeface="Open Sans"/>
              </a:rPr>
              <a:t>Also, it conveys meaning in a transparent manner.</a:t>
            </a:r>
          </a:p>
          <a:p>
            <a:pPr algn="just">
              <a:buFont typeface="Arial" panose="020B0604020202020204" pitchFamily="34" charset="0"/>
              <a:buChar char="•"/>
            </a:pPr>
            <a:r>
              <a:rPr lang="en-US" b="0" i="0" dirty="0">
                <a:solidFill>
                  <a:srgbClr val="4A4A4A"/>
                </a:solidFill>
                <a:effectLst/>
                <a:latin typeface="Open Sans"/>
              </a:rPr>
              <a:t>These networks are simple and easy to understand.</a:t>
            </a:r>
          </a:p>
          <a:p>
            <a:pPr algn="just"/>
            <a:r>
              <a:rPr lang="en-US" b="1" i="0" dirty="0">
                <a:solidFill>
                  <a:srgbClr val="4A4A4A"/>
                </a:solidFill>
                <a:effectLst/>
                <a:latin typeface="Open Sans"/>
              </a:rPr>
              <a:t>Disadvantages:</a:t>
            </a:r>
            <a:endParaRPr lang="en-US" b="0" i="0" dirty="0">
              <a:solidFill>
                <a:srgbClr val="4A4A4A"/>
              </a:solidFill>
              <a:effectLst/>
              <a:latin typeface="Open Sans"/>
            </a:endParaRPr>
          </a:p>
          <a:p>
            <a:pPr algn="just">
              <a:buFont typeface="Arial" panose="020B0604020202020204" pitchFamily="34" charset="0"/>
              <a:buChar char="•"/>
            </a:pPr>
            <a:r>
              <a:rPr lang="en-US" b="0" i="0" dirty="0">
                <a:solidFill>
                  <a:srgbClr val="4A4A4A"/>
                </a:solidFill>
                <a:effectLst/>
                <a:latin typeface="Open Sans"/>
              </a:rPr>
              <a:t>Semantic networks take more computational time at runtime.</a:t>
            </a:r>
          </a:p>
          <a:p>
            <a:pPr algn="just">
              <a:buFont typeface="Arial" panose="020B0604020202020204" pitchFamily="34" charset="0"/>
              <a:buChar char="•"/>
            </a:pPr>
            <a:r>
              <a:rPr lang="en-US" b="0" i="0" dirty="0">
                <a:solidFill>
                  <a:srgbClr val="4A4A4A"/>
                </a:solidFill>
                <a:effectLst/>
                <a:latin typeface="Open Sans"/>
              </a:rPr>
              <a:t>Also, these are inadequate as they do not have any equivalent quantifiers.</a:t>
            </a:r>
          </a:p>
          <a:p>
            <a:pPr algn="just">
              <a:buFont typeface="Arial" panose="020B0604020202020204" pitchFamily="34" charset="0"/>
              <a:buChar char="•"/>
            </a:pPr>
            <a:r>
              <a:rPr lang="en-US" b="0" i="0" dirty="0">
                <a:solidFill>
                  <a:srgbClr val="4A4A4A"/>
                </a:solidFill>
                <a:effectLst/>
                <a:latin typeface="Open Sans"/>
              </a:rPr>
              <a:t>These networks are not intelligent and depend on the creator of the system.</a:t>
            </a:r>
          </a:p>
        </p:txBody>
      </p:sp>
    </p:spTree>
    <p:extLst>
      <p:ext uri="{BB962C8B-B14F-4D97-AF65-F5344CB8AC3E}">
        <p14:creationId xmlns:p14="http://schemas.microsoft.com/office/powerpoint/2010/main" val="161967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Techniques of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3094892" y="889843"/>
            <a:ext cx="8801686" cy="4801314"/>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Frame Representation</a:t>
            </a:r>
            <a:endParaRPr lang="en-US" b="0" i="0" dirty="0">
              <a:solidFill>
                <a:srgbClr val="4A4A4A"/>
              </a:solidFill>
              <a:effectLst/>
              <a:latin typeface="Open Sans"/>
            </a:endParaRPr>
          </a:p>
          <a:p>
            <a:pPr algn="just"/>
            <a:r>
              <a:rPr lang="en-US" b="0" i="0" dirty="0">
                <a:solidFill>
                  <a:srgbClr val="4A4A4A"/>
                </a:solidFill>
                <a:effectLst/>
                <a:latin typeface="Open Sans"/>
              </a:rPr>
              <a:t>A frame is a</a:t>
            </a:r>
            <a:r>
              <a:rPr lang="en-US" b="1" i="0" dirty="0">
                <a:solidFill>
                  <a:srgbClr val="4A4A4A"/>
                </a:solidFill>
                <a:effectLst/>
                <a:latin typeface="Open Sans"/>
              </a:rPr>
              <a:t> record</a:t>
            </a:r>
            <a:r>
              <a:rPr lang="en-US" b="0" i="0" dirty="0">
                <a:solidFill>
                  <a:srgbClr val="4A4A4A"/>
                </a:solidFill>
                <a:effectLst/>
                <a:latin typeface="Open Sans"/>
              </a:rPr>
              <a:t> like structure that consists of a </a:t>
            </a:r>
            <a:r>
              <a:rPr lang="en-US" b="1" i="0" dirty="0">
                <a:solidFill>
                  <a:srgbClr val="4A4A4A"/>
                </a:solidFill>
                <a:effectLst/>
                <a:latin typeface="Open Sans"/>
              </a:rPr>
              <a:t>collection of attributes</a:t>
            </a:r>
            <a:r>
              <a:rPr lang="en-US" b="0" i="0" dirty="0">
                <a:solidFill>
                  <a:srgbClr val="4A4A4A"/>
                </a:solidFill>
                <a:effectLst/>
                <a:latin typeface="Open Sans"/>
              </a:rPr>
              <a:t> and values to describe an entity in the world. These are the AI data structure that divides knowledge into substructures by representing stereotypes situations. Basically, it consists of a collection of slots and slot values of any type and size. Slots have names and values which are called facets.</a:t>
            </a:r>
          </a:p>
          <a:p>
            <a:pPr algn="l"/>
            <a:endParaRPr lang="en-US" b="1" i="0" dirty="0">
              <a:solidFill>
                <a:srgbClr val="4A4A4A"/>
              </a:solidFill>
              <a:effectLst/>
              <a:latin typeface="Open Sans"/>
            </a:endParaRPr>
          </a:p>
          <a:p>
            <a:pPr algn="l"/>
            <a:r>
              <a:rPr lang="en-US" b="1" i="0" dirty="0">
                <a:solidFill>
                  <a:srgbClr val="4A4A4A"/>
                </a:solidFill>
                <a:effectLst/>
                <a:latin typeface="Open Sans"/>
              </a:rPr>
              <a:t>Advantages:</a:t>
            </a:r>
            <a:endParaRPr lang="en-US" b="0" i="0" dirty="0">
              <a:solidFill>
                <a:srgbClr val="4A4A4A"/>
              </a:solidFill>
              <a:effectLst/>
              <a:latin typeface="Open Sans"/>
            </a:endParaRPr>
          </a:p>
          <a:p>
            <a:pPr algn="l">
              <a:buFont typeface="Arial" panose="020B0604020202020204" pitchFamily="34" charset="0"/>
              <a:buChar char="•"/>
            </a:pPr>
            <a:r>
              <a:rPr lang="en-US" b="0" i="0" dirty="0">
                <a:solidFill>
                  <a:srgbClr val="4A4A4A"/>
                </a:solidFill>
                <a:effectLst/>
                <a:latin typeface="Open Sans"/>
              </a:rPr>
              <a:t>It makes the programming easier by grouping the related data.</a:t>
            </a:r>
          </a:p>
          <a:p>
            <a:pPr algn="l">
              <a:buFont typeface="Arial" panose="020B0604020202020204" pitchFamily="34" charset="0"/>
              <a:buChar char="•"/>
            </a:pPr>
            <a:r>
              <a:rPr lang="en-US" b="0" i="0" dirty="0">
                <a:solidFill>
                  <a:srgbClr val="4A4A4A"/>
                </a:solidFill>
                <a:effectLst/>
                <a:latin typeface="Open Sans"/>
              </a:rPr>
              <a:t>Frame representation is easy to understand and visualize.</a:t>
            </a:r>
          </a:p>
          <a:p>
            <a:pPr algn="l">
              <a:buFont typeface="Arial" panose="020B0604020202020204" pitchFamily="34" charset="0"/>
              <a:buChar char="•"/>
            </a:pPr>
            <a:r>
              <a:rPr lang="en-US" b="0" i="0" dirty="0">
                <a:solidFill>
                  <a:srgbClr val="4A4A4A"/>
                </a:solidFill>
                <a:effectLst/>
                <a:latin typeface="Open Sans"/>
              </a:rPr>
              <a:t>It is very easy to add slots for new attributes and relations.</a:t>
            </a:r>
          </a:p>
          <a:p>
            <a:pPr algn="l">
              <a:buFont typeface="Arial" panose="020B0604020202020204" pitchFamily="34" charset="0"/>
              <a:buChar char="•"/>
            </a:pPr>
            <a:r>
              <a:rPr lang="en-US" b="0" i="0" dirty="0">
                <a:solidFill>
                  <a:srgbClr val="4A4A4A"/>
                </a:solidFill>
                <a:effectLst/>
                <a:latin typeface="Open Sans"/>
              </a:rPr>
              <a:t>Also, it is easy to include default data and search for missing values.</a:t>
            </a:r>
          </a:p>
          <a:p>
            <a:pPr algn="l"/>
            <a:endParaRPr lang="en-US" b="1" i="0" dirty="0">
              <a:solidFill>
                <a:srgbClr val="4A4A4A"/>
              </a:solidFill>
              <a:effectLst/>
              <a:latin typeface="Open Sans"/>
            </a:endParaRPr>
          </a:p>
          <a:p>
            <a:pPr algn="l"/>
            <a:r>
              <a:rPr lang="en-US" b="1" i="0" dirty="0">
                <a:solidFill>
                  <a:srgbClr val="4A4A4A"/>
                </a:solidFill>
                <a:effectLst/>
                <a:latin typeface="Open Sans"/>
              </a:rPr>
              <a:t>Disadvantages:</a:t>
            </a:r>
            <a:endParaRPr lang="en-US" b="0" i="0" dirty="0">
              <a:solidFill>
                <a:srgbClr val="4A4A4A"/>
              </a:solidFill>
              <a:effectLst/>
              <a:latin typeface="Open Sans"/>
            </a:endParaRPr>
          </a:p>
          <a:p>
            <a:pPr algn="l">
              <a:buFont typeface="Arial" panose="020B0604020202020204" pitchFamily="34" charset="0"/>
              <a:buChar char="•"/>
            </a:pPr>
            <a:r>
              <a:rPr lang="en-US" b="0" i="0" dirty="0">
                <a:solidFill>
                  <a:srgbClr val="4A4A4A"/>
                </a:solidFill>
                <a:effectLst/>
                <a:latin typeface="Open Sans"/>
              </a:rPr>
              <a:t>In frame system inference, the mechanism cannot be easily processed.</a:t>
            </a:r>
          </a:p>
          <a:p>
            <a:pPr algn="l">
              <a:buFont typeface="Arial" panose="020B0604020202020204" pitchFamily="34" charset="0"/>
              <a:buChar char="•"/>
            </a:pPr>
            <a:r>
              <a:rPr lang="en-US" b="0" i="0" dirty="0">
                <a:solidFill>
                  <a:srgbClr val="4A4A4A"/>
                </a:solidFill>
                <a:effectLst/>
                <a:latin typeface="Open Sans"/>
              </a:rPr>
              <a:t>The inference mechanism cannot be smoothly proceeded by frame representation.</a:t>
            </a:r>
          </a:p>
          <a:p>
            <a:pPr algn="l">
              <a:buFont typeface="Arial" panose="020B0604020202020204" pitchFamily="34" charset="0"/>
              <a:buChar char="•"/>
            </a:pPr>
            <a:r>
              <a:rPr lang="en-US" b="0" i="0" dirty="0">
                <a:solidFill>
                  <a:srgbClr val="4A4A4A"/>
                </a:solidFill>
                <a:effectLst/>
                <a:latin typeface="Open Sans"/>
              </a:rPr>
              <a:t>It has a very generalized approach.</a:t>
            </a:r>
          </a:p>
        </p:txBody>
      </p:sp>
    </p:spTree>
    <p:extLst>
      <p:ext uri="{BB962C8B-B14F-4D97-AF65-F5344CB8AC3E}">
        <p14:creationId xmlns:p14="http://schemas.microsoft.com/office/powerpoint/2010/main" val="92296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Techniques of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2996418" y="335845"/>
            <a:ext cx="8801686" cy="6186309"/>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Production Rules</a:t>
            </a:r>
            <a:endParaRPr lang="en-US" b="0" i="0" dirty="0">
              <a:solidFill>
                <a:srgbClr val="4A4A4A"/>
              </a:solidFill>
              <a:effectLst/>
              <a:latin typeface="Open Sans"/>
            </a:endParaRPr>
          </a:p>
          <a:p>
            <a:pPr algn="just"/>
            <a:r>
              <a:rPr lang="en-US" b="0" i="0" dirty="0">
                <a:solidFill>
                  <a:srgbClr val="4A4A4A"/>
                </a:solidFill>
                <a:effectLst/>
                <a:latin typeface="Open Sans"/>
              </a:rPr>
              <a:t>In production rules, agent checks for the </a:t>
            </a:r>
            <a:r>
              <a:rPr lang="en-US" b="1" i="0" dirty="0">
                <a:solidFill>
                  <a:srgbClr val="4A4A4A"/>
                </a:solidFill>
                <a:effectLst/>
                <a:latin typeface="Open Sans"/>
              </a:rPr>
              <a:t>condition</a:t>
            </a:r>
            <a:r>
              <a:rPr lang="en-US" b="0" i="0" dirty="0">
                <a:solidFill>
                  <a:srgbClr val="4A4A4A"/>
                </a:solidFill>
                <a:effectLst/>
                <a:latin typeface="Open Sans"/>
              </a:rPr>
              <a:t> and if the condition exists then production rule fires and corresponding action is carried out. The condition part of the rule determines which rule may be applied to a problem. Whereas, the action part carries out the associated problem-solving steps. This complete process is called a recognize-act cycle.</a:t>
            </a:r>
          </a:p>
          <a:p>
            <a:pPr algn="just"/>
            <a:r>
              <a:rPr lang="en-US" b="0" i="0" dirty="0">
                <a:solidFill>
                  <a:srgbClr val="4A4A4A"/>
                </a:solidFill>
                <a:effectLst/>
                <a:latin typeface="Open Sans"/>
              </a:rPr>
              <a:t>The production rules system consists of three main parts:</a:t>
            </a:r>
          </a:p>
          <a:p>
            <a:pPr algn="l">
              <a:buFont typeface="Arial" panose="020B0604020202020204" pitchFamily="34" charset="0"/>
              <a:buChar char="•"/>
            </a:pPr>
            <a:r>
              <a:rPr lang="en-US" b="1" i="0" dirty="0">
                <a:solidFill>
                  <a:srgbClr val="4A4A4A"/>
                </a:solidFill>
                <a:effectLst/>
                <a:latin typeface="Open Sans"/>
              </a:rPr>
              <a:t>The set of production rules</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Working Memory</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The recognize-act-cycle</a:t>
            </a:r>
            <a:endParaRPr lang="en-US" b="0" i="0" dirty="0">
              <a:solidFill>
                <a:srgbClr val="4A4A4A"/>
              </a:solidFill>
              <a:effectLst/>
              <a:latin typeface="Open Sans"/>
            </a:endParaRPr>
          </a:p>
          <a:p>
            <a:pPr algn="l"/>
            <a:r>
              <a:rPr lang="en-US" b="1" i="0" dirty="0">
                <a:solidFill>
                  <a:srgbClr val="4A4A4A"/>
                </a:solidFill>
                <a:effectLst/>
                <a:latin typeface="Open Sans"/>
              </a:rPr>
              <a:t>Advantages:</a:t>
            </a:r>
            <a:endParaRPr lang="en-US" b="0" i="0" dirty="0">
              <a:solidFill>
                <a:srgbClr val="4A4A4A"/>
              </a:solidFill>
              <a:effectLst/>
              <a:latin typeface="Open Sans"/>
            </a:endParaRPr>
          </a:p>
          <a:p>
            <a:pPr algn="just">
              <a:buFont typeface="Arial" panose="020B0604020202020204" pitchFamily="34" charset="0"/>
              <a:buChar char="•"/>
            </a:pPr>
            <a:r>
              <a:rPr lang="en-US" b="0" i="0" dirty="0">
                <a:solidFill>
                  <a:srgbClr val="4A4A4A"/>
                </a:solidFill>
                <a:effectLst/>
                <a:latin typeface="Open Sans"/>
              </a:rPr>
              <a:t>The production rules are expressed in natural language.</a:t>
            </a:r>
          </a:p>
          <a:p>
            <a:pPr algn="just">
              <a:buFont typeface="Arial" panose="020B0604020202020204" pitchFamily="34" charset="0"/>
              <a:buChar char="•"/>
            </a:pPr>
            <a:r>
              <a:rPr lang="en-US" b="0" i="0" dirty="0">
                <a:solidFill>
                  <a:srgbClr val="4A4A4A"/>
                </a:solidFill>
                <a:effectLst/>
                <a:latin typeface="Open Sans"/>
              </a:rPr>
              <a:t>The production rules are highly modular and can be easily removed or modified.</a:t>
            </a:r>
          </a:p>
          <a:p>
            <a:pPr algn="l"/>
            <a:r>
              <a:rPr lang="en-US" b="1" i="0" dirty="0">
                <a:solidFill>
                  <a:srgbClr val="4A4A4A"/>
                </a:solidFill>
                <a:effectLst/>
                <a:latin typeface="Open Sans"/>
              </a:rPr>
              <a:t>Disadvantages:</a:t>
            </a:r>
            <a:endParaRPr lang="en-US" b="0" i="0" dirty="0">
              <a:solidFill>
                <a:srgbClr val="4A4A4A"/>
              </a:solidFill>
              <a:effectLst/>
              <a:latin typeface="Open Sans"/>
            </a:endParaRPr>
          </a:p>
          <a:p>
            <a:pPr algn="just">
              <a:buFont typeface="Arial" panose="020B0604020202020204" pitchFamily="34" charset="0"/>
              <a:buChar char="•"/>
            </a:pPr>
            <a:r>
              <a:rPr lang="en-US" b="0" i="0" dirty="0">
                <a:solidFill>
                  <a:srgbClr val="4A4A4A"/>
                </a:solidFill>
                <a:effectLst/>
                <a:latin typeface="Open Sans"/>
              </a:rPr>
              <a:t>It does not exhibit any learning capabilities and does not store the result of the problem for future uses.</a:t>
            </a:r>
          </a:p>
          <a:p>
            <a:pPr algn="just">
              <a:buFont typeface="Arial" panose="020B0604020202020204" pitchFamily="34" charset="0"/>
              <a:buChar char="•"/>
            </a:pPr>
            <a:r>
              <a:rPr lang="en-US" b="0" i="0" dirty="0">
                <a:solidFill>
                  <a:srgbClr val="4A4A4A"/>
                </a:solidFill>
                <a:effectLst/>
                <a:latin typeface="Open Sans"/>
              </a:rPr>
              <a:t>During the execution of the program, many rules may be active. Thus, rule-based production systems are inefficient.</a:t>
            </a:r>
          </a:p>
          <a:p>
            <a:pPr algn="just"/>
            <a:r>
              <a:rPr lang="en-US" b="0" i="0" dirty="0">
                <a:solidFill>
                  <a:srgbClr val="4A4A4A"/>
                </a:solidFill>
                <a:effectLst/>
                <a:latin typeface="Open Sans"/>
              </a:rPr>
              <a:t>So, these were the important techniques for Knowledge Representation in AI. Now, let’s have a look at the requirements for these representations.</a:t>
            </a:r>
          </a:p>
          <a:p>
            <a:br>
              <a:rPr lang="en-US" dirty="0"/>
            </a:br>
            <a:endParaRPr lang="en-US" b="0" i="0" dirty="0">
              <a:solidFill>
                <a:srgbClr val="4A4A4A"/>
              </a:solidFill>
              <a:effectLst/>
              <a:latin typeface="Open Sans"/>
            </a:endParaRPr>
          </a:p>
        </p:txBody>
      </p:sp>
    </p:spTree>
    <p:extLst>
      <p:ext uri="{BB962C8B-B14F-4D97-AF65-F5344CB8AC3E}">
        <p14:creationId xmlns:p14="http://schemas.microsoft.com/office/powerpoint/2010/main" val="358373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951945"/>
            <a:ext cx="2532184" cy="954107"/>
          </a:xfrm>
          <a:prstGeom prst="rect">
            <a:avLst/>
          </a:prstGeom>
          <a:noFill/>
        </p:spPr>
        <p:txBody>
          <a:bodyPr wrap="square" rtlCol="0">
            <a:spAutoFit/>
          </a:bodyPr>
          <a:lstStyle/>
          <a:p>
            <a:pPr algn="ctr"/>
            <a:r>
              <a:rPr lang="en-US" sz="2800" b="1" dirty="0">
                <a:solidFill>
                  <a:schemeClr val="bg1"/>
                </a:solidFill>
              </a:rPr>
              <a:t>Representation Requirements</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3094892" y="5969058"/>
            <a:ext cx="8801686" cy="646331"/>
          </a:xfrm>
          <a:prstGeom prst="rect">
            <a:avLst/>
          </a:prstGeom>
          <a:noFill/>
          <a:ln w="19050">
            <a:solidFill>
              <a:srgbClr val="0070C0"/>
            </a:solidFill>
          </a:ln>
        </p:spPr>
        <p:txBody>
          <a:bodyPr wrap="square">
            <a:spAutoFit/>
          </a:bodyPr>
          <a:lstStyle/>
          <a:p>
            <a:pPr algn="just"/>
            <a:r>
              <a:rPr lang="en-US" b="1" i="0" dirty="0">
                <a:solidFill>
                  <a:srgbClr val="4A4A4A"/>
                </a:solidFill>
                <a:effectLst/>
                <a:latin typeface="Open Sans"/>
              </a:rPr>
              <a:t>A good knowledge representation system must have above properties</a:t>
            </a:r>
          </a:p>
          <a:p>
            <a:pPr algn="just"/>
            <a:endParaRPr lang="en-US" b="1" dirty="0">
              <a:solidFill>
                <a:srgbClr val="4A4A4A"/>
              </a:solidFill>
              <a:latin typeface="Open Sans"/>
            </a:endParaRPr>
          </a:p>
        </p:txBody>
      </p:sp>
      <p:graphicFrame>
        <p:nvGraphicFramePr>
          <p:cNvPr id="2" name="Diagram 1">
            <a:extLst>
              <a:ext uri="{FF2B5EF4-FFF2-40B4-BE49-F238E27FC236}">
                <a16:creationId xmlns:a16="http://schemas.microsoft.com/office/drawing/2014/main" id="{EC668EFC-B29A-46C3-BD1B-C4A469A5E7E4}"/>
              </a:ext>
            </a:extLst>
          </p:cNvPr>
          <p:cNvGraphicFramePr/>
          <p:nvPr>
            <p:extLst>
              <p:ext uri="{D42A27DB-BD31-4B8C-83A1-F6EECF244321}">
                <p14:modId xmlns:p14="http://schemas.microsoft.com/office/powerpoint/2010/main" val="2675758080"/>
              </p:ext>
            </p:extLst>
          </p:nvPr>
        </p:nvGraphicFramePr>
        <p:xfrm>
          <a:off x="3333261" y="2426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30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8"/>
            <a:ext cx="2532184" cy="1815882"/>
          </a:xfrm>
          <a:prstGeom prst="rect">
            <a:avLst/>
          </a:prstGeom>
          <a:noFill/>
        </p:spPr>
        <p:txBody>
          <a:bodyPr wrap="square" rtlCol="0">
            <a:spAutoFit/>
          </a:bodyPr>
          <a:lstStyle/>
          <a:p>
            <a:pPr algn="ctr"/>
            <a:r>
              <a:rPr lang="en-US" sz="2800" b="1" dirty="0">
                <a:solidFill>
                  <a:schemeClr val="bg1"/>
                </a:solidFill>
              </a:rPr>
              <a:t>Approaches to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2996418" y="716187"/>
            <a:ext cx="5866228" cy="2308324"/>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Simple Relational Knowledge</a:t>
            </a:r>
            <a:endParaRPr lang="en-US" b="0" i="0" dirty="0">
              <a:solidFill>
                <a:srgbClr val="4A4A4A"/>
              </a:solidFill>
              <a:effectLst/>
              <a:latin typeface="Open Sans"/>
            </a:endParaRPr>
          </a:p>
          <a:p>
            <a:pPr algn="just"/>
            <a:r>
              <a:rPr lang="en-US" b="0" i="0" dirty="0">
                <a:solidFill>
                  <a:srgbClr val="4A4A4A"/>
                </a:solidFill>
                <a:effectLst/>
                <a:latin typeface="Open Sans"/>
              </a:rPr>
              <a:t>It is the simplest way of </a:t>
            </a:r>
            <a:r>
              <a:rPr lang="en-US" b="1" i="0" dirty="0">
                <a:solidFill>
                  <a:srgbClr val="4A4A4A"/>
                </a:solidFill>
                <a:effectLst/>
                <a:latin typeface="Open Sans"/>
              </a:rPr>
              <a:t>storing facts</a:t>
            </a:r>
            <a:r>
              <a:rPr lang="en-US" b="0" i="0" dirty="0">
                <a:solidFill>
                  <a:srgbClr val="4A4A4A"/>
                </a:solidFill>
                <a:effectLst/>
                <a:latin typeface="Open Sans"/>
              </a:rPr>
              <a:t> which uses the relational method. Here, all the facts about a set of the object are set out systematically in columns. Also, this approach of knowledge representation is famous in </a:t>
            </a:r>
            <a:r>
              <a:rPr lang="en-US" b="1" i="0" u="none" strike="noStrike" dirty="0">
                <a:solidFill>
                  <a:srgbClr val="0056B3"/>
                </a:solidFill>
                <a:effectLst/>
                <a:latin typeface="Open Sans"/>
                <a:hlinkClick r:id="rId2"/>
              </a:rPr>
              <a:t>database</a:t>
            </a:r>
            <a:r>
              <a:rPr lang="en-US" b="1" i="0" dirty="0">
                <a:solidFill>
                  <a:srgbClr val="4A4A4A"/>
                </a:solidFill>
                <a:effectLst/>
                <a:latin typeface="Open Sans"/>
              </a:rPr>
              <a:t> systems</a:t>
            </a:r>
            <a:r>
              <a:rPr lang="en-US" b="0" i="0" dirty="0">
                <a:solidFill>
                  <a:srgbClr val="4A4A4A"/>
                </a:solidFill>
                <a:effectLst/>
                <a:latin typeface="Open Sans"/>
              </a:rPr>
              <a:t> where the relationship between different entities is represented. Thus, there is little opportunity for inference.</a:t>
            </a:r>
          </a:p>
        </p:txBody>
      </p:sp>
      <p:sp>
        <p:nvSpPr>
          <p:cNvPr id="7" name="TextBox 6">
            <a:extLst>
              <a:ext uri="{FF2B5EF4-FFF2-40B4-BE49-F238E27FC236}">
                <a16:creationId xmlns:a16="http://schemas.microsoft.com/office/drawing/2014/main" id="{776B9523-3991-4686-A8F8-B9961940E8FD}"/>
              </a:ext>
            </a:extLst>
          </p:cNvPr>
          <p:cNvSpPr txBox="1"/>
          <p:nvPr/>
        </p:nvSpPr>
        <p:spPr>
          <a:xfrm>
            <a:off x="8981049" y="766732"/>
            <a:ext cx="2915529" cy="1754326"/>
          </a:xfrm>
          <a:prstGeom prst="rect">
            <a:avLst/>
          </a:prstGeom>
          <a:noFill/>
          <a:ln>
            <a:solidFill>
              <a:schemeClr val="tx1"/>
            </a:solidFill>
          </a:ln>
        </p:spPr>
        <p:txBody>
          <a:bodyPr wrap="square">
            <a:spAutoFit/>
          </a:bodyPr>
          <a:lstStyle/>
          <a:p>
            <a:r>
              <a:rPr lang="en-US" dirty="0"/>
              <a:t>Example:</a:t>
            </a:r>
          </a:p>
          <a:p>
            <a:endParaRPr lang="en-US" dirty="0"/>
          </a:p>
          <a:p>
            <a:r>
              <a:rPr lang="en-US" dirty="0"/>
              <a:t>Name	Age	Emp ID </a:t>
            </a:r>
          </a:p>
          <a:p>
            <a:r>
              <a:rPr lang="en-US" dirty="0"/>
              <a:t>John	25	100071</a:t>
            </a:r>
          </a:p>
          <a:p>
            <a:r>
              <a:rPr lang="en-US" dirty="0"/>
              <a:t>Amanda	23	100056</a:t>
            </a:r>
          </a:p>
          <a:p>
            <a:r>
              <a:rPr lang="en-US" dirty="0"/>
              <a:t>Sam	27	100042</a:t>
            </a:r>
          </a:p>
        </p:txBody>
      </p:sp>
      <p:sp>
        <p:nvSpPr>
          <p:cNvPr id="10" name="TextBox 9">
            <a:extLst>
              <a:ext uri="{FF2B5EF4-FFF2-40B4-BE49-F238E27FC236}">
                <a16:creationId xmlns:a16="http://schemas.microsoft.com/office/drawing/2014/main" id="{B454B481-DCB5-4F0A-9661-E8BC608F5106}"/>
              </a:ext>
            </a:extLst>
          </p:cNvPr>
          <p:cNvSpPr txBox="1"/>
          <p:nvPr/>
        </p:nvSpPr>
        <p:spPr>
          <a:xfrm>
            <a:off x="2996418" y="3319364"/>
            <a:ext cx="4825219" cy="2862322"/>
          </a:xfrm>
          <a:prstGeom prst="rect">
            <a:avLst/>
          </a:prstGeom>
          <a:noFill/>
          <a:ln>
            <a:solidFill>
              <a:schemeClr val="accent2"/>
            </a:solidFill>
          </a:ln>
        </p:spPr>
        <p:txBody>
          <a:bodyPr wrap="square">
            <a:spAutoFit/>
          </a:bodyPr>
          <a:lstStyle/>
          <a:p>
            <a:pPr algn="l"/>
            <a:r>
              <a:rPr lang="en-US" b="1" i="0" dirty="0">
                <a:solidFill>
                  <a:srgbClr val="4A4A4A"/>
                </a:solidFill>
                <a:effectLst/>
                <a:latin typeface="Open Sans"/>
              </a:rPr>
              <a:t>Inheritable Knowledge</a:t>
            </a:r>
            <a:endParaRPr lang="en-US" b="0" i="0" dirty="0">
              <a:solidFill>
                <a:srgbClr val="4A4A4A"/>
              </a:solidFill>
              <a:effectLst/>
              <a:latin typeface="Open Sans"/>
            </a:endParaRPr>
          </a:p>
          <a:p>
            <a:pPr algn="just"/>
            <a:r>
              <a:rPr lang="en-US" b="0" i="0" dirty="0">
                <a:solidFill>
                  <a:srgbClr val="4A4A4A"/>
                </a:solidFill>
                <a:effectLst/>
                <a:latin typeface="Open Sans"/>
              </a:rPr>
              <a:t>In the inheritable knowledge approach, all data must be stored into a </a:t>
            </a:r>
            <a:r>
              <a:rPr lang="en-US" b="1" i="0" dirty="0">
                <a:solidFill>
                  <a:srgbClr val="4A4A4A"/>
                </a:solidFill>
                <a:effectLst/>
                <a:latin typeface="Open Sans"/>
              </a:rPr>
              <a:t>hierarchy of classes</a:t>
            </a:r>
            <a:r>
              <a:rPr lang="en-US" b="0" i="0" dirty="0">
                <a:solidFill>
                  <a:srgbClr val="4A4A4A"/>
                </a:solidFill>
                <a:effectLst/>
                <a:latin typeface="Open Sans"/>
              </a:rPr>
              <a:t> and should be arranged in a generalized form or a hierarchal manner. Also, this approach contains inheritable knowledge which shows a relation between instance and class, and it is called instance relation. In this approach, objects and values are represented in Boxed nodes.</a:t>
            </a:r>
          </a:p>
        </p:txBody>
      </p:sp>
      <p:pic>
        <p:nvPicPr>
          <p:cNvPr id="11" name="Picture 10">
            <a:extLst>
              <a:ext uri="{FF2B5EF4-FFF2-40B4-BE49-F238E27FC236}">
                <a16:creationId xmlns:a16="http://schemas.microsoft.com/office/drawing/2014/main" id="{F3CC2FD2-3B4E-42BE-B0D6-F7E40A1ECCAD}"/>
              </a:ext>
            </a:extLst>
          </p:cNvPr>
          <p:cNvPicPr>
            <a:picLocks noChangeAspect="1"/>
          </p:cNvPicPr>
          <p:nvPr/>
        </p:nvPicPr>
        <p:blipFill rotWithShape="1">
          <a:blip r:embed="rId3"/>
          <a:srcRect l="44885" t="34044" r="22807" b="21216"/>
          <a:stretch/>
        </p:blipFill>
        <p:spPr>
          <a:xfrm>
            <a:off x="7990449" y="3217146"/>
            <a:ext cx="3938954" cy="3066757"/>
          </a:xfrm>
          <a:prstGeom prst="rect">
            <a:avLst/>
          </a:prstGeom>
        </p:spPr>
      </p:pic>
    </p:spTree>
    <p:extLst>
      <p:ext uri="{BB962C8B-B14F-4D97-AF65-F5344CB8AC3E}">
        <p14:creationId xmlns:p14="http://schemas.microsoft.com/office/powerpoint/2010/main" val="145369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8"/>
            <a:ext cx="2532184" cy="1815882"/>
          </a:xfrm>
          <a:prstGeom prst="rect">
            <a:avLst/>
          </a:prstGeom>
          <a:noFill/>
        </p:spPr>
        <p:txBody>
          <a:bodyPr wrap="square" rtlCol="0">
            <a:spAutoFit/>
          </a:bodyPr>
          <a:lstStyle/>
          <a:p>
            <a:pPr algn="ctr"/>
            <a:r>
              <a:rPr lang="en-US" sz="2800" b="1" dirty="0">
                <a:solidFill>
                  <a:schemeClr val="bg1"/>
                </a:solidFill>
              </a:rPr>
              <a:t>Approaches to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3146473" y="1321098"/>
            <a:ext cx="8750105" cy="923330"/>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Inferential Knowledge</a:t>
            </a:r>
            <a:endParaRPr lang="en-US" b="0" i="0" dirty="0">
              <a:solidFill>
                <a:srgbClr val="4A4A4A"/>
              </a:solidFill>
              <a:effectLst/>
              <a:latin typeface="Open Sans"/>
            </a:endParaRPr>
          </a:p>
          <a:p>
            <a:r>
              <a:rPr lang="en-US" b="0" i="0" dirty="0">
                <a:solidFill>
                  <a:srgbClr val="4A4A4A"/>
                </a:solidFill>
                <a:effectLst/>
                <a:latin typeface="Open Sans"/>
              </a:rPr>
              <a:t>The inferential knowledge approach represents </a:t>
            </a:r>
            <a:r>
              <a:rPr lang="en-US" b="1" i="0" dirty="0">
                <a:solidFill>
                  <a:srgbClr val="4A4A4A"/>
                </a:solidFill>
                <a:effectLst/>
                <a:latin typeface="Open Sans"/>
              </a:rPr>
              <a:t>knowledge</a:t>
            </a:r>
            <a:r>
              <a:rPr lang="en-US" b="0" i="0" dirty="0">
                <a:solidFill>
                  <a:srgbClr val="4A4A4A"/>
                </a:solidFill>
                <a:effectLst/>
                <a:latin typeface="Open Sans"/>
              </a:rPr>
              <a:t> in the form of </a:t>
            </a:r>
            <a:r>
              <a:rPr lang="en-US" b="1" i="0" dirty="0">
                <a:solidFill>
                  <a:srgbClr val="4A4A4A"/>
                </a:solidFill>
                <a:effectLst/>
                <a:latin typeface="Open Sans"/>
              </a:rPr>
              <a:t>formal logic</a:t>
            </a:r>
            <a:r>
              <a:rPr lang="en-US" b="0" i="0" dirty="0">
                <a:solidFill>
                  <a:srgbClr val="4A4A4A"/>
                </a:solidFill>
                <a:effectLst/>
                <a:latin typeface="Open Sans"/>
              </a:rPr>
              <a:t>. Thus, it can be used to derive more facts. Also, it guarantees correctness.</a:t>
            </a:r>
          </a:p>
        </p:txBody>
      </p:sp>
      <p:sp>
        <p:nvSpPr>
          <p:cNvPr id="7" name="TextBox 6">
            <a:extLst>
              <a:ext uri="{FF2B5EF4-FFF2-40B4-BE49-F238E27FC236}">
                <a16:creationId xmlns:a16="http://schemas.microsoft.com/office/drawing/2014/main" id="{776B9523-3991-4686-A8F8-B9961940E8FD}"/>
              </a:ext>
            </a:extLst>
          </p:cNvPr>
          <p:cNvSpPr txBox="1"/>
          <p:nvPr/>
        </p:nvSpPr>
        <p:spPr>
          <a:xfrm>
            <a:off x="3180471" y="2905779"/>
            <a:ext cx="7187418" cy="1754326"/>
          </a:xfrm>
          <a:prstGeom prst="rect">
            <a:avLst/>
          </a:prstGeom>
          <a:noFill/>
          <a:ln>
            <a:solidFill>
              <a:schemeClr val="tx1"/>
            </a:solidFill>
          </a:ln>
        </p:spPr>
        <p:txBody>
          <a:bodyPr wrap="square">
            <a:spAutoFit/>
          </a:bodyPr>
          <a:lstStyle/>
          <a:p>
            <a:pPr algn="l"/>
            <a:r>
              <a:rPr lang="en-US" b="1" i="0" dirty="0">
                <a:solidFill>
                  <a:srgbClr val="4A4A4A"/>
                </a:solidFill>
                <a:effectLst/>
                <a:latin typeface="Open Sans"/>
              </a:rPr>
              <a:t>Example:</a:t>
            </a:r>
            <a:endParaRPr lang="en-US" b="0" i="0" dirty="0">
              <a:solidFill>
                <a:srgbClr val="4A4A4A"/>
              </a:solidFill>
              <a:effectLst/>
              <a:latin typeface="Open Sans"/>
            </a:endParaRPr>
          </a:p>
          <a:p>
            <a:pPr algn="l"/>
            <a:r>
              <a:rPr lang="en-US" b="1" i="0" dirty="0">
                <a:solidFill>
                  <a:srgbClr val="4A4A4A"/>
                </a:solidFill>
                <a:effectLst/>
                <a:latin typeface="Open Sans"/>
              </a:rPr>
              <a:t>Statement 1</a:t>
            </a:r>
            <a:r>
              <a:rPr lang="en-US" b="0" i="0" dirty="0">
                <a:solidFill>
                  <a:srgbClr val="4A4A4A"/>
                </a:solidFill>
                <a:effectLst/>
                <a:latin typeface="Open Sans"/>
              </a:rPr>
              <a:t>: John is a cricketer.</a:t>
            </a:r>
          </a:p>
          <a:p>
            <a:pPr algn="l"/>
            <a:r>
              <a:rPr lang="en-US" b="1" i="0" dirty="0">
                <a:solidFill>
                  <a:srgbClr val="4A4A4A"/>
                </a:solidFill>
                <a:effectLst/>
                <a:latin typeface="Open Sans"/>
              </a:rPr>
              <a:t>Statement 2</a:t>
            </a:r>
            <a:r>
              <a:rPr lang="en-US" b="0" i="0" dirty="0">
                <a:solidFill>
                  <a:srgbClr val="4A4A4A"/>
                </a:solidFill>
                <a:effectLst/>
                <a:latin typeface="Open Sans"/>
              </a:rPr>
              <a:t>: All cricketers are athletes.</a:t>
            </a:r>
          </a:p>
          <a:p>
            <a:pPr algn="l"/>
            <a:r>
              <a:rPr lang="en-US" b="0" i="0" dirty="0">
                <a:solidFill>
                  <a:srgbClr val="4A4A4A"/>
                </a:solidFill>
                <a:effectLst/>
                <a:latin typeface="Open Sans"/>
              </a:rPr>
              <a:t>Then it can be represented as;</a:t>
            </a:r>
          </a:p>
          <a:p>
            <a:pPr algn="l"/>
            <a:r>
              <a:rPr lang="en-US" b="1" i="0" dirty="0">
                <a:solidFill>
                  <a:srgbClr val="4A4A4A"/>
                </a:solidFill>
                <a:effectLst/>
                <a:latin typeface="Open Sans"/>
              </a:rPr>
              <a:t>Cricketer(John)</a:t>
            </a:r>
            <a:br>
              <a:rPr lang="en-US" b="0" i="0" dirty="0">
                <a:solidFill>
                  <a:srgbClr val="4A4A4A"/>
                </a:solidFill>
                <a:effectLst/>
                <a:latin typeface="Open Sans"/>
              </a:rPr>
            </a:br>
            <a:r>
              <a:rPr lang="en-US" b="1" i="0" dirty="0">
                <a:solidFill>
                  <a:srgbClr val="4A4A4A"/>
                </a:solidFill>
                <a:effectLst/>
                <a:latin typeface="Open Sans"/>
              </a:rPr>
              <a:t>∀x = Cricketer (x) ———-&gt; </a:t>
            </a:r>
            <a:r>
              <a:rPr lang="en-US" b="1" i="0" dirty="0" err="1">
                <a:solidFill>
                  <a:srgbClr val="4A4A4A"/>
                </a:solidFill>
                <a:effectLst/>
                <a:latin typeface="Open Sans"/>
              </a:rPr>
              <a:t>Athelete</a:t>
            </a:r>
            <a:r>
              <a:rPr lang="en-US" b="1" i="0" dirty="0">
                <a:solidFill>
                  <a:srgbClr val="4A4A4A"/>
                </a:solidFill>
                <a:effectLst/>
                <a:latin typeface="Open Sans"/>
              </a:rPr>
              <a:t> (x)s</a:t>
            </a:r>
            <a:endParaRPr lang="en-US" b="0" i="0" dirty="0">
              <a:solidFill>
                <a:srgbClr val="4A4A4A"/>
              </a:solidFill>
              <a:effectLst/>
              <a:latin typeface="Open Sans"/>
            </a:endParaRPr>
          </a:p>
        </p:txBody>
      </p:sp>
    </p:spTree>
    <p:extLst>
      <p:ext uri="{BB962C8B-B14F-4D97-AF65-F5344CB8AC3E}">
        <p14:creationId xmlns:p14="http://schemas.microsoft.com/office/powerpoint/2010/main" val="157633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873326"/>
            <a:ext cx="2532184" cy="954107"/>
          </a:xfrm>
          <a:prstGeom prst="rect">
            <a:avLst/>
          </a:prstGeom>
          <a:noFill/>
        </p:spPr>
        <p:txBody>
          <a:bodyPr wrap="square" rtlCol="0">
            <a:spAutoFit/>
          </a:bodyPr>
          <a:lstStyle/>
          <a:p>
            <a:pPr algn="ctr"/>
            <a:r>
              <a:rPr lang="en-US" sz="2800" b="1" dirty="0">
                <a:solidFill>
                  <a:schemeClr val="bg1"/>
                </a:solidFill>
              </a:rPr>
              <a:t>Knowledge Representation</a:t>
            </a:r>
            <a:endParaRPr lang="en-IN" sz="2800" b="1" dirty="0">
              <a:solidFill>
                <a:schemeClr val="bg1"/>
              </a:solidFill>
            </a:endParaRPr>
          </a:p>
        </p:txBody>
      </p:sp>
      <p:sp>
        <p:nvSpPr>
          <p:cNvPr id="6" name="TextBox 5">
            <a:extLst>
              <a:ext uri="{FF2B5EF4-FFF2-40B4-BE49-F238E27FC236}">
                <a16:creationId xmlns:a16="http://schemas.microsoft.com/office/drawing/2014/main" id="{61E83B49-DC66-4B56-8EFD-853848584A62}"/>
              </a:ext>
            </a:extLst>
          </p:cNvPr>
          <p:cNvSpPr txBox="1"/>
          <p:nvPr/>
        </p:nvSpPr>
        <p:spPr>
          <a:xfrm>
            <a:off x="3221502" y="492369"/>
            <a:ext cx="8201464" cy="1200329"/>
          </a:xfrm>
          <a:prstGeom prst="rect">
            <a:avLst/>
          </a:prstGeom>
          <a:noFill/>
          <a:ln>
            <a:solidFill>
              <a:srgbClr val="7030A0"/>
            </a:solidFill>
          </a:ln>
        </p:spPr>
        <p:txBody>
          <a:bodyPr wrap="square" rtlCol="0">
            <a:spAutoFit/>
          </a:bodyPr>
          <a:lstStyle/>
          <a:p>
            <a:r>
              <a:rPr lang="en-US" b="1" dirty="0">
                <a:latin typeface="Open Sans"/>
                <a:cs typeface="Times New Roman" panose="02020603050405020304" pitchFamily="18" charset="0"/>
              </a:rPr>
              <a:t>Learnt: </a:t>
            </a:r>
          </a:p>
          <a:p>
            <a:r>
              <a:rPr lang="en-US" dirty="0">
                <a:latin typeface="Open Sans"/>
                <a:cs typeface="Times New Roman" panose="02020603050405020304" pitchFamily="18" charset="0"/>
              </a:rPr>
              <a:t>The technology for knowledge-based agents: Syntax, Semantics and proof theory of propositional and first-order logic, implementation of agents that use these logics</a:t>
            </a:r>
            <a:endParaRPr lang="en-IN" dirty="0">
              <a:latin typeface="Open Sans"/>
              <a:cs typeface="Times New Roman" panose="02020603050405020304" pitchFamily="18" charset="0"/>
            </a:endParaRPr>
          </a:p>
        </p:txBody>
      </p:sp>
      <p:sp>
        <p:nvSpPr>
          <p:cNvPr id="7" name="TextBox 6">
            <a:extLst>
              <a:ext uri="{FF2B5EF4-FFF2-40B4-BE49-F238E27FC236}">
                <a16:creationId xmlns:a16="http://schemas.microsoft.com/office/drawing/2014/main" id="{8BB9E621-F21E-4D4F-AF8C-5F227454D511}"/>
              </a:ext>
            </a:extLst>
          </p:cNvPr>
          <p:cNvSpPr txBox="1"/>
          <p:nvPr/>
        </p:nvSpPr>
        <p:spPr>
          <a:xfrm>
            <a:off x="3221502" y="1692698"/>
            <a:ext cx="7891975" cy="4888198"/>
          </a:xfrm>
          <a:prstGeom prst="rect">
            <a:avLst/>
          </a:prstGeom>
          <a:noFill/>
        </p:spPr>
        <p:txBody>
          <a:bodyPr wrap="square" rtlCol="0">
            <a:spAutoFit/>
          </a:bodyPr>
          <a:lstStyle/>
          <a:p>
            <a:pPr algn="just"/>
            <a:r>
              <a:rPr lang="en-US" dirty="0">
                <a:latin typeface="Open Sans"/>
                <a:cs typeface="Times New Roman" panose="02020603050405020304" pitchFamily="18" charset="0"/>
              </a:rPr>
              <a:t>Human beings are good at understanding, reasoning and interpreting knowledge. And using this knowledge, they are able to perform various actions in the real world. But how do machines perform the same? We will learn about Knowledge Representation in AI and how it helps the machines perform reasoning and interpretation using </a:t>
            </a:r>
            <a:r>
              <a:rPr lang="en-US" dirty="0">
                <a:latin typeface="Open Sans"/>
                <a:cs typeface="Times New Roman" panose="02020603050405020304" pitchFamily="18" charset="0"/>
                <a:hlinkClick r:id="rId2">
                  <a:extLst>
                    <a:ext uri="{A12FA001-AC4F-418D-AE19-62706E023703}">
                      <ahyp:hlinkClr xmlns:ahyp="http://schemas.microsoft.com/office/drawing/2018/hyperlinkcolor" val="tx"/>
                    </a:ext>
                  </a:extLst>
                </a:hlinkClick>
              </a:rPr>
              <a:t>Artificial Intelligence</a:t>
            </a:r>
            <a:r>
              <a:rPr lang="en-US" dirty="0">
                <a:latin typeface="Open Sans"/>
                <a:cs typeface="Times New Roman" panose="02020603050405020304" pitchFamily="18" charset="0"/>
              </a:rPr>
              <a:t> in the following sequence:</a:t>
            </a:r>
          </a:p>
          <a:p>
            <a:pPr algn="just"/>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3">
                  <a:extLst>
                    <a:ext uri="{A12FA001-AC4F-418D-AE19-62706E023703}">
                      <ahyp:hlinkClr xmlns:ahyp="http://schemas.microsoft.com/office/drawing/2018/hyperlinkcolor" val="tx"/>
                    </a:ext>
                  </a:extLst>
                </a:hlinkClick>
              </a:rPr>
              <a:t>What is Knowledge Representation?</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4">
                  <a:extLst>
                    <a:ext uri="{A12FA001-AC4F-418D-AE19-62706E023703}">
                      <ahyp:hlinkClr xmlns:ahyp="http://schemas.microsoft.com/office/drawing/2018/hyperlinkcolor" val="tx"/>
                    </a:ext>
                  </a:extLst>
                </a:hlinkClick>
              </a:rPr>
              <a:t>Different Types of Knowledge</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5">
                  <a:extLst>
                    <a:ext uri="{A12FA001-AC4F-418D-AE19-62706E023703}">
                      <ahyp:hlinkClr xmlns:ahyp="http://schemas.microsoft.com/office/drawing/2018/hyperlinkcolor" val="tx"/>
                    </a:ext>
                  </a:extLst>
                </a:hlinkClick>
              </a:rPr>
              <a:t>Cycle of Knowledge Representation</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6">
                  <a:extLst>
                    <a:ext uri="{A12FA001-AC4F-418D-AE19-62706E023703}">
                      <ahyp:hlinkClr xmlns:ahyp="http://schemas.microsoft.com/office/drawing/2018/hyperlinkcolor" val="tx"/>
                    </a:ext>
                  </a:extLst>
                </a:hlinkClick>
              </a:rPr>
              <a:t>What is the relation between Knowledge &amp; Intelligence?</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7">
                  <a:extLst>
                    <a:ext uri="{A12FA001-AC4F-418D-AE19-62706E023703}">
                      <ahyp:hlinkClr xmlns:ahyp="http://schemas.microsoft.com/office/drawing/2018/hyperlinkcolor" val="tx"/>
                    </a:ext>
                  </a:extLst>
                </a:hlinkClick>
              </a:rPr>
              <a:t>Techniques of Knowledge Representation</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8">
                  <a:extLst>
                    <a:ext uri="{A12FA001-AC4F-418D-AE19-62706E023703}">
                      <ahyp:hlinkClr xmlns:ahyp="http://schemas.microsoft.com/office/drawing/2018/hyperlinkcolor" val="tx"/>
                    </a:ext>
                  </a:extLst>
                </a:hlinkClick>
              </a:rPr>
              <a:t>Representation Requirements</a:t>
            </a:r>
            <a:endParaRPr lang="en-US" dirty="0">
              <a:latin typeface="Open Sans"/>
              <a:cs typeface="Times New Roman" panose="02020603050405020304" pitchFamily="18" charset="0"/>
            </a:endParaRPr>
          </a:p>
          <a:p>
            <a:pPr algn="just">
              <a:lnSpc>
                <a:spcPct val="150000"/>
              </a:lnSpc>
              <a:buFont typeface="Arial" panose="020B0604020202020204" pitchFamily="34" charset="0"/>
              <a:buChar char="•"/>
            </a:pPr>
            <a:r>
              <a:rPr lang="en-US" dirty="0">
                <a:latin typeface="Open Sans"/>
                <a:cs typeface="Times New Roman" panose="02020603050405020304" pitchFamily="18" charset="0"/>
                <a:hlinkClick r:id="rId9">
                  <a:extLst>
                    <a:ext uri="{A12FA001-AC4F-418D-AE19-62706E023703}">
                      <ahyp:hlinkClr xmlns:ahyp="http://schemas.microsoft.com/office/drawing/2018/hyperlinkcolor" val="tx"/>
                    </a:ext>
                  </a:extLst>
                </a:hlinkClick>
              </a:rPr>
              <a:t>Approaches to Knowledge Representation with Example</a:t>
            </a:r>
            <a:endParaRPr lang="en-US" dirty="0">
              <a:latin typeface="Open Sans"/>
              <a:cs typeface="Times New Roman" panose="02020603050405020304" pitchFamily="18" charset="0"/>
            </a:endParaRPr>
          </a:p>
        </p:txBody>
      </p:sp>
    </p:spTree>
    <p:extLst>
      <p:ext uri="{BB962C8B-B14F-4D97-AF65-F5344CB8AC3E}">
        <p14:creationId xmlns:p14="http://schemas.microsoft.com/office/powerpoint/2010/main" val="391494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873326"/>
            <a:ext cx="2532184" cy="1384995"/>
          </a:xfrm>
          <a:prstGeom prst="rect">
            <a:avLst/>
          </a:prstGeom>
          <a:noFill/>
        </p:spPr>
        <p:txBody>
          <a:bodyPr wrap="square" rtlCol="0">
            <a:spAutoFit/>
          </a:bodyPr>
          <a:lstStyle/>
          <a:p>
            <a:pPr algn="ctr"/>
            <a:r>
              <a:rPr lang="en-US" sz="2800" b="1" dirty="0">
                <a:solidFill>
                  <a:schemeClr val="bg1"/>
                </a:solidFill>
              </a:rPr>
              <a:t>Knowledge Representation</a:t>
            </a:r>
          </a:p>
          <a:p>
            <a:pPr algn="ctr"/>
            <a:r>
              <a:rPr lang="en-US" sz="2800" b="1" dirty="0">
                <a:solidFill>
                  <a:schemeClr val="bg1"/>
                </a:solidFill>
              </a:rPr>
              <a:t>Definition</a:t>
            </a:r>
            <a:endParaRPr lang="en-IN" sz="2800" b="1" dirty="0">
              <a:solidFill>
                <a:schemeClr val="bg1"/>
              </a:solidFill>
            </a:endParaRPr>
          </a:p>
        </p:txBody>
      </p:sp>
      <p:sp>
        <p:nvSpPr>
          <p:cNvPr id="7" name="TextBox 6">
            <a:extLst>
              <a:ext uri="{FF2B5EF4-FFF2-40B4-BE49-F238E27FC236}">
                <a16:creationId xmlns:a16="http://schemas.microsoft.com/office/drawing/2014/main" id="{8BB9E621-F21E-4D4F-AF8C-5F227454D511}"/>
              </a:ext>
            </a:extLst>
          </p:cNvPr>
          <p:cNvSpPr txBox="1"/>
          <p:nvPr/>
        </p:nvSpPr>
        <p:spPr>
          <a:xfrm>
            <a:off x="3108960" y="455317"/>
            <a:ext cx="8595360" cy="6186309"/>
          </a:xfrm>
          <a:prstGeom prst="rect">
            <a:avLst/>
          </a:prstGeom>
          <a:noFill/>
          <a:ln>
            <a:solidFill>
              <a:schemeClr val="accent4">
                <a:lumMod val="60000"/>
                <a:lumOff val="40000"/>
              </a:schemeClr>
            </a:solidFill>
          </a:ln>
        </p:spPr>
        <p:txBody>
          <a:bodyPr wrap="square" rtlCol="0">
            <a:spAutoFit/>
          </a:bodyPr>
          <a:lstStyle/>
          <a:p>
            <a:pPr marL="285750" indent="-285750" algn="just">
              <a:buFont typeface="Arial" panose="020B0604020202020204" pitchFamily="34" charset="0"/>
              <a:buChar char="•"/>
            </a:pPr>
            <a:r>
              <a:rPr lang="en-US" b="1" i="0" dirty="0">
                <a:solidFill>
                  <a:srgbClr val="4A4A4A"/>
                </a:solidFill>
                <a:effectLst/>
                <a:latin typeface="Open Sans"/>
              </a:rPr>
              <a:t>Knowledge Representation</a:t>
            </a:r>
            <a:r>
              <a:rPr lang="en-US" b="0" i="0" dirty="0">
                <a:solidFill>
                  <a:srgbClr val="4A4A4A"/>
                </a:solidFill>
                <a:effectLst/>
                <a:latin typeface="Open Sans"/>
              </a:rPr>
              <a:t> in AI describes the representation of knowledge. </a:t>
            </a:r>
          </a:p>
          <a:p>
            <a:pPr algn="just"/>
            <a:endParaRPr lang="en-US" b="0" i="0" dirty="0">
              <a:solidFill>
                <a:srgbClr val="4A4A4A"/>
              </a:solidFill>
              <a:effectLst/>
              <a:latin typeface="Open Sans"/>
            </a:endParaRPr>
          </a:p>
          <a:p>
            <a:pPr marL="285750" indent="-285750" algn="just">
              <a:buFont typeface="Arial" panose="020B0604020202020204" pitchFamily="34" charset="0"/>
              <a:buChar char="•"/>
            </a:pPr>
            <a:r>
              <a:rPr lang="en-US" b="0" i="0" dirty="0">
                <a:solidFill>
                  <a:srgbClr val="4A4A4A"/>
                </a:solidFill>
                <a:effectLst/>
                <a:latin typeface="Open Sans"/>
              </a:rPr>
              <a:t>It is a study of how the </a:t>
            </a:r>
            <a:r>
              <a:rPr lang="en-US" b="1" i="0" dirty="0">
                <a:solidFill>
                  <a:srgbClr val="4A4A4A"/>
                </a:solidFill>
                <a:effectLst/>
                <a:latin typeface="Open Sans"/>
              </a:rPr>
              <a:t>beliefs, intentions</a:t>
            </a:r>
            <a:r>
              <a:rPr lang="en-US" b="0" i="0" dirty="0">
                <a:solidFill>
                  <a:srgbClr val="4A4A4A"/>
                </a:solidFill>
                <a:effectLst/>
                <a:latin typeface="Open Sans"/>
              </a:rPr>
              <a:t>, and</a:t>
            </a:r>
            <a:r>
              <a:rPr lang="en-US" b="1" i="0" dirty="0">
                <a:solidFill>
                  <a:srgbClr val="4A4A4A"/>
                </a:solidFill>
                <a:effectLst/>
                <a:latin typeface="Open Sans"/>
              </a:rPr>
              <a:t> judgments</a:t>
            </a:r>
            <a:r>
              <a:rPr lang="en-US" b="0" i="0" dirty="0">
                <a:solidFill>
                  <a:srgbClr val="4A4A4A"/>
                </a:solidFill>
                <a:effectLst/>
                <a:latin typeface="Open Sans"/>
              </a:rPr>
              <a:t> of an </a:t>
            </a:r>
            <a:r>
              <a:rPr lang="en-US" b="1" i="0" dirty="0">
                <a:solidFill>
                  <a:srgbClr val="4A4A4A"/>
                </a:solidFill>
                <a:effectLst/>
                <a:latin typeface="Open Sans"/>
              </a:rPr>
              <a:t>intelligent agent</a:t>
            </a:r>
            <a:r>
              <a:rPr lang="en-US" b="0" i="0" dirty="0">
                <a:solidFill>
                  <a:srgbClr val="4A4A4A"/>
                </a:solidFill>
                <a:effectLst/>
                <a:latin typeface="Open Sans"/>
              </a:rPr>
              <a:t> can be expressed suitably for automated reasoning. </a:t>
            </a:r>
          </a:p>
          <a:p>
            <a:pPr algn="just"/>
            <a:endParaRPr lang="en-US" dirty="0">
              <a:solidFill>
                <a:srgbClr val="4A4A4A"/>
              </a:solidFill>
              <a:latin typeface="Open Sans"/>
            </a:endParaRPr>
          </a:p>
          <a:p>
            <a:pPr marL="285750" indent="-285750" algn="just">
              <a:buFont typeface="Arial" panose="020B0604020202020204" pitchFamily="34" charset="0"/>
              <a:buChar char="•"/>
            </a:pPr>
            <a:r>
              <a:rPr lang="en-US" b="0" i="0" dirty="0">
                <a:solidFill>
                  <a:srgbClr val="4A4A4A"/>
                </a:solidFill>
                <a:effectLst/>
                <a:latin typeface="Open Sans"/>
              </a:rPr>
              <a:t>One of the primary purposes of Knowledge Representation includes modeling intelligent behavior for an agent.</a:t>
            </a:r>
          </a:p>
          <a:p>
            <a:pPr marL="285750" indent="-285750" algn="just">
              <a:buFont typeface="Arial" panose="020B0604020202020204" pitchFamily="34" charset="0"/>
              <a:buChar char="•"/>
            </a:pPr>
            <a:r>
              <a:rPr lang="en-US" b="0" i="0" dirty="0">
                <a:solidFill>
                  <a:srgbClr val="4A4A4A"/>
                </a:solidFill>
                <a:effectLst/>
                <a:latin typeface="Open Sans"/>
              </a:rPr>
              <a:t>Knowledge Representation and Reasoning (</a:t>
            </a:r>
            <a:r>
              <a:rPr lang="en-US" b="1" i="0" dirty="0">
                <a:solidFill>
                  <a:srgbClr val="4A4A4A"/>
                </a:solidFill>
                <a:effectLst/>
                <a:latin typeface="Open Sans"/>
              </a:rPr>
              <a:t>KR, KRR</a:t>
            </a:r>
            <a:r>
              <a:rPr lang="en-US" b="0" i="0" dirty="0">
                <a:solidFill>
                  <a:srgbClr val="4A4A4A"/>
                </a:solidFill>
                <a:effectLst/>
                <a:latin typeface="Open Sans"/>
              </a:rPr>
              <a:t>) represents information from the real world for a computer to understand and then utilize this knowledge to solve </a:t>
            </a:r>
            <a:r>
              <a:rPr lang="en-US" b="1" i="0" dirty="0">
                <a:solidFill>
                  <a:srgbClr val="4A4A4A"/>
                </a:solidFill>
                <a:effectLst/>
                <a:latin typeface="Open Sans"/>
              </a:rPr>
              <a:t>complex real-life problems</a:t>
            </a:r>
            <a:r>
              <a:rPr lang="en-US" b="0" i="0" dirty="0">
                <a:solidFill>
                  <a:srgbClr val="4A4A4A"/>
                </a:solidFill>
                <a:effectLst/>
                <a:latin typeface="Open Sans"/>
              </a:rPr>
              <a:t> like communicating with human beings in natural language. </a:t>
            </a:r>
          </a:p>
          <a:p>
            <a:pPr marL="285750" indent="-285750" algn="just">
              <a:buFont typeface="Arial" panose="020B0604020202020204" pitchFamily="34" charset="0"/>
              <a:buChar char="•"/>
            </a:pPr>
            <a:r>
              <a:rPr lang="en-US" b="0" i="0" dirty="0">
                <a:solidFill>
                  <a:srgbClr val="4A4A4A"/>
                </a:solidFill>
                <a:effectLst/>
                <a:latin typeface="Open Sans"/>
              </a:rPr>
              <a:t>Knowledge representation in AI is not just about storing data in a database, it allows a machine to learn from that knowledge and behave intelligently like a human being.</a:t>
            </a:r>
          </a:p>
          <a:p>
            <a:pPr algn="just"/>
            <a:endParaRPr lang="en-US" dirty="0">
              <a:solidFill>
                <a:srgbClr val="4A4A4A"/>
              </a:solidFill>
              <a:latin typeface="Open Sans"/>
            </a:endParaRPr>
          </a:p>
          <a:p>
            <a:pPr algn="just"/>
            <a:r>
              <a:rPr lang="en-US" b="0" i="0" dirty="0">
                <a:solidFill>
                  <a:srgbClr val="FF0000"/>
                </a:solidFill>
                <a:effectLst/>
                <a:latin typeface="Open Sans"/>
              </a:rPr>
              <a:t>The different kinds of knowledge that need to be represented in AI include:</a:t>
            </a:r>
          </a:p>
          <a:p>
            <a:pPr algn="l">
              <a:buFont typeface="Arial" panose="020B0604020202020204" pitchFamily="34" charset="0"/>
              <a:buChar char="•"/>
            </a:pPr>
            <a:r>
              <a:rPr lang="en-US" b="1" i="0" dirty="0">
                <a:solidFill>
                  <a:srgbClr val="4A4A4A"/>
                </a:solidFill>
                <a:effectLst/>
                <a:latin typeface="Open Sans"/>
              </a:rPr>
              <a:t>Objects</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Events</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Performance</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Facts</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Meta-Knowledge</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Knowledge-base</a:t>
            </a:r>
            <a:endParaRPr lang="en-US" b="0" i="0" dirty="0">
              <a:solidFill>
                <a:srgbClr val="4A4A4A"/>
              </a:solidFill>
              <a:effectLst/>
              <a:latin typeface="Open Sans"/>
            </a:endParaRPr>
          </a:p>
        </p:txBody>
      </p:sp>
    </p:spTree>
    <p:extLst>
      <p:ext uri="{BB962C8B-B14F-4D97-AF65-F5344CB8AC3E}">
        <p14:creationId xmlns:p14="http://schemas.microsoft.com/office/powerpoint/2010/main" val="56214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873326"/>
            <a:ext cx="2532184" cy="954107"/>
          </a:xfrm>
          <a:prstGeom prst="rect">
            <a:avLst/>
          </a:prstGeom>
          <a:noFill/>
        </p:spPr>
        <p:txBody>
          <a:bodyPr wrap="square" rtlCol="0">
            <a:spAutoFit/>
          </a:bodyPr>
          <a:lstStyle/>
          <a:p>
            <a:pPr algn="ctr"/>
            <a:r>
              <a:rPr lang="en-US" sz="2800" b="1" dirty="0">
                <a:solidFill>
                  <a:schemeClr val="bg1"/>
                </a:solidFill>
              </a:rPr>
              <a:t>Types Knowledge</a:t>
            </a:r>
            <a:endParaRPr lang="en-IN" sz="2800" b="1" dirty="0">
              <a:solidFill>
                <a:schemeClr val="bg1"/>
              </a:solidFill>
            </a:endParaRPr>
          </a:p>
        </p:txBody>
      </p:sp>
      <p:sp>
        <p:nvSpPr>
          <p:cNvPr id="8" name="TextBox 7">
            <a:extLst>
              <a:ext uri="{FF2B5EF4-FFF2-40B4-BE49-F238E27FC236}">
                <a16:creationId xmlns:a16="http://schemas.microsoft.com/office/drawing/2014/main" id="{A8B069FB-A2DA-46FF-8877-2070450AD252}"/>
              </a:ext>
            </a:extLst>
          </p:cNvPr>
          <p:cNvSpPr txBox="1"/>
          <p:nvPr/>
        </p:nvSpPr>
        <p:spPr>
          <a:xfrm>
            <a:off x="3187505" y="1443841"/>
            <a:ext cx="8559018" cy="3970318"/>
          </a:xfrm>
          <a:prstGeom prst="rect">
            <a:avLst/>
          </a:prstGeom>
          <a:noFill/>
          <a:ln>
            <a:solidFill>
              <a:schemeClr val="accent2">
                <a:lumMod val="75000"/>
              </a:schemeClr>
            </a:solidFill>
          </a:ln>
        </p:spPr>
        <p:txBody>
          <a:bodyPr wrap="square">
            <a:spAutoFit/>
          </a:bodyPr>
          <a:lstStyle/>
          <a:p>
            <a:pPr algn="just">
              <a:buFont typeface="Arial" panose="020B0604020202020204" pitchFamily="34" charset="0"/>
              <a:buChar char="•"/>
            </a:pPr>
            <a:r>
              <a:rPr lang="en-US" b="1" i="0" dirty="0">
                <a:solidFill>
                  <a:srgbClr val="4A4A4A"/>
                </a:solidFill>
                <a:effectLst/>
                <a:latin typeface="Open Sans"/>
              </a:rPr>
              <a:t>Declarative Knowledge</a:t>
            </a:r>
            <a:r>
              <a:rPr lang="en-US" b="0" i="0" dirty="0">
                <a:solidFill>
                  <a:srgbClr val="4A4A4A"/>
                </a:solidFill>
                <a:effectLst/>
                <a:latin typeface="Open Sans"/>
              </a:rPr>
              <a:t> – It includes concepts, facts, and objects and expressed in a declarative sentence.</a:t>
            </a:r>
          </a:p>
          <a:p>
            <a:pPr algn="just"/>
            <a:endParaRPr lang="en-US" b="0" i="0" dirty="0">
              <a:solidFill>
                <a:srgbClr val="4A4A4A"/>
              </a:solidFill>
              <a:effectLst/>
              <a:latin typeface="Open Sans"/>
            </a:endParaRPr>
          </a:p>
          <a:p>
            <a:pPr algn="just">
              <a:buFont typeface="Arial" panose="020B0604020202020204" pitchFamily="34" charset="0"/>
              <a:buChar char="•"/>
            </a:pPr>
            <a:r>
              <a:rPr lang="en-US" b="1" i="0" dirty="0">
                <a:solidFill>
                  <a:srgbClr val="4A4A4A"/>
                </a:solidFill>
                <a:effectLst/>
                <a:latin typeface="Open Sans"/>
              </a:rPr>
              <a:t>Structural Knowledge</a:t>
            </a:r>
            <a:r>
              <a:rPr lang="en-US" b="0" i="0" dirty="0">
                <a:solidFill>
                  <a:srgbClr val="4A4A4A"/>
                </a:solidFill>
                <a:effectLst/>
                <a:latin typeface="Open Sans"/>
              </a:rPr>
              <a:t> – It is a basic problem-solving knowledge that describes the relationship between concepts and objects.</a:t>
            </a:r>
          </a:p>
          <a:p>
            <a:pPr algn="just"/>
            <a:endParaRPr lang="en-US" b="0" i="0" dirty="0">
              <a:solidFill>
                <a:srgbClr val="4A4A4A"/>
              </a:solidFill>
              <a:effectLst/>
              <a:latin typeface="Open Sans"/>
            </a:endParaRPr>
          </a:p>
          <a:p>
            <a:pPr algn="just">
              <a:buFont typeface="Arial" panose="020B0604020202020204" pitchFamily="34" charset="0"/>
              <a:buChar char="•"/>
            </a:pPr>
            <a:r>
              <a:rPr lang="en-US" b="1" i="0" dirty="0">
                <a:solidFill>
                  <a:srgbClr val="4A4A4A"/>
                </a:solidFill>
                <a:effectLst/>
                <a:latin typeface="Open Sans"/>
              </a:rPr>
              <a:t>Procedural Knowledge</a:t>
            </a:r>
            <a:r>
              <a:rPr lang="en-US" b="0" i="0" dirty="0">
                <a:solidFill>
                  <a:srgbClr val="4A4A4A"/>
                </a:solidFill>
                <a:effectLst/>
                <a:latin typeface="Open Sans"/>
              </a:rPr>
              <a:t> – This is responsible for knowing how to do something and includes rules, strategies, procedures, etc.</a:t>
            </a:r>
          </a:p>
          <a:p>
            <a:pPr algn="just"/>
            <a:endParaRPr lang="en-US" b="0" i="0" dirty="0">
              <a:solidFill>
                <a:srgbClr val="4A4A4A"/>
              </a:solidFill>
              <a:effectLst/>
              <a:latin typeface="Open Sans"/>
            </a:endParaRPr>
          </a:p>
          <a:p>
            <a:pPr algn="just">
              <a:buFont typeface="Arial" panose="020B0604020202020204" pitchFamily="34" charset="0"/>
              <a:buChar char="•"/>
            </a:pPr>
            <a:r>
              <a:rPr lang="en-US" b="1" i="0" dirty="0">
                <a:solidFill>
                  <a:srgbClr val="4A4A4A"/>
                </a:solidFill>
                <a:effectLst/>
                <a:latin typeface="Open Sans"/>
              </a:rPr>
              <a:t>Meta Knowledge</a:t>
            </a:r>
            <a:r>
              <a:rPr lang="en-US" b="0" i="0" dirty="0">
                <a:solidFill>
                  <a:srgbClr val="4A4A4A"/>
                </a:solidFill>
                <a:effectLst/>
                <a:latin typeface="Open Sans"/>
              </a:rPr>
              <a:t> – Meta Knowledge defines knowledge about other types of Knowledge.</a:t>
            </a:r>
          </a:p>
          <a:p>
            <a:pPr algn="just"/>
            <a:endParaRPr lang="en-US" b="0" i="0" dirty="0">
              <a:solidFill>
                <a:srgbClr val="4A4A4A"/>
              </a:solidFill>
              <a:effectLst/>
              <a:latin typeface="Open Sans"/>
            </a:endParaRPr>
          </a:p>
          <a:p>
            <a:pPr algn="just">
              <a:buFont typeface="Arial" panose="020B0604020202020204" pitchFamily="34" charset="0"/>
              <a:buChar char="•"/>
            </a:pPr>
            <a:r>
              <a:rPr lang="en-US" b="1" i="0" dirty="0">
                <a:solidFill>
                  <a:srgbClr val="4A4A4A"/>
                </a:solidFill>
                <a:effectLst/>
                <a:latin typeface="Open Sans"/>
              </a:rPr>
              <a:t>Heuristic Knowledge</a:t>
            </a:r>
            <a:r>
              <a:rPr lang="en-US" b="0" i="0" dirty="0">
                <a:solidFill>
                  <a:srgbClr val="4A4A4A"/>
                </a:solidFill>
                <a:effectLst/>
                <a:latin typeface="Open Sans"/>
              </a:rPr>
              <a:t> – This represents some expert knowledge in the field or subject.</a:t>
            </a:r>
          </a:p>
        </p:txBody>
      </p:sp>
    </p:spTree>
    <p:extLst>
      <p:ext uri="{BB962C8B-B14F-4D97-AF65-F5344CB8AC3E}">
        <p14:creationId xmlns:p14="http://schemas.microsoft.com/office/powerpoint/2010/main" val="131253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919492"/>
            <a:ext cx="2532184" cy="1815882"/>
          </a:xfrm>
          <a:prstGeom prst="rect">
            <a:avLst/>
          </a:prstGeom>
          <a:noFill/>
        </p:spPr>
        <p:txBody>
          <a:bodyPr wrap="square" rtlCol="0">
            <a:spAutoFit/>
          </a:bodyPr>
          <a:lstStyle/>
          <a:p>
            <a:pPr algn="ctr"/>
            <a:r>
              <a:rPr lang="en-US" sz="2800" b="1" dirty="0">
                <a:solidFill>
                  <a:schemeClr val="bg1"/>
                </a:solidFill>
              </a:rPr>
              <a:t>Cycle of Knowledge Representation in AI</a:t>
            </a:r>
            <a:endParaRPr lang="en-IN" sz="2800" b="1" dirty="0">
              <a:solidFill>
                <a:schemeClr val="bg1"/>
              </a:solidFill>
            </a:endParaRPr>
          </a:p>
        </p:txBody>
      </p:sp>
      <p:sp>
        <p:nvSpPr>
          <p:cNvPr id="8" name="TextBox 7">
            <a:extLst>
              <a:ext uri="{FF2B5EF4-FFF2-40B4-BE49-F238E27FC236}">
                <a16:creationId xmlns:a16="http://schemas.microsoft.com/office/drawing/2014/main" id="{A8B069FB-A2DA-46FF-8877-2070450AD252}"/>
              </a:ext>
            </a:extLst>
          </p:cNvPr>
          <p:cNvSpPr txBox="1"/>
          <p:nvPr/>
        </p:nvSpPr>
        <p:spPr>
          <a:xfrm>
            <a:off x="3046828" y="477708"/>
            <a:ext cx="8559018"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4A4A4A"/>
                </a:solidFill>
                <a:effectLst/>
                <a:latin typeface="Open Sans"/>
              </a:rPr>
              <a:t>Perception</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Learning</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Knowledge Representation &amp; Reasoning</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Planning</a:t>
            </a:r>
            <a:endParaRPr lang="en-US" b="0" i="0" dirty="0">
              <a:solidFill>
                <a:srgbClr val="4A4A4A"/>
              </a:solidFill>
              <a:effectLst/>
              <a:latin typeface="Open Sans"/>
            </a:endParaRPr>
          </a:p>
          <a:p>
            <a:pPr algn="l">
              <a:buFont typeface="Arial" panose="020B0604020202020204" pitchFamily="34" charset="0"/>
              <a:buChar char="•"/>
            </a:pPr>
            <a:r>
              <a:rPr lang="en-US" b="1" i="0" dirty="0">
                <a:solidFill>
                  <a:srgbClr val="4A4A4A"/>
                </a:solidFill>
                <a:effectLst/>
                <a:latin typeface="Open Sans"/>
              </a:rPr>
              <a:t>Execution</a:t>
            </a:r>
            <a:endParaRPr lang="en-US" b="0" i="0" dirty="0">
              <a:solidFill>
                <a:srgbClr val="4A4A4A"/>
              </a:solidFill>
              <a:effectLst/>
              <a:latin typeface="Open Sans"/>
            </a:endParaRPr>
          </a:p>
        </p:txBody>
      </p:sp>
      <p:pic>
        <p:nvPicPr>
          <p:cNvPr id="6" name="Picture 5">
            <a:extLst>
              <a:ext uri="{FF2B5EF4-FFF2-40B4-BE49-F238E27FC236}">
                <a16:creationId xmlns:a16="http://schemas.microsoft.com/office/drawing/2014/main" id="{D8CD8D21-AEA8-4E40-8390-2E2918CF532A}"/>
              </a:ext>
            </a:extLst>
          </p:cNvPr>
          <p:cNvPicPr>
            <a:picLocks noChangeAspect="1"/>
          </p:cNvPicPr>
          <p:nvPr/>
        </p:nvPicPr>
        <p:blipFill rotWithShape="1">
          <a:blip r:embed="rId2"/>
          <a:srcRect l="40962" t="26450" r="18539" b="26347"/>
          <a:stretch/>
        </p:blipFill>
        <p:spPr>
          <a:xfrm>
            <a:off x="4206241" y="2034746"/>
            <a:ext cx="7047914" cy="40566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91CF4349-EFC5-4E48-965D-7DDC7B20E5E3}"/>
              </a:ext>
            </a:extLst>
          </p:cNvPr>
          <p:cNvSpPr txBox="1"/>
          <p:nvPr/>
        </p:nvSpPr>
        <p:spPr>
          <a:xfrm>
            <a:off x="3277772" y="6149293"/>
            <a:ext cx="8559018" cy="646331"/>
          </a:xfrm>
          <a:prstGeom prst="rect">
            <a:avLst/>
          </a:prstGeom>
          <a:noFill/>
        </p:spPr>
        <p:txBody>
          <a:bodyPr wrap="square">
            <a:spAutoFit/>
          </a:bodyPr>
          <a:lstStyle/>
          <a:p>
            <a:pPr algn="ctr"/>
            <a:r>
              <a:rPr lang="en-US" dirty="0">
                <a:solidFill>
                  <a:srgbClr val="FF0000"/>
                </a:solidFill>
              </a:rPr>
              <a:t>interaction of an AI system with the real world and the components involved in showing intelligence</a:t>
            </a:r>
            <a:endParaRPr lang="en-IN" dirty="0">
              <a:solidFill>
                <a:srgbClr val="FF0000"/>
              </a:solidFill>
            </a:endParaRPr>
          </a:p>
        </p:txBody>
      </p:sp>
    </p:spTree>
    <p:extLst>
      <p:ext uri="{BB962C8B-B14F-4D97-AF65-F5344CB8AC3E}">
        <p14:creationId xmlns:p14="http://schemas.microsoft.com/office/powerpoint/2010/main" val="101657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Components of Cycle of Knowledge Representation</a:t>
            </a:r>
            <a:endParaRPr lang="en-IN" sz="2800" b="1" dirty="0">
              <a:solidFill>
                <a:schemeClr val="bg1"/>
              </a:solidFill>
            </a:endParaRPr>
          </a:p>
        </p:txBody>
      </p:sp>
      <p:sp>
        <p:nvSpPr>
          <p:cNvPr id="6" name="TextBox 5">
            <a:extLst>
              <a:ext uri="{FF2B5EF4-FFF2-40B4-BE49-F238E27FC236}">
                <a16:creationId xmlns:a16="http://schemas.microsoft.com/office/drawing/2014/main" id="{515974A7-3581-40CF-915B-7A1A40589C7B}"/>
              </a:ext>
            </a:extLst>
          </p:cNvPr>
          <p:cNvSpPr txBox="1"/>
          <p:nvPr/>
        </p:nvSpPr>
        <p:spPr>
          <a:xfrm>
            <a:off x="3097233" y="278733"/>
            <a:ext cx="8514471" cy="1200329"/>
          </a:xfrm>
          <a:prstGeom prst="rect">
            <a:avLst/>
          </a:prstGeom>
          <a:noFill/>
          <a:ln>
            <a:solidFill>
              <a:schemeClr val="accent2"/>
            </a:solidFill>
          </a:ln>
        </p:spPr>
        <p:txBody>
          <a:bodyPr wrap="square">
            <a:spAutoFit/>
          </a:bodyPr>
          <a:lstStyle/>
          <a:p>
            <a:pPr algn="just"/>
            <a:r>
              <a:rPr lang="en-US" b="0" i="0" dirty="0">
                <a:solidFill>
                  <a:srgbClr val="4A4A4A"/>
                </a:solidFill>
                <a:effectLst/>
                <a:latin typeface="Open Sans"/>
              </a:rPr>
              <a:t>The </a:t>
            </a:r>
            <a:r>
              <a:rPr lang="en-US" b="1" i="0" dirty="0">
                <a:solidFill>
                  <a:srgbClr val="4A4A4A"/>
                </a:solidFill>
                <a:effectLst/>
                <a:latin typeface="Open Sans"/>
              </a:rPr>
              <a:t>Perception component</a:t>
            </a:r>
            <a:r>
              <a:rPr lang="en-US" b="0" i="0" dirty="0">
                <a:solidFill>
                  <a:srgbClr val="4A4A4A"/>
                </a:solidFill>
                <a:effectLst/>
                <a:latin typeface="Open Sans"/>
              </a:rPr>
              <a:t> retrieves data or information from the environment. with the help of this component, you can retrieve data from the environment, find out the source of noises and check if the AI was damaged by anything. Also, it defines how to respond when any sense has been detected.</a:t>
            </a:r>
          </a:p>
        </p:txBody>
      </p:sp>
      <p:sp>
        <p:nvSpPr>
          <p:cNvPr id="10" name="TextBox 9">
            <a:extLst>
              <a:ext uri="{FF2B5EF4-FFF2-40B4-BE49-F238E27FC236}">
                <a16:creationId xmlns:a16="http://schemas.microsoft.com/office/drawing/2014/main" id="{7A39386D-8A2F-4C5A-BBBD-DDEC04CA4006}"/>
              </a:ext>
            </a:extLst>
          </p:cNvPr>
          <p:cNvSpPr txBox="1"/>
          <p:nvPr/>
        </p:nvSpPr>
        <p:spPr>
          <a:xfrm>
            <a:off x="3097232" y="1547383"/>
            <a:ext cx="8514471" cy="1477328"/>
          </a:xfrm>
          <a:prstGeom prst="rect">
            <a:avLst/>
          </a:prstGeom>
          <a:noFill/>
          <a:ln>
            <a:solidFill>
              <a:schemeClr val="accent4">
                <a:lumMod val="60000"/>
                <a:lumOff val="40000"/>
              </a:schemeClr>
            </a:solidFill>
          </a:ln>
        </p:spPr>
        <p:txBody>
          <a:bodyPr wrap="square">
            <a:spAutoFit/>
          </a:bodyPr>
          <a:lstStyle/>
          <a:p>
            <a:pPr algn="just"/>
            <a:r>
              <a:rPr lang="en-US" b="1" i="0" dirty="0">
                <a:solidFill>
                  <a:srgbClr val="4A4A4A"/>
                </a:solidFill>
                <a:effectLst/>
                <a:latin typeface="Open Sans"/>
              </a:rPr>
              <a:t>Learning Component</a:t>
            </a:r>
            <a:r>
              <a:rPr lang="en-US" b="0" i="0" dirty="0">
                <a:solidFill>
                  <a:srgbClr val="4A4A4A"/>
                </a:solidFill>
                <a:effectLst/>
                <a:latin typeface="Open Sans"/>
              </a:rPr>
              <a:t> that learns from the captured data by the perception component. The goal is to build computers that can be taught instead of programming them. Learning focuses on the process of self-improvement. In order to learn new things, the system requires knowledge acquisition, inference, acquisition of heuristics, faster searches, etc.</a:t>
            </a:r>
            <a:endParaRPr lang="en-IN" dirty="0"/>
          </a:p>
        </p:txBody>
      </p:sp>
      <p:sp>
        <p:nvSpPr>
          <p:cNvPr id="12" name="TextBox 11">
            <a:extLst>
              <a:ext uri="{FF2B5EF4-FFF2-40B4-BE49-F238E27FC236}">
                <a16:creationId xmlns:a16="http://schemas.microsoft.com/office/drawing/2014/main" id="{46D9FEDD-4353-40DE-BBBB-837B7A6F4AD4}"/>
              </a:ext>
            </a:extLst>
          </p:cNvPr>
          <p:cNvSpPr txBox="1"/>
          <p:nvPr/>
        </p:nvSpPr>
        <p:spPr>
          <a:xfrm>
            <a:off x="3097234" y="3093032"/>
            <a:ext cx="8514470" cy="2031325"/>
          </a:xfrm>
          <a:prstGeom prst="rect">
            <a:avLst/>
          </a:prstGeom>
          <a:noFill/>
          <a:ln>
            <a:solidFill>
              <a:schemeClr val="accent5">
                <a:lumMod val="75000"/>
              </a:schemeClr>
            </a:solidFill>
          </a:ln>
        </p:spPr>
        <p:txBody>
          <a:bodyPr wrap="square">
            <a:spAutoFit/>
          </a:bodyPr>
          <a:lstStyle/>
          <a:p>
            <a:pPr algn="just"/>
            <a:r>
              <a:rPr lang="en-US" b="1" i="0" dirty="0">
                <a:solidFill>
                  <a:srgbClr val="4A4A4A"/>
                </a:solidFill>
                <a:effectLst/>
                <a:latin typeface="Open Sans"/>
              </a:rPr>
              <a:t>Knowledge Representation and Reasoning</a:t>
            </a:r>
            <a:r>
              <a:rPr lang="en-US" b="0" i="0" dirty="0">
                <a:solidFill>
                  <a:srgbClr val="4A4A4A"/>
                </a:solidFill>
                <a:effectLst/>
                <a:latin typeface="Open Sans"/>
              </a:rPr>
              <a:t> which shows the human-like intelligence in the machines. Knowledge representation is all about understanding intelligence. Instead of trying to understand or build brains from the bottom up, its goal is to understand and build intelligent behavior from the top-down and focus on what an agent needs to know in order to behave intelligently. Also, it defines how automated reasoning procedures can make this knowledge available as needed.</a:t>
            </a:r>
            <a:endParaRPr lang="en-IN" dirty="0"/>
          </a:p>
        </p:txBody>
      </p:sp>
      <p:sp>
        <p:nvSpPr>
          <p:cNvPr id="14" name="TextBox 13">
            <a:extLst>
              <a:ext uri="{FF2B5EF4-FFF2-40B4-BE49-F238E27FC236}">
                <a16:creationId xmlns:a16="http://schemas.microsoft.com/office/drawing/2014/main" id="{F4A0B270-7950-4ECD-9306-56823B16CCE9}"/>
              </a:ext>
            </a:extLst>
          </p:cNvPr>
          <p:cNvSpPr txBox="1"/>
          <p:nvPr/>
        </p:nvSpPr>
        <p:spPr>
          <a:xfrm>
            <a:off x="3097233" y="5192678"/>
            <a:ext cx="8514470" cy="1477328"/>
          </a:xfrm>
          <a:prstGeom prst="rect">
            <a:avLst/>
          </a:prstGeom>
          <a:noFill/>
          <a:ln>
            <a:solidFill>
              <a:schemeClr val="accent6">
                <a:lumMod val="75000"/>
              </a:schemeClr>
            </a:solidFill>
          </a:ln>
        </p:spPr>
        <p:txBody>
          <a:bodyPr wrap="square">
            <a:spAutoFit/>
          </a:bodyPr>
          <a:lstStyle/>
          <a:p>
            <a:pPr algn="just"/>
            <a:r>
              <a:rPr lang="en-US" b="1" i="0" dirty="0">
                <a:solidFill>
                  <a:srgbClr val="4A4A4A"/>
                </a:solidFill>
                <a:effectLst/>
                <a:latin typeface="Open Sans"/>
              </a:rPr>
              <a:t>Planning and Execution</a:t>
            </a:r>
            <a:r>
              <a:rPr lang="en-US" b="0" i="0" dirty="0">
                <a:solidFill>
                  <a:srgbClr val="4A4A4A"/>
                </a:solidFill>
                <a:effectLst/>
                <a:latin typeface="Open Sans"/>
              </a:rPr>
              <a:t> components depend on the analysis of knowledge representation and reasoning. Here, planning includes giving an initial state, finding their preconditions and effects, and a sequence of actions to achieve a state in which a particular goal holds. Now once the planning is completed, the final stage is the execution of the entire process.</a:t>
            </a:r>
            <a:endParaRPr lang="en-IN" dirty="0"/>
          </a:p>
        </p:txBody>
      </p:sp>
    </p:spTree>
    <p:extLst>
      <p:ext uri="{BB962C8B-B14F-4D97-AF65-F5344CB8AC3E}">
        <p14:creationId xmlns:p14="http://schemas.microsoft.com/office/powerpoint/2010/main" val="399159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Relation between Knowledge &amp; Intelligence</a:t>
            </a:r>
            <a:endParaRPr lang="en-IN" sz="2800" b="1" dirty="0">
              <a:solidFill>
                <a:schemeClr val="bg1"/>
              </a:solidFill>
            </a:endParaRPr>
          </a:p>
        </p:txBody>
      </p:sp>
      <p:sp>
        <p:nvSpPr>
          <p:cNvPr id="6" name="TextBox 5">
            <a:extLst>
              <a:ext uri="{FF2B5EF4-FFF2-40B4-BE49-F238E27FC236}">
                <a16:creationId xmlns:a16="http://schemas.microsoft.com/office/drawing/2014/main" id="{515974A7-3581-40CF-915B-7A1A40589C7B}"/>
              </a:ext>
            </a:extLst>
          </p:cNvPr>
          <p:cNvSpPr txBox="1"/>
          <p:nvPr/>
        </p:nvSpPr>
        <p:spPr>
          <a:xfrm>
            <a:off x="3097233" y="278733"/>
            <a:ext cx="8514471" cy="1200329"/>
          </a:xfrm>
          <a:prstGeom prst="rect">
            <a:avLst/>
          </a:prstGeom>
          <a:noFill/>
          <a:ln>
            <a:solidFill>
              <a:schemeClr val="accent2"/>
            </a:solidFill>
          </a:ln>
        </p:spPr>
        <p:txBody>
          <a:bodyPr wrap="square">
            <a:spAutoFit/>
          </a:bodyPr>
          <a:lstStyle/>
          <a:p>
            <a:pPr algn="just"/>
            <a:r>
              <a:rPr lang="en-US" b="0" i="0" dirty="0">
                <a:solidFill>
                  <a:srgbClr val="4A4A4A"/>
                </a:solidFill>
                <a:effectLst/>
                <a:latin typeface="Open Sans"/>
              </a:rPr>
              <a:t>In the real world, knowledge plays a vital role in intelligence as well as creating artificial intelligence. It demonstrates the intelligent behavior in AI agents or systems. It is possible for an agent or system to act accurately on some input only when it has the knowledge or experience about the input.</a:t>
            </a:r>
          </a:p>
        </p:txBody>
      </p:sp>
      <p:pic>
        <p:nvPicPr>
          <p:cNvPr id="3" name="Picture 2">
            <a:extLst>
              <a:ext uri="{FF2B5EF4-FFF2-40B4-BE49-F238E27FC236}">
                <a16:creationId xmlns:a16="http://schemas.microsoft.com/office/drawing/2014/main" id="{224B7289-8422-419B-96C0-C03120661EB0}"/>
              </a:ext>
            </a:extLst>
          </p:cNvPr>
          <p:cNvPicPr>
            <a:picLocks noChangeAspect="1"/>
          </p:cNvPicPr>
          <p:nvPr/>
        </p:nvPicPr>
        <p:blipFill rotWithShape="1">
          <a:blip r:embed="rId2"/>
          <a:srcRect l="40270" t="33633" r="18537" b="24295"/>
          <a:stretch/>
        </p:blipFill>
        <p:spPr>
          <a:xfrm>
            <a:off x="3756655" y="1523996"/>
            <a:ext cx="7195626" cy="4131941"/>
          </a:xfrm>
          <a:prstGeom prst="rect">
            <a:avLst/>
          </a:prstGeom>
        </p:spPr>
      </p:pic>
      <p:sp>
        <p:nvSpPr>
          <p:cNvPr id="11" name="TextBox 10">
            <a:extLst>
              <a:ext uri="{FF2B5EF4-FFF2-40B4-BE49-F238E27FC236}">
                <a16:creationId xmlns:a16="http://schemas.microsoft.com/office/drawing/2014/main" id="{594DE896-A97E-469A-9F57-7E17C1E42030}"/>
              </a:ext>
            </a:extLst>
          </p:cNvPr>
          <p:cNvSpPr txBox="1"/>
          <p:nvPr/>
        </p:nvSpPr>
        <p:spPr>
          <a:xfrm>
            <a:off x="3097233" y="5655937"/>
            <a:ext cx="8514471" cy="923330"/>
          </a:xfrm>
          <a:prstGeom prst="rect">
            <a:avLst/>
          </a:prstGeom>
          <a:noFill/>
        </p:spPr>
        <p:txBody>
          <a:bodyPr wrap="square">
            <a:spAutoFit/>
          </a:bodyPr>
          <a:lstStyle/>
          <a:p>
            <a:pPr algn="just"/>
            <a:r>
              <a:rPr lang="en-US" dirty="0"/>
              <a:t>Decision-maker whose actions are justified by sensing the environment and using knowledge. But, if we remove the knowledge part here, it will not be able to display any intelligent behavior.</a:t>
            </a:r>
            <a:endParaRPr lang="en-IN" dirty="0"/>
          </a:p>
        </p:txBody>
      </p:sp>
    </p:spTree>
    <p:extLst>
      <p:ext uri="{BB962C8B-B14F-4D97-AF65-F5344CB8AC3E}">
        <p14:creationId xmlns:p14="http://schemas.microsoft.com/office/powerpoint/2010/main" val="31861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Techniques of Knowledge Representation in AI</a:t>
            </a:r>
          </a:p>
        </p:txBody>
      </p:sp>
      <p:pic>
        <p:nvPicPr>
          <p:cNvPr id="7" name="Picture 6">
            <a:extLst>
              <a:ext uri="{FF2B5EF4-FFF2-40B4-BE49-F238E27FC236}">
                <a16:creationId xmlns:a16="http://schemas.microsoft.com/office/drawing/2014/main" id="{82CB7363-2D5B-45D6-BEF4-8973CD0E9A05}"/>
              </a:ext>
            </a:extLst>
          </p:cNvPr>
          <p:cNvPicPr>
            <a:picLocks noChangeAspect="1"/>
          </p:cNvPicPr>
          <p:nvPr/>
        </p:nvPicPr>
        <p:blipFill rotWithShape="1">
          <a:blip r:embed="rId2"/>
          <a:srcRect l="40154" t="38969" r="17500" b="17933"/>
          <a:stretch/>
        </p:blipFill>
        <p:spPr>
          <a:xfrm>
            <a:off x="3080823" y="361954"/>
            <a:ext cx="8654917" cy="6134091"/>
          </a:xfrm>
          <a:prstGeom prst="rect">
            <a:avLst/>
          </a:prstGeom>
        </p:spPr>
      </p:pic>
    </p:spTree>
    <p:extLst>
      <p:ext uri="{BB962C8B-B14F-4D97-AF65-F5344CB8AC3E}">
        <p14:creationId xmlns:p14="http://schemas.microsoft.com/office/powerpoint/2010/main" val="102528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0AD60-0BE5-4CDA-8A6F-B44ED942C444}"/>
              </a:ext>
            </a:extLst>
          </p:cNvPr>
          <p:cNvSpPr/>
          <p:nvPr/>
        </p:nvSpPr>
        <p:spPr>
          <a:xfrm>
            <a:off x="295422" y="0"/>
            <a:ext cx="2532184" cy="6858000"/>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F0D0DA4-7762-4C5A-85BD-805EB9AAEACF}"/>
              </a:ext>
            </a:extLst>
          </p:cNvPr>
          <p:cNvSpPr txBox="1"/>
          <p:nvPr/>
        </p:nvSpPr>
        <p:spPr>
          <a:xfrm>
            <a:off x="295422" y="2521059"/>
            <a:ext cx="2532184" cy="1815882"/>
          </a:xfrm>
          <a:prstGeom prst="rect">
            <a:avLst/>
          </a:prstGeom>
          <a:noFill/>
        </p:spPr>
        <p:txBody>
          <a:bodyPr wrap="square" rtlCol="0">
            <a:spAutoFit/>
          </a:bodyPr>
          <a:lstStyle/>
          <a:p>
            <a:pPr algn="ctr"/>
            <a:r>
              <a:rPr lang="en-US" sz="2800" b="1" dirty="0">
                <a:solidFill>
                  <a:schemeClr val="bg1"/>
                </a:solidFill>
              </a:rPr>
              <a:t>Techniques of Knowledge Representation in AI</a:t>
            </a:r>
            <a:endParaRPr lang="en-IN" sz="2800" b="1" dirty="0">
              <a:solidFill>
                <a:schemeClr val="bg1"/>
              </a:solidFill>
            </a:endParaRPr>
          </a:p>
        </p:txBody>
      </p:sp>
      <p:sp>
        <p:nvSpPr>
          <p:cNvPr id="9" name="TextBox 8">
            <a:extLst>
              <a:ext uri="{FF2B5EF4-FFF2-40B4-BE49-F238E27FC236}">
                <a16:creationId xmlns:a16="http://schemas.microsoft.com/office/drawing/2014/main" id="{14121093-8B2D-43DA-9710-596A3B8697C5}"/>
              </a:ext>
            </a:extLst>
          </p:cNvPr>
          <p:cNvSpPr txBox="1"/>
          <p:nvPr/>
        </p:nvSpPr>
        <p:spPr>
          <a:xfrm>
            <a:off x="3198056" y="1222323"/>
            <a:ext cx="8281182" cy="1754326"/>
          </a:xfrm>
          <a:prstGeom prst="rect">
            <a:avLst/>
          </a:prstGeom>
          <a:noFill/>
          <a:ln w="19050">
            <a:solidFill>
              <a:srgbClr val="0070C0"/>
            </a:solidFill>
          </a:ln>
        </p:spPr>
        <p:txBody>
          <a:bodyPr wrap="square">
            <a:spAutoFit/>
          </a:bodyPr>
          <a:lstStyle/>
          <a:p>
            <a:pPr algn="l"/>
            <a:r>
              <a:rPr lang="en-US" b="1" i="0" dirty="0">
                <a:solidFill>
                  <a:srgbClr val="4A4A4A"/>
                </a:solidFill>
                <a:effectLst/>
                <a:latin typeface="Open Sans"/>
              </a:rPr>
              <a:t>Logical Representation </a:t>
            </a:r>
            <a:endParaRPr lang="en-US" b="0" i="0" dirty="0">
              <a:solidFill>
                <a:srgbClr val="4A4A4A"/>
              </a:solidFill>
              <a:effectLst/>
              <a:latin typeface="Open Sans"/>
            </a:endParaRPr>
          </a:p>
          <a:p>
            <a:pPr algn="just"/>
            <a:r>
              <a:rPr lang="en-US" dirty="0">
                <a:solidFill>
                  <a:srgbClr val="4A4A4A"/>
                </a:solidFill>
                <a:latin typeface="Open Sans"/>
              </a:rPr>
              <a:t>A</a:t>
            </a:r>
            <a:r>
              <a:rPr lang="en-US" b="0" i="0" dirty="0">
                <a:solidFill>
                  <a:srgbClr val="4A4A4A"/>
                </a:solidFill>
                <a:effectLst/>
                <a:latin typeface="Open Sans"/>
              </a:rPr>
              <a:t> language with some </a:t>
            </a:r>
            <a:r>
              <a:rPr lang="en-US" b="1" i="0" dirty="0">
                <a:solidFill>
                  <a:srgbClr val="4A4A4A"/>
                </a:solidFill>
                <a:effectLst/>
                <a:latin typeface="Open Sans"/>
              </a:rPr>
              <a:t>definite rules</a:t>
            </a:r>
            <a:r>
              <a:rPr lang="en-US" b="0" i="0" dirty="0">
                <a:solidFill>
                  <a:srgbClr val="4A4A4A"/>
                </a:solidFill>
                <a:effectLst/>
                <a:latin typeface="Open Sans"/>
              </a:rPr>
              <a:t> which deal with propositions and has no ambiguity in representation. It represents a conclusion based on various conditions and lays down some important </a:t>
            </a:r>
            <a:r>
              <a:rPr lang="en-US" b="1" i="0" dirty="0">
                <a:solidFill>
                  <a:srgbClr val="4A4A4A"/>
                </a:solidFill>
                <a:effectLst/>
                <a:latin typeface="Open Sans"/>
              </a:rPr>
              <a:t>communication rules</a:t>
            </a:r>
            <a:r>
              <a:rPr lang="en-US" b="0" i="0" dirty="0">
                <a:solidFill>
                  <a:srgbClr val="4A4A4A"/>
                </a:solidFill>
                <a:effectLst/>
                <a:latin typeface="Open Sans"/>
              </a:rPr>
              <a:t>. </a:t>
            </a:r>
            <a:r>
              <a:rPr lang="en-US" dirty="0">
                <a:solidFill>
                  <a:srgbClr val="4A4A4A"/>
                </a:solidFill>
                <a:latin typeface="Open Sans"/>
              </a:rPr>
              <a:t>C</a:t>
            </a:r>
            <a:r>
              <a:rPr lang="en-US" b="0" i="0" dirty="0">
                <a:solidFill>
                  <a:srgbClr val="4A4A4A"/>
                </a:solidFill>
                <a:effectLst/>
                <a:latin typeface="Open Sans"/>
              </a:rPr>
              <a:t>onsists of precisely defined syntax and semantics. Each sentence can be translated into logics using syntax and semantics.</a:t>
            </a:r>
          </a:p>
        </p:txBody>
      </p:sp>
      <p:sp>
        <p:nvSpPr>
          <p:cNvPr id="10" name="TextBox 9">
            <a:extLst>
              <a:ext uri="{FF2B5EF4-FFF2-40B4-BE49-F238E27FC236}">
                <a16:creationId xmlns:a16="http://schemas.microsoft.com/office/drawing/2014/main" id="{D314E9A7-A75C-4486-9654-F3869210CCE4}"/>
              </a:ext>
            </a:extLst>
          </p:cNvPr>
          <p:cNvSpPr txBox="1"/>
          <p:nvPr/>
        </p:nvSpPr>
        <p:spPr>
          <a:xfrm>
            <a:off x="3198056" y="3684403"/>
            <a:ext cx="8993944" cy="1754326"/>
          </a:xfrm>
          <a:prstGeom prst="rect">
            <a:avLst/>
          </a:prstGeom>
          <a:noFill/>
        </p:spPr>
        <p:txBody>
          <a:bodyPr wrap="square">
            <a:spAutoFit/>
          </a:bodyPr>
          <a:lstStyle/>
          <a:p>
            <a:pPr algn="l"/>
            <a:r>
              <a:rPr lang="en-US" b="1" i="0" dirty="0">
                <a:solidFill>
                  <a:srgbClr val="4A4A4A"/>
                </a:solidFill>
                <a:effectLst/>
                <a:latin typeface="Open Sans"/>
              </a:rPr>
              <a:t>Advantages:</a:t>
            </a:r>
            <a:endParaRPr lang="en-US" b="0" i="0" dirty="0">
              <a:solidFill>
                <a:srgbClr val="4A4A4A"/>
              </a:solidFill>
              <a:effectLst/>
              <a:latin typeface="Open Sans"/>
            </a:endParaRPr>
          </a:p>
          <a:p>
            <a:pPr algn="l">
              <a:buFont typeface="Arial" panose="020B0604020202020204" pitchFamily="34" charset="0"/>
              <a:buChar char="•"/>
            </a:pPr>
            <a:r>
              <a:rPr lang="en-US" b="0" i="0" dirty="0">
                <a:solidFill>
                  <a:srgbClr val="4A4A4A"/>
                </a:solidFill>
                <a:effectLst/>
                <a:latin typeface="Open Sans"/>
              </a:rPr>
              <a:t>Logical representation helps to perform logical reasoning.</a:t>
            </a:r>
          </a:p>
          <a:p>
            <a:pPr algn="l">
              <a:buFont typeface="Arial" panose="020B0604020202020204" pitchFamily="34" charset="0"/>
              <a:buChar char="•"/>
            </a:pPr>
            <a:r>
              <a:rPr lang="en-US" b="0" i="0" dirty="0">
                <a:solidFill>
                  <a:srgbClr val="4A4A4A"/>
                </a:solidFill>
                <a:effectLst/>
                <a:latin typeface="Open Sans"/>
              </a:rPr>
              <a:t>This representation is the basis for the programming languages.</a:t>
            </a:r>
          </a:p>
          <a:p>
            <a:pPr algn="l"/>
            <a:r>
              <a:rPr lang="en-US" b="1" i="0" dirty="0">
                <a:solidFill>
                  <a:srgbClr val="4A4A4A"/>
                </a:solidFill>
                <a:effectLst/>
                <a:latin typeface="Open Sans"/>
              </a:rPr>
              <a:t>Disadvantages:</a:t>
            </a:r>
            <a:endParaRPr lang="en-US" b="0" i="0" dirty="0">
              <a:solidFill>
                <a:srgbClr val="4A4A4A"/>
              </a:solidFill>
              <a:effectLst/>
              <a:latin typeface="Open Sans"/>
            </a:endParaRPr>
          </a:p>
          <a:p>
            <a:pPr algn="l">
              <a:buFont typeface="Arial" panose="020B0604020202020204" pitchFamily="34" charset="0"/>
              <a:buChar char="•"/>
            </a:pPr>
            <a:r>
              <a:rPr lang="en-US" b="0" i="0" dirty="0">
                <a:solidFill>
                  <a:srgbClr val="4A4A4A"/>
                </a:solidFill>
                <a:effectLst/>
                <a:latin typeface="Open Sans"/>
              </a:rPr>
              <a:t>Logical representations have some restrictions and are challenging to work with.</a:t>
            </a:r>
          </a:p>
          <a:p>
            <a:pPr algn="l">
              <a:buFont typeface="Arial" panose="020B0604020202020204" pitchFamily="34" charset="0"/>
              <a:buChar char="•"/>
            </a:pPr>
            <a:r>
              <a:rPr lang="en-US" b="0" i="0" dirty="0">
                <a:solidFill>
                  <a:srgbClr val="4A4A4A"/>
                </a:solidFill>
                <a:effectLst/>
                <a:latin typeface="Open Sans"/>
              </a:rPr>
              <a:t>This technique may not be very natural, and inference may not be very efficient.</a:t>
            </a:r>
          </a:p>
        </p:txBody>
      </p:sp>
    </p:spTree>
    <p:extLst>
      <p:ext uri="{BB962C8B-B14F-4D97-AF65-F5344CB8AC3E}">
        <p14:creationId xmlns:p14="http://schemas.microsoft.com/office/powerpoint/2010/main" val="305315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1683</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Kapare</dc:creator>
  <cp:lastModifiedBy>Suresh Kapare</cp:lastModifiedBy>
  <cp:revision>12</cp:revision>
  <dcterms:created xsi:type="dcterms:W3CDTF">2020-11-30T08:05:43Z</dcterms:created>
  <dcterms:modified xsi:type="dcterms:W3CDTF">2020-12-02T05:40:04Z</dcterms:modified>
</cp:coreProperties>
</file>