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60F-BFDD-4488-815B-DE61887FE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2E2DE-B33F-4DFB-984D-57B8AFEDF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83B1-0E79-470E-9FAE-1D14F6B0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9D1A-39F6-4D5D-808E-F4A7E51EA92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C4FD4-20E5-4317-BBF4-F0964B86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5223-5BDA-4D6B-9EFD-D9AC877F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41F-0236-46FF-AFAD-02E224BD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6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6003-0565-440F-9684-E169ED2E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7278-4FB3-45FC-9D74-48FB59F59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1C92-E590-4A20-9DF3-04089227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9D1A-39F6-4D5D-808E-F4A7E51EA92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EA934-D9E2-4E36-82D5-406B65B0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5097-E0B1-4FA5-B2A0-648FF55A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41F-0236-46FF-AFAD-02E224BD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22325-DCEA-4E41-B09E-50A82999B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AC026-5F35-4447-AF56-AEC06A24F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5DAB-3040-4996-92C1-F91FAD02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9D1A-39F6-4D5D-808E-F4A7E51EA92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29F2-51B1-4750-9957-14E25328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D6E6-4125-4824-91CD-FDF31088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41F-0236-46FF-AFAD-02E224BD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4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6B61-48FA-4409-8138-AB5A4840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23C7-A652-475A-B0EA-CF1F18F6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CC6A-B5AF-480B-A8C9-AE3E77FE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9D1A-39F6-4D5D-808E-F4A7E51EA92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C8D-0D55-4C1F-9266-95884C33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F609-B453-4DEE-84E5-28F69986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41F-0236-46FF-AFAD-02E224BD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2E29-2927-4325-9227-BA08161B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29123-CE3B-41F9-BA50-3D9B3AFFB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02C7E-0418-4B20-9EC7-5C0B4656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9D1A-39F6-4D5D-808E-F4A7E51EA92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AE70-AF17-4C23-BE64-FFC31E81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C719-C5E6-4A00-9E0E-5141F624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41F-0236-46FF-AFAD-02E224BD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9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0A70-4B11-4C95-A981-4FF93269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86CA-7603-44B5-B051-29B5E1590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C196E-6132-4328-8263-C2EC8BE3A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677EF-99B0-4191-9EB9-7788F0CA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9D1A-39F6-4D5D-808E-F4A7E51EA92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3065E-F2F9-450A-B22B-E114D438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955E6-D75D-44D1-B63B-922BEF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41F-0236-46FF-AFAD-02E224BD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35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1381-C4B1-4E83-BF92-4910BC91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D43BF-91FC-45A9-8DAA-C9ED2D3E3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DCAB5-0E90-4985-AF74-04650F89D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027FB-9BF9-4A97-8D20-E45B16919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BD8E3-27C5-4FEC-9C68-36670963F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81DAD-58BF-4202-884B-57683E36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9D1A-39F6-4D5D-808E-F4A7E51EA92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2CF05-1917-4660-8105-64EFA12D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5CDC6-05B6-4EEB-99BA-E8995E3F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41F-0236-46FF-AFAD-02E224BD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71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547E-1839-4063-894C-6BFDEBD0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4624E-18F9-4422-823C-8BCABA23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9D1A-39F6-4D5D-808E-F4A7E51EA92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5C814-653D-40AD-A254-B18E0998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44619-9B91-4926-86AE-6EE5A223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41F-0236-46FF-AFAD-02E224BD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89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D653-FCC2-4B25-B986-91426193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9D1A-39F6-4D5D-808E-F4A7E51EA92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89291-ECF3-43F3-857F-BA5B87C8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05F20-E5CE-40E6-B3A5-7C38A68D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41F-0236-46FF-AFAD-02E224BD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06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7599-A7C3-413D-8E9A-7C5B8BC3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80DB1-9259-43FB-8EDC-1F79E8B4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1C111-3C8F-4355-B691-675AF99CA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F12AB-EE38-48D4-B6B0-F0D4C63B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9D1A-39F6-4D5D-808E-F4A7E51EA92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DD5CD-56E2-45F3-9DA9-B7913B2F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E5FE4-8C04-42CE-AD62-1F4E2106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41F-0236-46FF-AFAD-02E224BD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9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FB8B-0F85-4124-8EDC-98BD8181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52DBC-5A25-47CE-A4E9-6BE18E6A6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95F9A-73E8-41FA-8E3B-4ECD8B16E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FC43B-EA94-444C-B881-C1A8E802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9D1A-39F6-4D5D-808E-F4A7E51EA92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844B9-3514-42AF-BA42-78358632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CA717-9A1D-4E73-BC0F-19127C3A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41F-0236-46FF-AFAD-02E224BD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7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C2FD2-3348-4AE8-8258-302B6980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56F82-5D3C-4279-A4B4-B1A2E4DA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E622-D2B0-4E07-8E7C-2177C2515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9D1A-39F6-4D5D-808E-F4A7E51EA92B}" type="datetimeFigureOut">
              <a:rPr lang="en-IN" smtClean="0"/>
              <a:t>02-12-2020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4F91-16C3-4778-93F6-C33544CCE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087E8-B52B-412C-BB0C-76D8CEBC9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741F-0236-46FF-AFAD-02E224BD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2C573D0F-53EF-4AA7-BB66-B7BFB0E3BDBA}"/>
              </a:ext>
            </a:extLst>
          </p:cNvPr>
          <p:cNvSpPr/>
          <p:nvPr/>
        </p:nvSpPr>
        <p:spPr>
          <a:xfrm>
            <a:off x="2473569" y="0"/>
            <a:ext cx="7244862" cy="68580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F5561-8481-4D54-AC74-0FC05B733E9E}"/>
              </a:ext>
            </a:extLst>
          </p:cNvPr>
          <p:cNvSpPr txBox="1"/>
          <p:nvPr/>
        </p:nvSpPr>
        <p:spPr>
          <a:xfrm>
            <a:off x="3831101" y="2705725"/>
            <a:ext cx="45297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KNOWLEDGE AND REASONING </a:t>
            </a:r>
            <a:endParaRPr lang="en-IN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244C2-18FB-454D-A69A-3F96949DD306}"/>
              </a:ext>
            </a:extLst>
          </p:cNvPr>
          <p:cNvSpPr txBox="1"/>
          <p:nvPr/>
        </p:nvSpPr>
        <p:spPr>
          <a:xfrm>
            <a:off x="6096000" y="4825218"/>
            <a:ext cx="22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IV</a:t>
            </a:r>
          </a:p>
          <a:p>
            <a:r>
              <a:rPr lang="en-US" dirty="0"/>
              <a:t>Artificial Intelligence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82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95422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295422" y="2736502"/>
            <a:ext cx="2532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 knowledge-based </a:t>
            </a:r>
            <a:r>
              <a:rPr lang="en-US" sz="2800" b="1" dirty="0" err="1">
                <a:solidFill>
                  <a:schemeClr val="bg1"/>
                </a:solidFill>
              </a:rPr>
              <a:t>wumpus</a:t>
            </a:r>
            <a:r>
              <a:rPr lang="en-US" sz="2800" b="1" dirty="0">
                <a:solidFill>
                  <a:schemeClr val="bg1"/>
                </a:solidFill>
              </a:rPr>
              <a:t> agent exploring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21093-8B2D-43DA-9710-596A3B8697C5}"/>
              </a:ext>
            </a:extLst>
          </p:cNvPr>
          <p:cNvSpPr txBox="1"/>
          <p:nvPr/>
        </p:nvSpPr>
        <p:spPr>
          <a:xfrm>
            <a:off x="2989507" y="474344"/>
            <a:ext cx="9074155" cy="59093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The agent’s initial knowledge: it knows that it is in [1,1] and that [1,1] is a safe square; we denote that with an “A” and “OK,” respectively, in square [1,1].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The first percept: [None, None, None, None, None], its neighboring squares, [1,2] and [2,1], are free of dangers—they are OK.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A cautious agent will move only into a square that it knows to be OK.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Suppose next move forward to [2,1]: The agent perceives a breeze (denoted by “B”) in [2,1], so there must be a pit in a neighboring square. The pit cannot be in [1,1], by the rules of the game, so there must be a pit in [2,2] or [3,1] or both.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The notation “P?” indicates a possible pit in those squares.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At this point, only one known square that is OK and that has not yet been visited. So the prudent agent will turn around, go back to [1,1], and then proceed to [1,2].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The agent perceives a stench in [1,2], resulting </a:t>
            </a:r>
            <a:r>
              <a:rPr lang="en-US" sz="1800" b="0" i="0" u="none" strike="noStrike" baseline="0" dirty="0">
                <a:latin typeface="Open Sans"/>
              </a:rPr>
              <a:t>in the state of knowledge that there must be a </a:t>
            </a:r>
            <a:r>
              <a:rPr lang="en-US" sz="1800" b="0" i="0" u="none" strike="noStrike" baseline="0" dirty="0" err="1">
                <a:latin typeface="Open Sans"/>
              </a:rPr>
              <a:t>wumpus</a:t>
            </a:r>
            <a:r>
              <a:rPr lang="en-US" sz="1800" b="0" i="0" u="none" strike="noStrike" baseline="0" dirty="0">
                <a:latin typeface="Open Sans"/>
              </a:rPr>
              <a:t> nearby.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But </a:t>
            </a:r>
            <a:r>
              <a:rPr lang="en-US" dirty="0" err="1">
                <a:latin typeface="Open Sans"/>
              </a:rPr>
              <a:t>wumpus</a:t>
            </a:r>
            <a:r>
              <a:rPr lang="en-US" dirty="0">
                <a:latin typeface="Open Sans"/>
              </a:rPr>
              <a:t> cannot be in [1,1], by the rules of the game, and it cannot be in [2,2] (or the agent would have detected a stench when it was in [2,1]). Therefore, the agent can infer that the </a:t>
            </a:r>
            <a:r>
              <a:rPr lang="en-US" dirty="0" err="1">
                <a:latin typeface="Open Sans"/>
              </a:rPr>
              <a:t>wumpus</a:t>
            </a:r>
            <a:r>
              <a:rPr lang="en-US" dirty="0">
                <a:latin typeface="Open Sans"/>
              </a:rPr>
              <a:t> is in [1,3]. The notation W! indicates this inference.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The lack of a breeze in [1,2] implies that there is no pit in [2,2]. Yet the agent has already inferred that there must be a pit in either [2,2] or [3,1], so this means it must be in [3,1].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</a:rPr>
              <a:t>This is a fairly difficult inference, because it combines knowledge gained at different times in different places and relies on the lack of a percept to make one crucial step.</a:t>
            </a:r>
          </a:p>
        </p:txBody>
      </p:sp>
    </p:spTree>
    <p:extLst>
      <p:ext uri="{BB962C8B-B14F-4D97-AF65-F5344CB8AC3E}">
        <p14:creationId xmlns:p14="http://schemas.microsoft.com/office/powerpoint/2010/main" val="305315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95422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295422" y="3167390"/>
            <a:ext cx="253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LOGIC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21093-8B2D-43DA-9710-596A3B8697C5}"/>
              </a:ext>
            </a:extLst>
          </p:cNvPr>
          <p:cNvSpPr txBox="1"/>
          <p:nvPr/>
        </p:nvSpPr>
        <p:spPr>
          <a:xfrm>
            <a:off x="3198056" y="321991"/>
            <a:ext cx="8698522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Open Sans"/>
              </a:rPr>
              <a:t>knowledge bases consist of sentences. </a:t>
            </a:r>
            <a:r>
              <a:rPr lang="en-US" dirty="0">
                <a:latin typeface="Open Sans"/>
              </a:rPr>
              <a:t>Which </a:t>
            </a:r>
            <a:r>
              <a:rPr lang="en-US" sz="1800" b="0" i="0" u="none" strike="noStrike" baseline="0" dirty="0">
                <a:latin typeface="Open Sans"/>
              </a:rPr>
              <a:t>are expressed according to the </a:t>
            </a:r>
            <a:r>
              <a:rPr lang="en-US" sz="1800" b="1" i="0" u="none" strike="noStrike" baseline="0" dirty="0">
                <a:latin typeface="Open Sans"/>
              </a:rPr>
              <a:t>syntax</a:t>
            </a:r>
            <a:r>
              <a:rPr lang="en-US" sz="1800" b="0" i="0" u="none" strike="noStrike" baseline="0" dirty="0">
                <a:latin typeface="Open Sans"/>
              </a:rPr>
              <a:t>, specifies all the sentences that are well formed. </a:t>
            </a:r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67155-F184-4FD7-941C-902E3705407A}"/>
              </a:ext>
            </a:extLst>
          </p:cNvPr>
          <p:cNvSpPr txBox="1"/>
          <p:nvPr/>
        </p:nvSpPr>
        <p:spPr>
          <a:xfrm>
            <a:off x="3198056" y="1105287"/>
            <a:ext cx="8698522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baseline="0" dirty="0">
                <a:latin typeface="Open Sans"/>
              </a:rPr>
              <a:t>A logic define the </a:t>
            </a:r>
            <a:r>
              <a:rPr lang="en-US" b="1" i="0" u="none" strike="noStrike" baseline="0" dirty="0">
                <a:latin typeface="Open Sans"/>
              </a:rPr>
              <a:t>semantics </a:t>
            </a:r>
            <a:r>
              <a:rPr lang="en-US" b="0" i="0" u="none" strike="noStrike" baseline="0" dirty="0">
                <a:latin typeface="Open Sans"/>
              </a:rPr>
              <a:t>or meaning of sentences. </a:t>
            </a:r>
          </a:p>
          <a:p>
            <a:pPr algn="l"/>
            <a:r>
              <a:rPr lang="en-US" b="0" i="0" u="none" strike="noStrike" baseline="0" dirty="0">
                <a:latin typeface="Open Sans"/>
              </a:rPr>
              <a:t>The semantics defines the </a:t>
            </a:r>
            <a:r>
              <a:rPr lang="en-US" b="1" i="0" u="none" strike="noStrike" baseline="0" dirty="0">
                <a:latin typeface="Open Sans"/>
              </a:rPr>
              <a:t>truth </a:t>
            </a:r>
            <a:r>
              <a:rPr lang="en-US" b="0" i="0" u="none" strike="noStrike" baseline="0" dirty="0">
                <a:latin typeface="Open Sans"/>
              </a:rPr>
              <a:t>of each sentence with respect to each </a:t>
            </a:r>
            <a:r>
              <a:rPr lang="en-US" b="1" i="0" u="none" strike="noStrike" baseline="0" dirty="0">
                <a:latin typeface="Open Sans"/>
              </a:rPr>
              <a:t>possible world (model)</a:t>
            </a:r>
            <a:r>
              <a:rPr lang="en-US" b="0" i="0" u="none" strike="noStrike" baseline="0" dirty="0">
                <a:latin typeface="Open Sans"/>
              </a:rPr>
              <a:t>. </a:t>
            </a:r>
          </a:p>
          <a:p>
            <a:pPr algn="l"/>
            <a:r>
              <a:rPr lang="en-US" b="0" i="0" u="none" strike="noStrike" baseline="0" dirty="0">
                <a:latin typeface="Open Sans"/>
              </a:rPr>
              <a:t>For example, the semantics for arithmetic “x + y =4” is true </a:t>
            </a:r>
            <a:r>
              <a:rPr lang="en-US" dirty="0">
                <a:latin typeface="Open Sans"/>
              </a:rPr>
              <a:t>if</a:t>
            </a:r>
            <a:r>
              <a:rPr lang="en-US" b="0" i="0" u="none" strike="noStrike" baseline="0" dirty="0">
                <a:latin typeface="Open Sans"/>
              </a:rPr>
              <a:t> x is 2 and y is 2.</a:t>
            </a:r>
          </a:p>
          <a:p>
            <a:pPr algn="l"/>
            <a:r>
              <a:rPr lang="en-US" b="0" i="0" u="none" strike="noStrike" baseline="0" dirty="0">
                <a:latin typeface="Open Sans"/>
              </a:rPr>
              <a:t>Every sentence must be either true or false in each possible world.</a:t>
            </a:r>
            <a:endParaRPr lang="en-IN" dirty="0">
              <a:latin typeface="Ope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3C529-2E17-4390-8799-BDB2CDE33B23}"/>
              </a:ext>
            </a:extLst>
          </p:cNvPr>
          <p:cNvSpPr txBox="1"/>
          <p:nvPr/>
        </p:nvSpPr>
        <p:spPr>
          <a:xfrm>
            <a:off x="3198055" y="2719580"/>
            <a:ext cx="8698521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Open Sans"/>
              </a:rPr>
              <a:t>M</a:t>
            </a:r>
            <a:r>
              <a:rPr lang="en-US" sz="1800" b="0" i="0" u="none" strike="noStrike" baseline="0" dirty="0">
                <a:latin typeface="Open Sans"/>
              </a:rPr>
              <a:t>odels are mathematical abstractions, each of which simply fixes the truth or falsehood of every relevant sentence. 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If a sentence α is true in model m, say that m </a:t>
            </a:r>
            <a:r>
              <a:rPr lang="en-US" sz="1800" b="1" i="0" u="none" strike="noStrike" baseline="0" dirty="0">
                <a:latin typeface="Open Sans"/>
              </a:rPr>
              <a:t>satisfies </a:t>
            </a:r>
            <a:r>
              <a:rPr lang="en-US" sz="1800" b="0" i="0" u="none" strike="noStrike" baseline="0" dirty="0">
                <a:latin typeface="Open Sans"/>
              </a:rPr>
              <a:t>α or sometimes m </a:t>
            </a:r>
            <a:r>
              <a:rPr lang="en-US" sz="1800" b="1" i="0" u="none" strike="noStrike" baseline="0" dirty="0">
                <a:latin typeface="Open Sans"/>
              </a:rPr>
              <a:t>is a model of </a:t>
            </a:r>
            <a:r>
              <a:rPr lang="en-US" sz="1800" b="0" i="0" u="none" strike="noStrike" baseline="0" dirty="0">
                <a:latin typeface="Open Sans"/>
              </a:rPr>
              <a:t>α. 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Use the notation </a:t>
            </a:r>
            <a:r>
              <a:rPr lang="en-US" sz="1800" b="1" i="0" u="none" strike="noStrike" baseline="0" dirty="0">
                <a:latin typeface="Open Sans"/>
              </a:rPr>
              <a:t>M(α)</a:t>
            </a:r>
            <a:r>
              <a:rPr lang="en-US" sz="1800" b="0" i="0" u="none" strike="noStrike" baseline="0" dirty="0">
                <a:latin typeface="Open Sans"/>
              </a:rPr>
              <a:t> to mean the set of all models of α.</a:t>
            </a:r>
            <a:endParaRPr lang="en-IN" dirty="0">
              <a:latin typeface="Open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1AB73-C024-4BBD-897F-00EF4715B62C}"/>
              </a:ext>
            </a:extLst>
          </p:cNvPr>
          <p:cNvSpPr txBox="1"/>
          <p:nvPr/>
        </p:nvSpPr>
        <p:spPr>
          <a:xfrm>
            <a:off x="3198054" y="4333873"/>
            <a:ext cx="8698521" cy="1815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Open Sans"/>
              </a:rPr>
              <a:t>Logical reasoning</a:t>
            </a:r>
            <a:r>
              <a:rPr lang="en-US" sz="1800" b="0" i="0" u="none" strike="noStrike" baseline="0" dirty="0">
                <a:latin typeface="Open Sans"/>
              </a:rPr>
              <a:t> involves the relation of logical </a:t>
            </a:r>
            <a:r>
              <a:rPr lang="en-US" sz="1800" b="1" i="0" u="none" strike="noStrike" baseline="0" dirty="0">
                <a:latin typeface="Open Sans"/>
              </a:rPr>
              <a:t>entailment </a:t>
            </a:r>
            <a:r>
              <a:rPr lang="en-US" sz="1800" b="0" i="0" u="none" strike="noStrike" baseline="0" dirty="0">
                <a:latin typeface="Open Sans"/>
              </a:rPr>
              <a:t>between sentences—the idea that a sentence </a:t>
            </a:r>
            <a:r>
              <a:rPr lang="en-US" sz="1800" b="0" i="1" u="none" strike="noStrike" baseline="0" dirty="0">
                <a:latin typeface="Open Sans"/>
              </a:rPr>
              <a:t>follows logically </a:t>
            </a:r>
            <a:r>
              <a:rPr lang="en-US" sz="1800" b="0" i="0" u="none" strike="noStrike" baseline="0" dirty="0">
                <a:latin typeface="Open Sans"/>
              </a:rPr>
              <a:t>from another sentence.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 In mathematical notation, </a:t>
            </a:r>
            <a:r>
              <a:rPr lang="el-GR" sz="1800" b="0" i="0" u="none" strike="noStrike" baseline="0" dirty="0">
                <a:latin typeface="Open Sans"/>
              </a:rPr>
              <a:t>α |= β</a:t>
            </a:r>
            <a:r>
              <a:rPr lang="en-US" sz="1800" b="0" i="0" u="none" strike="noStrike" baseline="0" dirty="0">
                <a:latin typeface="Open Sans"/>
              </a:rPr>
              <a:t>: </a:t>
            </a:r>
            <a:r>
              <a:rPr lang="en-US" dirty="0">
                <a:latin typeface="Open Sans"/>
              </a:rPr>
              <a:t> </a:t>
            </a:r>
            <a:r>
              <a:rPr lang="en-US" sz="2000" i="1" dirty="0">
                <a:latin typeface="Open Sans"/>
              </a:rPr>
              <a:t>sentence </a:t>
            </a:r>
            <a:r>
              <a:rPr lang="en-US" sz="2000" b="0" i="1" u="none" strike="noStrike" baseline="0" dirty="0">
                <a:latin typeface="Open Sans"/>
              </a:rPr>
              <a:t>α entails the sentence β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α |= β if and only if, in every model in which α is true, β is also true</a:t>
            </a:r>
            <a:endParaRPr lang="en-US" sz="2000" i="1" dirty="0">
              <a:latin typeface="Open Sans"/>
            </a:endParaRP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 Can describe like: α |= β if and only if M(α) ⊆ M(β)</a:t>
            </a:r>
            <a:endParaRPr lang="en-US" sz="2000" b="0" i="1" u="none" strike="noStrike" baseline="0" dirty="0">
              <a:latin typeface="Open Sans"/>
            </a:endParaRPr>
          </a:p>
          <a:p>
            <a:pPr algn="l"/>
            <a:r>
              <a:rPr lang="en-IN" i="1" dirty="0">
                <a:highlight>
                  <a:srgbClr val="FFFF00"/>
                </a:highlight>
                <a:latin typeface="Open Sans"/>
              </a:rPr>
              <a:t>NOTE: Here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Open Sans"/>
              </a:rPr>
              <a:t>⊆  means α is a </a:t>
            </a:r>
            <a:r>
              <a:rPr lang="en-US" sz="1800" b="0" i="1" u="none" strike="noStrike" baseline="0" dirty="0">
                <a:highlight>
                  <a:srgbClr val="FFFF00"/>
                </a:highlight>
                <a:latin typeface="Open Sans"/>
              </a:rPr>
              <a:t>stronger </a:t>
            </a:r>
            <a:r>
              <a:rPr lang="en-US" sz="1800" b="0" i="0" u="none" strike="noStrike" baseline="0" dirty="0">
                <a:highlight>
                  <a:srgbClr val="FFFF00"/>
                </a:highlight>
                <a:latin typeface="Open Sans"/>
              </a:rPr>
              <a:t>assertion than β</a:t>
            </a:r>
            <a:endParaRPr lang="en-IN" i="1" dirty="0">
              <a:highlight>
                <a:srgbClr val="FFFF00"/>
              </a:highlight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1967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95422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295422" y="2813446"/>
            <a:ext cx="2532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Propositional Logic: A very simple Logic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21093-8B2D-43DA-9710-596A3B8697C5}"/>
              </a:ext>
            </a:extLst>
          </p:cNvPr>
          <p:cNvSpPr txBox="1"/>
          <p:nvPr/>
        </p:nvSpPr>
        <p:spPr>
          <a:xfrm>
            <a:off x="3094892" y="751344"/>
            <a:ext cx="8801686" cy="535531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Open Sans"/>
              </a:rPr>
              <a:t>Syntax:</a:t>
            </a:r>
          </a:p>
          <a:p>
            <a:pPr algn="l"/>
            <a:r>
              <a:rPr lang="en-US" dirty="0">
                <a:latin typeface="Open Sans"/>
              </a:rPr>
              <a:t>D</a:t>
            </a:r>
            <a:r>
              <a:rPr lang="en-US" sz="1800" b="0" i="0" u="none" strike="noStrike" baseline="0" dirty="0">
                <a:latin typeface="Open Sans"/>
              </a:rPr>
              <a:t>efines the allowable sentences. 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The </a:t>
            </a:r>
            <a:r>
              <a:rPr lang="en-US" sz="1800" b="1" i="0" u="none" strike="noStrike" baseline="0" dirty="0">
                <a:latin typeface="Open Sans"/>
              </a:rPr>
              <a:t>atomic sentences </a:t>
            </a:r>
            <a:r>
              <a:rPr lang="en-US" sz="1800" b="0" i="0" u="none" strike="noStrike" baseline="0" dirty="0">
                <a:latin typeface="Open Sans"/>
              </a:rPr>
              <a:t>consist of a single </a:t>
            </a:r>
            <a:r>
              <a:rPr lang="en-US" sz="1800" b="1" i="0" u="none" strike="noStrike" baseline="0" dirty="0">
                <a:latin typeface="Open Sans"/>
              </a:rPr>
              <a:t>proposition symbol</a:t>
            </a:r>
            <a:r>
              <a:rPr lang="en-US" sz="1800" b="0" i="0" u="none" strike="noStrike" baseline="0" dirty="0">
                <a:latin typeface="Open Sans"/>
              </a:rPr>
              <a:t>. stands for a proposition that can be true or false. 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Symbols start with an uppercase letter for example: P, Q, R, W1,3 and North. 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Two proposition symbols with fixed meanings: True is the always-true proposition and False is the always-false proposition.</a:t>
            </a:r>
          </a:p>
          <a:p>
            <a:pPr algn="l"/>
            <a:r>
              <a:rPr lang="en-US" sz="1800" b="1" i="0" u="none" strike="noStrike" baseline="0" dirty="0">
                <a:latin typeface="Open Sans"/>
              </a:rPr>
              <a:t>Complex sentences </a:t>
            </a:r>
            <a:r>
              <a:rPr lang="en-US" sz="1800" b="0" i="0" u="none" strike="noStrike" baseline="0" dirty="0">
                <a:latin typeface="Open Sans"/>
              </a:rPr>
              <a:t>are constructed from simpler sentences, using parentheses and </a:t>
            </a:r>
            <a:r>
              <a:rPr lang="en-US" sz="1800" b="1" i="0" u="none" strike="noStrike" baseline="0" dirty="0">
                <a:latin typeface="Open Sans"/>
              </a:rPr>
              <a:t>logical connectives</a:t>
            </a:r>
            <a:r>
              <a:rPr lang="en-US" sz="1800" b="0" i="0" u="none" strike="noStrike" baseline="0" dirty="0">
                <a:latin typeface="Open Sans"/>
              </a:rPr>
              <a:t>. </a:t>
            </a:r>
          </a:p>
          <a:p>
            <a:pPr algn="l"/>
            <a:br>
              <a:rPr lang="en-US" sz="1800" b="0" i="0" u="none" strike="noStrike" baseline="0" dirty="0">
                <a:latin typeface="Open Sans"/>
              </a:rPr>
            </a:br>
            <a:r>
              <a:rPr lang="en-US" sz="1800" b="1" i="0" u="none" strike="noStrike" baseline="0" dirty="0">
                <a:latin typeface="Open Sans"/>
              </a:rPr>
              <a:t>There are five connectives in common use: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￢ (not) called the </a:t>
            </a:r>
            <a:r>
              <a:rPr lang="en-US" sz="1800" b="1" i="0" u="none" strike="noStrike" baseline="0" dirty="0">
                <a:latin typeface="Open Sans"/>
              </a:rPr>
              <a:t>negation</a:t>
            </a:r>
            <a:r>
              <a:rPr lang="en-US" sz="1800" b="0" i="0" u="none" strike="noStrike" baseline="0" dirty="0">
                <a:latin typeface="Open Sans"/>
              </a:rPr>
              <a:t>. A </a:t>
            </a:r>
            <a:r>
              <a:rPr lang="en-US" sz="1800" b="1" i="0" u="none" strike="noStrike" baseline="0" dirty="0">
                <a:latin typeface="Open Sans"/>
              </a:rPr>
              <a:t>literal </a:t>
            </a:r>
            <a:r>
              <a:rPr lang="en-US" sz="1800" b="0" i="0" u="none" strike="noStrike" baseline="0" dirty="0">
                <a:latin typeface="Open Sans"/>
              </a:rPr>
              <a:t>is either anatomic sentence (a </a:t>
            </a:r>
            <a:r>
              <a:rPr lang="en-US" sz="1800" b="1" i="0" u="none" strike="noStrike" baseline="0" dirty="0">
                <a:latin typeface="Open Sans"/>
              </a:rPr>
              <a:t>positive literal</a:t>
            </a:r>
            <a:r>
              <a:rPr lang="en-US" sz="1800" b="0" i="0" u="none" strike="noStrike" baseline="0" dirty="0">
                <a:latin typeface="Open Sans"/>
              </a:rPr>
              <a:t>) or a negated atomic sentence (a </a:t>
            </a:r>
            <a:r>
              <a:rPr lang="en-US" sz="1800" b="1" i="0" u="none" strike="noStrike" baseline="0" dirty="0">
                <a:latin typeface="Open Sans"/>
              </a:rPr>
              <a:t>negative literal</a:t>
            </a:r>
            <a:r>
              <a:rPr lang="en-US" sz="1800" b="0" i="0" u="none" strike="noStrike" baseline="0" dirty="0">
                <a:latin typeface="Open Sans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∧ (and). is called a </a:t>
            </a:r>
            <a:r>
              <a:rPr lang="en-US" sz="1800" b="1" i="0" u="none" strike="noStrike" baseline="0" dirty="0">
                <a:latin typeface="Open Sans"/>
              </a:rPr>
              <a:t>conjunction</a:t>
            </a:r>
            <a:r>
              <a:rPr lang="en-US" sz="1800" b="0" i="0" u="none" strike="noStrike" baseline="0" dirty="0">
                <a:latin typeface="Open Sans"/>
              </a:rPr>
              <a:t>; its parts are the </a:t>
            </a:r>
            <a:r>
              <a:rPr lang="en-US" sz="1800" b="1" i="0" u="none" strike="noStrike" baseline="0" dirty="0">
                <a:latin typeface="Open Sans"/>
              </a:rPr>
              <a:t>conjuncts</a:t>
            </a:r>
            <a:r>
              <a:rPr lang="en-US" sz="1800" b="0" i="0" u="none" strike="noStrike" baseline="0" dirty="0">
                <a:latin typeface="Open Sans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∨ (or). is a </a:t>
            </a:r>
            <a:r>
              <a:rPr lang="en-US" sz="1800" b="1" i="0" u="none" strike="noStrike" baseline="0" dirty="0">
                <a:latin typeface="Open Sans"/>
              </a:rPr>
              <a:t>disjunction </a:t>
            </a:r>
            <a:r>
              <a:rPr lang="en-US" sz="1800" b="0" i="0" u="none" strike="noStrike" baseline="0" dirty="0">
                <a:latin typeface="Open Sans"/>
              </a:rPr>
              <a:t>of the </a:t>
            </a:r>
            <a:r>
              <a:rPr lang="en-US" sz="1800" b="1" i="0" u="none" strike="noStrike" baseline="0" dirty="0">
                <a:latin typeface="Open Sans"/>
              </a:rPr>
              <a:t>disjuncts </a:t>
            </a:r>
            <a:r>
              <a:rPr lang="en-US" sz="1800" b="0" i="0" u="none" strike="noStrike" baseline="0" dirty="0">
                <a:latin typeface="Open Sans"/>
              </a:rPr>
              <a:t>which means “or.” 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⇒ (implies). is called an </a:t>
            </a:r>
            <a:r>
              <a:rPr lang="en-US" sz="1800" b="1" i="0" u="none" strike="noStrike" baseline="0" dirty="0">
                <a:latin typeface="Open Sans"/>
              </a:rPr>
              <a:t>implication </a:t>
            </a:r>
            <a:r>
              <a:rPr lang="en-US" sz="1800" b="0" i="0" u="none" strike="noStrike" baseline="0" dirty="0">
                <a:latin typeface="Open Sans"/>
              </a:rPr>
              <a:t>(or conditional). Its </a:t>
            </a:r>
            <a:r>
              <a:rPr lang="en-US" sz="1800" b="1" i="0" u="none" strike="noStrike" baseline="0" dirty="0">
                <a:latin typeface="Open Sans"/>
              </a:rPr>
              <a:t>premise </a:t>
            </a:r>
            <a:r>
              <a:rPr lang="en-US" sz="1800" b="0" i="0" u="none" strike="noStrike" baseline="0" dirty="0">
                <a:latin typeface="Open Sans"/>
              </a:rPr>
              <a:t>or </a:t>
            </a:r>
            <a:r>
              <a:rPr lang="en-US" sz="1800" b="1" i="0" u="none" strike="noStrike" baseline="0" dirty="0">
                <a:latin typeface="Open Sans"/>
              </a:rPr>
              <a:t>antecedent </a:t>
            </a:r>
            <a:r>
              <a:rPr lang="en-US" sz="1800" b="0" i="0" u="none" strike="noStrike" baseline="0" dirty="0">
                <a:latin typeface="Open Sans"/>
              </a:rPr>
              <a:t>and its </a:t>
            </a:r>
            <a:r>
              <a:rPr lang="en-US" sz="1800" b="1" i="0" u="none" strike="noStrike" baseline="0" dirty="0">
                <a:latin typeface="Open Sans"/>
              </a:rPr>
              <a:t>conclusion </a:t>
            </a:r>
            <a:r>
              <a:rPr lang="en-US" sz="1800" b="0" i="0" u="none" strike="noStrike" baseline="0" dirty="0">
                <a:latin typeface="Open Sans"/>
              </a:rPr>
              <a:t>or </a:t>
            </a:r>
            <a:r>
              <a:rPr lang="en-US" sz="1800" b="1" i="0" u="none" strike="noStrike" baseline="0" dirty="0">
                <a:latin typeface="Open Sans"/>
              </a:rPr>
              <a:t>consequent</a:t>
            </a:r>
            <a:r>
              <a:rPr lang="en-US" sz="1800" b="0" i="0" u="none" strike="noStrike" baseline="0" dirty="0">
                <a:latin typeface="Open Sans"/>
              </a:rPr>
              <a:t>. Implications are also known as </a:t>
            </a:r>
            <a:r>
              <a:rPr lang="en-US" sz="1800" b="1" i="0" u="none" strike="noStrike" baseline="0" dirty="0">
                <a:latin typeface="Open Sans"/>
              </a:rPr>
              <a:t>rules </a:t>
            </a:r>
            <a:r>
              <a:rPr lang="en-US" sz="1800" b="0" i="0" u="none" strike="noStrike" baseline="0" dirty="0">
                <a:latin typeface="Open Sans"/>
              </a:rPr>
              <a:t>or </a:t>
            </a:r>
            <a:r>
              <a:rPr lang="en-US" sz="1800" b="1" i="0" u="none" strike="noStrike" baseline="0" dirty="0">
                <a:latin typeface="Open Sans"/>
              </a:rPr>
              <a:t>if–then </a:t>
            </a:r>
            <a:r>
              <a:rPr lang="en-US" sz="1800" b="0" i="0" u="none" strike="noStrike" baseline="0" dirty="0">
                <a:latin typeface="Open Sans"/>
              </a:rPr>
              <a:t>statements. The implication symbol is sometimes written in other books as ⊃ or →.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⇔ (if and only if). is a </a:t>
            </a:r>
            <a:r>
              <a:rPr lang="en-US" sz="1800" b="1" i="0" u="none" strike="noStrike" baseline="0" dirty="0">
                <a:latin typeface="Open Sans"/>
              </a:rPr>
              <a:t>biconditional</a:t>
            </a:r>
            <a:r>
              <a:rPr lang="en-US" sz="1800" b="0" i="0" u="none" strike="noStrike" baseline="0" dirty="0">
                <a:latin typeface="Open Sans"/>
              </a:rPr>
              <a:t>. Some </a:t>
            </a:r>
            <a:r>
              <a:rPr lang="en-IN" sz="1800" b="0" i="0" u="none" strike="noStrike" baseline="0" dirty="0">
                <a:latin typeface="Open Sans"/>
              </a:rPr>
              <a:t>write this as ≡.</a:t>
            </a:r>
            <a:endParaRPr lang="en-US" sz="1800" b="0" i="0" u="none" strike="noStrike" baseline="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2296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95422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295422" y="2521059"/>
            <a:ext cx="253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Propositional Logic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21093-8B2D-43DA-9710-596A3B8697C5}"/>
              </a:ext>
            </a:extLst>
          </p:cNvPr>
          <p:cNvSpPr txBox="1"/>
          <p:nvPr/>
        </p:nvSpPr>
        <p:spPr>
          <a:xfrm>
            <a:off x="2996418" y="222079"/>
            <a:ext cx="8801686" cy="23083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Times-Bold"/>
              </a:rPr>
              <a:t>Semantics</a:t>
            </a: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Semantics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 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defines the rules for determining the truth of a sentence with respect to a particular model. </a:t>
            </a: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In propositional logic, a model simply fixes the TRUTH VALUE truth value—true or false—for every proposition symbol. </a:t>
            </a: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The semantics for propositional logic must specify how to compute the truth value of</a:t>
            </a: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any sentence, given a model. This is done recursively. </a:t>
            </a: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All sentences are constructed from atomic sentences and the five connectives;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F9F26-35BF-4C2E-8721-5C0E2D38CA5C}"/>
              </a:ext>
            </a:extLst>
          </p:cNvPr>
          <p:cNvSpPr txBox="1"/>
          <p:nvPr/>
        </p:nvSpPr>
        <p:spPr>
          <a:xfrm>
            <a:off x="2996418" y="3237156"/>
            <a:ext cx="566632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• ¬P is true </a:t>
            </a:r>
            <a:r>
              <a:rPr lang="en-US" dirty="0" err="1"/>
              <a:t>iff</a:t>
            </a:r>
            <a:r>
              <a:rPr lang="en-US" dirty="0"/>
              <a:t> P is false in m.</a:t>
            </a:r>
          </a:p>
          <a:p>
            <a:r>
              <a:rPr lang="en-US" dirty="0"/>
              <a:t>• P ∧ Q is true </a:t>
            </a:r>
            <a:r>
              <a:rPr lang="en-US" dirty="0" err="1"/>
              <a:t>iff</a:t>
            </a:r>
            <a:r>
              <a:rPr lang="en-US" dirty="0"/>
              <a:t> both P and Q are true in m.</a:t>
            </a:r>
          </a:p>
          <a:p>
            <a:r>
              <a:rPr lang="en-US" dirty="0"/>
              <a:t>• P ∨ Q is true </a:t>
            </a:r>
            <a:r>
              <a:rPr lang="en-US" dirty="0" err="1"/>
              <a:t>iff</a:t>
            </a:r>
            <a:r>
              <a:rPr lang="en-US" dirty="0"/>
              <a:t> either P or Q is true in m.</a:t>
            </a:r>
          </a:p>
          <a:p>
            <a:r>
              <a:rPr lang="en-US" dirty="0"/>
              <a:t>• P ⇒ Q is true unless P is true and Q is false in m.</a:t>
            </a:r>
          </a:p>
          <a:p>
            <a:r>
              <a:rPr lang="en-US" dirty="0"/>
              <a:t>• P ⇔ Q is true </a:t>
            </a:r>
            <a:r>
              <a:rPr lang="en-US" dirty="0" err="1"/>
              <a:t>iff</a:t>
            </a:r>
            <a:r>
              <a:rPr lang="en-US" dirty="0"/>
              <a:t> P and Q are both true or both false in m.</a:t>
            </a:r>
            <a:endParaRPr lang="en-IN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594F5F06-7577-4413-869C-7D7FEE95BE15}"/>
              </a:ext>
            </a:extLst>
          </p:cNvPr>
          <p:cNvSpPr/>
          <p:nvPr/>
        </p:nvSpPr>
        <p:spPr>
          <a:xfrm>
            <a:off x="8951495" y="3290856"/>
            <a:ext cx="3080084" cy="1001309"/>
          </a:xfrm>
          <a:prstGeom prst="wedgeEllipseCallout">
            <a:avLst>
              <a:gd name="adj1" fmla="val -57291"/>
              <a:gd name="adj2" fmla="val 7211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Expressed by Truth Table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8373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95422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217926" y="2736502"/>
            <a:ext cx="2687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PROPOSITIONAL THEOREM PROVING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21093-8B2D-43DA-9710-596A3B8697C5}"/>
              </a:ext>
            </a:extLst>
          </p:cNvPr>
          <p:cNvSpPr txBox="1"/>
          <p:nvPr/>
        </p:nvSpPr>
        <p:spPr>
          <a:xfrm>
            <a:off x="2982597" y="145774"/>
            <a:ext cx="8801686" cy="175432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Open Sans"/>
              </a:rPr>
              <a:t>Some additional concepts related to entailment. </a:t>
            </a:r>
          </a:p>
          <a:p>
            <a:pPr algn="l"/>
            <a:r>
              <a:rPr lang="en-US" sz="1800" b="1" i="0" u="none" strike="noStrike" baseline="0" dirty="0">
                <a:latin typeface="Open Sans"/>
              </a:rPr>
              <a:t>logical equivalence</a:t>
            </a:r>
            <a:r>
              <a:rPr lang="en-US" sz="1800" b="0" i="0" u="none" strike="noStrike" baseline="0" dirty="0">
                <a:latin typeface="Open Sans"/>
              </a:rPr>
              <a:t>: two sentences α and β are logically equivalent if they are true in the same set of models. α ≡ β. For example, P ∧ Q and Q ∧ P are logically equivalent; 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Other way, any two sentences α and β are equivalent only if each of them entails the other: 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α ≡ β if and only if α |= β and β |= α .</a:t>
            </a:r>
            <a:endParaRPr lang="en-US" b="1" dirty="0">
              <a:solidFill>
                <a:srgbClr val="4A4A4A"/>
              </a:solidFill>
              <a:latin typeface="Ope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9AAEB-248F-41D5-A1E5-5CC572B09FAB}"/>
              </a:ext>
            </a:extLst>
          </p:cNvPr>
          <p:cNvSpPr txBox="1"/>
          <p:nvPr/>
        </p:nvSpPr>
        <p:spPr>
          <a:xfrm>
            <a:off x="2982597" y="1910912"/>
            <a:ext cx="8801686" cy="48013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validity</a:t>
            </a:r>
            <a:r>
              <a:rPr lang="en-US" dirty="0"/>
              <a:t>. A sentence is valid if it is true in all models. For example, the sentence P ∨ ¬P is valid. Valid sentences are also known as tautologies. </a:t>
            </a:r>
          </a:p>
          <a:p>
            <a:r>
              <a:rPr lang="en-US" dirty="0">
                <a:solidFill>
                  <a:schemeClr val="accent2"/>
                </a:solidFill>
              </a:rPr>
              <a:t>the deduction theorem</a:t>
            </a:r>
            <a:r>
              <a:rPr lang="en-US" dirty="0"/>
              <a:t>, For any sentences α and β, α |= β if and only if the sentence (α ⇒ β) is valid.</a:t>
            </a:r>
          </a:p>
          <a:p>
            <a:endParaRPr lang="en-US" dirty="0"/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</a:t>
            </a:r>
            <a:r>
              <a:rPr lang="en-US" sz="1800" b="1" i="0" u="none" strike="noStrike" baseline="0" dirty="0">
                <a:latin typeface="Times-Bold"/>
              </a:rPr>
              <a:t>atisfiability</a:t>
            </a:r>
            <a:r>
              <a:rPr lang="en-US" sz="1800" b="0" i="0" u="none" strike="noStrike" baseline="0" dirty="0">
                <a:latin typeface="Times-Roman"/>
              </a:rPr>
              <a:t>. A sentence is satisfiable if it is true in, or satisfied by, </a:t>
            </a:r>
            <a:r>
              <a:rPr lang="en-US" sz="1800" b="0" i="1" u="none" strike="noStrike" baseline="0" dirty="0">
                <a:latin typeface="Times-Italic"/>
              </a:rPr>
              <a:t>some </a:t>
            </a:r>
            <a:r>
              <a:rPr lang="en-US" sz="1800" b="0" i="0" u="none" strike="noStrike" baseline="0" dirty="0">
                <a:latin typeface="Times-Roman"/>
              </a:rPr>
              <a:t>model. For example, the knowledge base given earlier, (</a:t>
            </a:r>
            <a:r>
              <a:rPr lang="en-US" sz="1800" b="0" i="0" u="none" strike="noStrike" baseline="0" dirty="0">
                <a:latin typeface="CMMI10"/>
              </a:rPr>
              <a:t>R</a:t>
            </a:r>
            <a:r>
              <a:rPr lang="en-US" sz="1800" b="0" i="0" u="none" strike="noStrike" baseline="0" dirty="0">
                <a:latin typeface="CMR8"/>
              </a:rPr>
              <a:t>1 </a:t>
            </a:r>
            <a:r>
              <a:rPr lang="en-US" sz="1800" b="0" i="0" u="none" strike="noStrike" baseline="0" dirty="0">
                <a:latin typeface="CMSY10"/>
              </a:rPr>
              <a:t>∧ </a:t>
            </a:r>
            <a:r>
              <a:rPr lang="en-US" sz="1800" b="0" i="0" u="none" strike="noStrike" baseline="0" dirty="0">
                <a:latin typeface="CMMI10"/>
              </a:rPr>
              <a:t>R</a:t>
            </a:r>
            <a:r>
              <a:rPr lang="en-US" sz="1800" b="0" i="0" u="none" strike="noStrike" baseline="0" dirty="0">
                <a:latin typeface="CMR8"/>
              </a:rPr>
              <a:t>2 </a:t>
            </a:r>
            <a:r>
              <a:rPr lang="en-US" sz="1800" b="0" i="0" u="none" strike="noStrike" baseline="0" dirty="0">
                <a:latin typeface="CMSY10"/>
              </a:rPr>
              <a:t>∧</a:t>
            </a:r>
            <a:r>
              <a:rPr lang="en-US" sz="1800" b="0" i="0" u="none" strike="noStrike" baseline="0" dirty="0">
                <a:latin typeface="CMMI10"/>
              </a:rPr>
              <a:t>R</a:t>
            </a:r>
            <a:r>
              <a:rPr lang="en-US" sz="1800" b="0" i="0" u="none" strike="noStrike" baseline="0" dirty="0">
                <a:latin typeface="CMR8"/>
              </a:rPr>
              <a:t>3 </a:t>
            </a:r>
            <a:r>
              <a:rPr lang="en-US" sz="1800" b="0" i="0" u="none" strike="noStrike" baseline="0" dirty="0">
                <a:latin typeface="CMSY10"/>
              </a:rPr>
              <a:t>∧ </a:t>
            </a:r>
            <a:r>
              <a:rPr lang="en-US" sz="1800" b="0" i="0" u="none" strike="noStrike" baseline="0" dirty="0">
                <a:latin typeface="CMMI10"/>
              </a:rPr>
              <a:t>R</a:t>
            </a:r>
            <a:r>
              <a:rPr lang="en-US" sz="1800" b="0" i="0" u="none" strike="noStrike" baseline="0" dirty="0">
                <a:latin typeface="CMR8"/>
              </a:rPr>
              <a:t>4 </a:t>
            </a:r>
            <a:r>
              <a:rPr lang="en-US" sz="1800" b="0" i="0" u="none" strike="noStrike" baseline="0" dirty="0">
                <a:latin typeface="CMSY10"/>
              </a:rPr>
              <a:t>∧ </a:t>
            </a:r>
            <a:r>
              <a:rPr lang="en-US" sz="1800" b="0" i="0" u="none" strike="noStrike" baseline="0" dirty="0">
                <a:latin typeface="CMMI10"/>
              </a:rPr>
              <a:t>R</a:t>
            </a:r>
            <a:r>
              <a:rPr lang="en-US" sz="1800" b="0" i="0" u="none" strike="noStrike" baseline="0" dirty="0">
                <a:latin typeface="CMR8"/>
              </a:rPr>
              <a:t>5</a:t>
            </a:r>
            <a:r>
              <a:rPr lang="en-US" sz="1800" b="0" i="0" u="none" strike="noStrike" baseline="0" dirty="0">
                <a:latin typeface="Times-Roman"/>
              </a:rPr>
              <a:t>), is satisfiable because there are three models in which it is true.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Satisfiability can be checked by enumerating the possible models until one is found that satisfies the sentence.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problem of determining the satisfiability of sentences in propositional logic—the </a:t>
            </a:r>
            <a:r>
              <a:rPr lang="en-US" sz="1800" b="1" i="0" u="none" strike="noStrike" baseline="0" dirty="0">
                <a:latin typeface="Times-Bold"/>
              </a:rPr>
              <a:t>SAT </a:t>
            </a:r>
            <a:r>
              <a:rPr lang="en-US" sz="1800" b="0" i="0" u="none" strike="noStrike" baseline="0" dirty="0">
                <a:latin typeface="Times-Roman"/>
              </a:rPr>
              <a:t>problem—was the first problem proved to be NP-complete.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Many problems in computer science are really satisfiability problems. For example, all the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constraint satisfaction problems whether the constraints are satisfiable by </a:t>
            </a:r>
            <a:r>
              <a:rPr lang="en-IN" sz="1800" b="0" i="0" u="none" strike="noStrike" baseline="0" dirty="0">
                <a:latin typeface="Times-Roman"/>
              </a:rPr>
              <a:t>some assignment.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accent2"/>
                </a:solidFill>
                <a:latin typeface="Times-Roman"/>
              </a:rPr>
              <a:t>Validity and satisfiability are of course connected: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>
                <a:latin typeface="CMMI10"/>
              </a:rPr>
              <a:t>α </a:t>
            </a:r>
            <a:r>
              <a:rPr lang="en-US" sz="1800" b="0" i="0" u="none" strike="noStrike" baseline="0" dirty="0">
                <a:latin typeface="Times-Roman"/>
              </a:rPr>
              <a:t>is valid </a:t>
            </a:r>
            <a:r>
              <a:rPr lang="en-US" sz="1800" b="0" i="0" u="none" strike="noStrike" baseline="0" dirty="0" err="1">
                <a:latin typeface="Times-Roman"/>
              </a:rPr>
              <a:t>iff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￢</a:t>
            </a:r>
            <a:r>
              <a:rPr lang="en-US" sz="1800" b="0" i="0" u="none" strike="noStrike" baseline="0" dirty="0">
                <a:latin typeface="CMMI10"/>
              </a:rPr>
              <a:t>α </a:t>
            </a:r>
            <a:r>
              <a:rPr lang="en-US" sz="1800" b="0" i="0" u="none" strike="noStrike" baseline="0" dirty="0">
                <a:latin typeface="Times-Roman"/>
              </a:rPr>
              <a:t>is unsatisfiable;</a:t>
            </a:r>
          </a:p>
          <a:p>
            <a:pPr algn="l"/>
            <a:r>
              <a:rPr lang="en-US" sz="1800" b="0" i="0" u="none" strike="noStrike" baseline="0" dirty="0" err="1">
                <a:latin typeface="Times-Roman"/>
              </a:rPr>
              <a:t>contrapositively</a:t>
            </a:r>
            <a:r>
              <a:rPr lang="en-US" sz="1800" b="0" i="0" u="none" strike="noStrike" baseline="0" dirty="0">
                <a:latin typeface="Times-Roman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α </a:t>
            </a:r>
            <a:r>
              <a:rPr lang="en-US" sz="1800" b="0" i="0" u="none" strike="noStrike" baseline="0" dirty="0">
                <a:latin typeface="Times-Roman"/>
              </a:rPr>
              <a:t>is satisfiable </a:t>
            </a:r>
            <a:r>
              <a:rPr lang="en-US" sz="1800" b="0" i="0" u="none" strike="noStrike" baseline="0" dirty="0" err="1">
                <a:latin typeface="Times-Roman"/>
              </a:rPr>
              <a:t>iff</a:t>
            </a:r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￢</a:t>
            </a:r>
            <a:r>
              <a:rPr lang="en-US" sz="1800" b="0" i="0" u="none" strike="noStrike" baseline="0" dirty="0">
                <a:latin typeface="CMMI10"/>
              </a:rPr>
              <a:t>α </a:t>
            </a:r>
            <a:r>
              <a:rPr lang="en-US" sz="1800" b="0" i="0" u="none" strike="noStrike" baseline="0" dirty="0">
                <a:latin typeface="Times-Roman"/>
              </a:rPr>
              <a:t>is not valid. We also have the following useful result:</a:t>
            </a:r>
          </a:p>
          <a:p>
            <a:pPr algn="l"/>
            <a:r>
              <a:rPr lang="en-US" sz="1800" b="1" i="0" u="none" strike="noStrike" baseline="0" dirty="0">
                <a:latin typeface="CMMI10"/>
              </a:rPr>
              <a:t>α </a:t>
            </a:r>
            <a:r>
              <a:rPr lang="en-US" sz="1800" b="1" i="0" u="none" strike="noStrike" baseline="0" dirty="0">
                <a:latin typeface="CMSY10"/>
              </a:rPr>
              <a:t>|</a:t>
            </a:r>
            <a:r>
              <a:rPr lang="en-US" sz="1800" b="1" i="0" u="none" strike="noStrike" baseline="0" dirty="0">
                <a:latin typeface="CMR10"/>
              </a:rPr>
              <a:t>= </a:t>
            </a:r>
            <a:r>
              <a:rPr lang="en-US" sz="1800" b="1" i="0" u="none" strike="noStrike" baseline="0" dirty="0">
                <a:latin typeface="CMMI10"/>
              </a:rPr>
              <a:t>β </a:t>
            </a:r>
            <a:r>
              <a:rPr lang="en-US" sz="1800" b="1" i="1" u="none" strike="noStrike" baseline="0" dirty="0">
                <a:latin typeface="Times-Italic"/>
              </a:rPr>
              <a:t>if and only if the sentence </a:t>
            </a:r>
            <a:r>
              <a:rPr lang="en-US" sz="1800" b="1" i="0" u="none" strike="noStrike" baseline="0" dirty="0">
                <a:latin typeface="CMR10"/>
              </a:rPr>
              <a:t>(</a:t>
            </a:r>
            <a:r>
              <a:rPr lang="en-US" sz="1800" b="1" i="0" u="none" strike="noStrike" baseline="0" dirty="0">
                <a:latin typeface="CMMI10"/>
              </a:rPr>
              <a:t>α </a:t>
            </a:r>
            <a:r>
              <a:rPr lang="en-US" sz="1800" b="1" i="0" u="none" strike="noStrike" baseline="0" dirty="0">
                <a:latin typeface="CMSY10"/>
              </a:rPr>
              <a:t>∧ ￢</a:t>
            </a:r>
            <a:r>
              <a:rPr lang="en-US" sz="1800" b="1" i="0" u="none" strike="noStrike" baseline="0" dirty="0">
                <a:latin typeface="CMMI10"/>
              </a:rPr>
              <a:t>β</a:t>
            </a:r>
            <a:r>
              <a:rPr lang="en-US" sz="1800" b="1" i="0" u="none" strike="noStrike" baseline="0" dirty="0">
                <a:latin typeface="CMR10"/>
              </a:rPr>
              <a:t>) </a:t>
            </a:r>
            <a:r>
              <a:rPr lang="en-US" sz="1800" b="1" i="1" u="none" strike="noStrike" baseline="0" dirty="0">
                <a:latin typeface="Times-Italic"/>
              </a:rPr>
              <a:t>is unsatisfiable</a:t>
            </a:r>
            <a:r>
              <a:rPr lang="en-US" sz="1800" b="0" i="1" u="none" strike="noStrike" baseline="0" dirty="0">
                <a:latin typeface="Times-Italic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62597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 rules that can be applied to derive a proof—a chain of conclusions that leads to the desired goal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464234" y="1689668"/>
            <a:ext cx="253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Inference and proofs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9DB60-A093-4BC5-92C0-135942DA5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17" y="240633"/>
            <a:ext cx="8932986" cy="64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9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95422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295422" y="2951946"/>
            <a:ext cx="253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Proof by resolution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21093-8B2D-43DA-9710-596A3B8697C5}"/>
              </a:ext>
            </a:extLst>
          </p:cNvPr>
          <p:cNvSpPr txBox="1"/>
          <p:nvPr/>
        </p:nvSpPr>
        <p:spPr>
          <a:xfrm>
            <a:off x="3034178" y="358571"/>
            <a:ext cx="8750105" cy="286232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If we removed the biconditional elimination rule, the proof in the preceding section would not go through.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current section introduces a single inference rule, </a:t>
            </a:r>
            <a:r>
              <a:rPr lang="en-US" sz="1800" b="1" i="0" u="none" strike="noStrike" baseline="0" dirty="0">
                <a:latin typeface="Times-Bold"/>
              </a:rPr>
              <a:t>resolution</a:t>
            </a:r>
            <a:r>
              <a:rPr lang="en-US" sz="1800" b="0" i="0" u="none" strike="noStrike" baseline="0" dirty="0">
                <a:latin typeface="Times-Roman"/>
              </a:rPr>
              <a:t>, that yields a complete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inference algorithm when coupled with any complete search algorithm.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We begin by using a simple version of the resolution rule in the </a:t>
            </a:r>
            <a:r>
              <a:rPr lang="en-US" sz="1800" b="0" i="0" u="none" strike="noStrike" baseline="0" dirty="0" err="1">
                <a:latin typeface="Times-Roman"/>
              </a:rPr>
              <a:t>wumpus</a:t>
            </a:r>
            <a:r>
              <a:rPr lang="en-US" sz="1800" b="0" i="0" u="none" strike="noStrike" baseline="0" dirty="0">
                <a:latin typeface="Times-Roman"/>
              </a:rPr>
              <a:t> world. Let us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consider the steps leading up to Figure 7.4(a): the agent returns from [2,1] to [1,1] and then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goes to [1,2], where it perceives a stench, but no breeze. We add the following facts to the</a:t>
            </a:r>
          </a:p>
          <a:p>
            <a:pPr algn="l"/>
            <a:r>
              <a:rPr lang="en-IN" sz="1800" b="0" i="0" u="none" strike="noStrike" baseline="0" dirty="0">
                <a:latin typeface="Times-Roman"/>
              </a:rPr>
              <a:t>knowledge base:</a:t>
            </a:r>
          </a:p>
          <a:p>
            <a:pPr algn="l"/>
            <a:r>
              <a:rPr lang="en-IN" sz="1800" b="0" i="0" u="none" strike="noStrike" baseline="0" dirty="0">
                <a:latin typeface="CMMI10"/>
              </a:rPr>
              <a:t>R</a:t>
            </a:r>
            <a:r>
              <a:rPr lang="en-IN" sz="1800" b="0" i="0" u="none" strike="noStrike" baseline="0" dirty="0">
                <a:latin typeface="CMR8"/>
              </a:rPr>
              <a:t>11 </a:t>
            </a:r>
            <a:r>
              <a:rPr lang="en-IN" sz="1800" b="0" i="0" u="none" strike="noStrike" baseline="0" dirty="0">
                <a:latin typeface="CMR10"/>
              </a:rPr>
              <a:t>: </a:t>
            </a:r>
            <a:r>
              <a:rPr lang="en-IN" sz="1800" b="0" i="0" u="none" strike="noStrike" baseline="0" dirty="0">
                <a:latin typeface="CMSY10"/>
              </a:rPr>
              <a:t>￢</a:t>
            </a:r>
            <a:r>
              <a:rPr lang="en-IN" sz="1800" b="0" i="0" u="none" strike="noStrike" baseline="0" dirty="0">
                <a:latin typeface="CMMI10"/>
              </a:rPr>
              <a:t>B</a:t>
            </a:r>
            <a:r>
              <a:rPr lang="en-IN" sz="1800" b="0" i="0" u="none" strike="noStrike" baseline="0" dirty="0">
                <a:latin typeface="CMR8"/>
              </a:rPr>
              <a:t>1</a:t>
            </a:r>
            <a:r>
              <a:rPr lang="en-IN" sz="1800" b="0" i="0" u="none" strike="noStrike" baseline="0" dirty="0">
                <a:latin typeface="CMMI8"/>
              </a:rPr>
              <a:t>,</a:t>
            </a:r>
            <a:r>
              <a:rPr lang="en-IN" sz="1800" b="0" i="0" u="none" strike="noStrike" baseline="0" dirty="0">
                <a:latin typeface="CMR8"/>
              </a:rPr>
              <a:t>2 </a:t>
            </a:r>
            <a:r>
              <a:rPr lang="en-IN" sz="1800" b="0" i="0" u="none" strike="noStrike" baseline="0" dirty="0">
                <a:latin typeface="CMMI10"/>
              </a:rPr>
              <a:t>.</a:t>
            </a:r>
          </a:p>
          <a:p>
            <a:pPr algn="l"/>
            <a:r>
              <a:rPr lang="pt-BR" sz="1800" b="0" i="0" u="none" strike="noStrike" baseline="0" dirty="0">
                <a:latin typeface="CMMI10"/>
              </a:rPr>
              <a:t>R</a:t>
            </a:r>
            <a:r>
              <a:rPr lang="pt-BR" sz="1800" b="0" i="0" u="none" strike="noStrike" baseline="0" dirty="0">
                <a:latin typeface="CMR8"/>
              </a:rPr>
              <a:t>12 </a:t>
            </a:r>
            <a:r>
              <a:rPr lang="pt-BR" sz="1800" b="0" i="0" u="none" strike="noStrike" baseline="0" dirty="0">
                <a:latin typeface="CMR10"/>
              </a:rPr>
              <a:t>: </a:t>
            </a:r>
            <a:r>
              <a:rPr lang="pt-BR" sz="1800" b="0" i="0" u="none" strike="noStrike" baseline="0" dirty="0">
                <a:latin typeface="CMMI10"/>
              </a:rPr>
              <a:t>B</a:t>
            </a:r>
            <a:r>
              <a:rPr lang="pt-BR" sz="1800" b="0" i="0" u="none" strike="noStrike" baseline="0" dirty="0">
                <a:latin typeface="CMR8"/>
              </a:rPr>
              <a:t>1</a:t>
            </a:r>
            <a:r>
              <a:rPr lang="pt-BR" sz="1800" b="0" i="0" u="none" strike="noStrike" baseline="0" dirty="0">
                <a:latin typeface="CMMI8"/>
              </a:rPr>
              <a:t>,</a:t>
            </a:r>
            <a:r>
              <a:rPr lang="pt-BR" sz="1800" b="0" i="0" u="none" strike="noStrike" baseline="0" dirty="0">
                <a:latin typeface="CMR8"/>
              </a:rPr>
              <a:t>2 </a:t>
            </a:r>
            <a:r>
              <a:rPr lang="pt-BR" sz="1800" b="0" i="0" u="none" strike="noStrike" baseline="0" dirty="0">
                <a:latin typeface="CMSY10"/>
              </a:rPr>
              <a:t>⇔ </a:t>
            </a:r>
            <a:r>
              <a:rPr lang="pt-BR" sz="1800" b="0" i="0" u="none" strike="noStrike" baseline="0" dirty="0">
                <a:latin typeface="CMR10"/>
              </a:rPr>
              <a:t>(</a:t>
            </a:r>
            <a:r>
              <a:rPr lang="pt-BR" sz="1800" b="0" i="0" u="none" strike="noStrike" baseline="0" dirty="0">
                <a:latin typeface="CMMI10"/>
              </a:rPr>
              <a:t>P</a:t>
            </a:r>
            <a:r>
              <a:rPr lang="pt-BR" sz="1800" b="0" i="0" u="none" strike="noStrike" baseline="0" dirty="0">
                <a:latin typeface="CMR8"/>
              </a:rPr>
              <a:t>1</a:t>
            </a:r>
            <a:r>
              <a:rPr lang="pt-BR" sz="1800" b="0" i="0" u="none" strike="noStrike" baseline="0" dirty="0">
                <a:latin typeface="CMMI8"/>
              </a:rPr>
              <a:t>,</a:t>
            </a:r>
            <a:r>
              <a:rPr lang="pt-BR" sz="1800" b="0" i="0" u="none" strike="noStrike" baseline="0" dirty="0">
                <a:latin typeface="CMR8"/>
              </a:rPr>
              <a:t>1 </a:t>
            </a:r>
            <a:r>
              <a:rPr lang="pt-BR" sz="1800" b="0" i="0" u="none" strike="noStrike" baseline="0" dirty="0">
                <a:latin typeface="CMSY10"/>
              </a:rPr>
              <a:t>∨ </a:t>
            </a:r>
            <a:r>
              <a:rPr lang="pt-BR" sz="1800" b="0" i="0" u="none" strike="noStrike" baseline="0" dirty="0">
                <a:latin typeface="CMMI10"/>
              </a:rPr>
              <a:t>P</a:t>
            </a:r>
            <a:r>
              <a:rPr lang="pt-BR" sz="1800" b="0" i="0" u="none" strike="noStrike" baseline="0" dirty="0">
                <a:latin typeface="CMR8"/>
              </a:rPr>
              <a:t>2</a:t>
            </a:r>
            <a:r>
              <a:rPr lang="pt-BR" sz="1800" b="0" i="0" u="none" strike="noStrike" baseline="0" dirty="0">
                <a:latin typeface="CMMI8"/>
              </a:rPr>
              <a:t>,</a:t>
            </a:r>
            <a:r>
              <a:rPr lang="pt-BR" sz="1800" b="0" i="0" u="none" strike="noStrike" baseline="0" dirty="0">
                <a:latin typeface="CMR8"/>
              </a:rPr>
              <a:t>2 </a:t>
            </a:r>
            <a:r>
              <a:rPr lang="pt-BR" sz="1800" b="0" i="0" u="none" strike="noStrike" baseline="0" dirty="0">
                <a:latin typeface="CMSY10"/>
              </a:rPr>
              <a:t>∨ </a:t>
            </a:r>
            <a:r>
              <a:rPr lang="pt-BR" sz="1800" b="0" i="0" u="none" strike="noStrike" baseline="0" dirty="0">
                <a:latin typeface="CMMI10"/>
              </a:rPr>
              <a:t>P</a:t>
            </a:r>
            <a:r>
              <a:rPr lang="pt-BR" sz="1800" b="0" i="0" u="none" strike="noStrike" baseline="0" dirty="0">
                <a:latin typeface="CMR8"/>
              </a:rPr>
              <a:t>1</a:t>
            </a:r>
            <a:r>
              <a:rPr lang="pt-BR" sz="1800" b="0" i="0" u="none" strike="noStrike" baseline="0" dirty="0">
                <a:latin typeface="CMMI8"/>
              </a:rPr>
              <a:t>,</a:t>
            </a:r>
            <a:r>
              <a:rPr lang="pt-BR" sz="1800" b="0" i="0" u="none" strike="noStrike" baseline="0" dirty="0">
                <a:latin typeface="CMR8"/>
              </a:rPr>
              <a:t>3</a:t>
            </a:r>
            <a:r>
              <a:rPr lang="pt-BR" sz="1800" b="0" i="0" u="none" strike="noStrike" baseline="0" dirty="0">
                <a:latin typeface="CMR10"/>
              </a:rPr>
              <a:t>)</a:t>
            </a:r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7633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6F75117C-9CC4-416C-A23F-E625DB50DB59}"/>
              </a:ext>
            </a:extLst>
          </p:cNvPr>
          <p:cNvSpPr/>
          <p:nvPr/>
        </p:nvSpPr>
        <p:spPr>
          <a:xfrm>
            <a:off x="2491153" y="1784838"/>
            <a:ext cx="7209693" cy="32883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+mj-lt"/>
              </a:rPr>
              <a:t>THE WUMPUS WORLD</a:t>
            </a:r>
            <a:endParaRPr lang="en-IN"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867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95422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295422" y="2873326"/>
            <a:ext cx="253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*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83B49-DC66-4B56-8EFD-853848584A62}"/>
              </a:ext>
            </a:extLst>
          </p:cNvPr>
          <p:cNvSpPr txBox="1"/>
          <p:nvPr/>
        </p:nvSpPr>
        <p:spPr>
          <a:xfrm>
            <a:off x="5960649" y="585069"/>
            <a:ext cx="6066911" cy="58576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A4A4A"/>
                </a:solidFill>
                <a:latin typeface="Open Sans"/>
              </a:rPr>
              <a:t>A simple world example to illustrate the worth of a knowledge-based agent and to represent knowledge representation. It was inspired by a video game Hunt the Wumpus by Gregory </a:t>
            </a:r>
            <a:r>
              <a:rPr lang="en-US" dirty="0" err="1">
                <a:solidFill>
                  <a:srgbClr val="4A4A4A"/>
                </a:solidFill>
                <a:latin typeface="Open Sans"/>
              </a:rPr>
              <a:t>Yob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 in 1973.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A4A4A"/>
                </a:solidFill>
                <a:latin typeface="Open Sans"/>
              </a:rPr>
              <a:t>The Wumpus world is </a:t>
            </a:r>
            <a:r>
              <a:rPr lang="en-US" b="1" dirty="0">
                <a:solidFill>
                  <a:srgbClr val="4A4A4A"/>
                </a:solidFill>
                <a:latin typeface="Open Sans"/>
              </a:rPr>
              <a:t>a cave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 which has </a:t>
            </a:r>
            <a:r>
              <a:rPr lang="en-US" b="1" dirty="0">
                <a:solidFill>
                  <a:srgbClr val="4A4A4A"/>
                </a:solidFill>
                <a:latin typeface="Open Sans"/>
              </a:rPr>
              <a:t>4/4 rooms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 connected with passageways. So there are total </a:t>
            </a:r>
            <a:r>
              <a:rPr lang="en-US" b="1" dirty="0">
                <a:solidFill>
                  <a:srgbClr val="4A4A4A"/>
                </a:solidFill>
                <a:latin typeface="Open Sans"/>
              </a:rPr>
              <a:t>16 rooms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 which are connected with each other. We have a </a:t>
            </a:r>
            <a:r>
              <a:rPr lang="en-US" b="1" dirty="0">
                <a:solidFill>
                  <a:srgbClr val="4A4A4A"/>
                </a:solidFill>
                <a:latin typeface="Open Sans"/>
              </a:rPr>
              <a:t>knowledge-based agent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 who will go forward in this world. The cave has a room with a beast which is called </a:t>
            </a:r>
            <a:r>
              <a:rPr lang="en-US" b="1" dirty="0">
                <a:solidFill>
                  <a:srgbClr val="4A4A4A"/>
                </a:solidFill>
                <a:highlight>
                  <a:srgbClr val="FFFF00"/>
                </a:highlight>
                <a:latin typeface="Open Sans"/>
              </a:rPr>
              <a:t>Wumpus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, who eats anyone who enters the room.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A4A4A"/>
                </a:solidFill>
                <a:latin typeface="Open Sans"/>
              </a:rPr>
              <a:t>The Wumpus can be </a:t>
            </a:r>
            <a:r>
              <a:rPr lang="en-US" b="1" dirty="0">
                <a:solidFill>
                  <a:srgbClr val="4A4A4A"/>
                </a:solidFill>
                <a:latin typeface="Open Sans"/>
              </a:rPr>
              <a:t>shot by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 the agent, but the agent has </a:t>
            </a:r>
            <a:r>
              <a:rPr lang="en-US" b="1" dirty="0">
                <a:solidFill>
                  <a:srgbClr val="4A4A4A"/>
                </a:solidFill>
                <a:latin typeface="Open Sans"/>
              </a:rPr>
              <a:t>a single arrow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4A4A4A"/>
                </a:solidFill>
                <a:latin typeface="Open Sans"/>
              </a:rPr>
              <a:t>There are some </a:t>
            </a:r>
            <a:r>
              <a:rPr lang="en-US" b="1" dirty="0">
                <a:solidFill>
                  <a:srgbClr val="4A4A4A"/>
                </a:solidFill>
                <a:latin typeface="Open Sans"/>
              </a:rPr>
              <a:t>Pits rooms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 which are bottomless, and if agent falls in Pits, then he will be </a:t>
            </a:r>
            <a:r>
              <a:rPr lang="en-US" b="1" dirty="0">
                <a:solidFill>
                  <a:srgbClr val="4A4A4A"/>
                </a:solidFill>
                <a:latin typeface="Open Sans"/>
              </a:rPr>
              <a:t>stuck</a:t>
            </a:r>
            <a:r>
              <a:rPr lang="en-US" dirty="0">
                <a:solidFill>
                  <a:srgbClr val="4A4A4A"/>
                </a:solidFill>
                <a:latin typeface="Open Sans"/>
              </a:rPr>
              <a:t> there forever. </a:t>
            </a:r>
            <a:endParaRPr lang="en-IN" dirty="0">
              <a:solidFill>
                <a:srgbClr val="4A4A4A"/>
              </a:solidFill>
              <a:latin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2143D-C609-40BF-BE1B-C45C794BB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5" t="2440" r="25576" b="10024"/>
          <a:stretch/>
        </p:blipFill>
        <p:spPr>
          <a:xfrm>
            <a:off x="417024" y="758852"/>
            <a:ext cx="5543625" cy="55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4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95422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295422" y="2873326"/>
            <a:ext cx="253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Navigating Components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9E621-F21E-4D4F-AF8C-5F227454D511}"/>
              </a:ext>
            </a:extLst>
          </p:cNvPr>
          <p:cNvSpPr txBox="1"/>
          <p:nvPr/>
        </p:nvSpPr>
        <p:spPr>
          <a:xfrm>
            <a:off x="2940148" y="1154295"/>
            <a:ext cx="9059594" cy="170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The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exciting thing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with this cave is that in one room there is a possibility of finding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heap of gold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 So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agent goal is to find the gold and climb out the cave without fallen into Pits or eaten by Wumpus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. The agent will get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highlight>
                  <a:srgbClr val="FFFF00"/>
                </a:highlight>
                <a:uLnTx/>
                <a:uFillTx/>
                <a:latin typeface="Open Sans"/>
                <a:ea typeface="+mn-ea"/>
                <a:cs typeface="+mn-cs"/>
              </a:rPr>
              <a:t>reward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if he comes out with gold, and he will get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highlight>
                  <a:srgbClr val="FFFF00"/>
                </a:highlight>
                <a:uLnTx/>
                <a:uFillTx/>
                <a:latin typeface="Open Sans"/>
                <a:ea typeface="+mn-ea"/>
                <a:cs typeface="+mn-cs"/>
              </a:rPr>
              <a:t>penalty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A4A4A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if eaten by Wumpus or falls in the pit.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4A4A4A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3487C-661E-499D-9B31-A2F0DC9EA9BC}"/>
              </a:ext>
            </a:extLst>
          </p:cNvPr>
          <p:cNvSpPr txBox="1"/>
          <p:nvPr/>
        </p:nvSpPr>
        <p:spPr>
          <a:xfrm>
            <a:off x="2940148" y="3140292"/>
            <a:ext cx="9059594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There are also some components which can help the agent to navigate the cave. These components are given as follows: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The rooms adjacent to the Wumpus room are </a:t>
            </a:r>
            <a:r>
              <a:rPr lang="en-US" b="1" i="1" dirty="0">
                <a:solidFill>
                  <a:srgbClr val="000000"/>
                </a:solidFill>
                <a:effectLst/>
                <a:latin typeface="Open Sans"/>
              </a:rPr>
              <a:t>smelly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, so that it would have some stench.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The room adjacent to PITs has </a:t>
            </a:r>
            <a:r>
              <a:rPr lang="en-US" b="1" i="1" dirty="0">
                <a:solidFill>
                  <a:srgbClr val="000000"/>
                </a:solidFill>
                <a:effectLst/>
                <a:latin typeface="Open Sans"/>
              </a:rPr>
              <a:t>a breeze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, so if the agent reaches near to PIT, then he will perceive the breeze.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There will be </a:t>
            </a:r>
            <a:r>
              <a:rPr lang="en-US" b="1" i="1" dirty="0">
                <a:solidFill>
                  <a:srgbClr val="000000"/>
                </a:solidFill>
                <a:effectLst/>
                <a:latin typeface="Open Sans"/>
              </a:rPr>
              <a:t>glitter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in the room if and only if the room has gold.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The Wumpus can be killed by the agent if the agent is facing to it, and Wumpus will emit a horrible scream which can be heard anywhere in the cave.</a:t>
            </a:r>
          </a:p>
        </p:txBody>
      </p:sp>
    </p:spTree>
    <p:extLst>
      <p:ext uri="{BB962C8B-B14F-4D97-AF65-F5344CB8AC3E}">
        <p14:creationId xmlns:p14="http://schemas.microsoft.com/office/powerpoint/2010/main" val="56214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95422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295422" y="2521059"/>
            <a:ext cx="25321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PEAS description of Wumpus world: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069FB-A2DA-46FF-8877-2070450AD252}"/>
              </a:ext>
            </a:extLst>
          </p:cNvPr>
          <p:cNvSpPr txBox="1"/>
          <p:nvPr/>
        </p:nvSpPr>
        <p:spPr>
          <a:xfrm>
            <a:off x="3018690" y="144157"/>
            <a:ext cx="8877885" cy="1477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610B4B"/>
                </a:solidFill>
                <a:effectLst/>
                <a:latin typeface="Open Sans"/>
              </a:rPr>
              <a:t>Performance measure: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+1000 reward points if the agent comes out of the cave with the gold.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-1000 points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penalty</a:t>
            </a:r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 for being eaten by the Wumpus or falling into the pit.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-1 for each action, and -10 for using an arrow.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The game ends if either agent dies or came out of the cave.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4C7F7-AAD7-4427-A47B-E3C6F7865606}"/>
              </a:ext>
            </a:extLst>
          </p:cNvPr>
          <p:cNvSpPr txBox="1"/>
          <p:nvPr/>
        </p:nvSpPr>
        <p:spPr>
          <a:xfrm>
            <a:off x="3018690" y="1698386"/>
            <a:ext cx="8877885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610B4B"/>
                </a:solidFill>
                <a:latin typeface="Open Sans"/>
              </a:rPr>
              <a:t>Environment: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A 4*4 grid of rooms.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The agent initially in room square [1, 1], facing toward the right.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Location of Wumpus and gold are chosen randomly except the first square [1,1].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Each square of the cave can be a pit with probability 0.2 except the first square.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FADBE-037D-480C-8081-D5CE92F0FDA9}"/>
              </a:ext>
            </a:extLst>
          </p:cNvPr>
          <p:cNvSpPr txBox="1"/>
          <p:nvPr/>
        </p:nvSpPr>
        <p:spPr>
          <a:xfrm>
            <a:off x="616418" y="4559579"/>
            <a:ext cx="18901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610B4B"/>
                </a:solidFill>
                <a:latin typeface="Open Sans"/>
              </a:rPr>
              <a:t>Actuators: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Left turn,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Right turn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Move forward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Grab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Release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Shoot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16626-15B7-4719-B990-9B982F8F9C24}"/>
              </a:ext>
            </a:extLst>
          </p:cNvPr>
          <p:cNvSpPr txBox="1"/>
          <p:nvPr/>
        </p:nvSpPr>
        <p:spPr>
          <a:xfrm>
            <a:off x="3018690" y="3228944"/>
            <a:ext cx="8877885" cy="3416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610B4B"/>
                </a:solidFill>
                <a:latin typeface="Open Sans"/>
              </a:rPr>
              <a:t>Sensors: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The agent will perceive the stench if he is in the room adjacent to the Wumpus. (Not diagonally).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The agent will perceive breeze if he is in the room directly adjacent to the Pit.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The agent will perceive the glitter in the room where the gold is present.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The agent will perceive the bump if he walks into a wall.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When the Wumpus is shot, it emits a horrible scream which can be perceived anywhere in the cave.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These percepts can be represented as five element list, in which we will have different indicators for each sensor.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Example if agent perceives stench, breeze, but no glitter, no bump, and no scream then it can be represented as: </a:t>
            </a:r>
            <a:r>
              <a:rPr lang="en-US" b="1" dirty="0">
                <a:solidFill>
                  <a:srgbClr val="000000"/>
                </a:solidFill>
                <a:latin typeface="Open Sans"/>
              </a:rPr>
              <a:t>[Stench, Breeze, None, None, None]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53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95422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295422" y="2736502"/>
            <a:ext cx="2532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The Wumpus world Properties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069FB-A2DA-46FF-8877-2070450AD252}"/>
              </a:ext>
            </a:extLst>
          </p:cNvPr>
          <p:cNvSpPr txBox="1"/>
          <p:nvPr/>
        </p:nvSpPr>
        <p:spPr>
          <a:xfrm>
            <a:off x="3062870" y="1443840"/>
            <a:ext cx="85590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Open Sans"/>
              </a:rPr>
              <a:t>Partially observable:</a:t>
            </a:r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 The Wumpus world is partially observable because the agent can only perceive the close environment such as an adjacent room.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Open Sans"/>
              </a:rPr>
              <a:t>Deterministic:</a:t>
            </a:r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 It is deterministic, as the result and outcome of the world are already known.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Open Sans"/>
              </a:rPr>
              <a:t>Sequential:</a:t>
            </a:r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 The order is important, so it is sequential.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Open Sans"/>
              </a:rPr>
              <a:t>Static:</a:t>
            </a:r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 It is static as Wumpus and Pits are not moving.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Open Sans"/>
              </a:rPr>
              <a:t>Discrete:</a:t>
            </a:r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 The environment is discrete.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Open Sans"/>
              </a:rPr>
              <a:t>One agent:</a:t>
            </a:r>
            <a:r>
              <a:rPr lang="en-US" b="0" dirty="0">
                <a:solidFill>
                  <a:srgbClr val="000000"/>
                </a:solidFill>
                <a:effectLst/>
                <a:latin typeface="Open Sans"/>
              </a:rPr>
              <a:t> The environment is a single agent as we have one agent only and Wumpus is not considered as an agent.</a:t>
            </a:r>
          </a:p>
        </p:txBody>
      </p:sp>
    </p:spTree>
    <p:extLst>
      <p:ext uri="{BB962C8B-B14F-4D97-AF65-F5344CB8AC3E}">
        <p14:creationId xmlns:p14="http://schemas.microsoft.com/office/powerpoint/2010/main" val="101657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95422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295422" y="2951946"/>
            <a:ext cx="253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Exploring the Wumpus world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E2CDE-BECE-48EA-8389-7B8C8A663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3" t="26889" r="46711" b="31921"/>
          <a:stretch/>
        </p:blipFill>
        <p:spPr>
          <a:xfrm>
            <a:off x="3834063" y="234350"/>
            <a:ext cx="7112303" cy="4122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C909E4-1A9A-4D1B-A227-14297922318F}"/>
              </a:ext>
            </a:extLst>
          </p:cNvPr>
          <p:cNvSpPr txBox="1"/>
          <p:nvPr/>
        </p:nvSpPr>
        <p:spPr>
          <a:xfrm>
            <a:off x="3048000" y="4645928"/>
            <a:ext cx="8848578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Open Sans"/>
              </a:rPr>
              <a:t>The percepts will be given to the agent program in the form of a list of five symbols;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for example, if there is a stench and a breeze, but no glitter, bump, or scream, the agent program will get </a:t>
            </a:r>
            <a:r>
              <a:rPr lang="en-US" sz="1800" b="1" i="0" u="none" strike="noStrike" baseline="0" dirty="0">
                <a:latin typeface="Open Sans"/>
              </a:rPr>
              <a:t>[Stench, Breeze, None, None, None]</a:t>
            </a:r>
            <a:endParaRPr lang="en-US" b="1" i="0" dirty="0">
              <a:solidFill>
                <a:srgbClr val="00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9159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95422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295422" y="2951946"/>
            <a:ext cx="2532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Exploring the Wumpus world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18AB2-8719-468C-ABBD-2EAE00D07DC4}"/>
              </a:ext>
            </a:extLst>
          </p:cNvPr>
          <p:cNvSpPr txBox="1"/>
          <p:nvPr/>
        </p:nvSpPr>
        <p:spPr>
          <a:xfrm>
            <a:off x="3047999" y="332924"/>
            <a:ext cx="8614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Open Sans"/>
              </a:rPr>
              <a:t>The </a:t>
            </a:r>
            <a:r>
              <a:rPr lang="en-US" sz="1800" b="0" i="0" u="none" strike="noStrike" baseline="0" dirty="0" err="1">
                <a:latin typeface="Open Sans"/>
              </a:rPr>
              <a:t>wumpus</a:t>
            </a:r>
            <a:r>
              <a:rPr lang="en-US" sz="1800" b="0" i="0" u="none" strike="noStrike" baseline="0" dirty="0">
                <a:latin typeface="Open Sans"/>
              </a:rPr>
              <a:t> environment is </a:t>
            </a:r>
            <a:r>
              <a:rPr lang="en-US" sz="1800" b="1" i="0" u="none" strike="noStrike" baseline="0" dirty="0">
                <a:latin typeface="Open Sans"/>
              </a:rPr>
              <a:t>discrete, static, and single-agent</a:t>
            </a:r>
            <a:r>
              <a:rPr lang="en-US" sz="1800" b="0" i="0" u="none" strike="noStrike" baseline="0" dirty="0">
                <a:latin typeface="Open Sans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It is </a:t>
            </a:r>
            <a:r>
              <a:rPr lang="en-US" sz="1800" b="1" i="0" u="none" strike="noStrike" baseline="0" dirty="0">
                <a:latin typeface="Open Sans"/>
              </a:rPr>
              <a:t>sequential</a:t>
            </a:r>
            <a:r>
              <a:rPr lang="en-US" sz="1800" b="0" i="0" u="none" strike="noStrike" baseline="0" dirty="0">
                <a:latin typeface="Open Sans"/>
              </a:rPr>
              <a:t>, because rewards may come only after many actions are taken. 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It is </a:t>
            </a:r>
            <a:r>
              <a:rPr lang="en-US" sz="1800" b="1" i="0" u="none" strike="noStrike" baseline="0" dirty="0">
                <a:latin typeface="Open Sans"/>
              </a:rPr>
              <a:t>partially observable</a:t>
            </a:r>
            <a:r>
              <a:rPr lang="en-US" sz="1800" b="0" i="0" u="none" strike="noStrike" baseline="0" dirty="0">
                <a:latin typeface="Open Sans"/>
              </a:rPr>
              <a:t>, because some aspects of the state are not directly perceivable: the agent’s location, the </a:t>
            </a:r>
            <a:r>
              <a:rPr lang="en-US" sz="1800" b="0" i="0" u="none" strike="noStrike" baseline="0" dirty="0" err="1">
                <a:latin typeface="Open Sans"/>
              </a:rPr>
              <a:t>wumpus’s</a:t>
            </a:r>
            <a:r>
              <a:rPr lang="en-US" sz="1800" b="0" i="0" u="none" strike="noStrike" baseline="0" dirty="0">
                <a:latin typeface="Open Sans"/>
              </a:rPr>
              <a:t> state of health, and the availability of an arrow. </a:t>
            </a:r>
          </a:p>
          <a:p>
            <a:pPr algn="l"/>
            <a:r>
              <a:rPr lang="en-US" sz="1800" b="0" i="0" u="none" strike="noStrike" baseline="0" dirty="0">
                <a:latin typeface="Open Sans"/>
              </a:rPr>
              <a:t>As </a:t>
            </a:r>
            <a:r>
              <a:rPr lang="en-US" sz="1800" b="1" i="0" u="none" strike="noStrike" baseline="0" dirty="0">
                <a:latin typeface="Open Sans"/>
              </a:rPr>
              <a:t>for the locations of the pits and the </a:t>
            </a:r>
            <a:r>
              <a:rPr lang="en-US" sz="1800" b="1" i="0" u="none" strike="noStrike" baseline="0" dirty="0" err="1">
                <a:latin typeface="Open Sans"/>
              </a:rPr>
              <a:t>wumpus</a:t>
            </a:r>
            <a:r>
              <a:rPr lang="en-US" sz="1800" b="0" i="0" u="none" strike="noStrike" baseline="0" dirty="0">
                <a:latin typeface="Open Sans"/>
              </a:rPr>
              <a:t>: we could treat them as unobserved parts of the state that happen to be immutable—in which case, the transition model for the environment is completely known; or we could say that the transition model itself is unknown because the agent doesn’t know which Forward actions are fatal—in which case, discovering the locations of pits and </a:t>
            </a:r>
            <a:r>
              <a:rPr lang="en-US" sz="1800" b="0" i="0" u="none" strike="noStrike" baseline="0" dirty="0" err="1">
                <a:latin typeface="Open Sans"/>
              </a:rPr>
              <a:t>wumpus</a:t>
            </a:r>
            <a:r>
              <a:rPr lang="en-US" sz="1800" b="0" i="0" u="none" strike="noStrike" baseline="0" dirty="0">
                <a:latin typeface="Open Sans"/>
              </a:rPr>
              <a:t> completes the agent’s knowledge of the transition model.</a:t>
            </a:r>
            <a:endParaRPr lang="en-IN" dirty="0">
              <a:latin typeface="Open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FEF65-A6E9-4FE1-91BE-F43E93BE75EC}"/>
              </a:ext>
            </a:extLst>
          </p:cNvPr>
          <p:cNvSpPr txBox="1"/>
          <p:nvPr/>
        </p:nvSpPr>
        <p:spPr>
          <a:xfrm>
            <a:off x="3047998" y="3472245"/>
            <a:ext cx="861461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Challenge to Agent:</a:t>
            </a:r>
            <a:r>
              <a:rPr lang="en-US" dirty="0"/>
              <a:t> initial ignorance of the configuration of the environment; which require logical reasoning.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05B08-A1E1-4969-8962-ADD0EF6DE3AD}"/>
              </a:ext>
            </a:extLst>
          </p:cNvPr>
          <p:cNvSpPr txBox="1"/>
          <p:nvPr/>
        </p:nvSpPr>
        <p:spPr>
          <a:xfrm>
            <a:off x="3048000" y="4238127"/>
            <a:ext cx="8614608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Occasionally, the agent must choose between going home empty-handed and risking death to find the gold. </a:t>
            </a:r>
          </a:p>
          <a:p>
            <a:r>
              <a:rPr lang="en-US" dirty="0"/>
              <a:t>About 21% of the environments are utterly unfair, because the gold is in a pit or surrounded by pits.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19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0AD60-0BE5-4CDA-8A6F-B44ED942C444}"/>
              </a:ext>
            </a:extLst>
          </p:cNvPr>
          <p:cNvSpPr/>
          <p:nvPr/>
        </p:nvSpPr>
        <p:spPr>
          <a:xfrm>
            <a:off x="295422" y="0"/>
            <a:ext cx="253218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informal knowledge representation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0DA4-7762-4C5A-85BD-805EB9AAEACF}"/>
              </a:ext>
            </a:extLst>
          </p:cNvPr>
          <p:cNvSpPr txBox="1"/>
          <p:nvPr/>
        </p:nvSpPr>
        <p:spPr>
          <a:xfrm>
            <a:off x="295422" y="1645638"/>
            <a:ext cx="2532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 knowledge-based </a:t>
            </a:r>
            <a:r>
              <a:rPr lang="en-US" sz="2800" b="1" dirty="0" err="1">
                <a:solidFill>
                  <a:schemeClr val="bg1"/>
                </a:solidFill>
              </a:rPr>
              <a:t>wumpus</a:t>
            </a:r>
            <a:r>
              <a:rPr lang="en-US" sz="2800" b="1" dirty="0">
                <a:solidFill>
                  <a:schemeClr val="bg1"/>
                </a:solidFill>
              </a:rPr>
              <a:t> agent exploring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F2E521-B7DF-47A5-9FBE-EB736819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7" y="0"/>
            <a:ext cx="9364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8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2481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Calibri</vt:lpstr>
      <vt:lpstr>Calibri Light</vt:lpstr>
      <vt:lpstr>CMMI10</vt:lpstr>
      <vt:lpstr>CMMI8</vt:lpstr>
      <vt:lpstr>CMR10</vt:lpstr>
      <vt:lpstr>CMR8</vt:lpstr>
      <vt:lpstr>CMSY10</vt:lpstr>
      <vt:lpstr>Open Sans</vt:lpstr>
      <vt:lpstr>Times-Bold</vt:lpstr>
      <vt:lpstr>Times-Italic</vt:lpstr>
      <vt:lpstr>Times-Roman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Kapare</dc:creator>
  <cp:lastModifiedBy>Suresh Kapare</cp:lastModifiedBy>
  <cp:revision>42</cp:revision>
  <dcterms:created xsi:type="dcterms:W3CDTF">2020-11-30T08:05:43Z</dcterms:created>
  <dcterms:modified xsi:type="dcterms:W3CDTF">2020-12-03T10:42:03Z</dcterms:modified>
</cp:coreProperties>
</file>