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1" r:id="rId5"/>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3B43"/>
    <a:srgbClr val="FFF9EB"/>
    <a:srgbClr val="F27844"/>
    <a:srgbClr val="FFFFFF"/>
    <a:srgbClr val="FCECDC"/>
    <a:srgbClr val="4C8989"/>
    <a:srgbClr val="FFF8F2"/>
    <a:srgbClr val="D9BF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99" autoAdjust="0"/>
    <p:restoredTop sz="94660"/>
  </p:normalViewPr>
  <p:slideViewPr>
    <p:cSldViewPr snapToGrid="0">
      <p:cViewPr varScale="1">
        <p:scale>
          <a:sx n="103" d="100"/>
          <a:sy n="103" d="100"/>
        </p:scale>
        <p:origin x="120" y="23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18E6A9-D9EB-40D6-95A2-A22B252B552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4111662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8E6A9-D9EB-40D6-95A2-A22B252B552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3361895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688"/>
            <a:ext cx="3943350" cy="87177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8E6A9-D9EB-40D6-95A2-A22B252B552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3555947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8E6A9-D9EB-40D6-95A2-A22B252B552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155381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8E6A9-D9EB-40D6-95A2-A22B252B552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2517720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18E6A9-D9EB-40D6-95A2-A22B252B5524}"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2643624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19883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18E6A9-D9EB-40D6-95A2-A22B252B5524}" type="datetimeFigureOut">
              <a:rPr lang="en-US" smtClean="0"/>
              <a:t>4/6/2025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3253461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18E6A9-D9EB-40D6-95A2-A22B252B5524}" type="datetimeFigureOut">
              <a:rPr lang="en-US" smtClean="0"/>
              <a:t>4/6/2025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3220613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8E6A9-D9EB-40D6-95A2-A22B252B5524}" type="datetimeFigureOut">
              <a:rPr lang="en-US" smtClean="0"/>
              <a:t>4/6/2025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2578397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7818E6A9-D9EB-40D6-95A2-A22B252B5524}"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533751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481138"/>
            <a:ext cx="9258300" cy="731043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7818E6A9-D9EB-40D6-95A2-A22B252B5524}"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2320425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7818E6A9-D9EB-40D6-95A2-A22B252B5524}" type="datetimeFigureOut">
              <a:rPr lang="en-US" smtClean="0"/>
              <a:t>4/6/2025</a:t>
            </a:fld>
            <a:endParaRPr lang="en-US"/>
          </a:p>
        </p:txBody>
      </p:sp>
      <p:sp>
        <p:nvSpPr>
          <p:cNvPr id="5" name="Footer Placeholder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692E96BE-1E07-4A30-8F29-7501590DB835}" type="slidenum">
              <a:rPr lang="en-US" smtClean="0"/>
              <a:t>‹#›</a:t>
            </a:fld>
            <a:endParaRPr lang="en-US"/>
          </a:p>
        </p:txBody>
      </p:sp>
    </p:spTree>
    <p:extLst>
      <p:ext uri="{BB962C8B-B14F-4D97-AF65-F5344CB8AC3E}">
        <p14:creationId xmlns:p14="http://schemas.microsoft.com/office/powerpoint/2010/main" val="3745421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facebook.com/ads/about/?entry_product=ad_library" TargetMode="External"/><Relationship Id="rId4" Type="http://schemas.openxmlformats.org/officeDocument/2006/relationships/hyperlink" Target="https://www.facebook.com/business/help/16783659056650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98DE96F-D0AD-7E2F-8FBD-3852C23C9EA4}"/>
              </a:ext>
            </a:extLst>
          </p:cNvPr>
          <p:cNvSpPr/>
          <p:nvPr/>
        </p:nvSpPr>
        <p:spPr>
          <a:xfrm>
            <a:off x="11155680" y="6859032"/>
            <a:ext cx="6987540" cy="3384795"/>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7" name="Rectangle: Rounded Corners 6">
            <a:extLst>
              <a:ext uri="{FF2B5EF4-FFF2-40B4-BE49-F238E27FC236}">
                <a16:creationId xmlns:a16="http://schemas.microsoft.com/office/drawing/2014/main" id="{5DBED00C-9DC5-C17B-07A3-E57AC74BEAC7}"/>
              </a:ext>
            </a:extLst>
          </p:cNvPr>
          <p:cNvSpPr/>
          <p:nvPr/>
        </p:nvSpPr>
        <p:spPr>
          <a:xfrm>
            <a:off x="5379720" y="6859032"/>
            <a:ext cx="5471160" cy="3384795"/>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8" name="Rectangle: Rounded Corners 7">
            <a:extLst>
              <a:ext uri="{FF2B5EF4-FFF2-40B4-BE49-F238E27FC236}">
                <a16:creationId xmlns:a16="http://schemas.microsoft.com/office/drawing/2014/main" id="{3B0FCFD4-2F8A-2186-FC18-8B62D733406C}"/>
              </a:ext>
            </a:extLst>
          </p:cNvPr>
          <p:cNvSpPr/>
          <p:nvPr/>
        </p:nvSpPr>
        <p:spPr>
          <a:xfrm>
            <a:off x="144780" y="6859032"/>
            <a:ext cx="4930140" cy="3384795"/>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9" name="Rectangle: Rounded Corners 8">
            <a:extLst>
              <a:ext uri="{FF2B5EF4-FFF2-40B4-BE49-F238E27FC236}">
                <a16:creationId xmlns:a16="http://schemas.microsoft.com/office/drawing/2014/main" id="{FCFE9D28-839D-43FA-78BC-BE2CF89C6A2E}"/>
              </a:ext>
            </a:extLst>
          </p:cNvPr>
          <p:cNvSpPr/>
          <p:nvPr/>
        </p:nvSpPr>
        <p:spPr>
          <a:xfrm>
            <a:off x="144780" y="2886797"/>
            <a:ext cx="4930140" cy="3699431"/>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0" name="Rectangle: Rounded Corners 9">
            <a:extLst>
              <a:ext uri="{FF2B5EF4-FFF2-40B4-BE49-F238E27FC236}">
                <a16:creationId xmlns:a16="http://schemas.microsoft.com/office/drawing/2014/main" id="{BD289AFD-1444-1CB5-8DD3-C940A2EBA125}"/>
              </a:ext>
            </a:extLst>
          </p:cNvPr>
          <p:cNvSpPr/>
          <p:nvPr/>
        </p:nvSpPr>
        <p:spPr>
          <a:xfrm>
            <a:off x="5379720" y="2886797"/>
            <a:ext cx="4107180" cy="3699431"/>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2" name="Rectangle: Rounded Corners 11">
            <a:extLst>
              <a:ext uri="{FF2B5EF4-FFF2-40B4-BE49-F238E27FC236}">
                <a16:creationId xmlns:a16="http://schemas.microsoft.com/office/drawing/2014/main" id="{4B101A0F-FA4E-CD34-F6D4-684FCE7D07C9}"/>
              </a:ext>
            </a:extLst>
          </p:cNvPr>
          <p:cNvSpPr/>
          <p:nvPr/>
        </p:nvSpPr>
        <p:spPr>
          <a:xfrm>
            <a:off x="9677400" y="3505200"/>
            <a:ext cx="8465820" cy="3081027"/>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3" name="Rectangle: Rounded Corners 12">
            <a:extLst>
              <a:ext uri="{FF2B5EF4-FFF2-40B4-BE49-F238E27FC236}">
                <a16:creationId xmlns:a16="http://schemas.microsoft.com/office/drawing/2014/main" id="{B8BDB478-826F-25B9-16D5-EAF0509915DA}"/>
              </a:ext>
            </a:extLst>
          </p:cNvPr>
          <p:cNvSpPr/>
          <p:nvPr/>
        </p:nvSpPr>
        <p:spPr>
          <a:xfrm>
            <a:off x="9693209" y="203273"/>
            <a:ext cx="8465820" cy="3081027"/>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7" name="Rectangle: Diagonal Corners Snipped 16">
            <a:extLst>
              <a:ext uri="{FF2B5EF4-FFF2-40B4-BE49-F238E27FC236}">
                <a16:creationId xmlns:a16="http://schemas.microsoft.com/office/drawing/2014/main" id="{DF2B757E-665A-FEB4-AB37-678D68BA35EF}"/>
              </a:ext>
            </a:extLst>
          </p:cNvPr>
          <p:cNvSpPr/>
          <p:nvPr/>
        </p:nvSpPr>
        <p:spPr>
          <a:xfrm>
            <a:off x="9548495" y="6781172"/>
            <a:ext cx="1423832" cy="84627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200" dirty="0">
                <a:solidFill>
                  <a:srgbClr val="352B5B"/>
                </a:solidFill>
              </a:rPr>
              <a:t>Impressions</a:t>
            </a:r>
          </a:p>
          <a:p>
            <a:pPr marL="342900" indent="-85725">
              <a:lnSpc>
                <a:spcPct val="150000"/>
              </a:lnSpc>
            </a:pPr>
            <a:r>
              <a:rPr lang="en-US" sz="1200" dirty="0">
                <a:solidFill>
                  <a:srgbClr val="352B5B"/>
                </a:solidFill>
              </a:rPr>
              <a:t>Spending</a:t>
            </a:r>
          </a:p>
        </p:txBody>
      </p:sp>
      <p:sp>
        <p:nvSpPr>
          <p:cNvPr id="18" name="Oval 17">
            <a:extLst>
              <a:ext uri="{FF2B5EF4-FFF2-40B4-BE49-F238E27FC236}">
                <a16:creationId xmlns:a16="http://schemas.microsoft.com/office/drawing/2014/main" id="{29A4C3E6-7571-2AB5-408F-635DDDDA0CB9}"/>
              </a:ext>
            </a:extLst>
          </p:cNvPr>
          <p:cNvSpPr/>
          <p:nvPr/>
        </p:nvSpPr>
        <p:spPr>
          <a:xfrm>
            <a:off x="9693209" y="6970811"/>
            <a:ext cx="171450" cy="171450"/>
          </a:xfrm>
          <a:prstGeom prst="ellipse">
            <a:avLst/>
          </a:prstGeom>
          <a:solidFill>
            <a:srgbClr val="6EE3C6"/>
          </a:solidFill>
          <a:ln>
            <a:solidFill>
              <a:srgbClr val="6EE3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9" name="Oval 18">
            <a:extLst>
              <a:ext uri="{FF2B5EF4-FFF2-40B4-BE49-F238E27FC236}">
                <a16:creationId xmlns:a16="http://schemas.microsoft.com/office/drawing/2014/main" id="{B4501BD1-20A0-B596-3225-C161CB452AA4}"/>
              </a:ext>
            </a:extLst>
          </p:cNvPr>
          <p:cNvSpPr/>
          <p:nvPr/>
        </p:nvSpPr>
        <p:spPr>
          <a:xfrm>
            <a:off x="9693209" y="7278639"/>
            <a:ext cx="171450" cy="171450"/>
          </a:xfrm>
          <a:prstGeom prst="ellipse">
            <a:avLst/>
          </a:prstGeom>
          <a:solidFill>
            <a:srgbClr val="352B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0" name="Rectangle: Diagonal Corners Snipped 29">
            <a:extLst>
              <a:ext uri="{FF2B5EF4-FFF2-40B4-BE49-F238E27FC236}">
                <a16:creationId xmlns:a16="http://schemas.microsoft.com/office/drawing/2014/main" id="{4A54B6B7-95A5-403D-74A8-A5BBBD89D978}"/>
              </a:ext>
            </a:extLst>
          </p:cNvPr>
          <p:cNvSpPr/>
          <p:nvPr/>
        </p:nvSpPr>
        <p:spPr>
          <a:xfrm>
            <a:off x="11034234" y="6859033"/>
            <a:ext cx="4503894" cy="84627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575" dirty="0">
                <a:solidFill>
                  <a:srgbClr val="352B5B"/>
                </a:solidFill>
              </a:rPr>
              <a:t>Impressions distribution among genders</a:t>
            </a:r>
          </a:p>
        </p:txBody>
      </p:sp>
      <p:sp>
        <p:nvSpPr>
          <p:cNvPr id="31" name="Rectangle: Diagonal Corners Snipped 30">
            <a:extLst>
              <a:ext uri="{FF2B5EF4-FFF2-40B4-BE49-F238E27FC236}">
                <a16:creationId xmlns:a16="http://schemas.microsoft.com/office/drawing/2014/main" id="{1A6035F9-B429-FBF7-3FD8-DA7B39269828}"/>
              </a:ext>
            </a:extLst>
          </p:cNvPr>
          <p:cNvSpPr/>
          <p:nvPr/>
        </p:nvSpPr>
        <p:spPr>
          <a:xfrm>
            <a:off x="15721483" y="6893527"/>
            <a:ext cx="1423832" cy="49746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500" dirty="0">
                <a:solidFill>
                  <a:srgbClr val="352B5B"/>
                </a:solidFill>
              </a:rPr>
              <a:t>Female</a:t>
            </a:r>
          </a:p>
        </p:txBody>
      </p:sp>
      <p:sp>
        <p:nvSpPr>
          <p:cNvPr id="32" name="Oval 31">
            <a:extLst>
              <a:ext uri="{FF2B5EF4-FFF2-40B4-BE49-F238E27FC236}">
                <a16:creationId xmlns:a16="http://schemas.microsoft.com/office/drawing/2014/main" id="{9F4E0243-3D92-E411-5597-EF4B6C91030D}"/>
              </a:ext>
            </a:extLst>
          </p:cNvPr>
          <p:cNvSpPr/>
          <p:nvPr/>
        </p:nvSpPr>
        <p:spPr>
          <a:xfrm>
            <a:off x="15887241" y="7107189"/>
            <a:ext cx="171450" cy="171450"/>
          </a:xfrm>
          <a:prstGeom prst="ellipse">
            <a:avLst/>
          </a:prstGeom>
          <a:solidFill>
            <a:srgbClr val="F9B0C1"/>
          </a:solidFill>
          <a:ln>
            <a:solidFill>
              <a:srgbClr val="F9B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3" name="Rectangle: Diagonal Corners Snipped 32">
            <a:extLst>
              <a:ext uri="{FF2B5EF4-FFF2-40B4-BE49-F238E27FC236}">
                <a16:creationId xmlns:a16="http://schemas.microsoft.com/office/drawing/2014/main" id="{99AAF967-75EC-FF05-D8B2-B23B325F13AE}"/>
              </a:ext>
            </a:extLst>
          </p:cNvPr>
          <p:cNvSpPr/>
          <p:nvPr/>
        </p:nvSpPr>
        <p:spPr>
          <a:xfrm>
            <a:off x="16769416" y="6893527"/>
            <a:ext cx="1423832" cy="49746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500" dirty="0">
                <a:solidFill>
                  <a:srgbClr val="352B5B"/>
                </a:solidFill>
              </a:rPr>
              <a:t>Male</a:t>
            </a:r>
          </a:p>
        </p:txBody>
      </p:sp>
      <p:sp>
        <p:nvSpPr>
          <p:cNvPr id="34" name="Oval 33">
            <a:extLst>
              <a:ext uri="{FF2B5EF4-FFF2-40B4-BE49-F238E27FC236}">
                <a16:creationId xmlns:a16="http://schemas.microsoft.com/office/drawing/2014/main" id="{C9C6C327-6D71-10ED-10A0-B3C392DF25AD}"/>
              </a:ext>
            </a:extLst>
          </p:cNvPr>
          <p:cNvSpPr/>
          <p:nvPr/>
        </p:nvSpPr>
        <p:spPr>
          <a:xfrm>
            <a:off x="16959663" y="7107189"/>
            <a:ext cx="171450" cy="171450"/>
          </a:xfrm>
          <a:prstGeom prst="ellipse">
            <a:avLst/>
          </a:prstGeom>
          <a:solidFill>
            <a:srgbClr val="A4D6EF"/>
          </a:solidFill>
          <a:ln>
            <a:solidFill>
              <a:srgbClr val="A4D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2" name="Rectangle: Rounded Corners 1">
            <a:extLst>
              <a:ext uri="{FF2B5EF4-FFF2-40B4-BE49-F238E27FC236}">
                <a16:creationId xmlns:a16="http://schemas.microsoft.com/office/drawing/2014/main" id="{2C33F538-A275-3392-77A4-BC78ECDBDCB1}"/>
              </a:ext>
            </a:extLst>
          </p:cNvPr>
          <p:cNvSpPr/>
          <p:nvPr/>
        </p:nvSpPr>
        <p:spPr>
          <a:xfrm>
            <a:off x="144780" y="203274"/>
            <a:ext cx="9342120" cy="2410719"/>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50" dirty="0">
                <a:solidFill>
                  <a:srgbClr val="352B5B"/>
                </a:solidFill>
                <a:latin typeface="Bahnschrift Light Condensed" panose="020B0502040204020203" pitchFamily="34" charset="0"/>
              </a:rPr>
              <a:t>Select an advertising page below:</a:t>
            </a:r>
          </a:p>
        </p:txBody>
      </p:sp>
      <p:sp>
        <p:nvSpPr>
          <p:cNvPr id="3" name="Rectangle: Diagonal Corners Rounded 2">
            <a:extLst>
              <a:ext uri="{FF2B5EF4-FFF2-40B4-BE49-F238E27FC236}">
                <a16:creationId xmlns:a16="http://schemas.microsoft.com/office/drawing/2014/main" id="{D27197CE-40A4-8A0B-B326-8F7453128D21}"/>
              </a:ext>
            </a:extLst>
          </p:cNvPr>
          <p:cNvSpPr/>
          <p:nvPr/>
        </p:nvSpPr>
        <p:spPr>
          <a:xfrm>
            <a:off x="4826691" y="188986"/>
            <a:ext cx="4672116" cy="950219"/>
          </a:xfrm>
          <a:prstGeom prst="round2DiagRect">
            <a:avLst>
              <a:gd name="adj1" fmla="val 0"/>
              <a:gd name="adj2" fmla="val 20199"/>
            </a:avLst>
          </a:prstGeom>
          <a:solidFill>
            <a:srgbClr val="DBE9F2"/>
          </a:solidFill>
          <a:ln>
            <a:solidFill>
              <a:srgbClr val="F6F6F6"/>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4050" dirty="0">
              <a:solidFill>
                <a:srgbClr val="352B5B"/>
              </a:solidFill>
              <a:latin typeface="Bahnschrift Light Condensed" panose="020B0502040204020203" pitchFamily="34" charset="0"/>
            </a:endParaRPr>
          </a:p>
        </p:txBody>
      </p:sp>
      <p:sp>
        <p:nvSpPr>
          <p:cNvPr id="4" name="TextBox 3">
            <a:extLst>
              <a:ext uri="{FF2B5EF4-FFF2-40B4-BE49-F238E27FC236}">
                <a16:creationId xmlns:a16="http://schemas.microsoft.com/office/drawing/2014/main" id="{C6FA23D8-EE6C-4B2C-5886-7580E461606C}"/>
              </a:ext>
            </a:extLst>
          </p:cNvPr>
          <p:cNvSpPr txBox="1"/>
          <p:nvPr/>
        </p:nvSpPr>
        <p:spPr>
          <a:xfrm>
            <a:off x="4870123" y="272063"/>
            <a:ext cx="4585253" cy="744243"/>
          </a:xfrm>
          <a:prstGeom prst="rect">
            <a:avLst/>
          </a:prstGeom>
          <a:noFill/>
        </p:spPr>
        <p:txBody>
          <a:bodyPr wrap="square" rtlCol="0">
            <a:spAutoFit/>
          </a:bodyPr>
          <a:lstStyle/>
          <a:p>
            <a:pPr>
              <a:lnSpc>
                <a:spcPct val="150000"/>
              </a:lnSpc>
            </a:pPr>
            <a:r>
              <a:rPr lang="en-US" sz="1500" b="1" dirty="0">
                <a:solidFill>
                  <a:srgbClr val="352B5B"/>
                </a:solidFill>
                <a:latin typeface="Bahnschrift Light Condensed" panose="020B0502040204020203" pitchFamily="34" charset="0"/>
              </a:rPr>
              <a:t>Impressions</a:t>
            </a:r>
            <a:r>
              <a:rPr lang="en-US" sz="1500" dirty="0">
                <a:solidFill>
                  <a:srgbClr val="352B5B"/>
                </a:solidFill>
                <a:latin typeface="Bahnschrift Light Condensed" panose="020B0502040204020203" pitchFamily="34" charset="0"/>
              </a:rPr>
              <a:t> = The number of times ads were displayed on screen.</a:t>
            </a:r>
          </a:p>
          <a:p>
            <a:pPr>
              <a:lnSpc>
                <a:spcPct val="150000"/>
              </a:lnSpc>
            </a:pPr>
            <a:r>
              <a:rPr lang="en-US" sz="1500" b="1" dirty="0">
                <a:solidFill>
                  <a:srgbClr val="352B5B"/>
                </a:solidFill>
                <a:latin typeface="Bahnschrift Light Condensed" panose="020B0502040204020203" pitchFamily="34" charset="0"/>
              </a:rPr>
              <a:t>Spending</a:t>
            </a:r>
            <a:r>
              <a:rPr lang="en-US" sz="1500" dirty="0">
                <a:solidFill>
                  <a:srgbClr val="352B5B"/>
                </a:solidFill>
                <a:latin typeface="Bahnschrift Light Condensed" panose="020B0502040204020203" pitchFamily="34" charset="0"/>
              </a:rPr>
              <a:t> = The amount of money spent running the ad</a:t>
            </a:r>
          </a:p>
        </p:txBody>
      </p:sp>
      <p:grpSp>
        <p:nvGrpSpPr>
          <p:cNvPr id="21" name="Group 20">
            <a:extLst>
              <a:ext uri="{FF2B5EF4-FFF2-40B4-BE49-F238E27FC236}">
                <a16:creationId xmlns:a16="http://schemas.microsoft.com/office/drawing/2014/main" id="{B263C41C-1BB3-9B6C-3D07-6FA202B8E8E8}"/>
              </a:ext>
            </a:extLst>
          </p:cNvPr>
          <p:cNvGrpSpPr/>
          <p:nvPr/>
        </p:nvGrpSpPr>
        <p:grpSpPr>
          <a:xfrm>
            <a:off x="9973210" y="842339"/>
            <a:ext cx="574400" cy="2101334"/>
            <a:chOff x="6570390" y="427909"/>
            <a:chExt cx="382933" cy="1400889"/>
          </a:xfrm>
        </p:grpSpPr>
        <p:sp>
          <p:nvSpPr>
            <p:cNvPr id="11" name="Rectangle: Rounded Corners 10">
              <a:extLst>
                <a:ext uri="{FF2B5EF4-FFF2-40B4-BE49-F238E27FC236}">
                  <a16:creationId xmlns:a16="http://schemas.microsoft.com/office/drawing/2014/main" id="{ABB759D3-2153-4B88-E39B-C99374E00DFB}"/>
                </a:ext>
              </a:extLst>
            </p:cNvPr>
            <p:cNvSpPr/>
            <p:nvPr/>
          </p:nvSpPr>
          <p:spPr>
            <a:xfrm rot="10800000">
              <a:off x="6580673" y="454296"/>
              <a:ext cx="341196" cy="1374502"/>
            </a:xfrm>
            <a:prstGeom prst="roundRect">
              <a:avLst>
                <a:gd name="adj" fmla="val 50000"/>
              </a:avLst>
            </a:prstGeom>
            <a:gradFill>
              <a:gsLst>
                <a:gs pos="0">
                  <a:srgbClr val="E2FFFC"/>
                </a:gs>
                <a:gs pos="100000">
                  <a:srgbClr val="00D2B5"/>
                </a:gs>
              </a:gsLst>
              <a:lin ang="5400000" scaled="1"/>
            </a:gradFill>
            <a:ln w="12700">
              <a:solidFill>
                <a:srgbClr val="352B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5" name="TextBox 14">
              <a:extLst>
                <a:ext uri="{FF2B5EF4-FFF2-40B4-BE49-F238E27FC236}">
                  <a16:creationId xmlns:a16="http://schemas.microsoft.com/office/drawing/2014/main" id="{52915AED-4804-89D8-B91E-B67E39694A0E}"/>
                </a:ext>
              </a:extLst>
            </p:cNvPr>
            <p:cNvSpPr txBox="1"/>
            <p:nvPr/>
          </p:nvSpPr>
          <p:spPr>
            <a:xfrm>
              <a:off x="6570390" y="427909"/>
              <a:ext cx="382933" cy="1376018"/>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grpSp>
      <p:sp>
        <p:nvSpPr>
          <p:cNvPr id="20" name="TextBox 19">
            <a:extLst>
              <a:ext uri="{FF2B5EF4-FFF2-40B4-BE49-F238E27FC236}">
                <a16:creationId xmlns:a16="http://schemas.microsoft.com/office/drawing/2014/main" id="{505519E3-C8F1-D311-B7A1-439A215518C0}"/>
              </a:ext>
            </a:extLst>
          </p:cNvPr>
          <p:cNvSpPr txBox="1"/>
          <p:nvPr/>
        </p:nvSpPr>
        <p:spPr>
          <a:xfrm>
            <a:off x="9864659" y="182623"/>
            <a:ext cx="4585253" cy="430311"/>
          </a:xfrm>
          <a:prstGeom prst="rect">
            <a:avLst/>
          </a:prstGeom>
          <a:noFill/>
        </p:spPr>
        <p:txBody>
          <a:bodyPr wrap="square" rtlCol="0">
            <a:spAutoFit/>
          </a:bodyPr>
          <a:lstStyle/>
          <a:p>
            <a:pPr>
              <a:lnSpc>
                <a:spcPct val="150000"/>
              </a:lnSpc>
            </a:pPr>
            <a:r>
              <a:rPr lang="en-US" sz="1650" b="1" dirty="0">
                <a:solidFill>
                  <a:srgbClr val="352B5B"/>
                </a:solidFill>
                <a:latin typeface="Bahnschrift Light Condensed" panose="020B0502040204020203" pitchFamily="34" charset="0"/>
              </a:rPr>
              <a:t>Impressions in Czechia</a:t>
            </a:r>
          </a:p>
        </p:txBody>
      </p:sp>
    </p:spTree>
    <p:extLst>
      <p:ext uri="{BB962C8B-B14F-4D97-AF65-F5344CB8AC3E}">
        <p14:creationId xmlns:p14="http://schemas.microsoft.com/office/powerpoint/2010/main" val="72478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52915AED-4804-89D8-B91E-B67E39694A0E}"/>
              </a:ext>
            </a:extLst>
          </p:cNvPr>
          <p:cNvSpPr txBox="1"/>
          <p:nvPr/>
        </p:nvSpPr>
        <p:spPr>
          <a:xfrm>
            <a:off x="9973210" y="842339"/>
            <a:ext cx="574400" cy="2064027"/>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sp>
        <p:nvSpPr>
          <p:cNvPr id="6" name="Rectangle: Rounded Corners 5">
            <a:extLst>
              <a:ext uri="{FF2B5EF4-FFF2-40B4-BE49-F238E27FC236}">
                <a16:creationId xmlns:a16="http://schemas.microsoft.com/office/drawing/2014/main" id="{E98DE96F-D0AD-7E2F-8FBD-3852C23C9EA4}"/>
              </a:ext>
            </a:extLst>
          </p:cNvPr>
          <p:cNvSpPr/>
          <p:nvPr/>
        </p:nvSpPr>
        <p:spPr>
          <a:xfrm>
            <a:off x="11155680" y="6708777"/>
            <a:ext cx="6987540" cy="3478527"/>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7" name="Rectangle: Rounded Corners 6">
            <a:extLst>
              <a:ext uri="{FF2B5EF4-FFF2-40B4-BE49-F238E27FC236}">
                <a16:creationId xmlns:a16="http://schemas.microsoft.com/office/drawing/2014/main" id="{5DBED00C-9DC5-C17B-07A3-E57AC74BEAC7}"/>
              </a:ext>
            </a:extLst>
          </p:cNvPr>
          <p:cNvSpPr/>
          <p:nvPr/>
        </p:nvSpPr>
        <p:spPr>
          <a:xfrm>
            <a:off x="5269322" y="6708777"/>
            <a:ext cx="5714886" cy="3478527"/>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8" name="Rectangle: Rounded Corners 7">
            <a:extLst>
              <a:ext uri="{FF2B5EF4-FFF2-40B4-BE49-F238E27FC236}">
                <a16:creationId xmlns:a16="http://schemas.microsoft.com/office/drawing/2014/main" id="{3B0FCFD4-2F8A-2186-FC18-8B62D733406C}"/>
              </a:ext>
            </a:extLst>
          </p:cNvPr>
          <p:cNvSpPr/>
          <p:nvPr/>
        </p:nvSpPr>
        <p:spPr>
          <a:xfrm>
            <a:off x="144780" y="6708777"/>
            <a:ext cx="4930140" cy="3478527"/>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9" name="Rectangle: Rounded Corners 8">
            <a:extLst>
              <a:ext uri="{FF2B5EF4-FFF2-40B4-BE49-F238E27FC236}">
                <a16:creationId xmlns:a16="http://schemas.microsoft.com/office/drawing/2014/main" id="{FCFE9D28-839D-43FA-78BC-BE2CF89C6A2E}"/>
              </a:ext>
            </a:extLst>
          </p:cNvPr>
          <p:cNvSpPr/>
          <p:nvPr/>
        </p:nvSpPr>
        <p:spPr>
          <a:xfrm>
            <a:off x="144780" y="3456024"/>
            <a:ext cx="4930140" cy="3081027"/>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0" name="Rectangle: Rounded Corners 9">
            <a:extLst>
              <a:ext uri="{FF2B5EF4-FFF2-40B4-BE49-F238E27FC236}">
                <a16:creationId xmlns:a16="http://schemas.microsoft.com/office/drawing/2014/main" id="{BD289AFD-1444-1CB5-8DD3-C940A2EBA125}"/>
              </a:ext>
            </a:extLst>
          </p:cNvPr>
          <p:cNvSpPr/>
          <p:nvPr/>
        </p:nvSpPr>
        <p:spPr>
          <a:xfrm>
            <a:off x="5269322" y="3456024"/>
            <a:ext cx="4217579" cy="3081027"/>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2" name="Rectangle: Rounded Corners 11">
            <a:extLst>
              <a:ext uri="{FF2B5EF4-FFF2-40B4-BE49-F238E27FC236}">
                <a16:creationId xmlns:a16="http://schemas.microsoft.com/office/drawing/2014/main" id="{4B101A0F-FA4E-CD34-F6D4-684FCE7D07C9}"/>
              </a:ext>
            </a:extLst>
          </p:cNvPr>
          <p:cNvSpPr/>
          <p:nvPr/>
        </p:nvSpPr>
        <p:spPr>
          <a:xfrm>
            <a:off x="9677400" y="3456024"/>
            <a:ext cx="8465820" cy="3081027"/>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3" name="Rectangle: Rounded Corners 12">
            <a:extLst>
              <a:ext uri="{FF2B5EF4-FFF2-40B4-BE49-F238E27FC236}">
                <a16:creationId xmlns:a16="http://schemas.microsoft.com/office/drawing/2014/main" id="{B8BDB478-826F-25B9-16D5-EAF0509915DA}"/>
              </a:ext>
            </a:extLst>
          </p:cNvPr>
          <p:cNvSpPr/>
          <p:nvPr/>
        </p:nvSpPr>
        <p:spPr>
          <a:xfrm>
            <a:off x="9693209" y="99698"/>
            <a:ext cx="8465820" cy="3184602"/>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7" name="Rectangle: Diagonal Corners Snipped 16">
            <a:extLst>
              <a:ext uri="{FF2B5EF4-FFF2-40B4-BE49-F238E27FC236}">
                <a16:creationId xmlns:a16="http://schemas.microsoft.com/office/drawing/2014/main" id="{DF2B757E-665A-FEB4-AB37-678D68BA35EF}"/>
              </a:ext>
            </a:extLst>
          </p:cNvPr>
          <p:cNvSpPr/>
          <p:nvPr/>
        </p:nvSpPr>
        <p:spPr>
          <a:xfrm>
            <a:off x="9610403" y="6649999"/>
            <a:ext cx="1423832" cy="84627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350" dirty="0">
                <a:solidFill>
                  <a:srgbClr val="013B43"/>
                </a:solidFill>
              </a:rPr>
              <a:t>Spending</a:t>
            </a:r>
            <a:endParaRPr lang="en-US" sz="1200" dirty="0">
              <a:solidFill>
                <a:srgbClr val="013B43"/>
              </a:solidFill>
            </a:endParaRPr>
          </a:p>
        </p:txBody>
      </p:sp>
      <p:sp>
        <p:nvSpPr>
          <p:cNvPr id="19" name="Oval 18">
            <a:extLst>
              <a:ext uri="{FF2B5EF4-FFF2-40B4-BE49-F238E27FC236}">
                <a16:creationId xmlns:a16="http://schemas.microsoft.com/office/drawing/2014/main" id="{B4501BD1-20A0-B596-3225-C161CB452AA4}"/>
              </a:ext>
            </a:extLst>
          </p:cNvPr>
          <p:cNvSpPr/>
          <p:nvPr/>
        </p:nvSpPr>
        <p:spPr>
          <a:xfrm>
            <a:off x="9837660" y="6859553"/>
            <a:ext cx="171450" cy="171450"/>
          </a:xfrm>
          <a:prstGeom prst="ellipse">
            <a:avLst/>
          </a:prstGeom>
          <a:solidFill>
            <a:srgbClr val="352B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0" name="Rectangle: Diagonal Corners Snipped 29">
            <a:extLst>
              <a:ext uri="{FF2B5EF4-FFF2-40B4-BE49-F238E27FC236}">
                <a16:creationId xmlns:a16="http://schemas.microsoft.com/office/drawing/2014/main" id="{4A54B6B7-95A5-403D-74A8-A5BBBD89D978}"/>
              </a:ext>
            </a:extLst>
          </p:cNvPr>
          <p:cNvSpPr/>
          <p:nvPr/>
        </p:nvSpPr>
        <p:spPr>
          <a:xfrm>
            <a:off x="11261571" y="6589273"/>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Distribution among genders</a:t>
            </a:r>
          </a:p>
        </p:txBody>
      </p:sp>
      <p:sp>
        <p:nvSpPr>
          <p:cNvPr id="31" name="Rectangle: Diagonal Corners Snipped 30">
            <a:extLst>
              <a:ext uri="{FF2B5EF4-FFF2-40B4-BE49-F238E27FC236}">
                <a16:creationId xmlns:a16="http://schemas.microsoft.com/office/drawing/2014/main" id="{1A6035F9-B429-FBF7-3FD8-DA7B39269828}"/>
              </a:ext>
            </a:extLst>
          </p:cNvPr>
          <p:cNvSpPr/>
          <p:nvPr/>
        </p:nvSpPr>
        <p:spPr>
          <a:xfrm>
            <a:off x="15721483" y="6662698"/>
            <a:ext cx="1423832" cy="49746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350" dirty="0">
                <a:solidFill>
                  <a:srgbClr val="013B43"/>
                </a:solidFill>
              </a:rPr>
              <a:t>Female</a:t>
            </a:r>
            <a:endParaRPr lang="en-US" sz="1500" dirty="0">
              <a:solidFill>
                <a:srgbClr val="013B43"/>
              </a:solidFill>
            </a:endParaRPr>
          </a:p>
        </p:txBody>
      </p:sp>
      <p:sp>
        <p:nvSpPr>
          <p:cNvPr id="32" name="Oval 31">
            <a:extLst>
              <a:ext uri="{FF2B5EF4-FFF2-40B4-BE49-F238E27FC236}">
                <a16:creationId xmlns:a16="http://schemas.microsoft.com/office/drawing/2014/main" id="{9F4E0243-3D92-E411-5597-EF4B6C91030D}"/>
              </a:ext>
            </a:extLst>
          </p:cNvPr>
          <p:cNvSpPr/>
          <p:nvPr/>
        </p:nvSpPr>
        <p:spPr>
          <a:xfrm>
            <a:off x="15887241" y="6859553"/>
            <a:ext cx="171450" cy="171450"/>
          </a:xfrm>
          <a:prstGeom prst="ellipse">
            <a:avLst/>
          </a:prstGeom>
          <a:solidFill>
            <a:srgbClr val="F9B0C1"/>
          </a:solidFill>
          <a:ln>
            <a:solidFill>
              <a:srgbClr val="F9B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3" name="Rectangle: Diagonal Corners Snipped 32">
            <a:extLst>
              <a:ext uri="{FF2B5EF4-FFF2-40B4-BE49-F238E27FC236}">
                <a16:creationId xmlns:a16="http://schemas.microsoft.com/office/drawing/2014/main" id="{99AAF967-75EC-FF05-D8B2-B23B325F13AE}"/>
              </a:ext>
            </a:extLst>
          </p:cNvPr>
          <p:cNvSpPr/>
          <p:nvPr/>
        </p:nvSpPr>
        <p:spPr>
          <a:xfrm>
            <a:off x="16769416" y="6662698"/>
            <a:ext cx="1423832" cy="49746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350" dirty="0">
                <a:solidFill>
                  <a:srgbClr val="013B43"/>
                </a:solidFill>
              </a:rPr>
              <a:t>Male</a:t>
            </a:r>
            <a:endParaRPr lang="en-US" sz="1500" dirty="0">
              <a:solidFill>
                <a:srgbClr val="013B43"/>
              </a:solidFill>
            </a:endParaRPr>
          </a:p>
        </p:txBody>
      </p:sp>
      <p:sp>
        <p:nvSpPr>
          <p:cNvPr id="34" name="Oval 33">
            <a:extLst>
              <a:ext uri="{FF2B5EF4-FFF2-40B4-BE49-F238E27FC236}">
                <a16:creationId xmlns:a16="http://schemas.microsoft.com/office/drawing/2014/main" id="{C9C6C327-6D71-10ED-10A0-B3C392DF25AD}"/>
              </a:ext>
            </a:extLst>
          </p:cNvPr>
          <p:cNvSpPr/>
          <p:nvPr/>
        </p:nvSpPr>
        <p:spPr>
          <a:xfrm>
            <a:off x="16959663" y="6859553"/>
            <a:ext cx="171450" cy="171450"/>
          </a:xfrm>
          <a:prstGeom prst="ellipse">
            <a:avLst/>
          </a:prstGeom>
          <a:solidFill>
            <a:srgbClr val="A4D6EF"/>
          </a:solidFill>
          <a:ln>
            <a:solidFill>
              <a:srgbClr val="A4D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2" name="Rectangle: Rounded Corners 1">
            <a:extLst>
              <a:ext uri="{FF2B5EF4-FFF2-40B4-BE49-F238E27FC236}">
                <a16:creationId xmlns:a16="http://schemas.microsoft.com/office/drawing/2014/main" id="{2C33F538-A275-3392-77A4-BC78ECDBDCB1}"/>
              </a:ext>
            </a:extLst>
          </p:cNvPr>
          <p:cNvSpPr/>
          <p:nvPr/>
        </p:nvSpPr>
        <p:spPr>
          <a:xfrm>
            <a:off x="144780" y="99698"/>
            <a:ext cx="9342120" cy="3184602"/>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100" dirty="0">
                <a:solidFill>
                  <a:srgbClr val="013B43"/>
                </a:solidFill>
                <a:latin typeface="Bahnschrift Light Condensed" panose="020B0502040204020203" pitchFamily="34" charset="0"/>
              </a:rPr>
              <a:t>Select an advertising page below:</a:t>
            </a:r>
          </a:p>
        </p:txBody>
      </p:sp>
      <p:sp>
        <p:nvSpPr>
          <p:cNvPr id="3" name="Rectangle: Diagonal Corners Rounded 2">
            <a:extLst>
              <a:ext uri="{FF2B5EF4-FFF2-40B4-BE49-F238E27FC236}">
                <a16:creationId xmlns:a16="http://schemas.microsoft.com/office/drawing/2014/main" id="{D27197CE-40A4-8A0B-B326-8F7453128D21}"/>
              </a:ext>
            </a:extLst>
          </p:cNvPr>
          <p:cNvSpPr/>
          <p:nvPr/>
        </p:nvSpPr>
        <p:spPr>
          <a:xfrm>
            <a:off x="4826691" y="80967"/>
            <a:ext cx="4672116" cy="1338258"/>
          </a:xfrm>
          <a:prstGeom prst="round2DiagRect">
            <a:avLst>
              <a:gd name="adj1" fmla="val 0"/>
              <a:gd name="adj2" fmla="val 13971"/>
            </a:avLst>
          </a:prstGeom>
          <a:solidFill>
            <a:srgbClr val="FCECD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4050" dirty="0">
              <a:solidFill>
                <a:srgbClr val="013B43"/>
              </a:solidFill>
              <a:latin typeface="Bahnschrift Light Condensed" panose="020B0502040204020203" pitchFamily="34" charset="0"/>
            </a:endParaRPr>
          </a:p>
        </p:txBody>
      </p:sp>
      <p:sp>
        <p:nvSpPr>
          <p:cNvPr id="4" name="TextBox 3">
            <a:extLst>
              <a:ext uri="{FF2B5EF4-FFF2-40B4-BE49-F238E27FC236}">
                <a16:creationId xmlns:a16="http://schemas.microsoft.com/office/drawing/2014/main" id="{C6FA23D8-EE6C-4B2C-5886-7580E461606C}"/>
              </a:ext>
            </a:extLst>
          </p:cNvPr>
          <p:cNvSpPr txBox="1"/>
          <p:nvPr/>
        </p:nvSpPr>
        <p:spPr>
          <a:xfrm>
            <a:off x="4870123" y="607243"/>
            <a:ext cx="4585253" cy="679032"/>
          </a:xfrm>
          <a:prstGeom prst="rect">
            <a:avLst/>
          </a:prstGeom>
          <a:noFill/>
        </p:spPr>
        <p:txBody>
          <a:bodyPr wrap="square" rtlCol="0">
            <a:spAutoFit/>
          </a:bodyPr>
          <a:lstStyle/>
          <a:p>
            <a:pPr>
              <a:lnSpc>
                <a:spcPct val="150000"/>
              </a:lnSpc>
            </a:pPr>
            <a:r>
              <a:rPr lang="en-US" sz="1350" b="1" dirty="0">
                <a:solidFill>
                  <a:srgbClr val="013B43"/>
                </a:solidFill>
                <a:latin typeface="Bahnschrift Light Condensed" panose="020B0502040204020203" pitchFamily="34" charset="0"/>
              </a:rPr>
              <a:t>Impressions</a:t>
            </a:r>
            <a:r>
              <a:rPr lang="en-US" sz="1350" dirty="0">
                <a:solidFill>
                  <a:srgbClr val="013B43"/>
                </a:solidFill>
                <a:latin typeface="Bahnschrift Light Condensed" panose="020B0502040204020203" pitchFamily="34" charset="0"/>
              </a:rPr>
              <a:t> = The number of times ads were displayed on screen.</a:t>
            </a:r>
          </a:p>
          <a:p>
            <a:pPr>
              <a:lnSpc>
                <a:spcPct val="150000"/>
              </a:lnSpc>
            </a:pPr>
            <a:r>
              <a:rPr lang="en-US" sz="1350" b="1" dirty="0">
                <a:solidFill>
                  <a:srgbClr val="013B43"/>
                </a:solidFill>
                <a:latin typeface="Bahnschrift Light Condensed" panose="020B0502040204020203" pitchFamily="34" charset="0"/>
              </a:rPr>
              <a:t>Spending</a:t>
            </a:r>
            <a:r>
              <a:rPr lang="en-US" sz="1350" dirty="0">
                <a:solidFill>
                  <a:srgbClr val="013B43"/>
                </a:solidFill>
                <a:latin typeface="Bahnschrift Light Condensed" panose="020B0502040204020203" pitchFamily="34" charset="0"/>
              </a:rPr>
              <a:t> = The amount of money spent running the ad</a:t>
            </a:r>
          </a:p>
        </p:txBody>
      </p:sp>
      <p:sp>
        <p:nvSpPr>
          <p:cNvPr id="20" name="TextBox 19">
            <a:extLst>
              <a:ext uri="{FF2B5EF4-FFF2-40B4-BE49-F238E27FC236}">
                <a16:creationId xmlns:a16="http://schemas.microsoft.com/office/drawing/2014/main" id="{505519E3-C8F1-D311-B7A1-439A215518C0}"/>
              </a:ext>
            </a:extLst>
          </p:cNvPr>
          <p:cNvSpPr txBox="1"/>
          <p:nvPr/>
        </p:nvSpPr>
        <p:spPr>
          <a:xfrm>
            <a:off x="9864659" y="-24973"/>
            <a:ext cx="4585253" cy="430311"/>
          </a:xfrm>
          <a:prstGeom prst="rect">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Regional distribution in Czechia</a:t>
            </a:r>
          </a:p>
        </p:txBody>
      </p:sp>
      <p:grpSp>
        <p:nvGrpSpPr>
          <p:cNvPr id="24" name="Group 23">
            <a:extLst>
              <a:ext uri="{FF2B5EF4-FFF2-40B4-BE49-F238E27FC236}">
                <a16:creationId xmlns:a16="http://schemas.microsoft.com/office/drawing/2014/main" id="{A94AE191-1A78-3F32-3755-48F5EB6623C5}"/>
              </a:ext>
            </a:extLst>
          </p:cNvPr>
          <p:cNvGrpSpPr/>
          <p:nvPr/>
        </p:nvGrpSpPr>
        <p:grpSpPr>
          <a:xfrm>
            <a:off x="9954117" y="823427"/>
            <a:ext cx="578562" cy="2095659"/>
            <a:chOff x="6523247" y="489118"/>
            <a:chExt cx="385708" cy="1397106"/>
          </a:xfrm>
        </p:grpSpPr>
        <p:sp>
          <p:nvSpPr>
            <p:cNvPr id="25" name="Rectangle: Rounded Corners 24">
              <a:extLst>
                <a:ext uri="{FF2B5EF4-FFF2-40B4-BE49-F238E27FC236}">
                  <a16:creationId xmlns:a16="http://schemas.microsoft.com/office/drawing/2014/main" id="{F0260F40-39B3-6ACA-2163-BA87B70BADD7}"/>
                </a:ext>
              </a:extLst>
            </p:cNvPr>
            <p:cNvSpPr/>
            <p:nvPr/>
          </p:nvSpPr>
          <p:spPr>
            <a:xfrm rot="10800000">
              <a:off x="6523247" y="511722"/>
              <a:ext cx="341196" cy="1374502"/>
            </a:xfrm>
            <a:prstGeom prst="roundRect">
              <a:avLst>
                <a:gd name="adj" fmla="val 50000"/>
              </a:avLst>
            </a:prstGeom>
            <a:gradFill>
              <a:gsLst>
                <a:gs pos="0">
                  <a:srgbClr val="E2FFFC"/>
                </a:gs>
                <a:gs pos="100000">
                  <a:srgbClr val="00D2B5"/>
                </a:gs>
              </a:gsLst>
              <a:lin ang="5400000" scaled="1"/>
            </a:gradFill>
            <a:ln w="12700">
              <a:solidFill>
                <a:srgbClr val="352B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6" name="TextBox 25">
              <a:extLst>
                <a:ext uri="{FF2B5EF4-FFF2-40B4-BE49-F238E27FC236}">
                  <a16:creationId xmlns:a16="http://schemas.microsoft.com/office/drawing/2014/main" id="{C982BAA8-B2B9-4CB8-189D-D43A5DDD2DE5}"/>
                </a:ext>
              </a:extLst>
            </p:cNvPr>
            <p:cNvSpPr txBox="1"/>
            <p:nvPr/>
          </p:nvSpPr>
          <p:spPr>
            <a:xfrm>
              <a:off x="6526022" y="489118"/>
              <a:ext cx="382933" cy="1376018"/>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grpSp>
      <p:sp>
        <p:nvSpPr>
          <p:cNvPr id="5" name="Rectangle: Diagonal Corners Snipped 4">
            <a:extLst>
              <a:ext uri="{FF2B5EF4-FFF2-40B4-BE49-F238E27FC236}">
                <a16:creationId xmlns:a16="http://schemas.microsoft.com/office/drawing/2014/main" id="{62C96D47-1228-7724-C350-F4364FD3D806}"/>
              </a:ext>
            </a:extLst>
          </p:cNvPr>
          <p:cNvSpPr/>
          <p:nvPr/>
        </p:nvSpPr>
        <p:spPr>
          <a:xfrm>
            <a:off x="5354721" y="6589273"/>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Comparison between age groups</a:t>
            </a:r>
          </a:p>
        </p:txBody>
      </p:sp>
      <p:sp>
        <p:nvSpPr>
          <p:cNvPr id="11" name="Rectangle: Diagonal Corners Snipped 10">
            <a:extLst>
              <a:ext uri="{FF2B5EF4-FFF2-40B4-BE49-F238E27FC236}">
                <a16:creationId xmlns:a16="http://schemas.microsoft.com/office/drawing/2014/main" id="{60E5903A-3E3C-1B96-CC50-A4DA13CB49EB}"/>
              </a:ext>
            </a:extLst>
          </p:cNvPr>
          <p:cNvSpPr/>
          <p:nvPr/>
        </p:nvSpPr>
        <p:spPr>
          <a:xfrm>
            <a:off x="149349" y="6589273"/>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Year over Year comparison</a:t>
            </a:r>
          </a:p>
        </p:txBody>
      </p:sp>
      <p:sp>
        <p:nvSpPr>
          <p:cNvPr id="14" name="Rectangle: Diagonal Corners Snipped 13">
            <a:extLst>
              <a:ext uri="{FF2B5EF4-FFF2-40B4-BE49-F238E27FC236}">
                <a16:creationId xmlns:a16="http://schemas.microsoft.com/office/drawing/2014/main" id="{697EDD32-A9A5-3FC2-F945-DE46A04BCA88}"/>
              </a:ext>
            </a:extLst>
          </p:cNvPr>
          <p:cNvSpPr/>
          <p:nvPr/>
        </p:nvSpPr>
        <p:spPr>
          <a:xfrm>
            <a:off x="149349" y="3352600"/>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No. of ads </a:t>
            </a:r>
          </a:p>
        </p:txBody>
      </p:sp>
      <p:sp>
        <p:nvSpPr>
          <p:cNvPr id="16" name="Rectangle: Diagonal Corners Snipped 15">
            <a:extLst>
              <a:ext uri="{FF2B5EF4-FFF2-40B4-BE49-F238E27FC236}">
                <a16:creationId xmlns:a16="http://schemas.microsoft.com/office/drawing/2014/main" id="{F8E6C6D9-0A90-D75F-693D-77A35385D1AD}"/>
              </a:ext>
            </a:extLst>
          </p:cNvPr>
          <p:cNvSpPr/>
          <p:nvPr/>
        </p:nvSpPr>
        <p:spPr>
          <a:xfrm>
            <a:off x="5335052" y="3352600"/>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What is trending</a:t>
            </a:r>
          </a:p>
        </p:txBody>
      </p:sp>
      <p:cxnSp>
        <p:nvCxnSpPr>
          <p:cNvPr id="22" name="Straight Connector 21">
            <a:extLst>
              <a:ext uri="{FF2B5EF4-FFF2-40B4-BE49-F238E27FC236}">
                <a16:creationId xmlns:a16="http://schemas.microsoft.com/office/drawing/2014/main" id="{5EBE03CB-1A33-0A36-3B5F-D54E0114F353}"/>
              </a:ext>
            </a:extLst>
          </p:cNvPr>
          <p:cNvCxnSpPr>
            <a:cxnSpLocks/>
          </p:cNvCxnSpPr>
          <p:nvPr/>
        </p:nvCxnSpPr>
        <p:spPr>
          <a:xfrm>
            <a:off x="3800232" y="6964625"/>
            <a:ext cx="411957" cy="0"/>
          </a:xfrm>
          <a:prstGeom prst="line">
            <a:avLst/>
          </a:prstGeom>
          <a:ln w="50800" cmpd="sng">
            <a:solidFill>
              <a:srgbClr val="F27844"/>
            </a:solidFill>
            <a:round/>
          </a:ln>
        </p:spPr>
        <p:style>
          <a:lnRef idx="1">
            <a:schemeClr val="accent1"/>
          </a:lnRef>
          <a:fillRef idx="0">
            <a:schemeClr val="accent1"/>
          </a:fillRef>
          <a:effectRef idx="0">
            <a:schemeClr val="accent1"/>
          </a:effectRef>
          <a:fontRef idx="minor">
            <a:schemeClr val="tx1"/>
          </a:fontRef>
        </p:style>
      </p:cxnSp>
      <p:sp>
        <p:nvSpPr>
          <p:cNvPr id="23" name="Rectangle: Diagonal Corners Snipped 22">
            <a:extLst>
              <a:ext uri="{FF2B5EF4-FFF2-40B4-BE49-F238E27FC236}">
                <a16:creationId xmlns:a16="http://schemas.microsoft.com/office/drawing/2014/main" id="{E63A28BE-7CF1-E400-4B96-F01414B66C4F}"/>
              </a:ext>
            </a:extLst>
          </p:cNvPr>
          <p:cNvSpPr/>
          <p:nvPr/>
        </p:nvSpPr>
        <p:spPr>
          <a:xfrm>
            <a:off x="3866366" y="6685528"/>
            <a:ext cx="1423832" cy="558194"/>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200" dirty="0">
                <a:solidFill>
                  <a:srgbClr val="013B43"/>
                </a:solidFill>
              </a:rPr>
              <a:t>% Growth</a:t>
            </a:r>
          </a:p>
        </p:txBody>
      </p:sp>
      <p:sp>
        <p:nvSpPr>
          <p:cNvPr id="21" name="Rectangle: Diagonal Corners Snipped 20">
            <a:extLst>
              <a:ext uri="{FF2B5EF4-FFF2-40B4-BE49-F238E27FC236}">
                <a16:creationId xmlns:a16="http://schemas.microsoft.com/office/drawing/2014/main" id="{FAE6F7FF-539F-5835-B2CE-5987A9956BD6}"/>
              </a:ext>
            </a:extLst>
          </p:cNvPr>
          <p:cNvSpPr/>
          <p:nvPr/>
        </p:nvSpPr>
        <p:spPr>
          <a:xfrm>
            <a:off x="8409401" y="6649999"/>
            <a:ext cx="1513739" cy="84627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350" dirty="0">
                <a:solidFill>
                  <a:srgbClr val="013B43"/>
                </a:solidFill>
              </a:rPr>
              <a:t>Impressions</a:t>
            </a:r>
            <a:endParaRPr lang="en-US" sz="1200" dirty="0">
              <a:solidFill>
                <a:srgbClr val="013B43"/>
              </a:solidFill>
            </a:endParaRPr>
          </a:p>
        </p:txBody>
      </p:sp>
      <p:sp>
        <p:nvSpPr>
          <p:cNvPr id="27" name="Oval 26">
            <a:extLst>
              <a:ext uri="{FF2B5EF4-FFF2-40B4-BE49-F238E27FC236}">
                <a16:creationId xmlns:a16="http://schemas.microsoft.com/office/drawing/2014/main" id="{EE7EE1B9-260F-60A4-D82A-EBE9DF9C9CA6}"/>
              </a:ext>
            </a:extLst>
          </p:cNvPr>
          <p:cNvSpPr/>
          <p:nvPr/>
        </p:nvSpPr>
        <p:spPr>
          <a:xfrm>
            <a:off x="8636658" y="6859553"/>
            <a:ext cx="171450" cy="171450"/>
          </a:xfrm>
          <a:prstGeom prst="ellipse">
            <a:avLst/>
          </a:prstGeom>
          <a:solidFill>
            <a:srgbClr val="6EE3C6"/>
          </a:solidFill>
          <a:ln>
            <a:solidFill>
              <a:srgbClr val="6EE3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Tree>
    <p:extLst>
      <p:ext uri="{BB962C8B-B14F-4D97-AF65-F5344CB8AC3E}">
        <p14:creationId xmlns:p14="http://schemas.microsoft.com/office/powerpoint/2010/main" val="1540066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0F86A0B2-BBB2-597F-31D4-CFAD43DA5526}"/>
              </a:ext>
            </a:extLst>
          </p:cNvPr>
          <p:cNvSpPr txBox="1"/>
          <p:nvPr/>
        </p:nvSpPr>
        <p:spPr>
          <a:xfrm>
            <a:off x="9973210" y="842339"/>
            <a:ext cx="574400" cy="2064027"/>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sp>
        <p:nvSpPr>
          <p:cNvPr id="18" name="Rectangle: Rounded Corners 17">
            <a:extLst>
              <a:ext uri="{FF2B5EF4-FFF2-40B4-BE49-F238E27FC236}">
                <a16:creationId xmlns:a16="http://schemas.microsoft.com/office/drawing/2014/main" id="{7F7F1F1D-6480-8350-A094-E9887215EB8A}"/>
              </a:ext>
            </a:extLst>
          </p:cNvPr>
          <p:cNvSpPr/>
          <p:nvPr/>
        </p:nvSpPr>
        <p:spPr>
          <a:xfrm>
            <a:off x="9693209" y="99698"/>
            <a:ext cx="8465820" cy="3184602"/>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9" name="Rectangle: Rounded Corners 18">
            <a:extLst>
              <a:ext uri="{FF2B5EF4-FFF2-40B4-BE49-F238E27FC236}">
                <a16:creationId xmlns:a16="http://schemas.microsoft.com/office/drawing/2014/main" id="{0D997E00-97A4-F037-CD42-80AB7B0A505F}"/>
              </a:ext>
            </a:extLst>
          </p:cNvPr>
          <p:cNvSpPr/>
          <p:nvPr/>
        </p:nvSpPr>
        <p:spPr>
          <a:xfrm>
            <a:off x="144780" y="99698"/>
            <a:ext cx="9340596" cy="3184602"/>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2100" dirty="0">
              <a:solidFill>
                <a:srgbClr val="013B43"/>
              </a:solidFill>
              <a:latin typeface="Bahnschrift Light Condensed" panose="020B0502040204020203" pitchFamily="34" charset="0"/>
            </a:endParaRPr>
          </a:p>
        </p:txBody>
      </p:sp>
      <p:sp>
        <p:nvSpPr>
          <p:cNvPr id="22" name="TextBox 21">
            <a:extLst>
              <a:ext uri="{FF2B5EF4-FFF2-40B4-BE49-F238E27FC236}">
                <a16:creationId xmlns:a16="http://schemas.microsoft.com/office/drawing/2014/main" id="{5127DD70-5195-D147-425E-B61E3CBCC531}"/>
              </a:ext>
            </a:extLst>
          </p:cNvPr>
          <p:cNvSpPr txBox="1"/>
          <p:nvPr/>
        </p:nvSpPr>
        <p:spPr>
          <a:xfrm>
            <a:off x="9864659" y="-24973"/>
            <a:ext cx="4585253" cy="430311"/>
          </a:xfrm>
          <a:prstGeom prst="rect">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Regional distribution in Czechia</a:t>
            </a:r>
          </a:p>
        </p:txBody>
      </p:sp>
      <p:grpSp>
        <p:nvGrpSpPr>
          <p:cNvPr id="23" name="Group 22">
            <a:extLst>
              <a:ext uri="{FF2B5EF4-FFF2-40B4-BE49-F238E27FC236}">
                <a16:creationId xmlns:a16="http://schemas.microsoft.com/office/drawing/2014/main" id="{12E1843B-728C-986C-FE2D-9DF1673CFD28}"/>
              </a:ext>
            </a:extLst>
          </p:cNvPr>
          <p:cNvGrpSpPr/>
          <p:nvPr/>
        </p:nvGrpSpPr>
        <p:grpSpPr>
          <a:xfrm>
            <a:off x="9954117" y="823427"/>
            <a:ext cx="578562" cy="2095659"/>
            <a:chOff x="6523247" y="489118"/>
            <a:chExt cx="385708" cy="1397106"/>
          </a:xfrm>
        </p:grpSpPr>
        <p:sp>
          <p:nvSpPr>
            <p:cNvPr id="24" name="Rectangle: Rounded Corners 23">
              <a:extLst>
                <a:ext uri="{FF2B5EF4-FFF2-40B4-BE49-F238E27FC236}">
                  <a16:creationId xmlns:a16="http://schemas.microsoft.com/office/drawing/2014/main" id="{2392D6E0-235C-BA08-E80A-D256979189DE}"/>
                </a:ext>
              </a:extLst>
            </p:cNvPr>
            <p:cNvSpPr/>
            <p:nvPr/>
          </p:nvSpPr>
          <p:spPr>
            <a:xfrm rot="10800000">
              <a:off x="6523247" y="511722"/>
              <a:ext cx="341196" cy="1374502"/>
            </a:xfrm>
            <a:prstGeom prst="roundRect">
              <a:avLst>
                <a:gd name="adj" fmla="val 50000"/>
              </a:avLst>
            </a:prstGeom>
            <a:gradFill>
              <a:gsLst>
                <a:gs pos="0">
                  <a:srgbClr val="E2FFFC"/>
                </a:gs>
                <a:gs pos="100000">
                  <a:srgbClr val="00D2B5"/>
                </a:gs>
              </a:gsLst>
              <a:lin ang="5400000" scaled="1"/>
            </a:gradFill>
            <a:ln w="12700">
              <a:solidFill>
                <a:srgbClr val="352B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5" name="TextBox 24">
              <a:extLst>
                <a:ext uri="{FF2B5EF4-FFF2-40B4-BE49-F238E27FC236}">
                  <a16:creationId xmlns:a16="http://schemas.microsoft.com/office/drawing/2014/main" id="{49835D92-9941-3969-9C79-0A0AF73F4D23}"/>
                </a:ext>
              </a:extLst>
            </p:cNvPr>
            <p:cNvSpPr txBox="1"/>
            <p:nvPr/>
          </p:nvSpPr>
          <p:spPr>
            <a:xfrm>
              <a:off x="6526022" y="489118"/>
              <a:ext cx="382933" cy="1376018"/>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grpSp>
      <p:sp>
        <p:nvSpPr>
          <p:cNvPr id="29" name="Rectangle: Rounded Corners 28">
            <a:extLst>
              <a:ext uri="{FF2B5EF4-FFF2-40B4-BE49-F238E27FC236}">
                <a16:creationId xmlns:a16="http://schemas.microsoft.com/office/drawing/2014/main" id="{FFC20CAD-AA14-10E5-B549-1793A465C864}"/>
              </a:ext>
            </a:extLst>
          </p:cNvPr>
          <p:cNvSpPr/>
          <p:nvPr/>
        </p:nvSpPr>
        <p:spPr>
          <a:xfrm>
            <a:off x="144781" y="3458816"/>
            <a:ext cx="4557617" cy="6728487"/>
          </a:xfrm>
          <a:prstGeom prst="roundRect">
            <a:avLst>
              <a:gd name="adj" fmla="val 519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2100" dirty="0">
              <a:solidFill>
                <a:srgbClr val="013B43"/>
              </a:solidFill>
              <a:latin typeface="Bahnschrift Light Condensed" panose="020B0502040204020203" pitchFamily="34" charset="0"/>
            </a:endParaRPr>
          </a:p>
        </p:txBody>
      </p:sp>
      <p:sp>
        <p:nvSpPr>
          <p:cNvPr id="31" name="Rectangle: Rounded Corners 30">
            <a:extLst>
              <a:ext uri="{FF2B5EF4-FFF2-40B4-BE49-F238E27FC236}">
                <a16:creationId xmlns:a16="http://schemas.microsoft.com/office/drawing/2014/main" id="{0F0AAB5B-C8C5-AFA8-AC44-D485170A3BA7}"/>
              </a:ext>
            </a:extLst>
          </p:cNvPr>
          <p:cNvSpPr/>
          <p:nvPr/>
        </p:nvSpPr>
        <p:spPr>
          <a:xfrm>
            <a:off x="4870123" y="6559826"/>
            <a:ext cx="13288907" cy="3646208"/>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50" dirty="0"/>
              <a:t> </a:t>
            </a:r>
          </a:p>
        </p:txBody>
      </p:sp>
      <p:sp>
        <p:nvSpPr>
          <p:cNvPr id="32" name="Rectangle: Rounded Corners 31">
            <a:extLst>
              <a:ext uri="{FF2B5EF4-FFF2-40B4-BE49-F238E27FC236}">
                <a16:creationId xmlns:a16="http://schemas.microsoft.com/office/drawing/2014/main" id="{C37CFB12-356B-43F8-B919-97BF2BE1E619}"/>
              </a:ext>
            </a:extLst>
          </p:cNvPr>
          <p:cNvSpPr/>
          <p:nvPr/>
        </p:nvSpPr>
        <p:spPr>
          <a:xfrm>
            <a:off x="13735879" y="3458816"/>
            <a:ext cx="4423151" cy="2961863"/>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3" name="Rectangle: Rounded Corners 32">
            <a:extLst>
              <a:ext uri="{FF2B5EF4-FFF2-40B4-BE49-F238E27FC236}">
                <a16:creationId xmlns:a16="http://schemas.microsoft.com/office/drawing/2014/main" id="{EDAA8FA4-FD28-D64B-E541-D40A48AEAF38}"/>
              </a:ext>
            </a:extLst>
          </p:cNvPr>
          <p:cNvSpPr/>
          <p:nvPr/>
        </p:nvSpPr>
        <p:spPr>
          <a:xfrm>
            <a:off x="4826692" y="3458816"/>
            <a:ext cx="8780216" cy="2961863"/>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0" name="Rectangle: Diagonal Corners Rounded 19">
            <a:extLst>
              <a:ext uri="{FF2B5EF4-FFF2-40B4-BE49-F238E27FC236}">
                <a16:creationId xmlns:a16="http://schemas.microsoft.com/office/drawing/2014/main" id="{2452ADD8-CCAD-5B59-1FC5-02D9F9C2DB4D}"/>
              </a:ext>
            </a:extLst>
          </p:cNvPr>
          <p:cNvSpPr/>
          <p:nvPr/>
        </p:nvSpPr>
        <p:spPr>
          <a:xfrm>
            <a:off x="4826691" y="80967"/>
            <a:ext cx="4672116" cy="1966494"/>
          </a:xfrm>
          <a:prstGeom prst="round2DiagRect">
            <a:avLst>
              <a:gd name="adj1" fmla="val 0"/>
              <a:gd name="adj2" fmla="val 13971"/>
            </a:avLst>
          </a:prstGeom>
          <a:solidFill>
            <a:srgbClr val="FCECDC">
              <a:alpha val="66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4050" dirty="0">
              <a:solidFill>
                <a:srgbClr val="013B43"/>
              </a:solidFill>
              <a:latin typeface="Bahnschrift Light Condensed" panose="020B0502040204020203" pitchFamily="34" charset="0"/>
            </a:endParaRPr>
          </a:p>
        </p:txBody>
      </p:sp>
      <p:sp>
        <p:nvSpPr>
          <p:cNvPr id="21" name="TextBox 20">
            <a:extLst>
              <a:ext uri="{FF2B5EF4-FFF2-40B4-BE49-F238E27FC236}">
                <a16:creationId xmlns:a16="http://schemas.microsoft.com/office/drawing/2014/main" id="{19DDFB94-9255-2018-DFC4-88FB4E68ACD3}"/>
              </a:ext>
            </a:extLst>
          </p:cNvPr>
          <p:cNvSpPr txBox="1"/>
          <p:nvPr/>
        </p:nvSpPr>
        <p:spPr>
          <a:xfrm>
            <a:off x="4870123" y="607242"/>
            <a:ext cx="4585253" cy="1302280"/>
          </a:xfrm>
          <a:prstGeom prst="rect">
            <a:avLst/>
          </a:prstGeom>
          <a:noFill/>
        </p:spPr>
        <p:txBody>
          <a:bodyPr wrap="square" rtlCol="0">
            <a:spAutoFit/>
          </a:bodyPr>
          <a:lstStyle/>
          <a:p>
            <a:pPr>
              <a:lnSpc>
                <a:spcPct val="150000"/>
              </a:lnSpc>
            </a:pPr>
            <a:r>
              <a:rPr lang="en-US" sz="1350" b="1" dirty="0">
                <a:solidFill>
                  <a:srgbClr val="013B43"/>
                </a:solidFill>
                <a:latin typeface="Bahnschrift Light Condensed" panose="020B0502040204020203" pitchFamily="34" charset="0"/>
              </a:rPr>
              <a:t>Impressions</a:t>
            </a:r>
            <a:r>
              <a:rPr lang="en-US" sz="1350" dirty="0">
                <a:solidFill>
                  <a:srgbClr val="013B43"/>
                </a:solidFill>
                <a:latin typeface="Bahnschrift Light Condensed" panose="020B0502040204020203" pitchFamily="34" charset="0"/>
              </a:rPr>
              <a:t> = The number of times ads were displayed on screen.</a:t>
            </a:r>
          </a:p>
          <a:p>
            <a:pPr>
              <a:lnSpc>
                <a:spcPct val="150000"/>
              </a:lnSpc>
            </a:pPr>
            <a:r>
              <a:rPr lang="en-US" sz="1350" b="1" dirty="0">
                <a:solidFill>
                  <a:srgbClr val="013B43"/>
                </a:solidFill>
                <a:latin typeface="Bahnschrift Light Condensed" panose="020B0502040204020203" pitchFamily="34" charset="0"/>
              </a:rPr>
              <a:t>Spending</a:t>
            </a:r>
            <a:r>
              <a:rPr lang="en-US" sz="1350" dirty="0">
                <a:solidFill>
                  <a:srgbClr val="013B43"/>
                </a:solidFill>
                <a:latin typeface="Bahnschrift Light Condensed" panose="020B0502040204020203" pitchFamily="34" charset="0"/>
              </a:rPr>
              <a:t> = The amount of money spent running the ad.</a:t>
            </a:r>
          </a:p>
          <a:p>
            <a:pPr>
              <a:lnSpc>
                <a:spcPct val="150000"/>
              </a:lnSpc>
            </a:pPr>
            <a:r>
              <a:rPr lang="en-US" sz="1350" b="1" dirty="0">
                <a:solidFill>
                  <a:srgbClr val="013B43"/>
                </a:solidFill>
                <a:latin typeface="Bahnschrift Light Condensed" panose="020B0502040204020203" pitchFamily="34" charset="0"/>
              </a:rPr>
              <a:t>Reach</a:t>
            </a:r>
            <a:r>
              <a:rPr lang="en-US" sz="1350" dirty="0">
                <a:solidFill>
                  <a:srgbClr val="013B43"/>
                </a:solidFill>
                <a:latin typeface="Bahnschrift Light Condensed" panose="020B0502040204020203" pitchFamily="34" charset="0"/>
              </a:rPr>
              <a:t> = The number of unique users who see the ad.</a:t>
            </a:r>
          </a:p>
          <a:p>
            <a:pPr>
              <a:lnSpc>
                <a:spcPct val="150000"/>
              </a:lnSpc>
            </a:pPr>
            <a:r>
              <a:rPr lang="en-US" sz="1350" b="1" dirty="0">
                <a:solidFill>
                  <a:srgbClr val="013B43"/>
                </a:solidFill>
                <a:latin typeface="Bahnschrift Light Condensed" panose="020B0502040204020203" pitchFamily="34" charset="0"/>
              </a:rPr>
              <a:t>Audience </a:t>
            </a:r>
            <a:r>
              <a:rPr lang="en-US" sz="1350" dirty="0">
                <a:solidFill>
                  <a:srgbClr val="013B43"/>
                </a:solidFill>
                <a:latin typeface="Bahnschrift Light Condensed" panose="020B0502040204020203" pitchFamily="34" charset="0"/>
              </a:rPr>
              <a:t>= The number of potential users the advertiser target.</a:t>
            </a:r>
          </a:p>
        </p:txBody>
      </p:sp>
      <p:sp>
        <p:nvSpPr>
          <p:cNvPr id="39" name="Rectangle: Diagonal Corners Snipped 38">
            <a:extLst>
              <a:ext uri="{FF2B5EF4-FFF2-40B4-BE49-F238E27FC236}">
                <a16:creationId xmlns:a16="http://schemas.microsoft.com/office/drawing/2014/main" id="{9DC7118F-0202-B310-CEEE-0F6FDEFC407A}"/>
              </a:ext>
            </a:extLst>
          </p:cNvPr>
          <p:cNvSpPr/>
          <p:nvPr/>
        </p:nvSpPr>
        <p:spPr>
          <a:xfrm>
            <a:off x="4766070" y="333904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Age base Pareto principle and top advertisers</a:t>
            </a:r>
          </a:p>
        </p:txBody>
      </p:sp>
      <p:sp>
        <p:nvSpPr>
          <p:cNvPr id="40" name="Rectangle: Diagonal Corners Snipped 39">
            <a:extLst>
              <a:ext uri="{FF2B5EF4-FFF2-40B4-BE49-F238E27FC236}">
                <a16:creationId xmlns:a16="http://schemas.microsoft.com/office/drawing/2014/main" id="{6C579F74-86A1-24E5-117C-FC0D9A60A654}"/>
              </a:ext>
            </a:extLst>
          </p:cNvPr>
          <p:cNvSpPr/>
          <p:nvPr/>
        </p:nvSpPr>
        <p:spPr>
          <a:xfrm>
            <a:off x="13833360" y="332579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Change of advertisement over time </a:t>
            </a:r>
          </a:p>
        </p:txBody>
      </p:sp>
      <p:sp>
        <p:nvSpPr>
          <p:cNvPr id="46" name="Rectangle: Diagonal Corners Snipped 45">
            <a:extLst>
              <a:ext uri="{FF2B5EF4-FFF2-40B4-BE49-F238E27FC236}">
                <a16:creationId xmlns:a16="http://schemas.microsoft.com/office/drawing/2014/main" id="{A0F54A76-3ACD-9809-7662-C2D111BA5092}"/>
              </a:ext>
            </a:extLst>
          </p:cNvPr>
          <p:cNvSpPr/>
          <p:nvPr/>
        </p:nvSpPr>
        <p:spPr>
          <a:xfrm>
            <a:off x="164694" y="3339046"/>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Evolution vs previous year</a:t>
            </a:r>
          </a:p>
        </p:txBody>
      </p:sp>
      <p:sp>
        <p:nvSpPr>
          <p:cNvPr id="47" name="Rectangle: Diagonal Corners Snipped 46">
            <a:extLst>
              <a:ext uri="{FF2B5EF4-FFF2-40B4-BE49-F238E27FC236}">
                <a16:creationId xmlns:a16="http://schemas.microsoft.com/office/drawing/2014/main" id="{C79592B2-5261-644C-250D-CE38184C08DA}"/>
              </a:ext>
            </a:extLst>
          </p:cNvPr>
          <p:cNvSpPr/>
          <p:nvPr/>
        </p:nvSpPr>
        <p:spPr>
          <a:xfrm>
            <a:off x="4847177" y="6543962"/>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Overall statistics of individual advertisers</a:t>
            </a:r>
          </a:p>
        </p:txBody>
      </p:sp>
      <p:sp>
        <p:nvSpPr>
          <p:cNvPr id="48" name="Rectangle: Diagonal Corners Snipped 47">
            <a:extLst>
              <a:ext uri="{FF2B5EF4-FFF2-40B4-BE49-F238E27FC236}">
                <a16:creationId xmlns:a16="http://schemas.microsoft.com/office/drawing/2014/main" id="{17BB8372-CDC7-0D08-9285-E662548DF57B}"/>
              </a:ext>
            </a:extLst>
          </p:cNvPr>
          <p:cNvSpPr/>
          <p:nvPr/>
        </p:nvSpPr>
        <p:spPr>
          <a:xfrm>
            <a:off x="1212098" y="51323"/>
            <a:ext cx="3658025"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Political Advertisement in the Czech Republic</a:t>
            </a:r>
          </a:p>
        </p:txBody>
      </p:sp>
      <p:sp>
        <p:nvSpPr>
          <p:cNvPr id="59" name="Rectangle: Diagonal Corners Snipped 58">
            <a:extLst>
              <a:ext uri="{FF2B5EF4-FFF2-40B4-BE49-F238E27FC236}">
                <a16:creationId xmlns:a16="http://schemas.microsoft.com/office/drawing/2014/main" id="{82EE71DA-8951-796E-6E94-D11F26CFAB86}"/>
              </a:ext>
            </a:extLst>
          </p:cNvPr>
          <p:cNvSpPr/>
          <p:nvPr/>
        </p:nvSpPr>
        <p:spPr>
          <a:xfrm>
            <a:off x="1410610" y="462140"/>
            <a:ext cx="3384557" cy="1383832"/>
          </a:xfrm>
          <a:prstGeom prst="snip2DiagRect">
            <a:avLst>
              <a:gd name="adj1" fmla="val 0"/>
              <a:gd name="adj2" fmla="val 16667"/>
            </a:avLst>
          </a:prstGeom>
          <a:noFill/>
        </p:spPr>
        <p:txBody>
          <a:bodyPr wrap="square" rtlCol="0">
            <a:spAutoFit/>
          </a:bodyPr>
          <a:lstStyle/>
          <a:p>
            <a:pPr>
              <a:lnSpc>
                <a:spcPts val="1650"/>
              </a:lnSpc>
            </a:pPr>
            <a:r>
              <a:rPr lang="en-US" sz="1200" dirty="0">
                <a:solidFill>
                  <a:srgbClr val="013B43"/>
                </a:solidFill>
                <a:latin typeface="Bahnschrift Light Condensed" panose="020B0502040204020203" pitchFamily="34" charset="0"/>
              </a:rPr>
              <a:t>When ads about social issues, elections or politics appear across Meta technologies, they're required to include information about who paid for them. Additional transparency about spend, reach and funding entities </a:t>
            </a:r>
          </a:p>
        </p:txBody>
      </p:sp>
      <p:cxnSp>
        <p:nvCxnSpPr>
          <p:cNvPr id="60" name="Straight Connector 59">
            <a:extLst>
              <a:ext uri="{FF2B5EF4-FFF2-40B4-BE49-F238E27FC236}">
                <a16:creationId xmlns:a16="http://schemas.microsoft.com/office/drawing/2014/main" id="{17935399-D975-403C-5C79-F81C023509AB}"/>
              </a:ext>
            </a:extLst>
          </p:cNvPr>
          <p:cNvCxnSpPr>
            <a:cxnSpLocks/>
          </p:cNvCxnSpPr>
          <p:nvPr/>
        </p:nvCxnSpPr>
        <p:spPr>
          <a:xfrm>
            <a:off x="8608569" y="3683168"/>
            <a:ext cx="411957" cy="0"/>
          </a:xfrm>
          <a:prstGeom prst="line">
            <a:avLst/>
          </a:prstGeom>
          <a:ln w="50800" cmpd="sng">
            <a:solidFill>
              <a:srgbClr val="002060"/>
            </a:solidFill>
            <a:round/>
          </a:ln>
        </p:spPr>
        <p:style>
          <a:lnRef idx="1">
            <a:schemeClr val="accent1"/>
          </a:lnRef>
          <a:fillRef idx="0">
            <a:schemeClr val="accent1"/>
          </a:fillRef>
          <a:effectRef idx="0">
            <a:schemeClr val="accent1"/>
          </a:effectRef>
          <a:fontRef idx="minor">
            <a:schemeClr val="tx1"/>
          </a:fontRef>
        </p:style>
      </p:cxnSp>
      <p:sp>
        <p:nvSpPr>
          <p:cNvPr id="61" name="Rectangle: Diagonal Corners Snipped 60">
            <a:extLst>
              <a:ext uri="{FF2B5EF4-FFF2-40B4-BE49-F238E27FC236}">
                <a16:creationId xmlns:a16="http://schemas.microsoft.com/office/drawing/2014/main" id="{5E1B1B4F-3CFE-6596-0A7B-8D9C5E408651}"/>
              </a:ext>
            </a:extLst>
          </p:cNvPr>
          <p:cNvSpPr/>
          <p:nvPr/>
        </p:nvSpPr>
        <p:spPr>
          <a:xfrm>
            <a:off x="8674703" y="3410696"/>
            <a:ext cx="1423832" cy="558194"/>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200" dirty="0">
                <a:solidFill>
                  <a:srgbClr val="013B43"/>
                </a:solidFill>
              </a:rPr>
              <a:t>80/20 line</a:t>
            </a:r>
          </a:p>
        </p:txBody>
      </p:sp>
      <p:sp>
        <p:nvSpPr>
          <p:cNvPr id="4" name="TextBox 3">
            <a:extLst>
              <a:ext uri="{FF2B5EF4-FFF2-40B4-BE49-F238E27FC236}">
                <a16:creationId xmlns:a16="http://schemas.microsoft.com/office/drawing/2014/main" id="{F99390B9-1302-C2DF-1B9F-5B751AAF8685}"/>
              </a:ext>
            </a:extLst>
          </p:cNvPr>
          <p:cNvSpPr txBox="1"/>
          <p:nvPr/>
        </p:nvSpPr>
        <p:spPr>
          <a:xfrm>
            <a:off x="8814548" y="6616269"/>
            <a:ext cx="4585253" cy="367408"/>
          </a:xfrm>
          <a:prstGeom prst="rect">
            <a:avLst/>
          </a:prstGeom>
          <a:noFill/>
        </p:spPr>
        <p:txBody>
          <a:bodyPr wrap="square" rtlCol="0">
            <a:spAutoFit/>
          </a:bodyPr>
          <a:lstStyle/>
          <a:p>
            <a:pPr>
              <a:lnSpc>
                <a:spcPct val="150000"/>
              </a:lnSpc>
            </a:pPr>
            <a:r>
              <a:rPr lang="en-US" sz="1350" b="1" dirty="0">
                <a:solidFill>
                  <a:srgbClr val="013B43"/>
                </a:solidFill>
                <a:latin typeface="Bahnschrift Light Condensed" panose="020B0502040204020203" pitchFamily="34" charset="0"/>
              </a:rPr>
              <a:t>Reach Ratio </a:t>
            </a:r>
            <a:r>
              <a:rPr lang="en-US" sz="1350" dirty="0">
                <a:solidFill>
                  <a:srgbClr val="013B43"/>
                </a:solidFill>
                <a:latin typeface="Bahnschrift Light Condensed" panose="020B0502040204020203" pitchFamily="34" charset="0"/>
              </a:rPr>
              <a:t>= The average number of times an ad is shown to an individual</a:t>
            </a:r>
          </a:p>
        </p:txBody>
      </p:sp>
      <p:sp>
        <p:nvSpPr>
          <p:cNvPr id="5" name="TextBox 4">
            <a:extLst>
              <a:ext uri="{FF2B5EF4-FFF2-40B4-BE49-F238E27FC236}">
                <a16:creationId xmlns:a16="http://schemas.microsoft.com/office/drawing/2014/main" id="{F1A542D5-FA62-098A-57A7-D9C88E5EE82C}"/>
              </a:ext>
            </a:extLst>
          </p:cNvPr>
          <p:cNvSpPr txBox="1"/>
          <p:nvPr/>
        </p:nvSpPr>
        <p:spPr>
          <a:xfrm>
            <a:off x="13598404" y="6616269"/>
            <a:ext cx="4585253" cy="364652"/>
          </a:xfrm>
          <a:prstGeom prst="rect">
            <a:avLst/>
          </a:prstGeom>
          <a:noFill/>
        </p:spPr>
        <p:txBody>
          <a:bodyPr wrap="square" rtlCol="0">
            <a:spAutoFit/>
          </a:bodyPr>
          <a:lstStyle/>
          <a:p>
            <a:pPr>
              <a:lnSpc>
                <a:spcPct val="150000"/>
              </a:lnSpc>
            </a:pPr>
            <a:r>
              <a:rPr lang="en-US" sz="1350" dirty="0">
                <a:solidFill>
                  <a:srgbClr val="013B43"/>
                </a:solidFill>
                <a:latin typeface="Bahnschrift Light Condensed" panose="020B0502040204020203" pitchFamily="34" charset="0"/>
              </a:rPr>
              <a:t>📈= The value is above average               📉 = The value is below average </a:t>
            </a:r>
          </a:p>
        </p:txBody>
      </p:sp>
      <p:sp>
        <p:nvSpPr>
          <p:cNvPr id="6" name="Rectangle: Diagonal Corners Snipped 5">
            <a:extLst>
              <a:ext uri="{FF2B5EF4-FFF2-40B4-BE49-F238E27FC236}">
                <a16:creationId xmlns:a16="http://schemas.microsoft.com/office/drawing/2014/main" id="{6E9791C2-5324-5838-FC54-5B08C959289A}"/>
              </a:ext>
            </a:extLst>
          </p:cNvPr>
          <p:cNvSpPr/>
          <p:nvPr/>
        </p:nvSpPr>
        <p:spPr>
          <a:xfrm>
            <a:off x="164694" y="565552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Who are the top 10 performers in each domain</a:t>
            </a:r>
          </a:p>
        </p:txBody>
      </p:sp>
    </p:spTree>
    <p:extLst>
      <p:ext uri="{BB962C8B-B14F-4D97-AF65-F5344CB8AC3E}">
        <p14:creationId xmlns:p14="http://schemas.microsoft.com/office/powerpoint/2010/main" val="1070696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58E7013F-BD31-2BEA-0F3D-A723BAC240BC}"/>
              </a:ext>
            </a:extLst>
          </p:cNvPr>
          <p:cNvSpPr/>
          <p:nvPr/>
        </p:nvSpPr>
        <p:spPr>
          <a:xfrm>
            <a:off x="9595820" y="6390723"/>
            <a:ext cx="8547402" cy="3810801"/>
          </a:xfrm>
          <a:prstGeom prst="roundRect">
            <a:avLst>
              <a:gd name="adj" fmla="val 13371"/>
            </a:avLst>
          </a:prstGeom>
          <a:solidFill>
            <a:srgbClr val="FCECD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dirty="0">
              <a:solidFill>
                <a:srgbClr val="013B43"/>
              </a:solidFill>
              <a:latin typeface="Bahnschrift Light Condensed" panose="020B0502040204020203" pitchFamily="34" charset="0"/>
            </a:endParaRPr>
          </a:p>
        </p:txBody>
      </p:sp>
      <p:sp>
        <p:nvSpPr>
          <p:cNvPr id="60" name="Rectangle: Rounded Corners 59">
            <a:extLst>
              <a:ext uri="{FF2B5EF4-FFF2-40B4-BE49-F238E27FC236}">
                <a16:creationId xmlns:a16="http://schemas.microsoft.com/office/drawing/2014/main" id="{C7445424-E3CC-7BE5-3A42-1CBF6B97BEC8}"/>
              </a:ext>
            </a:extLst>
          </p:cNvPr>
          <p:cNvSpPr/>
          <p:nvPr/>
        </p:nvSpPr>
        <p:spPr>
          <a:xfrm>
            <a:off x="102885" y="6338279"/>
            <a:ext cx="9347916" cy="3828626"/>
          </a:xfrm>
          <a:prstGeom prst="roundRect">
            <a:avLst>
              <a:gd name="adj" fmla="val 13371"/>
            </a:avLst>
          </a:prstGeom>
          <a:solidFill>
            <a:srgbClr val="FCECD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dirty="0">
              <a:solidFill>
                <a:srgbClr val="013B43"/>
              </a:solidFill>
              <a:latin typeface="Bahnschrift Light Condensed" panose="020B0502040204020203" pitchFamily="34" charset="0"/>
            </a:endParaRPr>
          </a:p>
        </p:txBody>
      </p:sp>
      <p:sp>
        <p:nvSpPr>
          <p:cNvPr id="30" name="Rectangle: Rounded Corners 29">
            <a:extLst>
              <a:ext uri="{FF2B5EF4-FFF2-40B4-BE49-F238E27FC236}">
                <a16:creationId xmlns:a16="http://schemas.microsoft.com/office/drawing/2014/main" id="{71457C2E-2E59-6678-29C6-347BA1F77C98}"/>
              </a:ext>
            </a:extLst>
          </p:cNvPr>
          <p:cNvSpPr/>
          <p:nvPr/>
        </p:nvSpPr>
        <p:spPr>
          <a:xfrm>
            <a:off x="102886" y="103301"/>
            <a:ext cx="17983331" cy="6050241"/>
          </a:xfrm>
          <a:prstGeom prst="roundRect">
            <a:avLst>
              <a:gd name="adj" fmla="val 11823"/>
            </a:avLst>
          </a:prstGeom>
          <a:solidFill>
            <a:srgbClr val="FCEC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2100" dirty="0">
              <a:solidFill>
                <a:srgbClr val="013B43"/>
              </a:solidFill>
              <a:latin typeface="Bahnschrift Light Condensed" panose="020B0502040204020203" pitchFamily="34" charset="0"/>
            </a:endParaRPr>
          </a:p>
        </p:txBody>
      </p:sp>
      <p:sp>
        <p:nvSpPr>
          <p:cNvPr id="20" name="Rectangle: Rounded Corners 19">
            <a:extLst>
              <a:ext uri="{FF2B5EF4-FFF2-40B4-BE49-F238E27FC236}">
                <a16:creationId xmlns:a16="http://schemas.microsoft.com/office/drawing/2014/main" id="{2452ADD8-CCAD-5B59-1FC5-02D9F9C2DB4D}"/>
              </a:ext>
            </a:extLst>
          </p:cNvPr>
          <p:cNvSpPr/>
          <p:nvPr/>
        </p:nvSpPr>
        <p:spPr>
          <a:xfrm>
            <a:off x="9595820" y="85477"/>
            <a:ext cx="8547402" cy="6068066"/>
          </a:xfrm>
          <a:prstGeom prst="roundRect">
            <a:avLst>
              <a:gd name="adj" fmla="val 13371"/>
            </a:avLst>
          </a:prstGeom>
          <a:solidFill>
            <a:srgbClr val="FCECDC">
              <a:alpha val="66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dirty="0">
              <a:solidFill>
                <a:srgbClr val="013B43"/>
              </a:solidFill>
              <a:latin typeface="Bahnschrift Light Condensed" panose="020B0502040204020203" pitchFamily="34" charset="0"/>
            </a:endParaRPr>
          </a:p>
        </p:txBody>
      </p:sp>
      <p:sp>
        <p:nvSpPr>
          <p:cNvPr id="21" name="TextBox 20">
            <a:extLst>
              <a:ext uri="{FF2B5EF4-FFF2-40B4-BE49-F238E27FC236}">
                <a16:creationId xmlns:a16="http://schemas.microsoft.com/office/drawing/2014/main" id="{19DDFB94-9255-2018-DFC4-88FB4E68ACD3}"/>
              </a:ext>
            </a:extLst>
          </p:cNvPr>
          <p:cNvSpPr txBox="1"/>
          <p:nvPr/>
        </p:nvSpPr>
        <p:spPr>
          <a:xfrm>
            <a:off x="10082802" y="1436423"/>
            <a:ext cx="7915401" cy="4405821"/>
          </a:xfrm>
          <a:prstGeom prst="rect">
            <a:avLst/>
          </a:prstGeom>
          <a:noFill/>
          <a:ln>
            <a:noFill/>
          </a:ln>
        </p:spPr>
        <p:txBody>
          <a:bodyPr wrap="square" rtlCol="0">
            <a:spAutoFit/>
          </a:bodyPr>
          <a:lstStyle/>
          <a:p>
            <a:pPr>
              <a:lnSpc>
                <a:spcPct val="150000"/>
              </a:lnSpc>
            </a:pPr>
            <a:r>
              <a:rPr lang="en-US" sz="1575" b="1" dirty="0">
                <a:solidFill>
                  <a:srgbClr val="013B43"/>
                </a:solidFill>
                <a:latin typeface="Bahnschrift Light Condensed" panose="020B0502040204020203" pitchFamily="34" charset="0"/>
              </a:rPr>
              <a:t>Page name = </a:t>
            </a:r>
            <a:r>
              <a:rPr lang="en-US" sz="1575" dirty="0">
                <a:solidFill>
                  <a:srgbClr val="013B43"/>
                </a:solidFill>
                <a:latin typeface="Bahnschrift Light Condensed" panose="020B0502040204020203" pitchFamily="34" charset="0"/>
              </a:rPr>
              <a:t>Name of the Facebook Page which ran the ad</a:t>
            </a:r>
          </a:p>
          <a:p>
            <a:pPr>
              <a:lnSpc>
                <a:spcPct val="150000"/>
              </a:lnSpc>
            </a:pPr>
            <a:r>
              <a:rPr lang="en-US" sz="1575" b="1" dirty="0">
                <a:solidFill>
                  <a:srgbClr val="013B43"/>
                </a:solidFill>
                <a:latin typeface="Bahnschrift Light Condensed" panose="020B0502040204020203" pitchFamily="34" charset="0"/>
              </a:rPr>
              <a:t>Content of the ad creative = </a:t>
            </a:r>
            <a:r>
              <a:rPr lang="en-US" sz="1575" dirty="0">
                <a:solidFill>
                  <a:srgbClr val="013B43"/>
                </a:solidFill>
                <a:latin typeface="Bahnschrift Light Condensed" panose="020B0502040204020203" pitchFamily="34" charset="0"/>
              </a:rPr>
              <a:t>A list of the text which displays in each unique ad card of the ad</a:t>
            </a:r>
          </a:p>
          <a:p>
            <a:pPr>
              <a:lnSpc>
                <a:spcPct val="150000"/>
              </a:lnSpc>
            </a:pPr>
            <a:r>
              <a:rPr lang="en-US" sz="1575" b="1" dirty="0">
                <a:solidFill>
                  <a:srgbClr val="013B43"/>
                </a:solidFill>
                <a:latin typeface="Bahnschrift Light Condensed" panose="020B0502040204020203" pitchFamily="34" charset="0"/>
              </a:rPr>
              <a:t>Ad delivery dates = </a:t>
            </a:r>
            <a:r>
              <a:rPr lang="en-US" sz="1575" dirty="0">
                <a:solidFill>
                  <a:srgbClr val="013B43"/>
                </a:solidFill>
                <a:latin typeface="Bahnschrift Light Condensed" panose="020B0502040204020203" pitchFamily="34" charset="0"/>
              </a:rPr>
              <a:t>Date and time when an advertiser wants to start and  stop delivery of the ad</a:t>
            </a:r>
          </a:p>
          <a:p>
            <a:pPr>
              <a:lnSpc>
                <a:spcPct val="150000"/>
              </a:lnSpc>
              <a:tabLst>
                <a:tab pos="685800" algn="l"/>
              </a:tabLst>
            </a:pPr>
            <a:r>
              <a:rPr lang="en-US" sz="1575" b="1" dirty="0">
                <a:solidFill>
                  <a:srgbClr val="013B43"/>
                </a:solidFill>
                <a:latin typeface="Bahnschrift Light Condensed" panose="020B0502040204020203" pitchFamily="34" charset="0"/>
              </a:rPr>
              <a:t>Demographic information, such as age, gender and location (%) = </a:t>
            </a:r>
            <a:r>
              <a:rPr lang="en-US" sz="1575" dirty="0">
                <a:solidFill>
                  <a:srgbClr val="013B43"/>
                </a:solidFill>
                <a:latin typeface="Bahnschrift Light Condensed" panose="020B0502040204020203" pitchFamily="34" charset="0"/>
              </a:rPr>
              <a:t>aggregated demographic data based on a number 	of factors, including information users provide in their Facebook profile</a:t>
            </a:r>
          </a:p>
          <a:p>
            <a:pPr>
              <a:lnSpc>
                <a:spcPct val="150000"/>
              </a:lnSpc>
            </a:pPr>
            <a:r>
              <a:rPr lang="en-US" sz="1575" b="1" dirty="0">
                <a:solidFill>
                  <a:srgbClr val="013B43"/>
                </a:solidFill>
                <a:latin typeface="Bahnschrift Light Condensed" panose="020B0502040204020203" pitchFamily="34" charset="0"/>
              </a:rPr>
              <a:t>Beneficiary and payer information =  </a:t>
            </a:r>
            <a:r>
              <a:rPr lang="en-US" sz="1575" dirty="0">
                <a:solidFill>
                  <a:srgbClr val="013B43"/>
                </a:solidFill>
                <a:latin typeface="Bahnschrift Light Condensed" panose="020B0502040204020203" pitchFamily="34" charset="0"/>
              </a:rPr>
              <a:t>the name of the person, company, or entity that provided funding for the ad</a:t>
            </a:r>
          </a:p>
          <a:p>
            <a:pPr>
              <a:lnSpc>
                <a:spcPct val="150000"/>
              </a:lnSpc>
            </a:pPr>
            <a:r>
              <a:rPr lang="en-US" sz="1575" b="1" dirty="0">
                <a:solidFill>
                  <a:srgbClr val="013B43"/>
                </a:solidFill>
                <a:latin typeface="Bahnschrift Light Condensed" panose="020B0502040204020203" pitchFamily="34" charset="0"/>
              </a:rPr>
              <a:t>Currency = </a:t>
            </a:r>
            <a:r>
              <a:rPr lang="en-US" sz="1575" dirty="0">
                <a:solidFill>
                  <a:srgbClr val="013B43"/>
                </a:solidFill>
                <a:latin typeface="Bahnschrift Light Condensed" panose="020B0502040204020203" pitchFamily="34" charset="0"/>
              </a:rPr>
              <a:t>The currency used to pay for the ad,</a:t>
            </a:r>
          </a:p>
          <a:p>
            <a:pPr>
              <a:lnSpc>
                <a:spcPct val="150000"/>
              </a:lnSpc>
            </a:pPr>
            <a:r>
              <a:rPr lang="en-US" sz="1575" b="1" dirty="0">
                <a:solidFill>
                  <a:srgbClr val="013B43"/>
                </a:solidFill>
                <a:latin typeface="Bahnschrift Light Condensed" panose="020B0502040204020203" pitchFamily="34" charset="0"/>
              </a:rPr>
              <a:t>Impressions</a:t>
            </a:r>
            <a:r>
              <a:rPr lang="en-US" sz="1575" dirty="0">
                <a:solidFill>
                  <a:srgbClr val="013B43"/>
                </a:solidFill>
                <a:latin typeface="Bahnschrift Light Condensed" panose="020B0502040204020203" pitchFamily="34" charset="0"/>
              </a:rPr>
              <a:t> = The number of times ads were displayed on screen.</a:t>
            </a:r>
          </a:p>
          <a:p>
            <a:pPr>
              <a:lnSpc>
                <a:spcPct val="150000"/>
              </a:lnSpc>
            </a:pPr>
            <a:r>
              <a:rPr lang="en-US" sz="1575" b="1" dirty="0">
                <a:solidFill>
                  <a:srgbClr val="013B43"/>
                </a:solidFill>
                <a:latin typeface="Bahnschrift Light Condensed" panose="020B0502040204020203" pitchFamily="34" charset="0"/>
              </a:rPr>
              <a:t>Spending</a:t>
            </a:r>
            <a:r>
              <a:rPr lang="en-US" sz="1575" dirty="0">
                <a:solidFill>
                  <a:srgbClr val="013B43"/>
                </a:solidFill>
                <a:latin typeface="Bahnschrift Light Condensed" panose="020B0502040204020203" pitchFamily="34" charset="0"/>
              </a:rPr>
              <a:t> = The amount of money spent running the ad</a:t>
            </a:r>
          </a:p>
          <a:p>
            <a:pPr>
              <a:lnSpc>
                <a:spcPct val="150000"/>
              </a:lnSpc>
            </a:pPr>
            <a:r>
              <a:rPr lang="en-US" sz="1575" b="1" dirty="0">
                <a:solidFill>
                  <a:srgbClr val="013B43"/>
                </a:solidFill>
                <a:latin typeface="Bahnschrift Light Condensed" panose="020B0502040204020203" pitchFamily="34" charset="0"/>
              </a:rPr>
              <a:t>Reach Ratio </a:t>
            </a:r>
            <a:r>
              <a:rPr lang="en-US" sz="1575" dirty="0">
                <a:solidFill>
                  <a:srgbClr val="013B43"/>
                </a:solidFill>
                <a:latin typeface="Bahnschrift Light Condensed" panose="020B0502040204020203" pitchFamily="34" charset="0"/>
              </a:rPr>
              <a:t>= The average number of times an ad is shown to an individual</a:t>
            </a:r>
          </a:p>
          <a:p>
            <a:pPr>
              <a:lnSpc>
                <a:spcPct val="150000"/>
              </a:lnSpc>
            </a:pPr>
            <a:r>
              <a:rPr lang="en-US" sz="1575" dirty="0">
                <a:solidFill>
                  <a:srgbClr val="013B43"/>
                </a:solidFill>
                <a:latin typeface="Bahnschrift Light Condensed" panose="020B0502040204020203" pitchFamily="34" charset="0"/>
              </a:rPr>
              <a:t>📈= The value is above average               📉 = The value is below average </a:t>
            </a:r>
          </a:p>
          <a:p>
            <a:pPr>
              <a:lnSpc>
                <a:spcPct val="150000"/>
              </a:lnSpc>
            </a:pPr>
            <a:endParaRPr lang="en-US" sz="1575" dirty="0">
              <a:solidFill>
                <a:srgbClr val="013B43"/>
              </a:solidFill>
              <a:latin typeface="Bahnschrift Light Condensed" panose="020B0502040204020203" pitchFamily="34" charset="0"/>
            </a:endParaRPr>
          </a:p>
        </p:txBody>
      </p:sp>
      <p:sp>
        <p:nvSpPr>
          <p:cNvPr id="48" name="Rectangle: Diagonal Corners Snipped 47">
            <a:extLst>
              <a:ext uri="{FF2B5EF4-FFF2-40B4-BE49-F238E27FC236}">
                <a16:creationId xmlns:a16="http://schemas.microsoft.com/office/drawing/2014/main" id="{17BB8372-CDC7-0D08-9285-E662548DF57B}"/>
              </a:ext>
            </a:extLst>
          </p:cNvPr>
          <p:cNvSpPr/>
          <p:nvPr/>
        </p:nvSpPr>
        <p:spPr>
          <a:xfrm>
            <a:off x="593873" y="117523"/>
            <a:ext cx="5809233" cy="2215937"/>
          </a:xfrm>
          <a:prstGeom prst="snip2DiagRect">
            <a:avLst>
              <a:gd name="adj1" fmla="val 0"/>
              <a:gd name="adj2" fmla="val 16667"/>
            </a:avLst>
          </a:prstGeom>
          <a:noFill/>
          <a:ln>
            <a:noFill/>
          </a:ln>
        </p:spPr>
        <p:txBody>
          <a:bodyPr wrap="square" rtlCol="0">
            <a:spAutoFit/>
          </a:bodyPr>
          <a:lstStyle/>
          <a:p>
            <a:pPr>
              <a:lnSpc>
                <a:spcPct val="150000"/>
              </a:lnSpc>
            </a:pPr>
            <a:r>
              <a:rPr lang="en-US" sz="4050" b="1" dirty="0">
                <a:solidFill>
                  <a:srgbClr val="013B43"/>
                </a:solidFill>
                <a:latin typeface="Bahnschrift Light Condensed" panose="020B0502040204020203" pitchFamily="34" charset="0"/>
              </a:rPr>
              <a:t>Political Advertisement in the Czech Republic</a:t>
            </a:r>
          </a:p>
        </p:txBody>
      </p:sp>
      <p:sp>
        <p:nvSpPr>
          <p:cNvPr id="14" name="Rectangle: Diagonal Corners Snipped 13">
            <a:extLst>
              <a:ext uri="{FF2B5EF4-FFF2-40B4-BE49-F238E27FC236}">
                <a16:creationId xmlns:a16="http://schemas.microsoft.com/office/drawing/2014/main" id="{C6D56A46-E628-700A-19AE-339D58B3768C}"/>
              </a:ext>
            </a:extLst>
          </p:cNvPr>
          <p:cNvSpPr/>
          <p:nvPr/>
        </p:nvSpPr>
        <p:spPr>
          <a:xfrm>
            <a:off x="10059617" y="453877"/>
            <a:ext cx="5809233" cy="696891"/>
          </a:xfrm>
          <a:prstGeom prst="snip2DiagRect">
            <a:avLst>
              <a:gd name="adj1" fmla="val 0"/>
              <a:gd name="adj2" fmla="val 16667"/>
            </a:avLst>
          </a:prstGeom>
          <a:noFill/>
          <a:ln>
            <a:noFill/>
          </a:ln>
        </p:spPr>
        <p:txBody>
          <a:bodyPr wrap="square" rtlCol="0">
            <a:spAutoFit/>
          </a:bodyPr>
          <a:lstStyle/>
          <a:p>
            <a:pPr>
              <a:lnSpc>
                <a:spcPct val="150000"/>
              </a:lnSpc>
            </a:pPr>
            <a:r>
              <a:rPr lang="en-US" sz="2400" b="1" dirty="0">
                <a:solidFill>
                  <a:srgbClr val="013B43"/>
                </a:solidFill>
                <a:latin typeface="Bahnschrift Light Condensed" panose="020B0502040204020203" pitchFamily="34" charset="0"/>
              </a:rPr>
              <a:t>Metrics and data fields :</a:t>
            </a:r>
          </a:p>
        </p:txBody>
      </p:sp>
      <p:grpSp>
        <p:nvGrpSpPr>
          <p:cNvPr id="47" name="Group 46">
            <a:extLst>
              <a:ext uri="{FF2B5EF4-FFF2-40B4-BE49-F238E27FC236}">
                <a16:creationId xmlns:a16="http://schemas.microsoft.com/office/drawing/2014/main" id="{66283807-0FC1-1476-3E90-683D77695740}"/>
              </a:ext>
            </a:extLst>
          </p:cNvPr>
          <p:cNvGrpSpPr/>
          <p:nvPr/>
        </p:nvGrpSpPr>
        <p:grpSpPr>
          <a:xfrm>
            <a:off x="511932" y="869348"/>
            <a:ext cx="4364868" cy="1307223"/>
            <a:chOff x="341288" y="770720"/>
            <a:chExt cx="2909912" cy="871482"/>
          </a:xfrm>
        </p:grpSpPr>
        <p:sp>
          <p:nvSpPr>
            <p:cNvPr id="59" name="Rectangle 58">
              <a:extLst>
                <a:ext uri="{FF2B5EF4-FFF2-40B4-BE49-F238E27FC236}">
                  <a16:creationId xmlns:a16="http://schemas.microsoft.com/office/drawing/2014/main" id="{82EE71DA-8951-796E-6E94-D11F26CFAB86}"/>
                </a:ext>
              </a:extLst>
            </p:cNvPr>
            <p:cNvSpPr/>
            <p:nvPr/>
          </p:nvSpPr>
          <p:spPr>
            <a:xfrm>
              <a:off x="452646" y="1144630"/>
              <a:ext cx="2798554" cy="497572"/>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This Project aims to provide a searchable and complete copy of the ads about social issues, elections or politics that have run in the past 4 years on Facebook Ad Library</a:t>
              </a:r>
            </a:p>
          </p:txBody>
        </p:sp>
        <p:sp>
          <p:nvSpPr>
            <p:cNvPr id="15" name="Rectangle 14">
              <a:extLst>
                <a:ext uri="{FF2B5EF4-FFF2-40B4-BE49-F238E27FC236}">
                  <a16:creationId xmlns:a16="http://schemas.microsoft.com/office/drawing/2014/main" id="{814EB149-CCA5-791C-7226-8273D2771379}"/>
                </a:ext>
              </a:extLst>
            </p:cNvPr>
            <p:cNvSpPr/>
            <p:nvPr/>
          </p:nvSpPr>
          <p:spPr>
            <a:xfrm>
              <a:off x="341288" y="770720"/>
              <a:ext cx="2909912" cy="307349"/>
            </a:xfrm>
            <a:prstGeom prst="rect">
              <a:avLst/>
            </a:prstGeom>
            <a:noFill/>
            <a:ln>
              <a:noFill/>
            </a:ln>
          </p:spPr>
          <p:txBody>
            <a:bodyPr wrap="square" rtlCol="0">
              <a:spAutoFit/>
            </a:bodyPr>
            <a:lstStyle/>
            <a:p>
              <a:pPr>
                <a:lnSpc>
                  <a:spcPct val="150000"/>
                </a:lnSpc>
              </a:pPr>
              <a:r>
                <a:rPr lang="en-US" sz="1800" b="1" dirty="0">
                  <a:solidFill>
                    <a:srgbClr val="013B43"/>
                  </a:solidFill>
                  <a:latin typeface="Bahnschrift Light Condensed" panose="020B0502040204020203" pitchFamily="34" charset="0"/>
                </a:rPr>
                <a:t>About:</a:t>
              </a:r>
            </a:p>
          </p:txBody>
        </p:sp>
      </p:grpSp>
      <p:grpSp>
        <p:nvGrpSpPr>
          <p:cNvPr id="45" name="Group 44">
            <a:extLst>
              <a:ext uri="{FF2B5EF4-FFF2-40B4-BE49-F238E27FC236}">
                <a16:creationId xmlns:a16="http://schemas.microsoft.com/office/drawing/2014/main" id="{28106452-3002-025C-F220-DBEAA0950F6A}"/>
              </a:ext>
            </a:extLst>
          </p:cNvPr>
          <p:cNvGrpSpPr/>
          <p:nvPr/>
        </p:nvGrpSpPr>
        <p:grpSpPr>
          <a:xfrm>
            <a:off x="511932" y="2469782"/>
            <a:ext cx="4364868" cy="1305677"/>
            <a:chOff x="341288" y="3315385"/>
            <a:chExt cx="2909912" cy="870451"/>
          </a:xfrm>
        </p:grpSpPr>
        <p:sp>
          <p:nvSpPr>
            <p:cNvPr id="13" name="Rectangle 12">
              <a:extLst>
                <a:ext uri="{FF2B5EF4-FFF2-40B4-BE49-F238E27FC236}">
                  <a16:creationId xmlns:a16="http://schemas.microsoft.com/office/drawing/2014/main" id="{FB9EF568-508E-A6AB-6791-53D1A956499B}"/>
                </a:ext>
              </a:extLst>
            </p:cNvPr>
            <p:cNvSpPr/>
            <p:nvPr/>
          </p:nvSpPr>
          <p:spPr>
            <a:xfrm>
              <a:off x="452646" y="3688264"/>
              <a:ext cx="2798554" cy="497572"/>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Advertisers who spend over 300 CZK in the past 90 days. For such advertisers, 4 years history from Facebook Ad Library is included.</a:t>
              </a:r>
            </a:p>
          </p:txBody>
        </p:sp>
        <p:sp>
          <p:nvSpPr>
            <p:cNvPr id="26" name="Rectangle 25">
              <a:extLst>
                <a:ext uri="{FF2B5EF4-FFF2-40B4-BE49-F238E27FC236}">
                  <a16:creationId xmlns:a16="http://schemas.microsoft.com/office/drawing/2014/main" id="{A7EB51ED-61BB-C0B2-AD77-B87174319C47}"/>
                </a:ext>
              </a:extLst>
            </p:cNvPr>
            <p:cNvSpPr/>
            <p:nvPr/>
          </p:nvSpPr>
          <p:spPr>
            <a:xfrm>
              <a:off x="341288" y="3315385"/>
              <a:ext cx="2909912" cy="307349"/>
            </a:xfrm>
            <a:prstGeom prst="rect">
              <a:avLst/>
            </a:prstGeom>
            <a:noFill/>
            <a:ln>
              <a:noFill/>
            </a:ln>
          </p:spPr>
          <p:txBody>
            <a:bodyPr wrap="square" rtlCol="0">
              <a:spAutoFit/>
            </a:bodyPr>
            <a:lstStyle/>
            <a:p>
              <a:pPr>
                <a:lnSpc>
                  <a:spcPct val="150000"/>
                </a:lnSpc>
              </a:pPr>
              <a:r>
                <a:rPr lang="en-US" sz="1800" b="1" dirty="0">
                  <a:solidFill>
                    <a:srgbClr val="013B43"/>
                  </a:solidFill>
                  <a:latin typeface="Bahnschrift Light Condensed" panose="020B0502040204020203" pitchFamily="34" charset="0"/>
                </a:rPr>
                <a:t>Selected Advertisers:</a:t>
              </a:r>
            </a:p>
          </p:txBody>
        </p:sp>
      </p:grpSp>
      <p:pic>
        <p:nvPicPr>
          <p:cNvPr id="22" name="Picture 21" descr="A flag made of hexagons&#10;&#10;Description automatically generated">
            <a:extLst>
              <a:ext uri="{FF2B5EF4-FFF2-40B4-BE49-F238E27FC236}">
                <a16:creationId xmlns:a16="http://schemas.microsoft.com/office/drawing/2014/main" id="{CDD09C80-645C-ECAF-2724-1F01F6AE7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665" y="1269917"/>
            <a:ext cx="3617289" cy="2018930"/>
          </a:xfrm>
          <a:prstGeom prst="rect">
            <a:avLst/>
          </a:prstGeom>
          <a:ln>
            <a:noFill/>
          </a:ln>
        </p:spPr>
      </p:pic>
      <p:pic>
        <p:nvPicPr>
          <p:cNvPr id="24" name="Picture 23" descr="A screenshot of a social media profile&#10;&#10;Description automatically generated">
            <a:extLst>
              <a:ext uri="{FF2B5EF4-FFF2-40B4-BE49-F238E27FC236}">
                <a16:creationId xmlns:a16="http://schemas.microsoft.com/office/drawing/2014/main" id="{4534935C-E28C-5CAB-C27B-ADD69B3746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2986" y="6372899"/>
            <a:ext cx="6111372" cy="3664991"/>
          </a:xfrm>
          <a:prstGeom prst="rect">
            <a:avLst/>
          </a:prstGeom>
          <a:ln>
            <a:noFill/>
          </a:ln>
        </p:spPr>
      </p:pic>
      <p:sp>
        <p:nvSpPr>
          <p:cNvPr id="28" name="Rectangle 27">
            <a:extLst>
              <a:ext uri="{FF2B5EF4-FFF2-40B4-BE49-F238E27FC236}">
                <a16:creationId xmlns:a16="http://schemas.microsoft.com/office/drawing/2014/main" id="{66DC01FB-1DEB-057C-9218-9EC0CC81D57E}"/>
              </a:ext>
            </a:extLst>
          </p:cNvPr>
          <p:cNvSpPr/>
          <p:nvPr/>
        </p:nvSpPr>
        <p:spPr>
          <a:xfrm>
            <a:off x="15422692" y="9917057"/>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Meta </a:t>
            </a:r>
            <a:r>
              <a:rPr lang="en-US" sz="1050" dirty="0">
                <a:solidFill>
                  <a:srgbClr val="465A69"/>
                </a:solidFill>
                <a:latin typeface="Bahnschrift Light Condensed" panose="020B0502040204020203" pitchFamily="34" charset="0"/>
                <a:hlinkClick r:id="rId4"/>
              </a:rPr>
              <a:t>ads transparency tools</a:t>
            </a:r>
            <a:r>
              <a:rPr lang="en-US" sz="1050" dirty="0">
                <a:solidFill>
                  <a:srgbClr val="465A69"/>
                </a:solidFill>
                <a:latin typeface="Bahnschrift Light Condensed" panose="020B0502040204020203" pitchFamily="34" charset="0"/>
              </a:rPr>
              <a:t> documentation</a:t>
            </a:r>
            <a:endParaRPr lang="en-US" sz="1050" dirty="0">
              <a:solidFill>
                <a:srgbClr val="013B43"/>
              </a:solidFill>
              <a:latin typeface="Bahnschrift Light Condensed" panose="020B0502040204020203" pitchFamily="34" charset="0"/>
            </a:endParaRPr>
          </a:p>
        </p:txBody>
      </p:sp>
      <p:sp>
        <p:nvSpPr>
          <p:cNvPr id="29" name="Rectangle 28">
            <a:extLst>
              <a:ext uri="{FF2B5EF4-FFF2-40B4-BE49-F238E27FC236}">
                <a16:creationId xmlns:a16="http://schemas.microsoft.com/office/drawing/2014/main" id="{C0BA715D-0649-28CD-D516-5C8B00B3F1F6}"/>
              </a:ext>
            </a:extLst>
          </p:cNvPr>
          <p:cNvSpPr/>
          <p:nvPr/>
        </p:nvSpPr>
        <p:spPr>
          <a:xfrm>
            <a:off x="13847710" y="9917055"/>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Meta </a:t>
            </a:r>
            <a:r>
              <a:rPr lang="en-US" sz="1050" dirty="0">
                <a:solidFill>
                  <a:srgbClr val="465A69"/>
                </a:solidFill>
                <a:latin typeface="Bahnschrift Light Condensed" panose="020B0502040204020203" pitchFamily="34" charset="0"/>
                <a:hlinkClick r:id="rId5"/>
              </a:rPr>
              <a:t>Business help</a:t>
            </a:r>
            <a:r>
              <a:rPr lang="en-US" sz="1050" dirty="0">
                <a:solidFill>
                  <a:srgbClr val="465A69"/>
                </a:solidFill>
                <a:latin typeface="Bahnschrift Light Condensed" panose="020B0502040204020203" pitchFamily="34" charset="0"/>
              </a:rPr>
              <a:t> documentation, </a:t>
            </a:r>
            <a:endParaRPr lang="en-US" sz="1050" dirty="0">
              <a:solidFill>
                <a:srgbClr val="013B43"/>
              </a:solidFill>
              <a:latin typeface="Bahnschrift Light Condensed" panose="020B0502040204020203" pitchFamily="34" charset="0"/>
            </a:endParaRPr>
          </a:p>
        </p:txBody>
      </p:sp>
      <p:grpSp>
        <p:nvGrpSpPr>
          <p:cNvPr id="51" name="Group 50">
            <a:extLst>
              <a:ext uri="{FF2B5EF4-FFF2-40B4-BE49-F238E27FC236}">
                <a16:creationId xmlns:a16="http://schemas.microsoft.com/office/drawing/2014/main" id="{DBFEFD2F-225F-1592-3106-A2D87B246BC2}"/>
              </a:ext>
            </a:extLst>
          </p:cNvPr>
          <p:cNvGrpSpPr/>
          <p:nvPr/>
        </p:nvGrpSpPr>
        <p:grpSpPr>
          <a:xfrm>
            <a:off x="511932" y="4068665"/>
            <a:ext cx="4364868" cy="1951226"/>
            <a:chOff x="341288" y="1764265"/>
            <a:chExt cx="2909912" cy="1300817"/>
          </a:xfrm>
        </p:grpSpPr>
        <p:sp>
          <p:nvSpPr>
            <p:cNvPr id="3" name="Rectangle 2">
              <a:extLst>
                <a:ext uri="{FF2B5EF4-FFF2-40B4-BE49-F238E27FC236}">
                  <a16:creationId xmlns:a16="http://schemas.microsoft.com/office/drawing/2014/main" id="{E1957A2A-182D-9BC4-14EE-28589B5C18F2}"/>
                </a:ext>
              </a:extLst>
            </p:cNvPr>
            <p:cNvSpPr/>
            <p:nvPr/>
          </p:nvSpPr>
          <p:spPr>
            <a:xfrm>
              <a:off x="452646" y="2131493"/>
              <a:ext cx="2798554" cy="933589"/>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To increase transparency around the ads about social issues, elections or politics, Meta has measures to help ensure the authenticity of these types of ads on Facebook and all Meta Products. A social issue, electoral or political ad in feed or stories can be identified on Facebook by the Paid for by disclaimer.</a:t>
              </a:r>
            </a:p>
          </p:txBody>
        </p:sp>
        <p:sp>
          <p:nvSpPr>
            <p:cNvPr id="16" name="Rectangle 15">
              <a:extLst>
                <a:ext uri="{FF2B5EF4-FFF2-40B4-BE49-F238E27FC236}">
                  <a16:creationId xmlns:a16="http://schemas.microsoft.com/office/drawing/2014/main" id="{A91B1065-89BE-B658-D5C0-BB10A12A5066}"/>
                </a:ext>
              </a:extLst>
            </p:cNvPr>
            <p:cNvSpPr/>
            <p:nvPr/>
          </p:nvSpPr>
          <p:spPr>
            <a:xfrm>
              <a:off x="341288" y="1764265"/>
              <a:ext cx="2909912" cy="307349"/>
            </a:xfrm>
            <a:prstGeom prst="rect">
              <a:avLst/>
            </a:prstGeom>
            <a:noFill/>
            <a:ln>
              <a:noFill/>
            </a:ln>
          </p:spPr>
          <p:txBody>
            <a:bodyPr wrap="square" rtlCol="0">
              <a:spAutoFit/>
            </a:bodyPr>
            <a:lstStyle/>
            <a:p>
              <a:pPr>
                <a:lnSpc>
                  <a:spcPct val="150000"/>
                </a:lnSpc>
              </a:pPr>
              <a:r>
                <a:rPr lang="en-US" sz="1800" b="1" dirty="0">
                  <a:solidFill>
                    <a:srgbClr val="013B43"/>
                  </a:solidFill>
                  <a:latin typeface="Bahnschrift Light Condensed" panose="020B0502040204020203" pitchFamily="34" charset="0"/>
                </a:rPr>
                <a:t>Ads about social issues, elections or politics:</a:t>
              </a:r>
            </a:p>
          </p:txBody>
        </p:sp>
      </p:grpSp>
      <p:sp>
        <p:nvSpPr>
          <p:cNvPr id="39" name="Rectangle 38">
            <a:extLst>
              <a:ext uri="{FF2B5EF4-FFF2-40B4-BE49-F238E27FC236}">
                <a16:creationId xmlns:a16="http://schemas.microsoft.com/office/drawing/2014/main" id="{CD846F1D-D91E-C314-EEAB-972A00991126}"/>
              </a:ext>
            </a:extLst>
          </p:cNvPr>
          <p:cNvSpPr/>
          <p:nvPr/>
        </p:nvSpPr>
        <p:spPr>
          <a:xfrm>
            <a:off x="5043837" y="4612024"/>
            <a:ext cx="4197831" cy="1618392"/>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When ads about social issues, elections or politics appear across Meta technologies, they're required to include information about who paid for them. An issue, electoral or political ad can be identified on Facebook by the Paid for by disclaimer. This disclaimer is followed by information about who paid for the ad. </a:t>
            </a:r>
          </a:p>
          <a:p>
            <a:pPr>
              <a:lnSpc>
                <a:spcPts val="1650"/>
              </a:lnSpc>
            </a:pPr>
            <a:endParaRPr lang="en-US" sz="1575" dirty="0">
              <a:solidFill>
                <a:srgbClr val="013B43"/>
              </a:solidFill>
              <a:latin typeface="Bahnschrift Light Condensed" panose="020B0502040204020203" pitchFamily="34" charset="0"/>
            </a:endParaRPr>
          </a:p>
        </p:txBody>
      </p:sp>
      <p:grpSp>
        <p:nvGrpSpPr>
          <p:cNvPr id="49" name="Group 48">
            <a:extLst>
              <a:ext uri="{FF2B5EF4-FFF2-40B4-BE49-F238E27FC236}">
                <a16:creationId xmlns:a16="http://schemas.microsoft.com/office/drawing/2014/main" id="{04527FBF-D680-B6A2-E6CC-0B95C42909DD}"/>
              </a:ext>
            </a:extLst>
          </p:cNvPr>
          <p:cNvGrpSpPr/>
          <p:nvPr/>
        </p:nvGrpSpPr>
        <p:grpSpPr>
          <a:xfrm>
            <a:off x="511932" y="6489447"/>
            <a:ext cx="4583529" cy="1092870"/>
            <a:chOff x="341288" y="4761647"/>
            <a:chExt cx="3182610" cy="728580"/>
          </a:xfrm>
        </p:grpSpPr>
        <p:sp>
          <p:nvSpPr>
            <p:cNvPr id="43" name="Rectangle 42">
              <a:extLst>
                <a:ext uri="{FF2B5EF4-FFF2-40B4-BE49-F238E27FC236}">
                  <a16:creationId xmlns:a16="http://schemas.microsoft.com/office/drawing/2014/main" id="{F6047F17-C915-0F23-F903-01F4A38A1320}"/>
                </a:ext>
              </a:extLst>
            </p:cNvPr>
            <p:cNvSpPr/>
            <p:nvPr/>
          </p:nvSpPr>
          <p:spPr>
            <a:xfrm>
              <a:off x="452646" y="5137994"/>
              <a:ext cx="3071252" cy="352233"/>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Understand what data is used to show you ads and how it is used to show you ads without advertisers knowing who you are.</a:t>
              </a:r>
            </a:p>
          </p:txBody>
        </p:sp>
        <p:sp>
          <p:nvSpPr>
            <p:cNvPr id="44" name="Rectangle 43">
              <a:extLst>
                <a:ext uri="{FF2B5EF4-FFF2-40B4-BE49-F238E27FC236}">
                  <a16:creationId xmlns:a16="http://schemas.microsoft.com/office/drawing/2014/main" id="{B6045D56-F240-11F9-54D9-BA5EFC82CAFE}"/>
                </a:ext>
              </a:extLst>
            </p:cNvPr>
            <p:cNvSpPr/>
            <p:nvPr/>
          </p:nvSpPr>
          <p:spPr>
            <a:xfrm>
              <a:off x="341288" y="4761647"/>
              <a:ext cx="2909912" cy="348301"/>
            </a:xfrm>
            <a:prstGeom prst="rect">
              <a:avLst/>
            </a:prstGeom>
            <a:noFill/>
            <a:ln>
              <a:noFill/>
            </a:ln>
          </p:spPr>
          <p:txBody>
            <a:bodyPr wrap="square" rtlCol="0">
              <a:spAutoFit/>
            </a:bodyPr>
            <a:lstStyle/>
            <a:p>
              <a:pPr>
                <a:lnSpc>
                  <a:spcPct val="150000"/>
                </a:lnSpc>
              </a:pPr>
              <a:r>
                <a:rPr lang="en-US" sz="2100" b="1" dirty="0">
                  <a:solidFill>
                    <a:srgbClr val="013B43"/>
                  </a:solidFill>
                  <a:latin typeface="Bahnschrift Light Condensed" panose="020B0502040204020203" pitchFamily="34" charset="0"/>
                </a:rPr>
                <a:t>Let's talk about ads, together:</a:t>
              </a:r>
            </a:p>
          </p:txBody>
        </p:sp>
      </p:grpSp>
      <p:sp>
        <p:nvSpPr>
          <p:cNvPr id="55" name="Rectangle 54">
            <a:extLst>
              <a:ext uri="{FF2B5EF4-FFF2-40B4-BE49-F238E27FC236}">
                <a16:creationId xmlns:a16="http://schemas.microsoft.com/office/drawing/2014/main" id="{436164FD-20C0-E5C7-5F36-798B85FF19FD}"/>
              </a:ext>
            </a:extLst>
          </p:cNvPr>
          <p:cNvSpPr/>
          <p:nvPr/>
        </p:nvSpPr>
        <p:spPr>
          <a:xfrm>
            <a:off x="9759152" y="7436593"/>
            <a:ext cx="2471531" cy="1400383"/>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Meta prioritizes what ad to show you based on what advertisers' specification of their desired audience is, and Meta then match it to people who might be interested in that ad. </a:t>
            </a:r>
          </a:p>
        </p:txBody>
      </p:sp>
      <p:sp>
        <p:nvSpPr>
          <p:cNvPr id="56" name="Rectangle 55">
            <a:extLst>
              <a:ext uri="{FF2B5EF4-FFF2-40B4-BE49-F238E27FC236}">
                <a16:creationId xmlns:a16="http://schemas.microsoft.com/office/drawing/2014/main" id="{A96EAEF0-417A-D02C-C700-142C3D25791B}"/>
              </a:ext>
            </a:extLst>
          </p:cNvPr>
          <p:cNvSpPr/>
          <p:nvPr/>
        </p:nvSpPr>
        <p:spPr>
          <a:xfrm>
            <a:off x="9759153" y="6489448"/>
            <a:ext cx="4364868" cy="522451"/>
          </a:xfrm>
          <a:prstGeom prst="rect">
            <a:avLst/>
          </a:prstGeom>
          <a:noFill/>
          <a:ln>
            <a:noFill/>
          </a:ln>
        </p:spPr>
        <p:txBody>
          <a:bodyPr wrap="square" rtlCol="0">
            <a:spAutoFit/>
          </a:bodyPr>
          <a:lstStyle/>
          <a:p>
            <a:pPr>
              <a:lnSpc>
                <a:spcPct val="150000"/>
              </a:lnSpc>
            </a:pPr>
            <a:r>
              <a:rPr lang="en-US" sz="2100" b="1" dirty="0">
                <a:solidFill>
                  <a:srgbClr val="013B43"/>
                </a:solidFill>
                <a:latin typeface="Bahnschrift Light Condensed" panose="020B0502040204020203" pitchFamily="34" charset="0"/>
              </a:rPr>
              <a:t>Why you see a particular ad:</a:t>
            </a:r>
          </a:p>
        </p:txBody>
      </p:sp>
      <p:sp>
        <p:nvSpPr>
          <p:cNvPr id="61" name="Rectangle 60">
            <a:extLst>
              <a:ext uri="{FF2B5EF4-FFF2-40B4-BE49-F238E27FC236}">
                <a16:creationId xmlns:a16="http://schemas.microsoft.com/office/drawing/2014/main" id="{73C9C883-F594-5D60-1A29-3DECAB4B325B}"/>
              </a:ext>
            </a:extLst>
          </p:cNvPr>
          <p:cNvSpPr/>
          <p:nvPr/>
        </p:nvSpPr>
        <p:spPr>
          <a:xfrm>
            <a:off x="12487444" y="9917056"/>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Sources/References:</a:t>
            </a:r>
          </a:p>
        </p:txBody>
      </p:sp>
      <p:sp>
        <p:nvSpPr>
          <p:cNvPr id="63" name="Rectangle 62">
            <a:extLst>
              <a:ext uri="{FF2B5EF4-FFF2-40B4-BE49-F238E27FC236}">
                <a16:creationId xmlns:a16="http://schemas.microsoft.com/office/drawing/2014/main" id="{69B48FC5-24D6-00E7-F836-2DDD0CD0FFEE}"/>
              </a:ext>
            </a:extLst>
          </p:cNvPr>
          <p:cNvSpPr/>
          <p:nvPr/>
        </p:nvSpPr>
        <p:spPr>
          <a:xfrm>
            <a:off x="7659665" y="8600164"/>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Created by:</a:t>
            </a:r>
          </a:p>
        </p:txBody>
      </p:sp>
      <p:pic>
        <p:nvPicPr>
          <p:cNvPr id="69" name="Picture 68" descr="A qr code with a black background&#10;&#10;Description automatically generated">
            <a:extLst>
              <a:ext uri="{FF2B5EF4-FFF2-40B4-BE49-F238E27FC236}">
                <a16:creationId xmlns:a16="http://schemas.microsoft.com/office/drawing/2014/main" id="{6A86ABAA-8E25-CDB6-825D-9F56EE598D2C}"/>
              </a:ext>
            </a:extLst>
          </p:cNvPr>
          <p:cNvPicPr>
            <a:picLocks noChangeAspect="1"/>
          </p:cNvPicPr>
          <p:nvPr/>
        </p:nvPicPr>
        <p:blipFill rotWithShape="1">
          <a:blip r:embed="rId6">
            <a:extLst>
              <a:ext uri="{28A0092B-C50C-407E-A947-70E740481C1C}">
                <a14:useLocalDpi xmlns:a14="http://schemas.microsoft.com/office/drawing/2010/main" val="0"/>
              </a:ext>
            </a:extLst>
          </a:blip>
          <a:srcRect t="21659" b="11240"/>
          <a:stretch/>
        </p:blipFill>
        <p:spPr>
          <a:xfrm>
            <a:off x="7717337" y="8819519"/>
            <a:ext cx="1530830" cy="1087701"/>
          </a:xfrm>
          <a:prstGeom prst="rect">
            <a:avLst/>
          </a:prstGeom>
        </p:spPr>
      </p:pic>
    </p:spTree>
    <p:extLst>
      <p:ext uri="{BB962C8B-B14F-4D97-AF65-F5344CB8AC3E}">
        <p14:creationId xmlns:p14="http://schemas.microsoft.com/office/powerpoint/2010/main" val="2626207743"/>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820</TotalTime>
  <Words>726</Words>
  <Application>Microsoft Office PowerPoint</Application>
  <PresentationFormat>Custom</PresentationFormat>
  <Paragraphs>86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Bahnschrift Light Condensed</vt:lpstr>
      <vt:lpstr>Calibri</vt:lpstr>
      <vt:lpstr>Calibri Light</vt:lpstr>
      <vt:lpstr>Office 2013 - 2022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Jiri Pillar</dc:creator>
  <cp:lastModifiedBy>Jiri EXT Pillar</cp:lastModifiedBy>
  <cp:revision>18</cp:revision>
  <dcterms:created xsi:type="dcterms:W3CDTF">2024-01-15T06:53:04Z</dcterms:created>
  <dcterms:modified xsi:type="dcterms:W3CDTF">2025-04-06T07:19:03Z</dcterms:modified>
</cp:coreProperties>
</file>