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58" r:id="rId4"/>
    <p:sldId id="261" r:id="rId5"/>
    <p:sldId id="265" r:id="rId6"/>
    <p:sldId id="266" r:id="rId7"/>
    <p:sldId id="267" r:id="rId8"/>
    <p:sldId id="268" r:id="rId9"/>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CDC"/>
    <a:srgbClr val="FFF8F2"/>
    <a:srgbClr val="F27844"/>
    <a:srgbClr val="EDE4DB"/>
    <a:srgbClr val="013B43"/>
    <a:srgbClr val="FFF9EB"/>
    <a:srgbClr val="FFFFFF"/>
    <a:srgbClr val="4C8989"/>
    <a:srgbClr val="D9B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99" autoAdjust="0"/>
    <p:restoredTop sz="94660"/>
  </p:normalViewPr>
  <p:slideViewPr>
    <p:cSldViewPr snapToGrid="0">
      <p:cViewPr>
        <p:scale>
          <a:sx n="100" d="100"/>
          <a:sy n="100" d="100"/>
        </p:scale>
        <p:origin x="1044" y="32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dirty="0"/>
          </a:p>
        </p:txBody>
      </p:sp>
    </p:spTree>
    <p:extLst>
      <p:ext uri="{BB962C8B-B14F-4D97-AF65-F5344CB8AC3E}">
        <p14:creationId xmlns:p14="http://schemas.microsoft.com/office/powerpoint/2010/main" val="411166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dirty="0"/>
          </a:p>
        </p:txBody>
      </p:sp>
    </p:spTree>
    <p:extLst>
      <p:ext uri="{BB962C8B-B14F-4D97-AF65-F5344CB8AC3E}">
        <p14:creationId xmlns:p14="http://schemas.microsoft.com/office/powerpoint/2010/main" val="336189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dirty="0"/>
          </a:p>
        </p:txBody>
      </p:sp>
    </p:spTree>
    <p:extLst>
      <p:ext uri="{BB962C8B-B14F-4D97-AF65-F5344CB8AC3E}">
        <p14:creationId xmlns:p14="http://schemas.microsoft.com/office/powerpoint/2010/main" val="355594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dirty="0"/>
          </a:p>
        </p:txBody>
      </p:sp>
    </p:spTree>
    <p:extLst>
      <p:ext uri="{BB962C8B-B14F-4D97-AF65-F5344CB8AC3E}">
        <p14:creationId xmlns:p14="http://schemas.microsoft.com/office/powerpoint/2010/main" val="155381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8E6A9-D9EB-40D6-95A2-A22B252B5524}" type="datetimeFigureOut">
              <a:rPr lang="en-US" smtClean="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dirty="0"/>
          </a:p>
        </p:txBody>
      </p:sp>
    </p:spTree>
    <p:extLst>
      <p:ext uri="{BB962C8B-B14F-4D97-AF65-F5344CB8AC3E}">
        <p14:creationId xmlns:p14="http://schemas.microsoft.com/office/powerpoint/2010/main" val="251772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8E6A9-D9EB-40D6-95A2-A22B252B5524}" type="datetimeFigureOut">
              <a:rPr lang="en-US" smtClean="0"/>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dirty="0"/>
          </a:p>
        </p:txBody>
      </p:sp>
    </p:spTree>
    <p:extLst>
      <p:ext uri="{BB962C8B-B14F-4D97-AF65-F5344CB8AC3E}">
        <p14:creationId xmlns:p14="http://schemas.microsoft.com/office/powerpoint/2010/main" val="264362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18E6A9-D9EB-40D6-95A2-A22B252B5524}" type="datetimeFigureOut">
              <a:rPr lang="en-US" smtClean="0"/>
              <a:t>4/21/2025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2E96BE-1E07-4A30-8F29-7501590DB835}" type="slidenum">
              <a:rPr lang="en-US" smtClean="0"/>
              <a:t>‹#›</a:t>
            </a:fld>
            <a:endParaRPr lang="en-US" dirty="0"/>
          </a:p>
        </p:txBody>
      </p:sp>
    </p:spTree>
    <p:extLst>
      <p:ext uri="{BB962C8B-B14F-4D97-AF65-F5344CB8AC3E}">
        <p14:creationId xmlns:p14="http://schemas.microsoft.com/office/powerpoint/2010/main" val="3253461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8E6A9-D9EB-40D6-95A2-A22B252B5524}" type="datetimeFigureOut">
              <a:rPr lang="en-US" smtClean="0"/>
              <a:t>4/21/2025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2E96BE-1E07-4A30-8F29-7501590DB835}" type="slidenum">
              <a:rPr lang="en-US" smtClean="0"/>
              <a:t>‹#›</a:t>
            </a:fld>
            <a:endParaRPr lang="en-US" dirty="0"/>
          </a:p>
        </p:txBody>
      </p:sp>
    </p:spTree>
    <p:extLst>
      <p:ext uri="{BB962C8B-B14F-4D97-AF65-F5344CB8AC3E}">
        <p14:creationId xmlns:p14="http://schemas.microsoft.com/office/powerpoint/2010/main" val="3220613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8E6A9-D9EB-40D6-95A2-A22B252B5524}" type="datetimeFigureOut">
              <a:rPr lang="en-US" smtClean="0"/>
              <a:t>4/21/2025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2E96BE-1E07-4A30-8F29-7501590DB835}" type="slidenum">
              <a:rPr lang="en-US" smtClean="0"/>
              <a:t>‹#›</a:t>
            </a:fld>
            <a:endParaRPr lang="en-US" dirty="0"/>
          </a:p>
        </p:txBody>
      </p:sp>
    </p:spTree>
    <p:extLst>
      <p:ext uri="{BB962C8B-B14F-4D97-AF65-F5344CB8AC3E}">
        <p14:creationId xmlns:p14="http://schemas.microsoft.com/office/powerpoint/2010/main" val="2578397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7818E6A9-D9EB-40D6-95A2-A22B252B5524}" type="datetimeFigureOut">
              <a:rPr lang="en-US" smtClean="0"/>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dirty="0"/>
          </a:p>
        </p:txBody>
      </p:sp>
    </p:spTree>
    <p:extLst>
      <p:ext uri="{BB962C8B-B14F-4D97-AF65-F5344CB8AC3E}">
        <p14:creationId xmlns:p14="http://schemas.microsoft.com/office/powerpoint/2010/main" val="53375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dirty="0"/>
              <a:t>Click icon to add picture</a:t>
            </a:r>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7818E6A9-D9EB-40D6-95A2-A22B252B5524}" type="datetimeFigureOut">
              <a:rPr lang="en-US" smtClean="0"/>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dirty="0"/>
          </a:p>
        </p:txBody>
      </p:sp>
    </p:spTree>
    <p:extLst>
      <p:ext uri="{BB962C8B-B14F-4D97-AF65-F5344CB8AC3E}">
        <p14:creationId xmlns:p14="http://schemas.microsoft.com/office/powerpoint/2010/main" val="2320425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7818E6A9-D9EB-40D6-95A2-A22B252B5524}" type="datetimeFigureOut">
              <a:rPr lang="en-US" smtClean="0"/>
              <a:t>4/21/2025</a:t>
            </a:fld>
            <a:endParaRPr lang="en-US" dirty="0"/>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692E96BE-1E07-4A30-8F29-7501590DB835}" type="slidenum">
              <a:rPr lang="en-US" smtClean="0"/>
              <a:t>‹#›</a:t>
            </a:fld>
            <a:endParaRPr lang="en-US" dirty="0"/>
          </a:p>
        </p:txBody>
      </p:sp>
    </p:spTree>
    <p:extLst>
      <p:ext uri="{BB962C8B-B14F-4D97-AF65-F5344CB8AC3E}">
        <p14:creationId xmlns:p14="http://schemas.microsoft.com/office/powerpoint/2010/main" val="3745421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facebook.com/ads/about/?entry_product=ad_library" TargetMode="External"/><Relationship Id="rId4" Type="http://schemas.openxmlformats.org/officeDocument/2006/relationships/hyperlink" Target="https://www.facebook.com/business/help/167836590566506"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facebook.com/ads/about/?entry_product=ad_library" TargetMode="External"/><Relationship Id="rId4" Type="http://schemas.openxmlformats.org/officeDocument/2006/relationships/hyperlink" Target="https://www.facebook.com/business/help/16783659056650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98DE96F-D0AD-7E2F-8FBD-3852C23C9EA4}"/>
              </a:ext>
            </a:extLst>
          </p:cNvPr>
          <p:cNvSpPr/>
          <p:nvPr/>
        </p:nvSpPr>
        <p:spPr>
          <a:xfrm>
            <a:off x="11155680" y="6859032"/>
            <a:ext cx="698754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7" name="Rectangle: Rounded Corners 6">
            <a:extLst>
              <a:ext uri="{FF2B5EF4-FFF2-40B4-BE49-F238E27FC236}">
                <a16:creationId xmlns:a16="http://schemas.microsoft.com/office/drawing/2014/main" id="{5DBED00C-9DC5-C17B-07A3-E57AC74BEAC7}"/>
              </a:ext>
            </a:extLst>
          </p:cNvPr>
          <p:cNvSpPr/>
          <p:nvPr/>
        </p:nvSpPr>
        <p:spPr>
          <a:xfrm>
            <a:off x="5379720" y="6859032"/>
            <a:ext cx="547116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8" name="Rectangle: Rounded Corners 7">
            <a:extLst>
              <a:ext uri="{FF2B5EF4-FFF2-40B4-BE49-F238E27FC236}">
                <a16:creationId xmlns:a16="http://schemas.microsoft.com/office/drawing/2014/main" id="{3B0FCFD4-2F8A-2186-FC18-8B62D733406C}"/>
              </a:ext>
            </a:extLst>
          </p:cNvPr>
          <p:cNvSpPr/>
          <p:nvPr/>
        </p:nvSpPr>
        <p:spPr>
          <a:xfrm>
            <a:off x="144780" y="6859032"/>
            <a:ext cx="493014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9" name="Rectangle: Rounded Corners 8">
            <a:extLst>
              <a:ext uri="{FF2B5EF4-FFF2-40B4-BE49-F238E27FC236}">
                <a16:creationId xmlns:a16="http://schemas.microsoft.com/office/drawing/2014/main" id="{FCFE9D28-839D-43FA-78BC-BE2CF89C6A2E}"/>
              </a:ext>
            </a:extLst>
          </p:cNvPr>
          <p:cNvSpPr/>
          <p:nvPr/>
        </p:nvSpPr>
        <p:spPr>
          <a:xfrm>
            <a:off x="144780" y="2886797"/>
            <a:ext cx="4930140" cy="3699431"/>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0" name="Rectangle: Rounded Corners 9">
            <a:extLst>
              <a:ext uri="{FF2B5EF4-FFF2-40B4-BE49-F238E27FC236}">
                <a16:creationId xmlns:a16="http://schemas.microsoft.com/office/drawing/2014/main" id="{BD289AFD-1444-1CB5-8DD3-C940A2EBA125}"/>
              </a:ext>
            </a:extLst>
          </p:cNvPr>
          <p:cNvSpPr/>
          <p:nvPr/>
        </p:nvSpPr>
        <p:spPr>
          <a:xfrm>
            <a:off x="5379720" y="2886797"/>
            <a:ext cx="4107180" cy="3699431"/>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Rectangle: Rounded Corners 11">
            <a:extLst>
              <a:ext uri="{FF2B5EF4-FFF2-40B4-BE49-F238E27FC236}">
                <a16:creationId xmlns:a16="http://schemas.microsoft.com/office/drawing/2014/main" id="{4B101A0F-FA4E-CD34-F6D4-684FCE7D07C9}"/>
              </a:ext>
            </a:extLst>
          </p:cNvPr>
          <p:cNvSpPr/>
          <p:nvPr/>
        </p:nvSpPr>
        <p:spPr>
          <a:xfrm>
            <a:off x="9677400" y="3505200"/>
            <a:ext cx="8465820" cy="3081027"/>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3" name="Rectangle: Rounded Corners 12">
            <a:extLst>
              <a:ext uri="{FF2B5EF4-FFF2-40B4-BE49-F238E27FC236}">
                <a16:creationId xmlns:a16="http://schemas.microsoft.com/office/drawing/2014/main" id="{B8BDB478-826F-25B9-16D5-EAF0509915DA}"/>
              </a:ext>
            </a:extLst>
          </p:cNvPr>
          <p:cNvSpPr/>
          <p:nvPr/>
        </p:nvSpPr>
        <p:spPr>
          <a:xfrm>
            <a:off x="9693209" y="203273"/>
            <a:ext cx="8465820" cy="3081027"/>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7" name="Rectangle: Diagonal Corners Snipped 16">
            <a:extLst>
              <a:ext uri="{FF2B5EF4-FFF2-40B4-BE49-F238E27FC236}">
                <a16:creationId xmlns:a16="http://schemas.microsoft.com/office/drawing/2014/main" id="{DF2B757E-665A-FEB4-AB37-678D68BA35EF}"/>
              </a:ext>
            </a:extLst>
          </p:cNvPr>
          <p:cNvSpPr/>
          <p:nvPr/>
        </p:nvSpPr>
        <p:spPr>
          <a:xfrm>
            <a:off x="9548495" y="6781172"/>
            <a:ext cx="1423832" cy="84627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200" dirty="0">
                <a:solidFill>
                  <a:srgbClr val="352B5B"/>
                </a:solidFill>
              </a:rPr>
              <a:t>Impressions</a:t>
            </a:r>
          </a:p>
          <a:p>
            <a:pPr marL="342900" indent="-85725">
              <a:lnSpc>
                <a:spcPct val="150000"/>
              </a:lnSpc>
            </a:pPr>
            <a:r>
              <a:rPr lang="en-US" sz="1200" dirty="0">
                <a:solidFill>
                  <a:srgbClr val="352B5B"/>
                </a:solidFill>
              </a:rPr>
              <a:t>Spending</a:t>
            </a:r>
          </a:p>
        </p:txBody>
      </p:sp>
      <p:sp>
        <p:nvSpPr>
          <p:cNvPr id="18" name="Oval 17">
            <a:extLst>
              <a:ext uri="{FF2B5EF4-FFF2-40B4-BE49-F238E27FC236}">
                <a16:creationId xmlns:a16="http://schemas.microsoft.com/office/drawing/2014/main" id="{29A4C3E6-7571-2AB5-408F-635DDDDA0CB9}"/>
              </a:ext>
            </a:extLst>
          </p:cNvPr>
          <p:cNvSpPr/>
          <p:nvPr/>
        </p:nvSpPr>
        <p:spPr>
          <a:xfrm>
            <a:off x="9693209" y="6970811"/>
            <a:ext cx="171450" cy="171450"/>
          </a:xfrm>
          <a:prstGeom prst="ellipse">
            <a:avLst/>
          </a:prstGeom>
          <a:solidFill>
            <a:srgbClr val="6EE3C6"/>
          </a:solidFill>
          <a:ln>
            <a:solidFill>
              <a:srgbClr val="6EE3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9" name="Oval 18">
            <a:extLst>
              <a:ext uri="{FF2B5EF4-FFF2-40B4-BE49-F238E27FC236}">
                <a16:creationId xmlns:a16="http://schemas.microsoft.com/office/drawing/2014/main" id="{B4501BD1-20A0-B596-3225-C161CB452AA4}"/>
              </a:ext>
            </a:extLst>
          </p:cNvPr>
          <p:cNvSpPr/>
          <p:nvPr/>
        </p:nvSpPr>
        <p:spPr>
          <a:xfrm>
            <a:off x="9693209" y="7278639"/>
            <a:ext cx="171450" cy="171450"/>
          </a:xfrm>
          <a:prstGeom prst="ellipse">
            <a:avLst/>
          </a:prstGeom>
          <a:solidFill>
            <a:srgbClr val="352B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0" name="Rectangle: Diagonal Corners Snipped 29">
            <a:extLst>
              <a:ext uri="{FF2B5EF4-FFF2-40B4-BE49-F238E27FC236}">
                <a16:creationId xmlns:a16="http://schemas.microsoft.com/office/drawing/2014/main" id="{4A54B6B7-95A5-403D-74A8-A5BBBD89D978}"/>
              </a:ext>
            </a:extLst>
          </p:cNvPr>
          <p:cNvSpPr/>
          <p:nvPr/>
        </p:nvSpPr>
        <p:spPr>
          <a:xfrm>
            <a:off x="11034234" y="6859033"/>
            <a:ext cx="4503894" cy="84627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75" dirty="0">
                <a:solidFill>
                  <a:srgbClr val="352B5B"/>
                </a:solidFill>
              </a:rPr>
              <a:t>Impressions distribution among genders</a:t>
            </a:r>
          </a:p>
        </p:txBody>
      </p:sp>
      <p:sp>
        <p:nvSpPr>
          <p:cNvPr id="31" name="Rectangle: Diagonal Corners Snipped 30">
            <a:extLst>
              <a:ext uri="{FF2B5EF4-FFF2-40B4-BE49-F238E27FC236}">
                <a16:creationId xmlns:a16="http://schemas.microsoft.com/office/drawing/2014/main" id="{1A6035F9-B429-FBF7-3FD8-DA7B39269828}"/>
              </a:ext>
            </a:extLst>
          </p:cNvPr>
          <p:cNvSpPr/>
          <p:nvPr/>
        </p:nvSpPr>
        <p:spPr>
          <a:xfrm>
            <a:off x="15721483" y="6893527"/>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00" dirty="0">
                <a:solidFill>
                  <a:srgbClr val="352B5B"/>
                </a:solidFill>
              </a:rPr>
              <a:t>Female</a:t>
            </a:r>
          </a:p>
        </p:txBody>
      </p:sp>
      <p:sp>
        <p:nvSpPr>
          <p:cNvPr id="32" name="Oval 31">
            <a:extLst>
              <a:ext uri="{FF2B5EF4-FFF2-40B4-BE49-F238E27FC236}">
                <a16:creationId xmlns:a16="http://schemas.microsoft.com/office/drawing/2014/main" id="{9F4E0243-3D92-E411-5597-EF4B6C91030D}"/>
              </a:ext>
            </a:extLst>
          </p:cNvPr>
          <p:cNvSpPr/>
          <p:nvPr/>
        </p:nvSpPr>
        <p:spPr>
          <a:xfrm>
            <a:off x="15887241" y="7107189"/>
            <a:ext cx="171450" cy="171450"/>
          </a:xfrm>
          <a:prstGeom prst="ellipse">
            <a:avLst/>
          </a:prstGeom>
          <a:solidFill>
            <a:srgbClr val="F9B0C1"/>
          </a:solidFill>
          <a:ln>
            <a:solidFill>
              <a:srgbClr val="F9B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Diagonal Corners Snipped 32">
            <a:extLst>
              <a:ext uri="{FF2B5EF4-FFF2-40B4-BE49-F238E27FC236}">
                <a16:creationId xmlns:a16="http://schemas.microsoft.com/office/drawing/2014/main" id="{99AAF967-75EC-FF05-D8B2-B23B325F13AE}"/>
              </a:ext>
            </a:extLst>
          </p:cNvPr>
          <p:cNvSpPr/>
          <p:nvPr/>
        </p:nvSpPr>
        <p:spPr>
          <a:xfrm>
            <a:off x="16769416" y="6893527"/>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00" dirty="0">
                <a:solidFill>
                  <a:srgbClr val="352B5B"/>
                </a:solidFill>
              </a:rPr>
              <a:t>Male</a:t>
            </a:r>
          </a:p>
        </p:txBody>
      </p:sp>
      <p:sp>
        <p:nvSpPr>
          <p:cNvPr id="34" name="Oval 33">
            <a:extLst>
              <a:ext uri="{FF2B5EF4-FFF2-40B4-BE49-F238E27FC236}">
                <a16:creationId xmlns:a16="http://schemas.microsoft.com/office/drawing/2014/main" id="{C9C6C327-6D71-10ED-10A0-B3C392DF25AD}"/>
              </a:ext>
            </a:extLst>
          </p:cNvPr>
          <p:cNvSpPr/>
          <p:nvPr/>
        </p:nvSpPr>
        <p:spPr>
          <a:xfrm>
            <a:off x="16959663" y="7107189"/>
            <a:ext cx="171450" cy="171450"/>
          </a:xfrm>
          <a:prstGeom prst="ellipse">
            <a:avLst/>
          </a:prstGeom>
          <a:solidFill>
            <a:srgbClr val="A4D6EF"/>
          </a:solidFill>
          <a:ln>
            <a:solidFill>
              <a:srgbClr val="A4D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 name="Rectangle: Rounded Corners 1">
            <a:extLst>
              <a:ext uri="{FF2B5EF4-FFF2-40B4-BE49-F238E27FC236}">
                <a16:creationId xmlns:a16="http://schemas.microsoft.com/office/drawing/2014/main" id="{2C33F538-A275-3392-77A4-BC78ECDBDCB1}"/>
              </a:ext>
            </a:extLst>
          </p:cNvPr>
          <p:cNvSpPr/>
          <p:nvPr/>
        </p:nvSpPr>
        <p:spPr>
          <a:xfrm>
            <a:off x="144780" y="203274"/>
            <a:ext cx="9342120" cy="2410719"/>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50" dirty="0">
                <a:solidFill>
                  <a:srgbClr val="352B5B"/>
                </a:solidFill>
                <a:latin typeface="Bahnschrift Light Condensed" panose="020B0502040204020203" pitchFamily="34" charset="0"/>
              </a:rPr>
              <a:t>Select an advertising page below:</a:t>
            </a:r>
          </a:p>
        </p:txBody>
      </p:sp>
      <p:sp>
        <p:nvSpPr>
          <p:cNvPr id="3" name="Rectangle: Diagonal Corners Rounded 2">
            <a:extLst>
              <a:ext uri="{FF2B5EF4-FFF2-40B4-BE49-F238E27FC236}">
                <a16:creationId xmlns:a16="http://schemas.microsoft.com/office/drawing/2014/main" id="{D27197CE-40A4-8A0B-B326-8F7453128D21}"/>
              </a:ext>
            </a:extLst>
          </p:cNvPr>
          <p:cNvSpPr/>
          <p:nvPr/>
        </p:nvSpPr>
        <p:spPr>
          <a:xfrm>
            <a:off x="4826691" y="188986"/>
            <a:ext cx="4672116" cy="950219"/>
          </a:xfrm>
          <a:prstGeom prst="round2DiagRect">
            <a:avLst>
              <a:gd name="adj1" fmla="val 0"/>
              <a:gd name="adj2" fmla="val 20199"/>
            </a:avLst>
          </a:prstGeom>
          <a:solidFill>
            <a:srgbClr val="DBE9F2"/>
          </a:solidFill>
          <a:ln>
            <a:solidFill>
              <a:srgbClr val="F6F6F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352B5B"/>
              </a:solidFill>
              <a:latin typeface="Bahnschrift Light Condensed" panose="020B0502040204020203" pitchFamily="34" charset="0"/>
            </a:endParaRPr>
          </a:p>
        </p:txBody>
      </p:sp>
      <p:sp>
        <p:nvSpPr>
          <p:cNvPr id="4" name="TextBox 3">
            <a:extLst>
              <a:ext uri="{FF2B5EF4-FFF2-40B4-BE49-F238E27FC236}">
                <a16:creationId xmlns:a16="http://schemas.microsoft.com/office/drawing/2014/main" id="{C6FA23D8-EE6C-4B2C-5886-7580E461606C}"/>
              </a:ext>
            </a:extLst>
          </p:cNvPr>
          <p:cNvSpPr txBox="1"/>
          <p:nvPr/>
        </p:nvSpPr>
        <p:spPr>
          <a:xfrm>
            <a:off x="4870123" y="272063"/>
            <a:ext cx="4585253" cy="744243"/>
          </a:xfrm>
          <a:prstGeom prst="rect">
            <a:avLst/>
          </a:prstGeom>
          <a:noFill/>
        </p:spPr>
        <p:txBody>
          <a:bodyPr wrap="square" rtlCol="0">
            <a:spAutoFit/>
          </a:bodyPr>
          <a:lstStyle/>
          <a:p>
            <a:pPr>
              <a:lnSpc>
                <a:spcPct val="150000"/>
              </a:lnSpc>
            </a:pPr>
            <a:r>
              <a:rPr lang="en-US" sz="1500" b="1" dirty="0">
                <a:solidFill>
                  <a:srgbClr val="352B5B"/>
                </a:solidFill>
                <a:latin typeface="Bahnschrift Light Condensed" panose="020B0502040204020203" pitchFamily="34" charset="0"/>
              </a:rPr>
              <a:t>Impressions</a:t>
            </a:r>
            <a:r>
              <a:rPr lang="en-US" sz="1500" dirty="0">
                <a:solidFill>
                  <a:srgbClr val="352B5B"/>
                </a:solidFill>
                <a:latin typeface="Bahnschrift Light Condensed" panose="020B0502040204020203" pitchFamily="34" charset="0"/>
              </a:rPr>
              <a:t> = The number of times ads were displayed on screen.</a:t>
            </a:r>
          </a:p>
          <a:p>
            <a:pPr>
              <a:lnSpc>
                <a:spcPct val="150000"/>
              </a:lnSpc>
            </a:pPr>
            <a:r>
              <a:rPr lang="en-US" sz="1500" b="1" dirty="0">
                <a:solidFill>
                  <a:srgbClr val="352B5B"/>
                </a:solidFill>
                <a:latin typeface="Bahnschrift Light Condensed" panose="020B0502040204020203" pitchFamily="34" charset="0"/>
              </a:rPr>
              <a:t>Spending</a:t>
            </a:r>
            <a:r>
              <a:rPr lang="en-US" sz="1500" dirty="0">
                <a:solidFill>
                  <a:srgbClr val="352B5B"/>
                </a:solidFill>
                <a:latin typeface="Bahnschrift Light Condensed" panose="020B0502040204020203" pitchFamily="34" charset="0"/>
              </a:rPr>
              <a:t> = The amount of money spent running the ad</a:t>
            </a:r>
          </a:p>
        </p:txBody>
      </p:sp>
      <p:grpSp>
        <p:nvGrpSpPr>
          <p:cNvPr id="21" name="Group 20">
            <a:extLst>
              <a:ext uri="{FF2B5EF4-FFF2-40B4-BE49-F238E27FC236}">
                <a16:creationId xmlns:a16="http://schemas.microsoft.com/office/drawing/2014/main" id="{B263C41C-1BB3-9B6C-3D07-6FA202B8E8E8}"/>
              </a:ext>
            </a:extLst>
          </p:cNvPr>
          <p:cNvGrpSpPr/>
          <p:nvPr/>
        </p:nvGrpSpPr>
        <p:grpSpPr>
          <a:xfrm>
            <a:off x="9973210" y="842339"/>
            <a:ext cx="574400" cy="2101334"/>
            <a:chOff x="6570390" y="427909"/>
            <a:chExt cx="382933" cy="1400889"/>
          </a:xfrm>
        </p:grpSpPr>
        <p:sp>
          <p:nvSpPr>
            <p:cNvPr id="11" name="Rectangle: Rounded Corners 10">
              <a:extLst>
                <a:ext uri="{FF2B5EF4-FFF2-40B4-BE49-F238E27FC236}">
                  <a16:creationId xmlns:a16="http://schemas.microsoft.com/office/drawing/2014/main" id="{ABB759D3-2153-4B88-E39B-C99374E00DFB}"/>
                </a:ext>
              </a:extLst>
            </p:cNvPr>
            <p:cNvSpPr/>
            <p:nvPr/>
          </p:nvSpPr>
          <p:spPr>
            <a:xfrm rot="10800000">
              <a:off x="6580673" y="454296"/>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5" name="TextBox 14">
              <a:extLst>
                <a:ext uri="{FF2B5EF4-FFF2-40B4-BE49-F238E27FC236}">
                  <a16:creationId xmlns:a16="http://schemas.microsoft.com/office/drawing/2014/main" id="{52915AED-4804-89D8-B91E-B67E39694A0E}"/>
                </a:ext>
              </a:extLst>
            </p:cNvPr>
            <p:cNvSpPr txBox="1"/>
            <p:nvPr/>
          </p:nvSpPr>
          <p:spPr>
            <a:xfrm>
              <a:off x="6570390" y="427909"/>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20" name="TextBox 19">
            <a:extLst>
              <a:ext uri="{FF2B5EF4-FFF2-40B4-BE49-F238E27FC236}">
                <a16:creationId xmlns:a16="http://schemas.microsoft.com/office/drawing/2014/main" id="{505519E3-C8F1-D311-B7A1-439A215518C0}"/>
              </a:ext>
            </a:extLst>
          </p:cNvPr>
          <p:cNvSpPr txBox="1"/>
          <p:nvPr/>
        </p:nvSpPr>
        <p:spPr>
          <a:xfrm>
            <a:off x="9864659" y="182623"/>
            <a:ext cx="4585253" cy="430311"/>
          </a:xfrm>
          <a:prstGeom prst="rect">
            <a:avLst/>
          </a:prstGeom>
          <a:noFill/>
        </p:spPr>
        <p:txBody>
          <a:bodyPr wrap="square" rtlCol="0">
            <a:spAutoFit/>
          </a:bodyPr>
          <a:lstStyle/>
          <a:p>
            <a:pPr>
              <a:lnSpc>
                <a:spcPct val="150000"/>
              </a:lnSpc>
            </a:pPr>
            <a:r>
              <a:rPr lang="en-US" sz="1650" b="1" dirty="0">
                <a:solidFill>
                  <a:srgbClr val="352B5B"/>
                </a:solidFill>
                <a:latin typeface="Bahnschrift Light Condensed" panose="020B0502040204020203" pitchFamily="34" charset="0"/>
              </a:rPr>
              <a:t>Impressions in Czechia</a:t>
            </a:r>
          </a:p>
        </p:txBody>
      </p:sp>
    </p:spTree>
    <p:extLst>
      <p:ext uri="{BB962C8B-B14F-4D97-AF65-F5344CB8AC3E}">
        <p14:creationId xmlns:p14="http://schemas.microsoft.com/office/powerpoint/2010/main" val="72478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0F86A0B2-BBB2-597F-31D4-CFAD43DA5526}"/>
              </a:ext>
            </a:extLst>
          </p:cNvPr>
          <p:cNvSpPr txBox="1"/>
          <p:nvPr/>
        </p:nvSpPr>
        <p:spPr>
          <a:xfrm>
            <a:off x="9973210" y="842339"/>
            <a:ext cx="574400" cy="2064027"/>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sp>
        <p:nvSpPr>
          <p:cNvPr id="18" name="Rectangle: Rounded Corners 17">
            <a:extLst>
              <a:ext uri="{FF2B5EF4-FFF2-40B4-BE49-F238E27FC236}">
                <a16:creationId xmlns:a16="http://schemas.microsoft.com/office/drawing/2014/main" id="{7F7F1F1D-6480-8350-A094-E9887215EB8A}"/>
              </a:ext>
            </a:extLst>
          </p:cNvPr>
          <p:cNvSpPr/>
          <p:nvPr/>
        </p:nvSpPr>
        <p:spPr>
          <a:xfrm>
            <a:off x="9693209" y="99698"/>
            <a:ext cx="8465820"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9" name="Rectangle: Rounded Corners 18">
            <a:extLst>
              <a:ext uri="{FF2B5EF4-FFF2-40B4-BE49-F238E27FC236}">
                <a16:creationId xmlns:a16="http://schemas.microsoft.com/office/drawing/2014/main" id="{0D997E00-97A4-F037-CD42-80AB7B0A505F}"/>
              </a:ext>
            </a:extLst>
          </p:cNvPr>
          <p:cNvSpPr/>
          <p:nvPr/>
        </p:nvSpPr>
        <p:spPr>
          <a:xfrm>
            <a:off x="144780" y="99698"/>
            <a:ext cx="9340596"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22" name="TextBox 21">
            <a:extLst>
              <a:ext uri="{FF2B5EF4-FFF2-40B4-BE49-F238E27FC236}">
                <a16:creationId xmlns:a16="http://schemas.microsoft.com/office/drawing/2014/main" id="{5127DD70-5195-D147-425E-B61E3CBCC531}"/>
              </a:ext>
            </a:extLst>
          </p:cNvPr>
          <p:cNvSpPr txBox="1"/>
          <p:nvPr/>
        </p:nvSpPr>
        <p:spPr>
          <a:xfrm>
            <a:off x="9864659" y="90703"/>
            <a:ext cx="458525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Regional distribution in Czechia</a:t>
            </a:r>
          </a:p>
        </p:txBody>
      </p:sp>
      <p:grpSp>
        <p:nvGrpSpPr>
          <p:cNvPr id="23" name="Group 22">
            <a:extLst>
              <a:ext uri="{FF2B5EF4-FFF2-40B4-BE49-F238E27FC236}">
                <a16:creationId xmlns:a16="http://schemas.microsoft.com/office/drawing/2014/main" id="{12E1843B-728C-986C-FE2D-9DF1673CFD28}"/>
              </a:ext>
            </a:extLst>
          </p:cNvPr>
          <p:cNvGrpSpPr/>
          <p:nvPr/>
        </p:nvGrpSpPr>
        <p:grpSpPr>
          <a:xfrm>
            <a:off x="9954117" y="823427"/>
            <a:ext cx="578562" cy="2095659"/>
            <a:chOff x="6523247" y="489118"/>
            <a:chExt cx="385708" cy="1397106"/>
          </a:xfrm>
        </p:grpSpPr>
        <p:sp>
          <p:nvSpPr>
            <p:cNvPr id="24" name="Rectangle: Rounded Corners 23">
              <a:extLst>
                <a:ext uri="{FF2B5EF4-FFF2-40B4-BE49-F238E27FC236}">
                  <a16:creationId xmlns:a16="http://schemas.microsoft.com/office/drawing/2014/main" id="{2392D6E0-235C-BA08-E80A-D256979189DE}"/>
                </a:ext>
              </a:extLst>
            </p:cNvPr>
            <p:cNvSpPr/>
            <p:nvPr/>
          </p:nvSpPr>
          <p:spPr>
            <a:xfrm rot="10800000">
              <a:off x="6523247" y="511722"/>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5" name="TextBox 24">
              <a:extLst>
                <a:ext uri="{FF2B5EF4-FFF2-40B4-BE49-F238E27FC236}">
                  <a16:creationId xmlns:a16="http://schemas.microsoft.com/office/drawing/2014/main" id="{49835D92-9941-3969-9C79-0A0AF73F4D23}"/>
                </a:ext>
              </a:extLst>
            </p:cNvPr>
            <p:cNvSpPr txBox="1"/>
            <p:nvPr/>
          </p:nvSpPr>
          <p:spPr>
            <a:xfrm>
              <a:off x="6526022" y="489118"/>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29" name="Rectangle: Rounded Corners 28">
            <a:extLst>
              <a:ext uri="{FF2B5EF4-FFF2-40B4-BE49-F238E27FC236}">
                <a16:creationId xmlns:a16="http://schemas.microsoft.com/office/drawing/2014/main" id="{FFC20CAD-AA14-10E5-B549-1793A465C864}"/>
              </a:ext>
            </a:extLst>
          </p:cNvPr>
          <p:cNvSpPr/>
          <p:nvPr/>
        </p:nvSpPr>
        <p:spPr>
          <a:xfrm>
            <a:off x="144781" y="3458816"/>
            <a:ext cx="4557617" cy="6728487"/>
          </a:xfrm>
          <a:prstGeom prst="roundRect">
            <a:avLst>
              <a:gd name="adj" fmla="val 519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31" name="Rectangle: Rounded Corners 30">
            <a:extLst>
              <a:ext uri="{FF2B5EF4-FFF2-40B4-BE49-F238E27FC236}">
                <a16:creationId xmlns:a16="http://schemas.microsoft.com/office/drawing/2014/main" id="{0F0AAB5B-C8C5-AFA8-AC44-D485170A3BA7}"/>
              </a:ext>
            </a:extLst>
          </p:cNvPr>
          <p:cNvSpPr/>
          <p:nvPr/>
        </p:nvSpPr>
        <p:spPr>
          <a:xfrm>
            <a:off x="4870123" y="6559826"/>
            <a:ext cx="13288907" cy="36462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50" dirty="0"/>
              <a:t> </a:t>
            </a:r>
          </a:p>
        </p:txBody>
      </p:sp>
      <p:sp>
        <p:nvSpPr>
          <p:cNvPr id="32" name="Rectangle: Rounded Corners 31">
            <a:extLst>
              <a:ext uri="{FF2B5EF4-FFF2-40B4-BE49-F238E27FC236}">
                <a16:creationId xmlns:a16="http://schemas.microsoft.com/office/drawing/2014/main" id="{C37CFB12-356B-43F8-B919-97BF2BE1E619}"/>
              </a:ext>
            </a:extLst>
          </p:cNvPr>
          <p:cNvSpPr/>
          <p:nvPr/>
        </p:nvSpPr>
        <p:spPr>
          <a:xfrm>
            <a:off x="13735879" y="3458816"/>
            <a:ext cx="4423151" cy="2961863"/>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Rounded Corners 32">
            <a:extLst>
              <a:ext uri="{FF2B5EF4-FFF2-40B4-BE49-F238E27FC236}">
                <a16:creationId xmlns:a16="http://schemas.microsoft.com/office/drawing/2014/main" id="{EDAA8FA4-FD28-D64B-E541-D40A48AEAF38}"/>
              </a:ext>
            </a:extLst>
          </p:cNvPr>
          <p:cNvSpPr/>
          <p:nvPr/>
        </p:nvSpPr>
        <p:spPr>
          <a:xfrm>
            <a:off x="4826692" y="3458816"/>
            <a:ext cx="8780216" cy="2961863"/>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0" name="Rectangle: Diagonal Corners Rounded 19">
            <a:extLst>
              <a:ext uri="{FF2B5EF4-FFF2-40B4-BE49-F238E27FC236}">
                <a16:creationId xmlns:a16="http://schemas.microsoft.com/office/drawing/2014/main" id="{2452ADD8-CCAD-5B59-1FC5-02D9F9C2DB4D}"/>
              </a:ext>
            </a:extLst>
          </p:cNvPr>
          <p:cNvSpPr/>
          <p:nvPr/>
        </p:nvSpPr>
        <p:spPr>
          <a:xfrm>
            <a:off x="5131031" y="80967"/>
            <a:ext cx="4367776" cy="1966494"/>
          </a:xfrm>
          <a:prstGeom prst="round2DiagRect">
            <a:avLst>
              <a:gd name="adj1" fmla="val 0"/>
              <a:gd name="adj2" fmla="val 13971"/>
            </a:avLst>
          </a:prstGeom>
          <a:solidFill>
            <a:srgbClr val="FCECDC">
              <a:alpha val="66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013B43"/>
              </a:solidFill>
              <a:latin typeface="Bahnschrift Light Condensed" panose="020B0502040204020203" pitchFamily="34" charset="0"/>
            </a:endParaRPr>
          </a:p>
        </p:txBody>
      </p:sp>
      <p:sp>
        <p:nvSpPr>
          <p:cNvPr id="21" name="TextBox 20">
            <a:extLst>
              <a:ext uri="{FF2B5EF4-FFF2-40B4-BE49-F238E27FC236}">
                <a16:creationId xmlns:a16="http://schemas.microsoft.com/office/drawing/2014/main" id="{19DDFB94-9255-2018-DFC4-88FB4E68ACD3}"/>
              </a:ext>
            </a:extLst>
          </p:cNvPr>
          <p:cNvSpPr txBox="1"/>
          <p:nvPr/>
        </p:nvSpPr>
        <p:spPr>
          <a:xfrm>
            <a:off x="5271664" y="607242"/>
            <a:ext cx="4155506" cy="1302280"/>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Impressions</a:t>
            </a:r>
            <a:r>
              <a:rPr lang="en-US" sz="1350" dirty="0">
                <a:solidFill>
                  <a:srgbClr val="013B43"/>
                </a:solidFill>
                <a:latin typeface="Bahnschrift Light Condensed" panose="020B0502040204020203" pitchFamily="34" charset="0"/>
              </a:rPr>
              <a:t> = The number of times ads were displayed on screen.</a:t>
            </a:r>
          </a:p>
          <a:p>
            <a:pPr>
              <a:lnSpc>
                <a:spcPct val="150000"/>
              </a:lnSpc>
            </a:pPr>
            <a:r>
              <a:rPr lang="en-US" sz="1350" b="1" dirty="0">
                <a:solidFill>
                  <a:srgbClr val="013B43"/>
                </a:solidFill>
                <a:latin typeface="Bahnschrift Light Condensed" panose="020B0502040204020203" pitchFamily="34" charset="0"/>
              </a:rPr>
              <a:t>Spending</a:t>
            </a:r>
            <a:r>
              <a:rPr lang="en-US" sz="1350" dirty="0">
                <a:solidFill>
                  <a:srgbClr val="013B43"/>
                </a:solidFill>
                <a:latin typeface="Bahnschrift Light Condensed" panose="020B0502040204020203" pitchFamily="34" charset="0"/>
              </a:rPr>
              <a:t> = The amount of money spent running the ad.</a:t>
            </a:r>
          </a:p>
          <a:p>
            <a:pPr>
              <a:lnSpc>
                <a:spcPct val="150000"/>
              </a:lnSpc>
            </a:pPr>
            <a:r>
              <a:rPr lang="en-US" sz="1350" b="1" dirty="0">
                <a:solidFill>
                  <a:srgbClr val="013B43"/>
                </a:solidFill>
                <a:latin typeface="Bahnschrift Light Condensed" panose="020B0502040204020203" pitchFamily="34" charset="0"/>
              </a:rPr>
              <a:t>Reach</a:t>
            </a:r>
            <a:r>
              <a:rPr lang="en-US" sz="1350" dirty="0">
                <a:solidFill>
                  <a:srgbClr val="013B43"/>
                </a:solidFill>
                <a:latin typeface="Bahnschrift Light Condensed" panose="020B0502040204020203" pitchFamily="34" charset="0"/>
              </a:rPr>
              <a:t> = The number of unique users who see the ad.</a:t>
            </a:r>
          </a:p>
          <a:p>
            <a:pPr>
              <a:lnSpc>
                <a:spcPct val="150000"/>
              </a:lnSpc>
            </a:pPr>
            <a:r>
              <a:rPr lang="en-US" sz="1350" b="1" dirty="0">
                <a:solidFill>
                  <a:srgbClr val="013B43"/>
                </a:solidFill>
                <a:latin typeface="Bahnschrift Light Condensed" panose="020B0502040204020203" pitchFamily="34" charset="0"/>
              </a:rPr>
              <a:t>Audience </a:t>
            </a:r>
            <a:r>
              <a:rPr lang="en-US" sz="1350" dirty="0">
                <a:solidFill>
                  <a:srgbClr val="013B43"/>
                </a:solidFill>
                <a:latin typeface="Bahnschrift Light Condensed" panose="020B0502040204020203" pitchFamily="34" charset="0"/>
              </a:rPr>
              <a:t>= The number of potential users the advertiser target.</a:t>
            </a:r>
          </a:p>
        </p:txBody>
      </p:sp>
      <p:sp>
        <p:nvSpPr>
          <p:cNvPr id="39" name="Rectangle: Diagonal Corners Snipped 38">
            <a:extLst>
              <a:ext uri="{FF2B5EF4-FFF2-40B4-BE49-F238E27FC236}">
                <a16:creationId xmlns:a16="http://schemas.microsoft.com/office/drawing/2014/main" id="{9DC7118F-0202-B310-CEEE-0F6FDEFC407A}"/>
              </a:ext>
            </a:extLst>
          </p:cNvPr>
          <p:cNvSpPr/>
          <p:nvPr/>
        </p:nvSpPr>
        <p:spPr>
          <a:xfrm>
            <a:off x="4766070" y="333904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Age base Pareto principle and top advertisers</a:t>
            </a:r>
          </a:p>
        </p:txBody>
      </p:sp>
      <p:sp>
        <p:nvSpPr>
          <p:cNvPr id="40" name="Rectangle: Diagonal Corners Snipped 39">
            <a:extLst>
              <a:ext uri="{FF2B5EF4-FFF2-40B4-BE49-F238E27FC236}">
                <a16:creationId xmlns:a16="http://schemas.microsoft.com/office/drawing/2014/main" id="{6C579F74-86A1-24E5-117C-FC0D9A60A654}"/>
              </a:ext>
            </a:extLst>
          </p:cNvPr>
          <p:cNvSpPr/>
          <p:nvPr/>
        </p:nvSpPr>
        <p:spPr>
          <a:xfrm>
            <a:off x="13833360" y="332579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Change of advertisement over time </a:t>
            </a:r>
          </a:p>
        </p:txBody>
      </p:sp>
      <p:sp>
        <p:nvSpPr>
          <p:cNvPr id="46" name="Rectangle: Diagonal Corners Snipped 45">
            <a:extLst>
              <a:ext uri="{FF2B5EF4-FFF2-40B4-BE49-F238E27FC236}">
                <a16:creationId xmlns:a16="http://schemas.microsoft.com/office/drawing/2014/main" id="{A0F54A76-3ACD-9809-7662-C2D111BA5092}"/>
              </a:ext>
            </a:extLst>
          </p:cNvPr>
          <p:cNvSpPr/>
          <p:nvPr/>
        </p:nvSpPr>
        <p:spPr>
          <a:xfrm>
            <a:off x="164694" y="3339046"/>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Evolution vs previous year</a:t>
            </a:r>
          </a:p>
        </p:txBody>
      </p:sp>
      <p:sp>
        <p:nvSpPr>
          <p:cNvPr id="47" name="Rectangle: Diagonal Corners Snipped 46">
            <a:extLst>
              <a:ext uri="{FF2B5EF4-FFF2-40B4-BE49-F238E27FC236}">
                <a16:creationId xmlns:a16="http://schemas.microsoft.com/office/drawing/2014/main" id="{C79592B2-5261-644C-250D-CE38184C08DA}"/>
              </a:ext>
            </a:extLst>
          </p:cNvPr>
          <p:cNvSpPr/>
          <p:nvPr/>
        </p:nvSpPr>
        <p:spPr>
          <a:xfrm>
            <a:off x="4847177" y="6543962"/>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Overall statistics of individual advertisers</a:t>
            </a:r>
          </a:p>
        </p:txBody>
      </p:sp>
      <p:sp>
        <p:nvSpPr>
          <p:cNvPr id="48" name="Rectangle: Diagonal Corners Snipped 47">
            <a:extLst>
              <a:ext uri="{FF2B5EF4-FFF2-40B4-BE49-F238E27FC236}">
                <a16:creationId xmlns:a16="http://schemas.microsoft.com/office/drawing/2014/main" id="{17BB8372-CDC7-0D08-9285-E662548DF57B}"/>
              </a:ext>
            </a:extLst>
          </p:cNvPr>
          <p:cNvSpPr/>
          <p:nvPr/>
        </p:nvSpPr>
        <p:spPr>
          <a:xfrm>
            <a:off x="395250" y="687072"/>
            <a:ext cx="4474873"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Political Advertisement in the Czech Republic</a:t>
            </a:r>
          </a:p>
        </p:txBody>
      </p:sp>
      <p:sp>
        <p:nvSpPr>
          <p:cNvPr id="59" name="Rectangle: Diagonal Corners Snipped 58">
            <a:extLst>
              <a:ext uri="{FF2B5EF4-FFF2-40B4-BE49-F238E27FC236}">
                <a16:creationId xmlns:a16="http://schemas.microsoft.com/office/drawing/2014/main" id="{82EE71DA-8951-796E-6E94-D11F26CFAB86}"/>
              </a:ext>
            </a:extLst>
          </p:cNvPr>
          <p:cNvSpPr/>
          <p:nvPr/>
        </p:nvSpPr>
        <p:spPr>
          <a:xfrm>
            <a:off x="654828" y="1097889"/>
            <a:ext cx="4140339" cy="863479"/>
          </a:xfrm>
          <a:prstGeom prst="snip2DiagRect">
            <a:avLst>
              <a:gd name="adj1" fmla="val 0"/>
              <a:gd name="adj2" fmla="val 16667"/>
            </a:avLst>
          </a:prstGeom>
          <a:noFill/>
        </p:spPr>
        <p:txBody>
          <a:bodyPr wrap="square" rtlCol="0">
            <a:spAutoFit/>
          </a:bodyPr>
          <a:lstStyle/>
          <a:p>
            <a:pPr>
              <a:lnSpc>
                <a:spcPts val="1650"/>
              </a:lnSpc>
            </a:pPr>
            <a:r>
              <a:rPr lang="en-US" sz="1200" dirty="0">
                <a:solidFill>
                  <a:srgbClr val="013B43"/>
                </a:solidFill>
                <a:latin typeface="Bahnschrift Light Condensed" panose="020B0502040204020203" pitchFamily="34" charset="0"/>
              </a:rPr>
              <a:t>When ads about social issues, elections or politics appear across Meta technologies, they're required to include information about who paid for them. Additional transparency about spend, reach and funding entities </a:t>
            </a:r>
          </a:p>
        </p:txBody>
      </p:sp>
      <p:cxnSp>
        <p:nvCxnSpPr>
          <p:cNvPr id="60" name="Straight Connector 59">
            <a:extLst>
              <a:ext uri="{FF2B5EF4-FFF2-40B4-BE49-F238E27FC236}">
                <a16:creationId xmlns:a16="http://schemas.microsoft.com/office/drawing/2014/main" id="{17935399-D975-403C-5C79-F81C023509AB}"/>
              </a:ext>
            </a:extLst>
          </p:cNvPr>
          <p:cNvCxnSpPr>
            <a:cxnSpLocks/>
          </p:cNvCxnSpPr>
          <p:nvPr/>
        </p:nvCxnSpPr>
        <p:spPr>
          <a:xfrm>
            <a:off x="8608569" y="3683168"/>
            <a:ext cx="411957" cy="0"/>
          </a:xfrm>
          <a:prstGeom prst="line">
            <a:avLst/>
          </a:prstGeom>
          <a:ln w="50800" cmpd="sng">
            <a:solidFill>
              <a:srgbClr val="002060"/>
            </a:solidFill>
            <a:round/>
          </a:ln>
        </p:spPr>
        <p:style>
          <a:lnRef idx="1">
            <a:schemeClr val="accent1"/>
          </a:lnRef>
          <a:fillRef idx="0">
            <a:schemeClr val="accent1"/>
          </a:fillRef>
          <a:effectRef idx="0">
            <a:schemeClr val="accent1"/>
          </a:effectRef>
          <a:fontRef idx="minor">
            <a:schemeClr val="tx1"/>
          </a:fontRef>
        </p:style>
      </p:cxnSp>
      <p:sp>
        <p:nvSpPr>
          <p:cNvPr id="61" name="Rectangle: Diagonal Corners Snipped 60">
            <a:extLst>
              <a:ext uri="{FF2B5EF4-FFF2-40B4-BE49-F238E27FC236}">
                <a16:creationId xmlns:a16="http://schemas.microsoft.com/office/drawing/2014/main" id="{5E1B1B4F-3CFE-6596-0A7B-8D9C5E408651}"/>
              </a:ext>
            </a:extLst>
          </p:cNvPr>
          <p:cNvSpPr/>
          <p:nvPr/>
        </p:nvSpPr>
        <p:spPr>
          <a:xfrm>
            <a:off x="8674703" y="3410696"/>
            <a:ext cx="1423832" cy="558194"/>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200" dirty="0">
                <a:solidFill>
                  <a:srgbClr val="013B43"/>
                </a:solidFill>
              </a:rPr>
              <a:t>80/20 line</a:t>
            </a:r>
          </a:p>
        </p:txBody>
      </p:sp>
      <p:sp>
        <p:nvSpPr>
          <p:cNvPr id="6" name="Rectangle: Diagonal Corners Snipped 5">
            <a:extLst>
              <a:ext uri="{FF2B5EF4-FFF2-40B4-BE49-F238E27FC236}">
                <a16:creationId xmlns:a16="http://schemas.microsoft.com/office/drawing/2014/main" id="{6E9791C2-5324-5838-FC54-5B08C959289A}"/>
              </a:ext>
            </a:extLst>
          </p:cNvPr>
          <p:cNvSpPr/>
          <p:nvPr/>
        </p:nvSpPr>
        <p:spPr>
          <a:xfrm>
            <a:off x="164694" y="565552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Who are the top 10 performers in each domain</a:t>
            </a:r>
          </a:p>
        </p:txBody>
      </p:sp>
      <p:sp>
        <p:nvSpPr>
          <p:cNvPr id="7" name="TextBox 6">
            <a:extLst>
              <a:ext uri="{FF2B5EF4-FFF2-40B4-BE49-F238E27FC236}">
                <a16:creationId xmlns:a16="http://schemas.microsoft.com/office/drawing/2014/main" id="{16790975-ECFF-A294-9527-0732530499EA}"/>
              </a:ext>
            </a:extLst>
          </p:cNvPr>
          <p:cNvSpPr txBox="1"/>
          <p:nvPr/>
        </p:nvSpPr>
        <p:spPr>
          <a:xfrm>
            <a:off x="8408148" y="6474380"/>
            <a:ext cx="4585253" cy="367408"/>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Conversion </a:t>
            </a:r>
            <a:r>
              <a:rPr lang="en-US" sz="1350" dirty="0">
                <a:solidFill>
                  <a:srgbClr val="013B43"/>
                </a:solidFill>
                <a:latin typeface="Bahnschrift Light Condensed" panose="020B0502040204020203" pitchFamily="34" charset="0"/>
              </a:rPr>
              <a:t>= Accuracy of meeting the targeted audience</a:t>
            </a:r>
          </a:p>
        </p:txBody>
      </p:sp>
      <p:sp>
        <p:nvSpPr>
          <p:cNvPr id="8" name="TextBox 7">
            <a:extLst>
              <a:ext uri="{FF2B5EF4-FFF2-40B4-BE49-F238E27FC236}">
                <a16:creationId xmlns:a16="http://schemas.microsoft.com/office/drawing/2014/main" id="{2CAF68E2-589F-3868-A782-F775E88E6CA3}"/>
              </a:ext>
            </a:extLst>
          </p:cNvPr>
          <p:cNvSpPr txBox="1"/>
          <p:nvPr/>
        </p:nvSpPr>
        <p:spPr>
          <a:xfrm>
            <a:off x="15866610" y="6474380"/>
            <a:ext cx="2292419"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above market average </a:t>
            </a:r>
          </a:p>
        </p:txBody>
      </p:sp>
      <p:pic>
        <p:nvPicPr>
          <p:cNvPr id="9" name="Picture 8">
            <a:extLst>
              <a:ext uri="{FF2B5EF4-FFF2-40B4-BE49-F238E27FC236}">
                <a16:creationId xmlns:a16="http://schemas.microsoft.com/office/drawing/2014/main" id="{B4A2F5EE-4C09-1BB4-135B-AD9B68E5E843}"/>
              </a:ext>
            </a:extLst>
          </p:cNvPr>
          <p:cNvPicPr>
            <a:picLocks noChangeAspect="1"/>
          </p:cNvPicPr>
          <p:nvPr/>
        </p:nvPicPr>
        <p:blipFill>
          <a:blip r:embed="rId2"/>
          <a:srcRect l="18550" t="54001" r="24421"/>
          <a:stretch/>
        </p:blipFill>
        <p:spPr>
          <a:xfrm>
            <a:off x="15625763" y="6793889"/>
            <a:ext cx="231776" cy="265815"/>
          </a:xfrm>
          <a:prstGeom prst="rect">
            <a:avLst/>
          </a:prstGeom>
        </p:spPr>
      </p:pic>
      <p:pic>
        <p:nvPicPr>
          <p:cNvPr id="10" name="Picture 9">
            <a:extLst>
              <a:ext uri="{FF2B5EF4-FFF2-40B4-BE49-F238E27FC236}">
                <a16:creationId xmlns:a16="http://schemas.microsoft.com/office/drawing/2014/main" id="{2FCF3749-A4AE-F6D8-2987-4F1545000860}"/>
              </a:ext>
            </a:extLst>
          </p:cNvPr>
          <p:cNvPicPr>
            <a:picLocks noChangeAspect="1"/>
          </p:cNvPicPr>
          <p:nvPr/>
        </p:nvPicPr>
        <p:blipFill>
          <a:blip r:embed="rId2"/>
          <a:srcRect l="16270" r="22823" b="60747"/>
          <a:stretch/>
        </p:blipFill>
        <p:spPr>
          <a:xfrm>
            <a:off x="15605468" y="6601627"/>
            <a:ext cx="247536" cy="226837"/>
          </a:xfrm>
          <a:prstGeom prst="rect">
            <a:avLst/>
          </a:prstGeom>
        </p:spPr>
      </p:pic>
      <p:sp>
        <p:nvSpPr>
          <p:cNvPr id="11" name="TextBox 10">
            <a:extLst>
              <a:ext uri="{FF2B5EF4-FFF2-40B4-BE49-F238E27FC236}">
                <a16:creationId xmlns:a16="http://schemas.microsoft.com/office/drawing/2014/main" id="{3856CF4D-D2FB-43E8-38A0-9C0A07A3F63F}"/>
              </a:ext>
            </a:extLst>
          </p:cNvPr>
          <p:cNvSpPr txBox="1"/>
          <p:nvPr/>
        </p:nvSpPr>
        <p:spPr>
          <a:xfrm>
            <a:off x="15857539" y="6706200"/>
            <a:ext cx="2285680"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below market average </a:t>
            </a:r>
          </a:p>
        </p:txBody>
      </p:sp>
      <p:sp>
        <p:nvSpPr>
          <p:cNvPr id="12" name="TextBox 11">
            <a:extLst>
              <a:ext uri="{FF2B5EF4-FFF2-40B4-BE49-F238E27FC236}">
                <a16:creationId xmlns:a16="http://schemas.microsoft.com/office/drawing/2014/main" id="{BE9BCA31-1934-9809-560A-EC375E99E6AB}"/>
              </a:ext>
            </a:extLst>
          </p:cNvPr>
          <p:cNvSpPr txBox="1"/>
          <p:nvPr/>
        </p:nvSpPr>
        <p:spPr>
          <a:xfrm>
            <a:off x="8408148" y="6706200"/>
            <a:ext cx="4585253" cy="367408"/>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Reach Ratio </a:t>
            </a:r>
            <a:r>
              <a:rPr lang="en-US" sz="1350" dirty="0">
                <a:solidFill>
                  <a:srgbClr val="013B43"/>
                </a:solidFill>
                <a:latin typeface="Bahnschrift Light Condensed" panose="020B0502040204020203" pitchFamily="34" charset="0"/>
              </a:rPr>
              <a:t>= The average number of times an ad is shown to an individual</a:t>
            </a:r>
          </a:p>
        </p:txBody>
      </p:sp>
    </p:spTree>
    <p:extLst>
      <p:ext uri="{BB962C8B-B14F-4D97-AF65-F5344CB8AC3E}">
        <p14:creationId xmlns:p14="http://schemas.microsoft.com/office/powerpoint/2010/main" val="1070696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2915AED-4804-89D8-B91E-B67E39694A0E}"/>
              </a:ext>
            </a:extLst>
          </p:cNvPr>
          <p:cNvSpPr txBox="1"/>
          <p:nvPr/>
        </p:nvSpPr>
        <p:spPr>
          <a:xfrm>
            <a:off x="9973210" y="842339"/>
            <a:ext cx="574400" cy="2064027"/>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sp>
        <p:nvSpPr>
          <p:cNvPr id="6" name="Rectangle: Rounded Corners 5">
            <a:extLst>
              <a:ext uri="{FF2B5EF4-FFF2-40B4-BE49-F238E27FC236}">
                <a16:creationId xmlns:a16="http://schemas.microsoft.com/office/drawing/2014/main" id="{E98DE96F-D0AD-7E2F-8FBD-3852C23C9EA4}"/>
              </a:ext>
            </a:extLst>
          </p:cNvPr>
          <p:cNvSpPr/>
          <p:nvPr/>
        </p:nvSpPr>
        <p:spPr>
          <a:xfrm>
            <a:off x="11155680" y="6859553"/>
            <a:ext cx="6987540" cy="3327751"/>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7" name="Rectangle: Rounded Corners 6">
            <a:extLst>
              <a:ext uri="{FF2B5EF4-FFF2-40B4-BE49-F238E27FC236}">
                <a16:creationId xmlns:a16="http://schemas.microsoft.com/office/drawing/2014/main" id="{5DBED00C-9DC5-C17B-07A3-E57AC74BEAC7}"/>
              </a:ext>
            </a:extLst>
          </p:cNvPr>
          <p:cNvSpPr/>
          <p:nvPr/>
        </p:nvSpPr>
        <p:spPr>
          <a:xfrm>
            <a:off x="5180811" y="6859553"/>
            <a:ext cx="5853093" cy="3327751"/>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8" name="Rectangle: Rounded Corners 7">
            <a:extLst>
              <a:ext uri="{FF2B5EF4-FFF2-40B4-BE49-F238E27FC236}">
                <a16:creationId xmlns:a16="http://schemas.microsoft.com/office/drawing/2014/main" id="{3B0FCFD4-2F8A-2186-FC18-8B62D733406C}"/>
              </a:ext>
            </a:extLst>
          </p:cNvPr>
          <p:cNvSpPr/>
          <p:nvPr/>
        </p:nvSpPr>
        <p:spPr>
          <a:xfrm>
            <a:off x="144780" y="2647951"/>
            <a:ext cx="4930140" cy="7539354"/>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0" name="Rectangle: Rounded Corners 9">
            <a:extLst>
              <a:ext uri="{FF2B5EF4-FFF2-40B4-BE49-F238E27FC236}">
                <a16:creationId xmlns:a16="http://schemas.microsoft.com/office/drawing/2014/main" id="{BD289AFD-1444-1CB5-8DD3-C940A2EBA125}"/>
              </a:ext>
            </a:extLst>
          </p:cNvPr>
          <p:cNvSpPr/>
          <p:nvPr/>
        </p:nvSpPr>
        <p:spPr>
          <a:xfrm>
            <a:off x="5180812" y="3719565"/>
            <a:ext cx="4370573" cy="29755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Rectangle: Rounded Corners 11">
            <a:extLst>
              <a:ext uri="{FF2B5EF4-FFF2-40B4-BE49-F238E27FC236}">
                <a16:creationId xmlns:a16="http://schemas.microsoft.com/office/drawing/2014/main" id="{4B101A0F-FA4E-CD34-F6D4-684FCE7D07C9}"/>
              </a:ext>
            </a:extLst>
          </p:cNvPr>
          <p:cNvSpPr/>
          <p:nvPr/>
        </p:nvSpPr>
        <p:spPr>
          <a:xfrm>
            <a:off x="9677400" y="3719565"/>
            <a:ext cx="8465820" cy="29755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3" name="Rectangle: Rounded Corners 12">
            <a:extLst>
              <a:ext uri="{FF2B5EF4-FFF2-40B4-BE49-F238E27FC236}">
                <a16:creationId xmlns:a16="http://schemas.microsoft.com/office/drawing/2014/main" id="{B8BDB478-826F-25B9-16D5-EAF0509915DA}"/>
              </a:ext>
            </a:extLst>
          </p:cNvPr>
          <p:cNvSpPr/>
          <p:nvPr/>
        </p:nvSpPr>
        <p:spPr>
          <a:xfrm>
            <a:off x="9693209" y="99697"/>
            <a:ext cx="8465820" cy="345538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0" name="Rectangle: Diagonal Corners Snipped 29">
            <a:extLst>
              <a:ext uri="{FF2B5EF4-FFF2-40B4-BE49-F238E27FC236}">
                <a16:creationId xmlns:a16="http://schemas.microsoft.com/office/drawing/2014/main" id="{4A54B6B7-95A5-403D-74A8-A5BBBD89D978}"/>
              </a:ext>
            </a:extLst>
          </p:cNvPr>
          <p:cNvSpPr/>
          <p:nvPr/>
        </p:nvSpPr>
        <p:spPr>
          <a:xfrm>
            <a:off x="11261571" y="6784618"/>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Distribution among genders</a:t>
            </a:r>
          </a:p>
        </p:txBody>
      </p:sp>
      <p:sp>
        <p:nvSpPr>
          <p:cNvPr id="31" name="Rectangle: Diagonal Corners Snipped 30">
            <a:extLst>
              <a:ext uri="{FF2B5EF4-FFF2-40B4-BE49-F238E27FC236}">
                <a16:creationId xmlns:a16="http://schemas.microsoft.com/office/drawing/2014/main" id="{1A6035F9-B429-FBF7-3FD8-DA7B39269828}"/>
              </a:ext>
            </a:extLst>
          </p:cNvPr>
          <p:cNvSpPr/>
          <p:nvPr/>
        </p:nvSpPr>
        <p:spPr>
          <a:xfrm>
            <a:off x="15721483" y="6815098"/>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Female</a:t>
            </a:r>
            <a:endParaRPr lang="en-US" sz="1500" dirty="0">
              <a:solidFill>
                <a:srgbClr val="013B43"/>
              </a:solidFill>
            </a:endParaRPr>
          </a:p>
        </p:txBody>
      </p:sp>
      <p:sp>
        <p:nvSpPr>
          <p:cNvPr id="32" name="Oval 31">
            <a:extLst>
              <a:ext uri="{FF2B5EF4-FFF2-40B4-BE49-F238E27FC236}">
                <a16:creationId xmlns:a16="http://schemas.microsoft.com/office/drawing/2014/main" id="{9F4E0243-3D92-E411-5597-EF4B6C91030D}"/>
              </a:ext>
            </a:extLst>
          </p:cNvPr>
          <p:cNvSpPr/>
          <p:nvPr/>
        </p:nvSpPr>
        <p:spPr>
          <a:xfrm>
            <a:off x="15887241" y="7011953"/>
            <a:ext cx="171450" cy="171450"/>
          </a:xfrm>
          <a:prstGeom prst="ellipse">
            <a:avLst/>
          </a:prstGeom>
          <a:solidFill>
            <a:srgbClr val="F9B0C1"/>
          </a:solidFill>
          <a:ln>
            <a:solidFill>
              <a:srgbClr val="F9B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Diagonal Corners Snipped 32">
            <a:extLst>
              <a:ext uri="{FF2B5EF4-FFF2-40B4-BE49-F238E27FC236}">
                <a16:creationId xmlns:a16="http://schemas.microsoft.com/office/drawing/2014/main" id="{99AAF967-75EC-FF05-D8B2-B23B325F13AE}"/>
              </a:ext>
            </a:extLst>
          </p:cNvPr>
          <p:cNvSpPr/>
          <p:nvPr/>
        </p:nvSpPr>
        <p:spPr>
          <a:xfrm>
            <a:off x="16769416" y="6815098"/>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Male</a:t>
            </a:r>
            <a:endParaRPr lang="en-US" sz="1500" dirty="0">
              <a:solidFill>
                <a:srgbClr val="013B43"/>
              </a:solidFill>
            </a:endParaRPr>
          </a:p>
        </p:txBody>
      </p:sp>
      <p:sp>
        <p:nvSpPr>
          <p:cNvPr id="34" name="Oval 33">
            <a:extLst>
              <a:ext uri="{FF2B5EF4-FFF2-40B4-BE49-F238E27FC236}">
                <a16:creationId xmlns:a16="http://schemas.microsoft.com/office/drawing/2014/main" id="{C9C6C327-6D71-10ED-10A0-B3C392DF25AD}"/>
              </a:ext>
            </a:extLst>
          </p:cNvPr>
          <p:cNvSpPr/>
          <p:nvPr/>
        </p:nvSpPr>
        <p:spPr>
          <a:xfrm>
            <a:off x="16959663" y="7011953"/>
            <a:ext cx="171450" cy="171450"/>
          </a:xfrm>
          <a:prstGeom prst="ellipse">
            <a:avLst/>
          </a:prstGeom>
          <a:solidFill>
            <a:srgbClr val="A4D6EF"/>
          </a:solidFill>
          <a:ln>
            <a:solidFill>
              <a:srgbClr val="A4D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 name="Rectangle: Rounded Corners 1">
            <a:extLst>
              <a:ext uri="{FF2B5EF4-FFF2-40B4-BE49-F238E27FC236}">
                <a16:creationId xmlns:a16="http://schemas.microsoft.com/office/drawing/2014/main" id="{2C33F538-A275-3392-77A4-BC78ECDBDCB1}"/>
              </a:ext>
            </a:extLst>
          </p:cNvPr>
          <p:cNvSpPr/>
          <p:nvPr/>
        </p:nvSpPr>
        <p:spPr>
          <a:xfrm>
            <a:off x="144780" y="99697"/>
            <a:ext cx="9406605" cy="345538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b="1" dirty="0">
              <a:solidFill>
                <a:srgbClr val="013B43"/>
              </a:solidFill>
              <a:latin typeface="Bahnschrift Light Condensed" panose="020B0502040204020203" pitchFamily="34" charset="0"/>
            </a:endParaRPr>
          </a:p>
          <a:p>
            <a:r>
              <a:rPr lang="en-US" b="1" dirty="0">
                <a:solidFill>
                  <a:srgbClr val="013B43"/>
                </a:solidFill>
                <a:latin typeface="Bahnschrift Light Condensed" panose="020B0502040204020203" pitchFamily="34" charset="0"/>
              </a:rPr>
              <a:t> </a:t>
            </a:r>
            <a:endParaRPr lang="en-US" sz="1000" b="1" dirty="0">
              <a:solidFill>
                <a:srgbClr val="013B43"/>
              </a:solidFill>
              <a:latin typeface="Bahnschrift Light Condensed" panose="020B0502040204020203" pitchFamily="34" charset="0"/>
            </a:endParaRPr>
          </a:p>
          <a:p>
            <a:r>
              <a:rPr lang="en-US" sz="2100" b="1" dirty="0">
                <a:solidFill>
                  <a:srgbClr val="013B43"/>
                </a:solidFill>
                <a:latin typeface="Bahnschrift Light Condensed" panose="020B0502040204020203" pitchFamily="34" charset="0"/>
              </a:rPr>
              <a:t>Select an advertising page below:</a:t>
            </a:r>
          </a:p>
        </p:txBody>
      </p:sp>
      <p:sp>
        <p:nvSpPr>
          <p:cNvPr id="20" name="TextBox 19">
            <a:extLst>
              <a:ext uri="{FF2B5EF4-FFF2-40B4-BE49-F238E27FC236}">
                <a16:creationId xmlns:a16="http://schemas.microsoft.com/office/drawing/2014/main" id="{505519E3-C8F1-D311-B7A1-439A215518C0}"/>
              </a:ext>
            </a:extLst>
          </p:cNvPr>
          <p:cNvSpPr txBox="1"/>
          <p:nvPr/>
        </p:nvSpPr>
        <p:spPr>
          <a:xfrm>
            <a:off x="9864659" y="34296"/>
            <a:ext cx="458525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Regional distribution in Czechia</a:t>
            </a:r>
          </a:p>
        </p:txBody>
      </p:sp>
      <p:grpSp>
        <p:nvGrpSpPr>
          <p:cNvPr id="24" name="Group 23">
            <a:extLst>
              <a:ext uri="{FF2B5EF4-FFF2-40B4-BE49-F238E27FC236}">
                <a16:creationId xmlns:a16="http://schemas.microsoft.com/office/drawing/2014/main" id="{A94AE191-1A78-3F32-3755-48F5EB6623C5}"/>
              </a:ext>
            </a:extLst>
          </p:cNvPr>
          <p:cNvGrpSpPr/>
          <p:nvPr/>
        </p:nvGrpSpPr>
        <p:grpSpPr>
          <a:xfrm>
            <a:off x="9954117" y="823427"/>
            <a:ext cx="578562" cy="2095659"/>
            <a:chOff x="6523247" y="489118"/>
            <a:chExt cx="385708" cy="1397106"/>
          </a:xfrm>
        </p:grpSpPr>
        <p:sp>
          <p:nvSpPr>
            <p:cNvPr id="25" name="Rectangle: Rounded Corners 24">
              <a:extLst>
                <a:ext uri="{FF2B5EF4-FFF2-40B4-BE49-F238E27FC236}">
                  <a16:creationId xmlns:a16="http://schemas.microsoft.com/office/drawing/2014/main" id="{F0260F40-39B3-6ACA-2163-BA87B70BADD7}"/>
                </a:ext>
              </a:extLst>
            </p:cNvPr>
            <p:cNvSpPr/>
            <p:nvPr/>
          </p:nvSpPr>
          <p:spPr>
            <a:xfrm rot="10800000">
              <a:off x="6523247" y="511722"/>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6" name="TextBox 25">
              <a:extLst>
                <a:ext uri="{FF2B5EF4-FFF2-40B4-BE49-F238E27FC236}">
                  <a16:creationId xmlns:a16="http://schemas.microsoft.com/office/drawing/2014/main" id="{C982BAA8-B2B9-4CB8-189D-D43A5DDD2DE5}"/>
                </a:ext>
              </a:extLst>
            </p:cNvPr>
            <p:cNvSpPr txBox="1"/>
            <p:nvPr/>
          </p:nvSpPr>
          <p:spPr>
            <a:xfrm>
              <a:off x="6526022" y="489118"/>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5" name="Rectangle: Diagonal Corners Snipped 4">
            <a:extLst>
              <a:ext uri="{FF2B5EF4-FFF2-40B4-BE49-F238E27FC236}">
                <a16:creationId xmlns:a16="http://schemas.microsoft.com/office/drawing/2014/main" id="{62C96D47-1228-7724-C350-F4364FD3D806}"/>
              </a:ext>
            </a:extLst>
          </p:cNvPr>
          <p:cNvSpPr/>
          <p:nvPr/>
        </p:nvSpPr>
        <p:spPr>
          <a:xfrm>
            <a:off x="5180811" y="6784618"/>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Comparison between age groups</a:t>
            </a:r>
          </a:p>
        </p:txBody>
      </p:sp>
      <p:sp>
        <p:nvSpPr>
          <p:cNvPr id="16" name="Rectangle: Diagonal Corners Snipped 15">
            <a:extLst>
              <a:ext uri="{FF2B5EF4-FFF2-40B4-BE49-F238E27FC236}">
                <a16:creationId xmlns:a16="http://schemas.microsoft.com/office/drawing/2014/main" id="{F8E6C6D9-0A90-D75F-693D-77A35385D1AD}"/>
              </a:ext>
            </a:extLst>
          </p:cNvPr>
          <p:cNvSpPr/>
          <p:nvPr/>
        </p:nvSpPr>
        <p:spPr>
          <a:xfrm>
            <a:off x="5180811" y="367975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What is trending</a:t>
            </a:r>
          </a:p>
        </p:txBody>
      </p:sp>
      <p:sp>
        <p:nvSpPr>
          <p:cNvPr id="29" name="TextBox 28">
            <a:extLst>
              <a:ext uri="{FF2B5EF4-FFF2-40B4-BE49-F238E27FC236}">
                <a16:creationId xmlns:a16="http://schemas.microsoft.com/office/drawing/2014/main" id="{8C9B423D-9754-1FDE-10B8-59EDF57D3CA6}"/>
              </a:ext>
            </a:extLst>
          </p:cNvPr>
          <p:cNvSpPr txBox="1"/>
          <p:nvPr/>
        </p:nvSpPr>
        <p:spPr>
          <a:xfrm>
            <a:off x="4966132" y="99695"/>
            <a:ext cx="4585253" cy="499880"/>
          </a:xfrm>
          <a:prstGeom prst="rect">
            <a:avLst/>
          </a:prstGeom>
          <a:noFill/>
        </p:spPr>
        <p:txBody>
          <a:bodyPr wrap="square" rtlCol="0">
            <a:spAutoFit/>
          </a:bodyPr>
          <a:lstStyle/>
          <a:p>
            <a:pPr>
              <a:lnSpc>
                <a:spcPct val="150000"/>
              </a:lnSpc>
            </a:pPr>
            <a:r>
              <a:rPr lang="en-US" sz="2000" dirty="0">
                <a:solidFill>
                  <a:srgbClr val="013B43"/>
                </a:solidFill>
                <a:latin typeface="Bahnschrift Light Condensed" panose="020B0502040204020203" pitchFamily="34" charset="0"/>
              </a:rPr>
              <a:t>T</a:t>
            </a:r>
            <a:r>
              <a:rPr lang="en-US" sz="2000" b="1" dirty="0">
                <a:solidFill>
                  <a:srgbClr val="013B43"/>
                </a:solidFill>
                <a:latin typeface="Bahnschrift Light Condensed" panose="020B0502040204020203" pitchFamily="34" charset="0"/>
              </a:rPr>
              <a:t>he last 12 months of:</a:t>
            </a:r>
          </a:p>
        </p:txBody>
      </p:sp>
      <p:sp>
        <p:nvSpPr>
          <p:cNvPr id="37" name="Rectangle: Diagonal Corners Rounded 36">
            <a:extLst>
              <a:ext uri="{FF2B5EF4-FFF2-40B4-BE49-F238E27FC236}">
                <a16:creationId xmlns:a16="http://schemas.microsoft.com/office/drawing/2014/main" id="{B4EB8072-4DE8-804C-C1CD-496D2CCBDCA4}"/>
              </a:ext>
            </a:extLst>
          </p:cNvPr>
          <p:cNvSpPr/>
          <p:nvPr/>
        </p:nvSpPr>
        <p:spPr>
          <a:xfrm>
            <a:off x="8024210" y="1284127"/>
            <a:ext cx="1527175" cy="1291167"/>
          </a:xfrm>
          <a:prstGeom prst="round2DiagRect">
            <a:avLst>
              <a:gd name="adj1" fmla="val 0"/>
              <a:gd name="adj2" fmla="val 13971"/>
            </a:avLst>
          </a:prstGeom>
          <a:solidFill>
            <a:srgbClr val="FCECDC">
              <a:alpha val="66000"/>
            </a:srgbClr>
          </a:solidFill>
          <a:ln w="158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013B43"/>
              </a:solidFill>
              <a:latin typeface="Bahnschrift Light Condensed" panose="020B0502040204020203" pitchFamily="34" charset="0"/>
            </a:endParaRPr>
          </a:p>
        </p:txBody>
      </p:sp>
      <p:sp>
        <p:nvSpPr>
          <p:cNvPr id="38" name="TextBox 37">
            <a:extLst>
              <a:ext uri="{FF2B5EF4-FFF2-40B4-BE49-F238E27FC236}">
                <a16:creationId xmlns:a16="http://schemas.microsoft.com/office/drawing/2014/main" id="{F51B36D4-9548-0CE3-5843-B3E555C4A606}"/>
              </a:ext>
            </a:extLst>
          </p:cNvPr>
          <p:cNvSpPr txBox="1"/>
          <p:nvPr/>
        </p:nvSpPr>
        <p:spPr>
          <a:xfrm>
            <a:off x="8027459" y="1222944"/>
            <a:ext cx="89227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Target:</a:t>
            </a:r>
          </a:p>
        </p:txBody>
      </p:sp>
      <p:sp>
        <p:nvSpPr>
          <p:cNvPr id="39" name="TextBox 38">
            <a:extLst>
              <a:ext uri="{FF2B5EF4-FFF2-40B4-BE49-F238E27FC236}">
                <a16:creationId xmlns:a16="http://schemas.microsoft.com/office/drawing/2014/main" id="{B30980FD-4359-5B76-097A-E7244C373255}"/>
              </a:ext>
            </a:extLst>
          </p:cNvPr>
          <p:cNvSpPr txBox="1"/>
          <p:nvPr/>
        </p:nvSpPr>
        <p:spPr>
          <a:xfrm>
            <a:off x="5180811" y="1193451"/>
            <a:ext cx="175917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Who is paying for it:</a:t>
            </a:r>
          </a:p>
        </p:txBody>
      </p:sp>
    </p:spTree>
    <p:extLst>
      <p:ext uri="{BB962C8B-B14F-4D97-AF65-F5344CB8AC3E}">
        <p14:creationId xmlns:p14="http://schemas.microsoft.com/office/powerpoint/2010/main" val="154006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58E7013F-BD31-2BEA-0F3D-A723BAC240BC}"/>
              </a:ext>
            </a:extLst>
          </p:cNvPr>
          <p:cNvSpPr/>
          <p:nvPr/>
        </p:nvSpPr>
        <p:spPr>
          <a:xfrm>
            <a:off x="9595820" y="6338280"/>
            <a:ext cx="8547402" cy="3828626"/>
          </a:xfrm>
          <a:prstGeom prst="roundRect">
            <a:avLst>
              <a:gd name="adj" fmla="val 13371"/>
            </a:avLst>
          </a:prstGeom>
          <a:solidFill>
            <a:srgbClr val="FCECD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60" name="Rectangle: Rounded Corners 59">
            <a:extLst>
              <a:ext uri="{FF2B5EF4-FFF2-40B4-BE49-F238E27FC236}">
                <a16:creationId xmlns:a16="http://schemas.microsoft.com/office/drawing/2014/main" id="{C7445424-E3CC-7BE5-3A42-1CBF6B97BEC8}"/>
              </a:ext>
            </a:extLst>
          </p:cNvPr>
          <p:cNvSpPr/>
          <p:nvPr/>
        </p:nvSpPr>
        <p:spPr>
          <a:xfrm>
            <a:off x="102885" y="6338279"/>
            <a:ext cx="9347916" cy="3828626"/>
          </a:xfrm>
          <a:prstGeom prst="roundRect">
            <a:avLst>
              <a:gd name="adj" fmla="val 13371"/>
            </a:avLst>
          </a:prstGeom>
          <a:solidFill>
            <a:srgbClr val="FCECD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30" name="Rectangle: Rounded Corners 29">
            <a:extLst>
              <a:ext uri="{FF2B5EF4-FFF2-40B4-BE49-F238E27FC236}">
                <a16:creationId xmlns:a16="http://schemas.microsoft.com/office/drawing/2014/main" id="{71457C2E-2E59-6678-29C6-347BA1F77C98}"/>
              </a:ext>
            </a:extLst>
          </p:cNvPr>
          <p:cNvSpPr/>
          <p:nvPr/>
        </p:nvSpPr>
        <p:spPr>
          <a:xfrm>
            <a:off x="102886" y="85476"/>
            <a:ext cx="17983331" cy="6166449"/>
          </a:xfrm>
          <a:prstGeom prst="roundRect">
            <a:avLst>
              <a:gd name="adj" fmla="val 11823"/>
            </a:avLst>
          </a:prstGeom>
          <a:solidFill>
            <a:srgbClr val="FCEC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20" name="Rectangle: Rounded Corners 19">
            <a:extLst>
              <a:ext uri="{FF2B5EF4-FFF2-40B4-BE49-F238E27FC236}">
                <a16:creationId xmlns:a16="http://schemas.microsoft.com/office/drawing/2014/main" id="{2452ADD8-CCAD-5B59-1FC5-02D9F9C2DB4D}"/>
              </a:ext>
            </a:extLst>
          </p:cNvPr>
          <p:cNvSpPr/>
          <p:nvPr/>
        </p:nvSpPr>
        <p:spPr>
          <a:xfrm>
            <a:off x="9595820" y="85476"/>
            <a:ext cx="8547402" cy="6166450"/>
          </a:xfrm>
          <a:prstGeom prst="roundRect">
            <a:avLst>
              <a:gd name="adj" fmla="val 13371"/>
            </a:avLst>
          </a:prstGeom>
          <a:solidFill>
            <a:srgbClr val="FCECDC">
              <a:alpha val="66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21" name="TextBox 20">
            <a:extLst>
              <a:ext uri="{FF2B5EF4-FFF2-40B4-BE49-F238E27FC236}">
                <a16:creationId xmlns:a16="http://schemas.microsoft.com/office/drawing/2014/main" id="{19DDFB94-9255-2018-DFC4-88FB4E68ACD3}"/>
              </a:ext>
            </a:extLst>
          </p:cNvPr>
          <p:cNvSpPr txBox="1"/>
          <p:nvPr/>
        </p:nvSpPr>
        <p:spPr>
          <a:xfrm>
            <a:off x="10082802" y="1189013"/>
            <a:ext cx="8003415" cy="4042260"/>
          </a:xfrm>
          <a:prstGeom prst="rect">
            <a:avLst/>
          </a:prstGeom>
          <a:noFill/>
          <a:ln>
            <a:noFill/>
          </a:ln>
        </p:spPr>
        <p:txBody>
          <a:bodyPr wrap="square" rtlCol="0">
            <a:spAutoFit/>
          </a:bodyPr>
          <a:lstStyle/>
          <a:p>
            <a:pPr>
              <a:lnSpc>
                <a:spcPct val="150000"/>
              </a:lnSpc>
            </a:pPr>
            <a:r>
              <a:rPr lang="en-US" sz="1575" b="1" dirty="0">
                <a:solidFill>
                  <a:srgbClr val="013B43"/>
                </a:solidFill>
                <a:latin typeface="Bahnschrift Light Condensed" panose="020B0502040204020203" pitchFamily="34" charset="0"/>
              </a:rPr>
              <a:t>Page name = </a:t>
            </a:r>
            <a:r>
              <a:rPr lang="en-US" sz="1575" dirty="0">
                <a:solidFill>
                  <a:srgbClr val="013B43"/>
                </a:solidFill>
                <a:latin typeface="Bahnschrift Light Condensed" panose="020B0502040204020203" pitchFamily="34" charset="0"/>
              </a:rPr>
              <a:t>Name of the Facebook Page which ran the ad</a:t>
            </a:r>
          </a:p>
          <a:p>
            <a:pPr>
              <a:lnSpc>
                <a:spcPct val="150000"/>
              </a:lnSpc>
            </a:pPr>
            <a:r>
              <a:rPr lang="en-US" sz="1575" b="1" dirty="0">
                <a:solidFill>
                  <a:srgbClr val="013B43"/>
                </a:solidFill>
                <a:latin typeface="Bahnschrift Light Condensed" panose="020B0502040204020203" pitchFamily="34" charset="0"/>
              </a:rPr>
              <a:t>Byline = </a:t>
            </a:r>
            <a:r>
              <a:rPr lang="en-US" sz="1575" dirty="0">
                <a:solidFill>
                  <a:srgbClr val="013B43"/>
                </a:solidFill>
                <a:latin typeface="Bahnschrift Light Condensed" panose="020B0502040204020203" pitchFamily="34" charset="0"/>
              </a:rPr>
              <a:t>the name of the person, company, or entity that provided funding for the ad</a:t>
            </a:r>
          </a:p>
          <a:p>
            <a:pPr>
              <a:lnSpc>
                <a:spcPct val="150000"/>
              </a:lnSpc>
            </a:pPr>
            <a:r>
              <a:rPr lang="en-US" sz="1575" b="1" dirty="0">
                <a:solidFill>
                  <a:srgbClr val="013B43"/>
                </a:solidFill>
                <a:latin typeface="Bahnschrift Light Condensed" panose="020B0502040204020203" pitchFamily="34" charset="0"/>
              </a:rPr>
              <a:t>Content of the ad creative = </a:t>
            </a:r>
            <a:r>
              <a:rPr lang="en-US" sz="1575" dirty="0">
                <a:solidFill>
                  <a:srgbClr val="013B43"/>
                </a:solidFill>
                <a:latin typeface="Bahnschrift Light Condensed" panose="020B0502040204020203" pitchFamily="34" charset="0"/>
              </a:rPr>
              <a:t>A list of the text which displays in each unique ad card of the ad</a:t>
            </a:r>
          </a:p>
          <a:p>
            <a:pPr>
              <a:lnSpc>
                <a:spcPct val="150000"/>
              </a:lnSpc>
            </a:pPr>
            <a:r>
              <a:rPr lang="en-US" sz="1575" b="1" dirty="0">
                <a:solidFill>
                  <a:srgbClr val="013B43"/>
                </a:solidFill>
                <a:latin typeface="Bahnschrift Light Condensed" panose="020B0502040204020203" pitchFamily="34" charset="0"/>
              </a:rPr>
              <a:t>Ad delivery dates = </a:t>
            </a:r>
            <a:r>
              <a:rPr lang="en-US" sz="1575" dirty="0">
                <a:solidFill>
                  <a:srgbClr val="013B43"/>
                </a:solidFill>
                <a:latin typeface="Bahnschrift Light Condensed" panose="020B0502040204020203" pitchFamily="34" charset="0"/>
              </a:rPr>
              <a:t>Date and time when an advertiser wants to start and  stop delivery of the ad</a:t>
            </a:r>
          </a:p>
          <a:p>
            <a:pPr>
              <a:lnSpc>
                <a:spcPct val="150000"/>
              </a:lnSpc>
              <a:tabLst>
                <a:tab pos="685800" algn="l"/>
              </a:tabLst>
            </a:pPr>
            <a:r>
              <a:rPr lang="en-US" sz="1575" b="1" dirty="0">
                <a:solidFill>
                  <a:srgbClr val="013B43"/>
                </a:solidFill>
                <a:latin typeface="Bahnschrift Light Condensed" panose="020B0502040204020203" pitchFamily="34" charset="0"/>
              </a:rPr>
              <a:t>Demographic information, such as age, gender and location (%) = </a:t>
            </a:r>
            <a:r>
              <a:rPr lang="en-US" sz="1575" dirty="0">
                <a:solidFill>
                  <a:srgbClr val="013B43"/>
                </a:solidFill>
                <a:latin typeface="Bahnschrift Light Condensed" panose="020B0502040204020203" pitchFamily="34" charset="0"/>
              </a:rPr>
              <a:t>aggregated demographic data based on a number 	of factors, including information users provide in their Facebook profile</a:t>
            </a:r>
          </a:p>
          <a:p>
            <a:pPr>
              <a:lnSpc>
                <a:spcPct val="150000"/>
              </a:lnSpc>
            </a:pPr>
            <a:r>
              <a:rPr lang="en-US" sz="1575" b="1" dirty="0">
                <a:solidFill>
                  <a:srgbClr val="013B43"/>
                </a:solidFill>
                <a:latin typeface="Bahnschrift Light Condensed" panose="020B0502040204020203" pitchFamily="34" charset="0"/>
              </a:rPr>
              <a:t>Currency = </a:t>
            </a:r>
            <a:r>
              <a:rPr lang="en-US" sz="1575" dirty="0">
                <a:solidFill>
                  <a:srgbClr val="013B43"/>
                </a:solidFill>
                <a:latin typeface="Bahnschrift Light Condensed" panose="020B0502040204020203" pitchFamily="34" charset="0"/>
              </a:rPr>
              <a:t>The currency used to pay for the ad,</a:t>
            </a:r>
          </a:p>
          <a:p>
            <a:pPr>
              <a:lnSpc>
                <a:spcPct val="150000"/>
              </a:lnSpc>
            </a:pPr>
            <a:r>
              <a:rPr lang="en-US" sz="1575" b="1" dirty="0">
                <a:solidFill>
                  <a:srgbClr val="013B43"/>
                </a:solidFill>
                <a:latin typeface="Bahnschrift Light Condensed" panose="020B0502040204020203" pitchFamily="34" charset="0"/>
              </a:rPr>
              <a:t>Impressions</a:t>
            </a:r>
            <a:r>
              <a:rPr lang="en-US" sz="1575" dirty="0">
                <a:solidFill>
                  <a:srgbClr val="013B43"/>
                </a:solidFill>
                <a:latin typeface="Bahnschrift Light Condensed" panose="020B0502040204020203" pitchFamily="34" charset="0"/>
              </a:rPr>
              <a:t> = The number of times ads were displayed on screen.</a:t>
            </a:r>
          </a:p>
          <a:p>
            <a:pPr>
              <a:lnSpc>
                <a:spcPct val="150000"/>
              </a:lnSpc>
            </a:pPr>
            <a:r>
              <a:rPr lang="en-US" sz="1575" b="1" dirty="0">
                <a:solidFill>
                  <a:srgbClr val="013B43"/>
                </a:solidFill>
                <a:latin typeface="Bahnschrift Light Condensed" panose="020B0502040204020203" pitchFamily="34" charset="0"/>
              </a:rPr>
              <a:t>Spending</a:t>
            </a:r>
            <a:r>
              <a:rPr lang="en-US" sz="1575" dirty="0">
                <a:solidFill>
                  <a:srgbClr val="013B43"/>
                </a:solidFill>
                <a:latin typeface="Bahnschrift Light Condensed" panose="020B0502040204020203" pitchFamily="34" charset="0"/>
              </a:rPr>
              <a:t> = The amount of money spent running the ad</a:t>
            </a:r>
          </a:p>
          <a:p>
            <a:pPr>
              <a:lnSpc>
                <a:spcPct val="150000"/>
              </a:lnSpc>
            </a:pPr>
            <a:r>
              <a:rPr lang="en-US" sz="1575" b="1" dirty="0">
                <a:solidFill>
                  <a:srgbClr val="013B43"/>
                </a:solidFill>
                <a:latin typeface="Bahnschrift Light Condensed" panose="020B0502040204020203" pitchFamily="34" charset="0"/>
              </a:rPr>
              <a:t>Reach Ratio </a:t>
            </a:r>
            <a:r>
              <a:rPr lang="en-US" sz="1575" dirty="0">
                <a:solidFill>
                  <a:srgbClr val="013B43"/>
                </a:solidFill>
                <a:latin typeface="Bahnschrift Light Condensed" panose="020B0502040204020203" pitchFamily="34" charset="0"/>
              </a:rPr>
              <a:t>= The average number of times an ad is shown to an individual</a:t>
            </a:r>
          </a:p>
          <a:p>
            <a:pPr>
              <a:lnSpc>
                <a:spcPct val="150000"/>
              </a:lnSpc>
            </a:pPr>
            <a:endParaRPr lang="en-US" sz="1575" dirty="0">
              <a:solidFill>
                <a:srgbClr val="013B43"/>
              </a:solidFill>
              <a:latin typeface="Bahnschrift Light Condensed" panose="020B0502040204020203" pitchFamily="34" charset="0"/>
            </a:endParaRPr>
          </a:p>
        </p:txBody>
      </p:sp>
      <p:sp>
        <p:nvSpPr>
          <p:cNvPr id="48" name="Rectangle: Diagonal Corners Snipped 47">
            <a:extLst>
              <a:ext uri="{FF2B5EF4-FFF2-40B4-BE49-F238E27FC236}">
                <a16:creationId xmlns:a16="http://schemas.microsoft.com/office/drawing/2014/main" id="{17BB8372-CDC7-0D08-9285-E662548DF57B}"/>
              </a:ext>
            </a:extLst>
          </p:cNvPr>
          <p:cNvSpPr/>
          <p:nvPr/>
        </p:nvSpPr>
        <p:spPr>
          <a:xfrm>
            <a:off x="1054141" y="610010"/>
            <a:ext cx="9070827" cy="1100240"/>
          </a:xfrm>
          <a:prstGeom prst="snip2DiagRect">
            <a:avLst>
              <a:gd name="adj1" fmla="val 0"/>
              <a:gd name="adj2" fmla="val 16667"/>
            </a:avLst>
          </a:prstGeom>
          <a:noFill/>
          <a:ln>
            <a:noFill/>
          </a:ln>
        </p:spPr>
        <p:txBody>
          <a:bodyPr wrap="square" rtlCol="0">
            <a:spAutoFit/>
          </a:bodyPr>
          <a:lstStyle/>
          <a:p>
            <a:pPr>
              <a:lnSpc>
                <a:spcPct val="150000"/>
              </a:lnSpc>
            </a:pPr>
            <a:r>
              <a:rPr lang="en-US" sz="4050" b="1" dirty="0">
                <a:solidFill>
                  <a:srgbClr val="013B43"/>
                </a:solidFill>
                <a:latin typeface="Bahnschrift Light Condensed" panose="020B0502040204020203" pitchFamily="34" charset="0"/>
              </a:rPr>
              <a:t>Political Advertisement in the Czech Republic</a:t>
            </a:r>
          </a:p>
        </p:txBody>
      </p:sp>
      <p:sp>
        <p:nvSpPr>
          <p:cNvPr id="14" name="Rectangle: Diagonal Corners Snipped 13">
            <a:extLst>
              <a:ext uri="{FF2B5EF4-FFF2-40B4-BE49-F238E27FC236}">
                <a16:creationId xmlns:a16="http://schemas.microsoft.com/office/drawing/2014/main" id="{C6D56A46-E628-700A-19AE-339D58B3768C}"/>
              </a:ext>
            </a:extLst>
          </p:cNvPr>
          <p:cNvSpPr/>
          <p:nvPr/>
        </p:nvSpPr>
        <p:spPr>
          <a:xfrm>
            <a:off x="10059617" y="552260"/>
            <a:ext cx="5809233" cy="696891"/>
          </a:xfrm>
          <a:prstGeom prst="snip2DiagRect">
            <a:avLst>
              <a:gd name="adj1" fmla="val 0"/>
              <a:gd name="adj2" fmla="val 16667"/>
            </a:avLst>
          </a:prstGeom>
          <a:noFill/>
          <a:ln>
            <a:noFill/>
          </a:ln>
        </p:spPr>
        <p:txBody>
          <a:bodyPr wrap="square" rtlCol="0">
            <a:spAutoFit/>
          </a:bodyPr>
          <a:lstStyle/>
          <a:p>
            <a:pPr>
              <a:lnSpc>
                <a:spcPct val="150000"/>
              </a:lnSpc>
            </a:pPr>
            <a:r>
              <a:rPr lang="en-US" sz="2400" b="1" dirty="0">
                <a:solidFill>
                  <a:srgbClr val="013B43"/>
                </a:solidFill>
                <a:latin typeface="Bahnschrift Light Condensed" panose="020B0502040204020203" pitchFamily="34" charset="0"/>
              </a:rPr>
              <a:t>Metrics and data fields :</a:t>
            </a:r>
          </a:p>
        </p:txBody>
      </p:sp>
      <p:grpSp>
        <p:nvGrpSpPr>
          <p:cNvPr id="47" name="Group 46">
            <a:extLst>
              <a:ext uri="{FF2B5EF4-FFF2-40B4-BE49-F238E27FC236}">
                <a16:creationId xmlns:a16="http://schemas.microsoft.com/office/drawing/2014/main" id="{66283807-0FC1-1476-3E90-683D77695740}"/>
              </a:ext>
            </a:extLst>
          </p:cNvPr>
          <p:cNvGrpSpPr/>
          <p:nvPr/>
        </p:nvGrpSpPr>
        <p:grpSpPr>
          <a:xfrm>
            <a:off x="511932" y="1384741"/>
            <a:ext cx="4364868" cy="1307223"/>
            <a:chOff x="341288" y="770720"/>
            <a:chExt cx="2909912" cy="871482"/>
          </a:xfrm>
        </p:grpSpPr>
        <p:sp>
          <p:nvSpPr>
            <p:cNvPr id="59" name="Rectangle 58">
              <a:extLst>
                <a:ext uri="{FF2B5EF4-FFF2-40B4-BE49-F238E27FC236}">
                  <a16:creationId xmlns:a16="http://schemas.microsoft.com/office/drawing/2014/main" id="{82EE71DA-8951-796E-6E94-D11F26CFAB86}"/>
                </a:ext>
              </a:extLst>
            </p:cNvPr>
            <p:cNvSpPr/>
            <p:nvPr/>
          </p:nvSpPr>
          <p:spPr>
            <a:xfrm>
              <a:off x="452646" y="1144630"/>
              <a:ext cx="2798554" cy="49757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This Project aims to provide a searchable and complete copy of the ads about social issues, elections or politics that have run in the past 4 years on Facebook Ad Library</a:t>
              </a:r>
            </a:p>
          </p:txBody>
        </p:sp>
        <p:sp>
          <p:nvSpPr>
            <p:cNvPr id="15" name="Rectangle 14">
              <a:extLst>
                <a:ext uri="{FF2B5EF4-FFF2-40B4-BE49-F238E27FC236}">
                  <a16:creationId xmlns:a16="http://schemas.microsoft.com/office/drawing/2014/main" id="{814EB149-CCA5-791C-7226-8273D2771379}"/>
                </a:ext>
              </a:extLst>
            </p:cNvPr>
            <p:cNvSpPr/>
            <p:nvPr/>
          </p:nvSpPr>
          <p:spPr>
            <a:xfrm>
              <a:off x="341288" y="770720"/>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About:</a:t>
              </a:r>
            </a:p>
          </p:txBody>
        </p:sp>
      </p:grpSp>
      <p:grpSp>
        <p:nvGrpSpPr>
          <p:cNvPr id="45" name="Group 44">
            <a:extLst>
              <a:ext uri="{FF2B5EF4-FFF2-40B4-BE49-F238E27FC236}">
                <a16:creationId xmlns:a16="http://schemas.microsoft.com/office/drawing/2014/main" id="{28106452-3002-025C-F220-DBEAA0950F6A}"/>
              </a:ext>
            </a:extLst>
          </p:cNvPr>
          <p:cNvGrpSpPr/>
          <p:nvPr/>
        </p:nvGrpSpPr>
        <p:grpSpPr>
          <a:xfrm>
            <a:off x="511932" y="2776668"/>
            <a:ext cx="4364868" cy="1305677"/>
            <a:chOff x="341288" y="3315385"/>
            <a:chExt cx="2909912" cy="870451"/>
          </a:xfrm>
        </p:grpSpPr>
        <p:sp>
          <p:nvSpPr>
            <p:cNvPr id="13" name="Rectangle 12">
              <a:extLst>
                <a:ext uri="{FF2B5EF4-FFF2-40B4-BE49-F238E27FC236}">
                  <a16:creationId xmlns:a16="http://schemas.microsoft.com/office/drawing/2014/main" id="{FB9EF568-508E-A6AB-6791-53D1A956499B}"/>
                </a:ext>
              </a:extLst>
            </p:cNvPr>
            <p:cNvSpPr/>
            <p:nvPr/>
          </p:nvSpPr>
          <p:spPr>
            <a:xfrm>
              <a:off x="452646" y="3688264"/>
              <a:ext cx="2798554" cy="49757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Advertisers who spend over 300 CZK in the past 90 days. For such advertisers, 4 years history from Facebook Ad Library is included.</a:t>
              </a:r>
            </a:p>
          </p:txBody>
        </p:sp>
        <p:sp>
          <p:nvSpPr>
            <p:cNvPr id="26" name="Rectangle 25">
              <a:extLst>
                <a:ext uri="{FF2B5EF4-FFF2-40B4-BE49-F238E27FC236}">
                  <a16:creationId xmlns:a16="http://schemas.microsoft.com/office/drawing/2014/main" id="{A7EB51ED-61BB-C0B2-AD77-B87174319C47}"/>
                </a:ext>
              </a:extLst>
            </p:cNvPr>
            <p:cNvSpPr/>
            <p:nvPr/>
          </p:nvSpPr>
          <p:spPr>
            <a:xfrm>
              <a:off x="341288" y="3315385"/>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Selected Advertisers:</a:t>
              </a:r>
            </a:p>
          </p:txBody>
        </p:sp>
      </p:grpSp>
      <p:pic>
        <p:nvPicPr>
          <p:cNvPr id="22" name="Picture 21" descr="A flag made of hexagons&#10;&#10;Description automatically generated">
            <a:extLst>
              <a:ext uri="{FF2B5EF4-FFF2-40B4-BE49-F238E27FC236}">
                <a16:creationId xmlns:a16="http://schemas.microsoft.com/office/drawing/2014/main" id="{CDD09C80-645C-ECAF-2724-1F01F6AE7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665" y="1878152"/>
            <a:ext cx="3617289" cy="2018930"/>
          </a:xfrm>
          <a:prstGeom prst="rect">
            <a:avLst/>
          </a:prstGeom>
          <a:ln>
            <a:noFill/>
          </a:ln>
        </p:spPr>
      </p:pic>
      <p:pic>
        <p:nvPicPr>
          <p:cNvPr id="24" name="Picture 23" descr="A screenshot of a social media profile&#10;&#10;Description automatically generated">
            <a:extLst>
              <a:ext uri="{FF2B5EF4-FFF2-40B4-BE49-F238E27FC236}">
                <a16:creationId xmlns:a16="http://schemas.microsoft.com/office/drawing/2014/main" id="{4534935C-E28C-5CAB-C27B-ADD69B374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2986" y="6372899"/>
            <a:ext cx="6111372" cy="3664991"/>
          </a:xfrm>
          <a:prstGeom prst="rect">
            <a:avLst/>
          </a:prstGeom>
          <a:ln>
            <a:noFill/>
          </a:ln>
        </p:spPr>
      </p:pic>
      <p:sp>
        <p:nvSpPr>
          <p:cNvPr id="28" name="Rectangle 27">
            <a:extLst>
              <a:ext uri="{FF2B5EF4-FFF2-40B4-BE49-F238E27FC236}">
                <a16:creationId xmlns:a16="http://schemas.microsoft.com/office/drawing/2014/main" id="{66DC01FB-1DEB-057C-9218-9EC0CC81D57E}"/>
              </a:ext>
            </a:extLst>
          </p:cNvPr>
          <p:cNvSpPr/>
          <p:nvPr/>
        </p:nvSpPr>
        <p:spPr>
          <a:xfrm>
            <a:off x="15422692" y="9823920"/>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Meta </a:t>
            </a:r>
            <a:r>
              <a:rPr lang="en-US" sz="1050" dirty="0">
                <a:solidFill>
                  <a:srgbClr val="465A69"/>
                </a:solidFill>
                <a:latin typeface="Bahnschrift Light Condensed" panose="020B0502040204020203" pitchFamily="34" charset="0"/>
                <a:hlinkClick r:id="rId4"/>
              </a:rPr>
              <a:t>ads transparency tools</a:t>
            </a:r>
            <a:r>
              <a:rPr lang="en-US" sz="1050" dirty="0">
                <a:solidFill>
                  <a:srgbClr val="465A69"/>
                </a:solidFill>
                <a:latin typeface="Bahnschrift Light Condensed" panose="020B0502040204020203" pitchFamily="34" charset="0"/>
              </a:rPr>
              <a:t> documentation</a:t>
            </a:r>
            <a:endParaRPr lang="en-US" sz="1050" dirty="0">
              <a:solidFill>
                <a:srgbClr val="013B43"/>
              </a:solidFill>
              <a:latin typeface="Bahnschrift Light Condensed" panose="020B0502040204020203" pitchFamily="34" charset="0"/>
            </a:endParaRPr>
          </a:p>
        </p:txBody>
      </p:sp>
      <p:sp>
        <p:nvSpPr>
          <p:cNvPr id="29" name="Rectangle 28">
            <a:extLst>
              <a:ext uri="{FF2B5EF4-FFF2-40B4-BE49-F238E27FC236}">
                <a16:creationId xmlns:a16="http://schemas.microsoft.com/office/drawing/2014/main" id="{C0BA715D-0649-28CD-D516-5C8B00B3F1F6}"/>
              </a:ext>
            </a:extLst>
          </p:cNvPr>
          <p:cNvSpPr/>
          <p:nvPr/>
        </p:nvSpPr>
        <p:spPr>
          <a:xfrm>
            <a:off x="13847710" y="9823918"/>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Meta </a:t>
            </a:r>
            <a:r>
              <a:rPr lang="en-US" sz="1050" dirty="0">
                <a:solidFill>
                  <a:srgbClr val="465A69"/>
                </a:solidFill>
                <a:latin typeface="Bahnschrift Light Condensed" panose="020B0502040204020203" pitchFamily="34" charset="0"/>
                <a:hlinkClick r:id="rId5"/>
              </a:rPr>
              <a:t>Business help</a:t>
            </a:r>
            <a:r>
              <a:rPr lang="en-US" sz="1050" dirty="0">
                <a:solidFill>
                  <a:srgbClr val="465A69"/>
                </a:solidFill>
                <a:latin typeface="Bahnschrift Light Condensed" panose="020B0502040204020203" pitchFamily="34" charset="0"/>
              </a:rPr>
              <a:t> documentation, </a:t>
            </a:r>
            <a:endParaRPr lang="en-US" sz="1050" dirty="0">
              <a:solidFill>
                <a:srgbClr val="013B43"/>
              </a:solidFill>
              <a:latin typeface="Bahnschrift Light Condensed" panose="020B0502040204020203" pitchFamily="34" charset="0"/>
            </a:endParaRPr>
          </a:p>
        </p:txBody>
      </p:sp>
      <p:grpSp>
        <p:nvGrpSpPr>
          <p:cNvPr id="51" name="Group 50">
            <a:extLst>
              <a:ext uri="{FF2B5EF4-FFF2-40B4-BE49-F238E27FC236}">
                <a16:creationId xmlns:a16="http://schemas.microsoft.com/office/drawing/2014/main" id="{DBFEFD2F-225F-1592-3106-A2D87B246BC2}"/>
              </a:ext>
            </a:extLst>
          </p:cNvPr>
          <p:cNvGrpSpPr/>
          <p:nvPr/>
        </p:nvGrpSpPr>
        <p:grpSpPr>
          <a:xfrm>
            <a:off x="511932" y="4167048"/>
            <a:ext cx="4364868" cy="1951226"/>
            <a:chOff x="341288" y="1764265"/>
            <a:chExt cx="2909912" cy="1300817"/>
          </a:xfrm>
        </p:grpSpPr>
        <p:sp>
          <p:nvSpPr>
            <p:cNvPr id="3" name="Rectangle 2">
              <a:extLst>
                <a:ext uri="{FF2B5EF4-FFF2-40B4-BE49-F238E27FC236}">
                  <a16:creationId xmlns:a16="http://schemas.microsoft.com/office/drawing/2014/main" id="{E1957A2A-182D-9BC4-14EE-28589B5C18F2}"/>
                </a:ext>
              </a:extLst>
            </p:cNvPr>
            <p:cNvSpPr/>
            <p:nvPr/>
          </p:nvSpPr>
          <p:spPr>
            <a:xfrm>
              <a:off x="452646" y="2131493"/>
              <a:ext cx="2798554" cy="933589"/>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To increase transparency around the ads about social issues, elections or politics, Meta has measures to help ensure the authenticity of these types of ads on Facebook and all Meta Products. A social issue, electoral or political ad in feed or stories can be identified on Facebook by the Paid for by disclaimer.</a:t>
              </a:r>
            </a:p>
          </p:txBody>
        </p:sp>
        <p:sp>
          <p:nvSpPr>
            <p:cNvPr id="16" name="Rectangle 15">
              <a:extLst>
                <a:ext uri="{FF2B5EF4-FFF2-40B4-BE49-F238E27FC236}">
                  <a16:creationId xmlns:a16="http://schemas.microsoft.com/office/drawing/2014/main" id="{A91B1065-89BE-B658-D5C0-BB10A12A5066}"/>
                </a:ext>
              </a:extLst>
            </p:cNvPr>
            <p:cNvSpPr/>
            <p:nvPr/>
          </p:nvSpPr>
          <p:spPr>
            <a:xfrm>
              <a:off x="341288" y="1764265"/>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Ads about social issues, elections or politics:</a:t>
              </a:r>
            </a:p>
          </p:txBody>
        </p:sp>
      </p:grpSp>
      <p:sp>
        <p:nvSpPr>
          <p:cNvPr id="39" name="Rectangle 38">
            <a:extLst>
              <a:ext uri="{FF2B5EF4-FFF2-40B4-BE49-F238E27FC236}">
                <a16:creationId xmlns:a16="http://schemas.microsoft.com/office/drawing/2014/main" id="{CD846F1D-D91E-C314-EEAB-972A00991126}"/>
              </a:ext>
            </a:extLst>
          </p:cNvPr>
          <p:cNvSpPr/>
          <p:nvPr/>
        </p:nvSpPr>
        <p:spPr>
          <a:xfrm>
            <a:off x="5043837" y="4710407"/>
            <a:ext cx="4197831" cy="161839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When ads about social issues, elections or politics appear across Meta technologies, they're required to include information about who paid for them. An issue, electoral or political ad can be identified on Facebook by the Paid for by disclaimer. This disclaimer is followed by information about who paid for the ad. </a:t>
            </a:r>
          </a:p>
          <a:p>
            <a:pPr>
              <a:lnSpc>
                <a:spcPts val="1650"/>
              </a:lnSpc>
            </a:pPr>
            <a:endParaRPr lang="en-US" sz="1575" dirty="0">
              <a:solidFill>
                <a:srgbClr val="013B43"/>
              </a:solidFill>
              <a:latin typeface="Bahnschrift Light Condensed" panose="020B0502040204020203" pitchFamily="34" charset="0"/>
            </a:endParaRPr>
          </a:p>
        </p:txBody>
      </p:sp>
      <p:grpSp>
        <p:nvGrpSpPr>
          <p:cNvPr id="49" name="Group 48">
            <a:extLst>
              <a:ext uri="{FF2B5EF4-FFF2-40B4-BE49-F238E27FC236}">
                <a16:creationId xmlns:a16="http://schemas.microsoft.com/office/drawing/2014/main" id="{04527FBF-D680-B6A2-E6CC-0B95C42909DD}"/>
              </a:ext>
            </a:extLst>
          </p:cNvPr>
          <p:cNvGrpSpPr/>
          <p:nvPr/>
        </p:nvGrpSpPr>
        <p:grpSpPr>
          <a:xfrm>
            <a:off x="511932" y="6489447"/>
            <a:ext cx="4583529" cy="1092870"/>
            <a:chOff x="341288" y="4761647"/>
            <a:chExt cx="3182610" cy="728580"/>
          </a:xfrm>
        </p:grpSpPr>
        <p:sp>
          <p:nvSpPr>
            <p:cNvPr id="43" name="Rectangle 42">
              <a:extLst>
                <a:ext uri="{FF2B5EF4-FFF2-40B4-BE49-F238E27FC236}">
                  <a16:creationId xmlns:a16="http://schemas.microsoft.com/office/drawing/2014/main" id="{F6047F17-C915-0F23-F903-01F4A38A1320}"/>
                </a:ext>
              </a:extLst>
            </p:cNvPr>
            <p:cNvSpPr/>
            <p:nvPr/>
          </p:nvSpPr>
          <p:spPr>
            <a:xfrm>
              <a:off x="452646" y="5137994"/>
              <a:ext cx="3071252" cy="35223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Understand what data is used to show you ads and how it is used to show you ads without advertisers knowing who you are.</a:t>
              </a:r>
            </a:p>
          </p:txBody>
        </p:sp>
        <p:sp>
          <p:nvSpPr>
            <p:cNvPr id="44" name="Rectangle 43">
              <a:extLst>
                <a:ext uri="{FF2B5EF4-FFF2-40B4-BE49-F238E27FC236}">
                  <a16:creationId xmlns:a16="http://schemas.microsoft.com/office/drawing/2014/main" id="{B6045D56-F240-11F9-54D9-BA5EFC82CAFE}"/>
                </a:ext>
              </a:extLst>
            </p:cNvPr>
            <p:cNvSpPr/>
            <p:nvPr/>
          </p:nvSpPr>
          <p:spPr>
            <a:xfrm>
              <a:off x="341288" y="4761647"/>
              <a:ext cx="2909912" cy="348301"/>
            </a:xfrm>
            <a:prstGeom prst="rect">
              <a:avLst/>
            </a:prstGeom>
            <a:noFill/>
            <a:ln>
              <a:noFill/>
            </a:ln>
          </p:spPr>
          <p:txBody>
            <a:bodyPr wrap="square" rtlCol="0">
              <a:spAutoFit/>
            </a:bodyPr>
            <a:lstStyle/>
            <a:p>
              <a:pPr>
                <a:lnSpc>
                  <a:spcPct val="150000"/>
                </a:lnSpc>
              </a:pPr>
              <a:r>
                <a:rPr lang="en-US" sz="2100" b="1" dirty="0">
                  <a:solidFill>
                    <a:srgbClr val="013B43"/>
                  </a:solidFill>
                  <a:latin typeface="Bahnschrift Light Condensed" panose="020B0502040204020203" pitchFamily="34" charset="0"/>
                </a:rPr>
                <a:t>Let's talk about ads, together:</a:t>
              </a:r>
            </a:p>
          </p:txBody>
        </p:sp>
      </p:grpSp>
      <p:sp>
        <p:nvSpPr>
          <p:cNvPr id="55" name="Rectangle 54">
            <a:extLst>
              <a:ext uri="{FF2B5EF4-FFF2-40B4-BE49-F238E27FC236}">
                <a16:creationId xmlns:a16="http://schemas.microsoft.com/office/drawing/2014/main" id="{436164FD-20C0-E5C7-5F36-798B85FF19FD}"/>
              </a:ext>
            </a:extLst>
          </p:cNvPr>
          <p:cNvSpPr/>
          <p:nvPr/>
        </p:nvSpPr>
        <p:spPr>
          <a:xfrm>
            <a:off x="9759152" y="7436593"/>
            <a:ext cx="2471531" cy="140038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Meta prioritizes what ad to show you based on what advertisers' specification of their desired audience is, and Meta then match it to people who might be interested in that ad. </a:t>
            </a:r>
          </a:p>
        </p:txBody>
      </p:sp>
      <p:sp>
        <p:nvSpPr>
          <p:cNvPr id="56" name="Rectangle 55">
            <a:extLst>
              <a:ext uri="{FF2B5EF4-FFF2-40B4-BE49-F238E27FC236}">
                <a16:creationId xmlns:a16="http://schemas.microsoft.com/office/drawing/2014/main" id="{A96EAEF0-417A-D02C-C700-142C3D25791B}"/>
              </a:ext>
            </a:extLst>
          </p:cNvPr>
          <p:cNvSpPr/>
          <p:nvPr/>
        </p:nvSpPr>
        <p:spPr>
          <a:xfrm>
            <a:off x="9759153" y="6489448"/>
            <a:ext cx="4364868" cy="522451"/>
          </a:xfrm>
          <a:prstGeom prst="rect">
            <a:avLst/>
          </a:prstGeom>
          <a:noFill/>
          <a:ln>
            <a:noFill/>
          </a:ln>
        </p:spPr>
        <p:txBody>
          <a:bodyPr wrap="square" rtlCol="0">
            <a:spAutoFit/>
          </a:bodyPr>
          <a:lstStyle/>
          <a:p>
            <a:pPr>
              <a:lnSpc>
                <a:spcPct val="150000"/>
              </a:lnSpc>
            </a:pPr>
            <a:r>
              <a:rPr lang="en-US" sz="2100" b="1" dirty="0">
                <a:solidFill>
                  <a:srgbClr val="013B43"/>
                </a:solidFill>
                <a:latin typeface="Bahnschrift Light Condensed" panose="020B0502040204020203" pitchFamily="34" charset="0"/>
              </a:rPr>
              <a:t>Why you see a particular ad:</a:t>
            </a:r>
          </a:p>
        </p:txBody>
      </p:sp>
      <p:sp>
        <p:nvSpPr>
          <p:cNvPr id="61" name="Rectangle 60">
            <a:extLst>
              <a:ext uri="{FF2B5EF4-FFF2-40B4-BE49-F238E27FC236}">
                <a16:creationId xmlns:a16="http://schemas.microsoft.com/office/drawing/2014/main" id="{73C9C883-F594-5D60-1A29-3DECAB4B325B}"/>
              </a:ext>
            </a:extLst>
          </p:cNvPr>
          <p:cNvSpPr/>
          <p:nvPr/>
        </p:nvSpPr>
        <p:spPr>
          <a:xfrm>
            <a:off x="12487444" y="9823919"/>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Sources/References:</a:t>
            </a:r>
          </a:p>
        </p:txBody>
      </p:sp>
      <p:sp>
        <p:nvSpPr>
          <p:cNvPr id="63" name="Rectangle 62">
            <a:extLst>
              <a:ext uri="{FF2B5EF4-FFF2-40B4-BE49-F238E27FC236}">
                <a16:creationId xmlns:a16="http://schemas.microsoft.com/office/drawing/2014/main" id="{69B48FC5-24D6-00E7-F836-2DDD0CD0FFEE}"/>
              </a:ext>
            </a:extLst>
          </p:cNvPr>
          <p:cNvSpPr/>
          <p:nvPr/>
        </p:nvSpPr>
        <p:spPr>
          <a:xfrm>
            <a:off x="7659665" y="8600164"/>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Created by:</a:t>
            </a:r>
          </a:p>
        </p:txBody>
      </p:sp>
      <p:pic>
        <p:nvPicPr>
          <p:cNvPr id="69" name="Picture 68" descr="A qr code with a black background&#10;&#10;Description automatically generated">
            <a:extLst>
              <a:ext uri="{FF2B5EF4-FFF2-40B4-BE49-F238E27FC236}">
                <a16:creationId xmlns:a16="http://schemas.microsoft.com/office/drawing/2014/main" id="{6A86ABAA-8E25-CDB6-825D-9F56EE598D2C}"/>
              </a:ext>
            </a:extLst>
          </p:cNvPr>
          <p:cNvPicPr>
            <a:picLocks noChangeAspect="1"/>
          </p:cNvPicPr>
          <p:nvPr/>
        </p:nvPicPr>
        <p:blipFill rotWithShape="1">
          <a:blip r:embed="rId6">
            <a:extLst>
              <a:ext uri="{28A0092B-C50C-407E-A947-70E740481C1C}">
                <a14:useLocalDpi xmlns:a14="http://schemas.microsoft.com/office/drawing/2010/main" val="0"/>
              </a:ext>
            </a:extLst>
          </a:blip>
          <a:srcRect t="21659" b="11240"/>
          <a:stretch/>
        </p:blipFill>
        <p:spPr>
          <a:xfrm>
            <a:off x="7717337" y="8819519"/>
            <a:ext cx="1530830" cy="1087701"/>
          </a:xfrm>
          <a:prstGeom prst="rect">
            <a:avLst/>
          </a:prstGeom>
        </p:spPr>
      </p:pic>
      <p:sp>
        <p:nvSpPr>
          <p:cNvPr id="4" name="TextBox 3">
            <a:extLst>
              <a:ext uri="{FF2B5EF4-FFF2-40B4-BE49-F238E27FC236}">
                <a16:creationId xmlns:a16="http://schemas.microsoft.com/office/drawing/2014/main" id="{A1613415-D58F-9F17-DC04-36433E8D662E}"/>
              </a:ext>
            </a:extLst>
          </p:cNvPr>
          <p:cNvSpPr txBox="1"/>
          <p:nvPr/>
        </p:nvSpPr>
        <p:spPr>
          <a:xfrm>
            <a:off x="10386110" y="4789148"/>
            <a:ext cx="2292419"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above market average </a:t>
            </a:r>
          </a:p>
        </p:txBody>
      </p:sp>
      <p:pic>
        <p:nvPicPr>
          <p:cNvPr id="5" name="Picture 4">
            <a:extLst>
              <a:ext uri="{FF2B5EF4-FFF2-40B4-BE49-F238E27FC236}">
                <a16:creationId xmlns:a16="http://schemas.microsoft.com/office/drawing/2014/main" id="{92FC9F24-5E2A-82AF-6382-B68D109E6B06}"/>
              </a:ext>
            </a:extLst>
          </p:cNvPr>
          <p:cNvPicPr>
            <a:picLocks noChangeAspect="1"/>
          </p:cNvPicPr>
          <p:nvPr/>
        </p:nvPicPr>
        <p:blipFill>
          <a:blip r:embed="rId7"/>
          <a:srcRect l="18550" t="54001" r="24421"/>
          <a:stretch/>
        </p:blipFill>
        <p:spPr>
          <a:xfrm>
            <a:off x="13229395" y="4876837"/>
            <a:ext cx="231776" cy="265815"/>
          </a:xfrm>
          <a:prstGeom prst="rect">
            <a:avLst/>
          </a:prstGeom>
        </p:spPr>
      </p:pic>
      <p:pic>
        <p:nvPicPr>
          <p:cNvPr id="6" name="Picture 5">
            <a:extLst>
              <a:ext uri="{FF2B5EF4-FFF2-40B4-BE49-F238E27FC236}">
                <a16:creationId xmlns:a16="http://schemas.microsoft.com/office/drawing/2014/main" id="{043910FB-C374-E46E-3169-08492984C786}"/>
              </a:ext>
            </a:extLst>
          </p:cNvPr>
          <p:cNvPicPr>
            <a:picLocks noChangeAspect="1"/>
          </p:cNvPicPr>
          <p:nvPr/>
        </p:nvPicPr>
        <p:blipFill>
          <a:blip r:embed="rId7"/>
          <a:srcRect l="16270" r="22823" b="60747"/>
          <a:stretch/>
        </p:blipFill>
        <p:spPr>
          <a:xfrm>
            <a:off x="10124968" y="4916395"/>
            <a:ext cx="247536" cy="226837"/>
          </a:xfrm>
          <a:prstGeom prst="rect">
            <a:avLst/>
          </a:prstGeom>
        </p:spPr>
      </p:pic>
      <p:sp>
        <p:nvSpPr>
          <p:cNvPr id="7" name="TextBox 6">
            <a:extLst>
              <a:ext uri="{FF2B5EF4-FFF2-40B4-BE49-F238E27FC236}">
                <a16:creationId xmlns:a16="http://schemas.microsoft.com/office/drawing/2014/main" id="{7804264D-940A-9A92-0799-B3A75B498968}"/>
              </a:ext>
            </a:extLst>
          </p:cNvPr>
          <p:cNvSpPr txBox="1"/>
          <p:nvPr/>
        </p:nvSpPr>
        <p:spPr>
          <a:xfrm>
            <a:off x="13461171" y="4789148"/>
            <a:ext cx="2285680"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below market average </a:t>
            </a:r>
          </a:p>
        </p:txBody>
      </p:sp>
    </p:spTree>
    <p:extLst>
      <p:ext uri="{BB962C8B-B14F-4D97-AF65-F5344CB8AC3E}">
        <p14:creationId xmlns:p14="http://schemas.microsoft.com/office/powerpoint/2010/main" val="262620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69B71-2FF9-D7CB-9C7B-FE7920F451FC}"/>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50C5BD5D-AE6F-A9E1-75A0-ADCD2860B750}"/>
              </a:ext>
            </a:extLst>
          </p:cNvPr>
          <p:cNvSpPr txBox="1"/>
          <p:nvPr/>
        </p:nvSpPr>
        <p:spPr>
          <a:xfrm>
            <a:off x="9973210" y="842339"/>
            <a:ext cx="574400" cy="2064027"/>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sp>
        <p:nvSpPr>
          <p:cNvPr id="18" name="Rectangle: Rounded Corners 17">
            <a:extLst>
              <a:ext uri="{FF2B5EF4-FFF2-40B4-BE49-F238E27FC236}">
                <a16:creationId xmlns:a16="http://schemas.microsoft.com/office/drawing/2014/main" id="{778C47D2-D4C8-8FDB-A536-AB2023A86039}"/>
              </a:ext>
            </a:extLst>
          </p:cNvPr>
          <p:cNvSpPr/>
          <p:nvPr/>
        </p:nvSpPr>
        <p:spPr>
          <a:xfrm>
            <a:off x="9693209" y="99698"/>
            <a:ext cx="8465820"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9" name="Rectangle: Rounded Corners 18">
            <a:extLst>
              <a:ext uri="{FF2B5EF4-FFF2-40B4-BE49-F238E27FC236}">
                <a16:creationId xmlns:a16="http://schemas.microsoft.com/office/drawing/2014/main" id="{D3257283-F426-4C32-2F80-488890246A7D}"/>
              </a:ext>
            </a:extLst>
          </p:cNvPr>
          <p:cNvSpPr/>
          <p:nvPr/>
        </p:nvSpPr>
        <p:spPr>
          <a:xfrm>
            <a:off x="144780" y="99698"/>
            <a:ext cx="9340596"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22" name="TextBox 21">
            <a:extLst>
              <a:ext uri="{FF2B5EF4-FFF2-40B4-BE49-F238E27FC236}">
                <a16:creationId xmlns:a16="http://schemas.microsoft.com/office/drawing/2014/main" id="{A8F33AD5-909D-2EA8-5C83-A72DFA6FDA9E}"/>
              </a:ext>
            </a:extLst>
          </p:cNvPr>
          <p:cNvSpPr txBox="1"/>
          <p:nvPr/>
        </p:nvSpPr>
        <p:spPr>
          <a:xfrm>
            <a:off x="9864659" y="90703"/>
            <a:ext cx="458525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Regionální rozložení v Česku:</a:t>
            </a:r>
          </a:p>
        </p:txBody>
      </p:sp>
      <p:grpSp>
        <p:nvGrpSpPr>
          <p:cNvPr id="23" name="Group 22">
            <a:extLst>
              <a:ext uri="{FF2B5EF4-FFF2-40B4-BE49-F238E27FC236}">
                <a16:creationId xmlns:a16="http://schemas.microsoft.com/office/drawing/2014/main" id="{425E04C1-D908-DF0C-4952-E37C5E83BC6C}"/>
              </a:ext>
            </a:extLst>
          </p:cNvPr>
          <p:cNvGrpSpPr/>
          <p:nvPr/>
        </p:nvGrpSpPr>
        <p:grpSpPr>
          <a:xfrm>
            <a:off x="9954117" y="823427"/>
            <a:ext cx="578562" cy="2095659"/>
            <a:chOff x="6523247" y="489118"/>
            <a:chExt cx="385708" cy="1397106"/>
          </a:xfrm>
        </p:grpSpPr>
        <p:sp>
          <p:nvSpPr>
            <p:cNvPr id="24" name="Rectangle: Rounded Corners 23">
              <a:extLst>
                <a:ext uri="{FF2B5EF4-FFF2-40B4-BE49-F238E27FC236}">
                  <a16:creationId xmlns:a16="http://schemas.microsoft.com/office/drawing/2014/main" id="{89A4D698-CB42-A316-77FA-2C771D68A2EF}"/>
                </a:ext>
              </a:extLst>
            </p:cNvPr>
            <p:cNvSpPr/>
            <p:nvPr/>
          </p:nvSpPr>
          <p:spPr>
            <a:xfrm rot="10800000">
              <a:off x="6523247" y="511722"/>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5" name="TextBox 24">
              <a:extLst>
                <a:ext uri="{FF2B5EF4-FFF2-40B4-BE49-F238E27FC236}">
                  <a16:creationId xmlns:a16="http://schemas.microsoft.com/office/drawing/2014/main" id="{769869A5-DA9B-9B66-09BC-25BEC92C8EEF}"/>
                </a:ext>
              </a:extLst>
            </p:cNvPr>
            <p:cNvSpPr txBox="1"/>
            <p:nvPr/>
          </p:nvSpPr>
          <p:spPr>
            <a:xfrm>
              <a:off x="6526022" y="489118"/>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29" name="Rectangle: Rounded Corners 28">
            <a:extLst>
              <a:ext uri="{FF2B5EF4-FFF2-40B4-BE49-F238E27FC236}">
                <a16:creationId xmlns:a16="http://schemas.microsoft.com/office/drawing/2014/main" id="{0117E411-A5F0-9688-6329-39586C9E3181}"/>
              </a:ext>
            </a:extLst>
          </p:cNvPr>
          <p:cNvSpPr/>
          <p:nvPr/>
        </p:nvSpPr>
        <p:spPr>
          <a:xfrm>
            <a:off x="144781" y="3458816"/>
            <a:ext cx="4557617" cy="6728487"/>
          </a:xfrm>
          <a:prstGeom prst="roundRect">
            <a:avLst>
              <a:gd name="adj" fmla="val 519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31" name="Rectangle: Rounded Corners 30">
            <a:extLst>
              <a:ext uri="{FF2B5EF4-FFF2-40B4-BE49-F238E27FC236}">
                <a16:creationId xmlns:a16="http://schemas.microsoft.com/office/drawing/2014/main" id="{CDE284D5-015F-F272-A625-C383DE4D8492}"/>
              </a:ext>
            </a:extLst>
          </p:cNvPr>
          <p:cNvSpPr/>
          <p:nvPr/>
        </p:nvSpPr>
        <p:spPr>
          <a:xfrm>
            <a:off x="4870123" y="6559826"/>
            <a:ext cx="13288907" cy="36462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50" dirty="0"/>
              <a:t> </a:t>
            </a:r>
          </a:p>
        </p:txBody>
      </p:sp>
      <p:sp>
        <p:nvSpPr>
          <p:cNvPr id="32" name="Rectangle: Rounded Corners 31">
            <a:extLst>
              <a:ext uri="{FF2B5EF4-FFF2-40B4-BE49-F238E27FC236}">
                <a16:creationId xmlns:a16="http://schemas.microsoft.com/office/drawing/2014/main" id="{63D3BEED-0C13-E95C-172C-98973B8F8498}"/>
              </a:ext>
            </a:extLst>
          </p:cNvPr>
          <p:cNvSpPr/>
          <p:nvPr/>
        </p:nvSpPr>
        <p:spPr>
          <a:xfrm>
            <a:off x="13735879" y="3458816"/>
            <a:ext cx="4423151" cy="2961863"/>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Rounded Corners 32">
            <a:extLst>
              <a:ext uri="{FF2B5EF4-FFF2-40B4-BE49-F238E27FC236}">
                <a16:creationId xmlns:a16="http://schemas.microsoft.com/office/drawing/2014/main" id="{52677143-EF03-7BC9-B250-585FC8DEFB12}"/>
              </a:ext>
            </a:extLst>
          </p:cNvPr>
          <p:cNvSpPr/>
          <p:nvPr/>
        </p:nvSpPr>
        <p:spPr>
          <a:xfrm>
            <a:off x="4826692" y="3458816"/>
            <a:ext cx="8780216" cy="2961863"/>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0" name="Rectangle: Diagonal Corners Rounded 19">
            <a:extLst>
              <a:ext uri="{FF2B5EF4-FFF2-40B4-BE49-F238E27FC236}">
                <a16:creationId xmlns:a16="http://schemas.microsoft.com/office/drawing/2014/main" id="{437BCF86-09AC-17DC-5896-C842AF8A5773}"/>
              </a:ext>
            </a:extLst>
          </p:cNvPr>
          <p:cNvSpPr/>
          <p:nvPr/>
        </p:nvSpPr>
        <p:spPr>
          <a:xfrm>
            <a:off x="5131031" y="80967"/>
            <a:ext cx="4367776" cy="1966494"/>
          </a:xfrm>
          <a:prstGeom prst="round2DiagRect">
            <a:avLst>
              <a:gd name="adj1" fmla="val 0"/>
              <a:gd name="adj2" fmla="val 13971"/>
            </a:avLst>
          </a:prstGeom>
          <a:solidFill>
            <a:srgbClr val="FCECDC">
              <a:alpha val="66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013B43"/>
              </a:solidFill>
              <a:latin typeface="Bahnschrift Light Condensed" panose="020B0502040204020203" pitchFamily="34" charset="0"/>
            </a:endParaRPr>
          </a:p>
        </p:txBody>
      </p:sp>
      <p:sp>
        <p:nvSpPr>
          <p:cNvPr id="21" name="TextBox 20">
            <a:extLst>
              <a:ext uri="{FF2B5EF4-FFF2-40B4-BE49-F238E27FC236}">
                <a16:creationId xmlns:a16="http://schemas.microsoft.com/office/drawing/2014/main" id="{83E9B684-7C5D-10BA-EA76-853D6F4F4147}"/>
              </a:ext>
            </a:extLst>
          </p:cNvPr>
          <p:cNvSpPr txBox="1"/>
          <p:nvPr/>
        </p:nvSpPr>
        <p:spPr>
          <a:xfrm>
            <a:off x="5271664" y="607242"/>
            <a:ext cx="4155506" cy="1302280"/>
          </a:xfrm>
          <a:prstGeom prst="rect">
            <a:avLst/>
          </a:prstGeom>
          <a:noFill/>
        </p:spPr>
        <p:txBody>
          <a:bodyPr wrap="square" rtlCol="0">
            <a:spAutoFit/>
          </a:bodyPr>
          <a:lstStyle/>
          <a:p>
            <a:pPr>
              <a:lnSpc>
                <a:spcPct val="150000"/>
              </a:lnSpc>
            </a:pPr>
            <a:r>
              <a:rPr lang="pl-PL" sz="1350" b="1" dirty="0">
                <a:solidFill>
                  <a:srgbClr val="013B43"/>
                </a:solidFill>
                <a:latin typeface="Bahnschrift Light Condensed" panose="020B0502040204020203" pitchFamily="34" charset="0"/>
              </a:rPr>
              <a:t>Zobrazení = </a:t>
            </a:r>
            <a:r>
              <a:rPr lang="en-US" sz="1350" dirty="0">
                <a:solidFill>
                  <a:srgbClr val="013B43"/>
                </a:solidFill>
                <a:latin typeface="Bahnschrift Light Condensed" panose="020B0502040204020203" pitchFamily="34" charset="0"/>
              </a:rPr>
              <a:t>celkový </a:t>
            </a:r>
            <a:r>
              <a:rPr lang="pl-PL" sz="1350" dirty="0">
                <a:solidFill>
                  <a:srgbClr val="013B43"/>
                </a:solidFill>
                <a:latin typeface="Bahnschrift Light Condensed" panose="020B0502040204020203" pitchFamily="34" charset="0"/>
              </a:rPr>
              <a:t>počet zobrazení reklam</a:t>
            </a:r>
            <a:r>
              <a:rPr lang="en-US" sz="1350" dirty="0">
                <a:solidFill>
                  <a:srgbClr val="013B43"/>
                </a:solidFill>
                <a:latin typeface="Bahnschrift Light Condensed" panose="020B0502040204020203" pitchFamily="34" charset="0"/>
              </a:rPr>
              <a:t>y</a:t>
            </a:r>
            <a:r>
              <a:rPr lang="pl-PL" sz="1350" dirty="0">
                <a:solidFill>
                  <a:srgbClr val="013B43"/>
                </a:solidFill>
                <a:latin typeface="Bahnschrift Light Condensed" panose="020B0502040204020203" pitchFamily="34" charset="0"/>
              </a:rPr>
              <a:t> na obrazovce.</a:t>
            </a:r>
            <a:endParaRPr lang="en-US" sz="1350" dirty="0">
              <a:solidFill>
                <a:srgbClr val="013B43"/>
              </a:solidFill>
              <a:latin typeface="Bahnschrift Light Condensed" panose="020B0502040204020203" pitchFamily="34" charset="0"/>
            </a:endParaRPr>
          </a:p>
          <a:p>
            <a:pPr>
              <a:lnSpc>
                <a:spcPct val="150000"/>
              </a:lnSpc>
            </a:pPr>
            <a:r>
              <a:rPr lang="en-US" sz="1350" b="1" dirty="0">
                <a:solidFill>
                  <a:srgbClr val="013B43"/>
                </a:solidFill>
                <a:latin typeface="Bahnschrift Light Condensed" panose="020B0502040204020203" pitchFamily="34" charset="0"/>
              </a:rPr>
              <a:t>Výdaje =</a:t>
            </a:r>
            <a:r>
              <a:rPr lang="en-US" sz="1350" dirty="0">
                <a:solidFill>
                  <a:srgbClr val="013B43"/>
                </a:solidFill>
                <a:latin typeface="Bahnschrift Light Condensed" panose="020B0502040204020203" pitchFamily="34" charset="0"/>
              </a:rPr>
              <a:t> množství peněz vynaložených na provoz reklamy.</a:t>
            </a:r>
          </a:p>
          <a:p>
            <a:pPr>
              <a:lnSpc>
                <a:spcPct val="150000"/>
              </a:lnSpc>
            </a:pPr>
            <a:r>
              <a:rPr lang="en-US" sz="1350" b="1" dirty="0">
                <a:solidFill>
                  <a:srgbClr val="013B43"/>
                </a:solidFill>
                <a:latin typeface="Bahnschrift Light Condensed" panose="020B0502040204020203" pitchFamily="34" charset="0"/>
              </a:rPr>
              <a:t>Zásah = </a:t>
            </a:r>
            <a:r>
              <a:rPr lang="en-US" sz="1350" dirty="0">
                <a:solidFill>
                  <a:srgbClr val="013B43"/>
                </a:solidFill>
                <a:latin typeface="Bahnschrift Light Condensed" panose="020B0502040204020203" pitchFamily="34" charset="0"/>
              </a:rPr>
              <a:t>počet unikátních uživatelů, kterým se reklama zobrazí.</a:t>
            </a:r>
          </a:p>
          <a:p>
            <a:pPr>
              <a:lnSpc>
                <a:spcPct val="150000"/>
              </a:lnSpc>
            </a:pPr>
            <a:r>
              <a:rPr lang="en-US" sz="1350" b="1" dirty="0">
                <a:solidFill>
                  <a:srgbClr val="013B43"/>
                </a:solidFill>
                <a:latin typeface="Bahnschrift Light Condensed" panose="020B0502040204020203" pitchFamily="34" charset="0"/>
              </a:rPr>
              <a:t>Publikum = </a:t>
            </a:r>
            <a:r>
              <a:rPr lang="en-US" sz="1350" dirty="0">
                <a:solidFill>
                  <a:srgbClr val="013B43"/>
                </a:solidFill>
                <a:latin typeface="Bahnschrift Light Condensed" panose="020B0502040204020203" pitchFamily="34" charset="0"/>
              </a:rPr>
              <a:t>počet potenciálních uživatelů, na které inzerent cílí.</a:t>
            </a:r>
          </a:p>
        </p:txBody>
      </p:sp>
      <p:sp>
        <p:nvSpPr>
          <p:cNvPr id="39" name="Rectangle: Diagonal Corners Snipped 38">
            <a:extLst>
              <a:ext uri="{FF2B5EF4-FFF2-40B4-BE49-F238E27FC236}">
                <a16:creationId xmlns:a16="http://schemas.microsoft.com/office/drawing/2014/main" id="{D02C8735-F978-A44F-05FB-334F437A210B}"/>
              </a:ext>
            </a:extLst>
          </p:cNvPr>
          <p:cNvSpPr/>
          <p:nvPr/>
        </p:nvSpPr>
        <p:spPr>
          <a:xfrm>
            <a:off x="4766070" y="333904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Paretův princip založený na věku a nejlepší inzerenti</a:t>
            </a:r>
          </a:p>
        </p:txBody>
      </p:sp>
      <p:sp>
        <p:nvSpPr>
          <p:cNvPr id="40" name="Rectangle: Diagonal Corners Snipped 39">
            <a:extLst>
              <a:ext uri="{FF2B5EF4-FFF2-40B4-BE49-F238E27FC236}">
                <a16:creationId xmlns:a16="http://schemas.microsoft.com/office/drawing/2014/main" id="{C939459A-EA47-D193-1197-7A1F6D1B3756}"/>
              </a:ext>
            </a:extLst>
          </p:cNvPr>
          <p:cNvSpPr/>
          <p:nvPr/>
        </p:nvSpPr>
        <p:spPr>
          <a:xfrm>
            <a:off x="13833360" y="332579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Vývoj</a:t>
            </a:r>
            <a:r>
              <a:rPr lang="pl-PL" sz="1650" b="1" dirty="0">
                <a:solidFill>
                  <a:srgbClr val="013B43"/>
                </a:solidFill>
                <a:latin typeface="Bahnschrift Light Condensed" panose="020B0502040204020203" pitchFamily="34" charset="0"/>
              </a:rPr>
              <a:t> reklamy v průběhu času</a:t>
            </a:r>
            <a:endParaRPr lang="en-US" sz="1650" b="1" dirty="0">
              <a:solidFill>
                <a:srgbClr val="013B43"/>
              </a:solidFill>
              <a:latin typeface="Bahnschrift Light Condensed" panose="020B0502040204020203" pitchFamily="34" charset="0"/>
            </a:endParaRPr>
          </a:p>
        </p:txBody>
      </p:sp>
      <p:sp>
        <p:nvSpPr>
          <p:cNvPr id="46" name="Rectangle: Diagonal Corners Snipped 45">
            <a:extLst>
              <a:ext uri="{FF2B5EF4-FFF2-40B4-BE49-F238E27FC236}">
                <a16:creationId xmlns:a16="http://schemas.microsoft.com/office/drawing/2014/main" id="{DB054349-E278-212C-478D-2CABEA431C68}"/>
              </a:ext>
            </a:extLst>
          </p:cNvPr>
          <p:cNvSpPr/>
          <p:nvPr/>
        </p:nvSpPr>
        <p:spPr>
          <a:xfrm>
            <a:off x="164694" y="3339046"/>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Vývoj oproti předchozímu roku</a:t>
            </a:r>
          </a:p>
        </p:txBody>
      </p:sp>
      <p:sp>
        <p:nvSpPr>
          <p:cNvPr id="47" name="Rectangle: Diagonal Corners Snipped 46">
            <a:extLst>
              <a:ext uri="{FF2B5EF4-FFF2-40B4-BE49-F238E27FC236}">
                <a16:creationId xmlns:a16="http://schemas.microsoft.com/office/drawing/2014/main" id="{63973CD5-7FE8-50CC-6D90-4625BC59A3C1}"/>
              </a:ext>
            </a:extLst>
          </p:cNvPr>
          <p:cNvSpPr/>
          <p:nvPr/>
        </p:nvSpPr>
        <p:spPr>
          <a:xfrm>
            <a:off x="4847177" y="6543962"/>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Celkové statistiky jednotlivých inzerentů</a:t>
            </a:r>
          </a:p>
        </p:txBody>
      </p:sp>
      <p:sp>
        <p:nvSpPr>
          <p:cNvPr id="48" name="Rectangle: Diagonal Corners Snipped 47">
            <a:extLst>
              <a:ext uri="{FF2B5EF4-FFF2-40B4-BE49-F238E27FC236}">
                <a16:creationId xmlns:a16="http://schemas.microsoft.com/office/drawing/2014/main" id="{7D857DC2-8A99-885C-8648-75511DC9283F}"/>
              </a:ext>
            </a:extLst>
          </p:cNvPr>
          <p:cNvSpPr/>
          <p:nvPr/>
        </p:nvSpPr>
        <p:spPr>
          <a:xfrm>
            <a:off x="395250" y="687072"/>
            <a:ext cx="4474873"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Politická reklama v České republice</a:t>
            </a:r>
          </a:p>
        </p:txBody>
      </p:sp>
      <p:sp>
        <p:nvSpPr>
          <p:cNvPr id="59" name="Rectangle: Diagonal Corners Snipped 58">
            <a:extLst>
              <a:ext uri="{FF2B5EF4-FFF2-40B4-BE49-F238E27FC236}">
                <a16:creationId xmlns:a16="http://schemas.microsoft.com/office/drawing/2014/main" id="{ABBC0054-ABED-BACB-35F9-291919B462C1}"/>
              </a:ext>
            </a:extLst>
          </p:cNvPr>
          <p:cNvSpPr/>
          <p:nvPr/>
        </p:nvSpPr>
        <p:spPr>
          <a:xfrm>
            <a:off x="654828" y="1097889"/>
            <a:ext cx="4140339" cy="1432500"/>
          </a:xfrm>
          <a:prstGeom prst="snip2DiagRect">
            <a:avLst>
              <a:gd name="adj1" fmla="val 0"/>
              <a:gd name="adj2" fmla="val 16667"/>
            </a:avLst>
          </a:prstGeom>
          <a:noFill/>
        </p:spPr>
        <p:txBody>
          <a:bodyPr wrap="square" rtlCol="0">
            <a:spAutoFit/>
          </a:bodyPr>
          <a:lstStyle/>
          <a:p>
            <a:pPr algn="l">
              <a:buNone/>
            </a:pPr>
            <a:r>
              <a:rPr lang="en-US" sz="1200" dirty="0">
                <a:solidFill>
                  <a:srgbClr val="013B43"/>
                </a:solidFill>
                <a:latin typeface="Bahnschrift Light Condensed" panose="020B0502040204020203" pitchFamily="34" charset="0"/>
              </a:rPr>
              <a:t>Když se na platformách Meta objevují reklamy týkající se společenských témat, voleb nebo politiky, musí obsahovat informace o tom, kdo je zaplatil. Dále je vyžadována dodatečná transparentnost ohledně výdajů, dosahu a subjektů, které tyto reklamy financují.</a:t>
            </a:r>
          </a:p>
          <a:p>
            <a:pPr>
              <a:buNone/>
            </a:pPr>
            <a:br>
              <a:rPr lang="en-US" sz="1200" dirty="0"/>
            </a:br>
            <a:endParaRPr lang="en-US" sz="1200" dirty="0">
              <a:solidFill>
                <a:srgbClr val="013B43"/>
              </a:solidFill>
              <a:latin typeface="Bahnschrift Light Condensed" panose="020B0502040204020203" pitchFamily="34" charset="0"/>
            </a:endParaRPr>
          </a:p>
        </p:txBody>
      </p:sp>
      <p:cxnSp>
        <p:nvCxnSpPr>
          <p:cNvPr id="60" name="Straight Connector 59">
            <a:extLst>
              <a:ext uri="{FF2B5EF4-FFF2-40B4-BE49-F238E27FC236}">
                <a16:creationId xmlns:a16="http://schemas.microsoft.com/office/drawing/2014/main" id="{15552D50-2A06-68A3-CEA4-2EB7C75B3908}"/>
              </a:ext>
            </a:extLst>
          </p:cNvPr>
          <p:cNvCxnSpPr>
            <a:cxnSpLocks/>
          </p:cNvCxnSpPr>
          <p:nvPr/>
        </p:nvCxnSpPr>
        <p:spPr>
          <a:xfrm>
            <a:off x="9021524" y="3683168"/>
            <a:ext cx="411957" cy="0"/>
          </a:xfrm>
          <a:prstGeom prst="line">
            <a:avLst/>
          </a:prstGeom>
          <a:ln w="50800" cmpd="sng">
            <a:solidFill>
              <a:srgbClr val="002060"/>
            </a:solidFill>
            <a:round/>
          </a:ln>
        </p:spPr>
        <p:style>
          <a:lnRef idx="1">
            <a:schemeClr val="accent1"/>
          </a:lnRef>
          <a:fillRef idx="0">
            <a:schemeClr val="accent1"/>
          </a:fillRef>
          <a:effectRef idx="0">
            <a:schemeClr val="accent1"/>
          </a:effectRef>
          <a:fontRef idx="minor">
            <a:schemeClr val="tx1"/>
          </a:fontRef>
        </p:style>
      </p:cxnSp>
      <p:sp>
        <p:nvSpPr>
          <p:cNvPr id="61" name="Rectangle: Diagonal Corners Snipped 60">
            <a:extLst>
              <a:ext uri="{FF2B5EF4-FFF2-40B4-BE49-F238E27FC236}">
                <a16:creationId xmlns:a16="http://schemas.microsoft.com/office/drawing/2014/main" id="{6EB42C1B-3DF4-1295-F038-725AF02D3902}"/>
              </a:ext>
            </a:extLst>
          </p:cNvPr>
          <p:cNvSpPr/>
          <p:nvPr/>
        </p:nvSpPr>
        <p:spPr>
          <a:xfrm>
            <a:off x="9087658" y="3410696"/>
            <a:ext cx="1423832" cy="558194"/>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200" dirty="0">
                <a:solidFill>
                  <a:srgbClr val="013B43"/>
                </a:solidFill>
              </a:rPr>
              <a:t>80/20 linie</a:t>
            </a:r>
          </a:p>
        </p:txBody>
      </p:sp>
      <p:sp>
        <p:nvSpPr>
          <p:cNvPr id="6" name="Rectangle: Diagonal Corners Snipped 5">
            <a:extLst>
              <a:ext uri="{FF2B5EF4-FFF2-40B4-BE49-F238E27FC236}">
                <a16:creationId xmlns:a16="http://schemas.microsoft.com/office/drawing/2014/main" id="{7166C590-6DFA-5EE7-D5FE-0AE17E390B55}"/>
              </a:ext>
            </a:extLst>
          </p:cNvPr>
          <p:cNvSpPr/>
          <p:nvPr/>
        </p:nvSpPr>
        <p:spPr>
          <a:xfrm>
            <a:off x="164694" y="565552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10 nejlepších v každé doméně</a:t>
            </a:r>
          </a:p>
        </p:txBody>
      </p:sp>
      <p:sp>
        <p:nvSpPr>
          <p:cNvPr id="7" name="TextBox 6">
            <a:extLst>
              <a:ext uri="{FF2B5EF4-FFF2-40B4-BE49-F238E27FC236}">
                <a16:creationId xmlns:a16="http://schemas.microsoft.com/office/drawing/2014/main" id="{A7443A13-C9A1-4284-1124-803EA4A45BC3}"/>
              </a:ext>
            </a:extLst>
          </p:cNvPr>
          <p:cNvSpPr txBox="1"/>
          <p:nvPr/>
        </p:nvSpPr>
        <p:spPr>
          <a:xfrm>
            <a:off x="8408148" y="6480279"/>
            <a:ext cx="4585253" cy="367408"/>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Konverze = </a:t>
            </a:r>
            <a:r>
              <a:rPr lang="en-US" sz="1350" dirty="0">
                <a:solidFill>
                  <a:srgbClr val="013B43"/>
                </a:solidFill>
                <a:latin typeface="Bahnschrift Light Condensed" panose="020B0502040204020203" pitchFamily="34" charset="0"/>
              </a:rPr>
              <a:t>přesnost oslovení cílové skupiny</a:t>
            </a:r>
          </a:p>
        </p:txBody>
      </p:sp>
      <p:sp>
        <p:nvSpPr>
          <p:cNvPr id="8" name="TextBox 7">
            <a:extLst>
              <a:ext uri="{FF2B5EF4-FFF2-40B4-BE49-F238E27FC236}">
                <a16:creationId xmlns:a16="http://schemas.microsoft.com/office/drawing/2014/main" id="{3DFBEB87-1F42-E453-DEFA-99998CA1D659}"/>
              </a:ext>
            </a:extLst>
          </p:cNvPr>
          <p:cNvSpPr txBox="1"/>
          <p:nvPr/>
        </p:nvSpPr>
        <p:spPr>
          <a:xfrm>
            <a:off x="15866610" y="6474380"/>
            <a:ext cx="2292419" cy="364652"/>
          </a:xfrm>
          <a:prstGeom prst="rect">
            <a:avLst/>
          </a:prstGeom>
          <a:noFill/>
        </p:spPr>
        <p:txBody>
          <a:bodyPr wrap="square" rtlCol="0">
            <a:spAutoFit/>
          </a:bodyPr>
          <a:lstStyle/>
          <a:p>
            <a:pPr>
              <a:lnSpc>
                <a:spcPct val="150000"/>
              </a:lnSpc>
            </a:pPr>
            <a:r>
              <a:rPr lang="pl-PL" sz="1350" dirty="0">
                <a:solidFill>
                  <a:srgbClr val="013B43"/>
                </a:solidFill>
                <a:latin typeface="Bahnschrift Light Condensed" panose="020B0502040204020203" pitchFamily="34" charset="0"/>
              </a:rPr>
              <a:t>= Hodnota je nad průměrem trhu</a:t>
            </a:r>
            <a:endParaRPr lang="en-US" sz="1350" dirty="0">
              <a:solidFill>
                <a:srgbClr val="013B43"/>
              </a:solidFill>
              <a:latin typeface="Bahnschrift Light Condensed" panose="020B0502040204020203" pitchFamily="34" charset="0"/>
            </a:endParaRPr>
          </a:p>
        </p:txBody>
      </p:sp>
      <p:pic>
        <p:nvPicPr>
          <p:cNvPr id="9" name="Picture 8">
            <a:extLst>
              <a:ext uri="{FF2B5EF4-FFF2-40B4-BE49-F238E27FC236}">
                <a16:creationId xmlns:a16="http://schemas.microsoft.com/office/drawing/2014/main" id="{83559F8B-2F79-4263-757E-690ACD688D65}"/>
              </a:ext>
            </a:extLst>
          </p:cNvPr>
          <p:cNvPicPr>
            <a:picLocks noChangeAspect="1"/>
          </p:cNvPicPr>
          <p:nvPr/>
        </p:nvPicPr>
        <p:blipFill>
          <a:blip r:embed="rId2"/>
          <a:srcRect l="18550" t="54001" r="24421"/>
          <a:stretch/>
        </p:blipFill>
        <p:spPr>
          <a:xfrm>
            <a:off x="15625763" y="6793889"/>
            <a:ext cx="231776" cy="265815"/>
          </a:xfrm>
          <a:prstGeom prst="rect">
            <a:avLst/>
          </a:prstGeom>
        </p:spPr>
      </p:pic>
      <p:pic>
        <p:nvPicPr>
          <p:cNvPr id="10" name="Picture 9">
            <a:extLst>
              <a:ext uri="{FF2B5EF4-FFF2-40B4-BE49-F238E27FC236}">
                <a16:creationId xmlns:a16="http://schemas.microsoft.com/office/drawing/2014/main" id="{B19CFF74-2081-5823-F366-0869C9E47F0A}"/>
              </a:ext>
            </a:extLst>
          </p:cNvPr>
          <p:cNvPicPr>
            <a:picLocks noChangeAspect="1"/>
          </p:cNvPicPr>
          <p:nvPr/>
        </p:nvPicPr>
        <p:blipFill>
          <a:blip r:embed="rId2"/>
          <a:srcRect l="16270" r="22823" b="60747"/>
          <a:stretch/>
        </p:blipFill>
        <p:spPr>
          <a:xfrm>
            <a:off x="15605468" y="6601627"/>
            <a:ext cx="247536" cy="226837"/>
          </a:xfrm>
          <a:prstGeom prst="rect">
            <a:avLst/>
          </a:prstGeom>
        </p:spPr>
      </p:pic>
      <p:sp>
        <p:nvSpPr>
          <p:cNvPr id="11" name="TextBox 10">
            <a:extLst>
              <a:ext uri="{FF2B5EF4-FFF2-40B4-BE49-F238E27FC236}">
                <a16:creationId xmlns:a16="http://schemas.microsoft.com/office/drawing/2014/main" id="{8DDA38E6-4A5D-6F66-C45E-DE3CE00DF2AE}"/>
              </a:ext>
            </a:extLst>
          </p:cNvPr>
          <p:cNvSpPr txBox="1"/>
          <p:nvPr/>
        </p:nvSpPr>
        <p:spPr>
          <a:xfrm>
            <a:off x="15857539" y="6706200"/>
            <a:ext cx="2285680" cy="364652"/>
          </a:xfrm>
          <a:prstGeom prst="rect">
            <a:avLst/>
          </a:prstGeom>
          <a:noFill/>
        </p:spPr>
        <p:txBody>
          <a:bodyPr wrap="square" rtlCol="0">
            <a:spAutoFit/>
          </a:bodyPr>
          <a:lstStyle/>
          <a:p>
            <a:pPr>
              <a:lnSpc>
                <a:spcPct val="150000"/>
              </a:lnSpc>
            </a:pPr>
            <a:r>
              <a:rPr lang="pl-PL" sz="1350" dirty="0">
                <a:solidFill>
                  <a:srgbClr val="013B43"/>
                </a:solidFill>
                <a:latin typeface="Bahnschrift Light Condensed" panose="020B0502040204020203" pitchFamily="34" charset="0"/>
              </a:rPr>
              <a:t>= Hodnota je pod průměrem trhu</a:t>
            </a:r>
            <a:endParaRPr lang="en-US" sz="1350" dirty="0">
              <a:solidFill>
                <a:srgbClr val="013B43"/>
              </a:solidFill>
              <a:latin typeface="Bahnschrift Light Condensed" panose="020B0502040204020203" pitchFamily="34" charset="0"/>
            </a:endParaRPr>
          </a:p>
        </p:txBody>
      </p:sp>
      <p:sp>
        <p:nvSpPr>
          <p:cNvPr id="12" name="TextBox 11">
            <a:extLst>
              <a:ext uri="{FF2B5EF4-FFF2-40B4-BE49-F238E27FC236}">
                <a16:creationId xmlns:a16="http://schemas.microsoft.com/office/drawing/2014/main" id="{87354544-ED87-37E2-E65D-1A3FDB84A09F}"/>
              </a:ext>
            </a:extLst>
          </p:cNvPr>
          <p:cNvSpPr txBox="1"/>
          <p:nvPr/>
        </p:nvSpPr>
        <p:spPr>
          <a:xfrm>
            <a:off x="8408148" y="6706200"/>
            <a:ext cx="4585253" cy="367408"/>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Poměr zásahu = </a:t>
            </a:r>
            <a:r>
              <a:rPr lang="en-US" sz="1350" dirty="0">
                <a:solidFill>
                  <a:srgbClr val="013B43"/>
                </a:solidFill>
                <a:latin typeface="Bahnschrift Light Condensed" panose="020B0502040204020203" pitchFamily="34" charset="0"/>
              </a:rPr>
              <a:t>průměrný počet zobrazení reklamy jednotlivci</a:t>
            </a:r>
          </a:p>
        </p:txBody>
      </p:sp>
    </p:spTree>
    <p:extLst>
      <p:ext uri="{BB962C8B-B14F-4D97-AF65-F5344CB8AC3E}">
        <p14:creationId xmlns:p14="http://schemas.microsoft.com/office/powerpoint/2010/main" val="379427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97402-C676-554F-463A-EB0737100432}"/>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7D4127A9-68C9-5C64-57DE-3D7759A79EFD}"/>
              </a:ext>
            </a:extLst>
          </p:cNvPr>
          <p:cNvSpPr txBox="1"/>
          <p:nvPr/>
        </p:nvSpPr>
        <p:spPr>
          <a:xfrm>
            <a:off x="9973210" y="842339"/>
            <a:ext cx="574400" cy="2064027"/>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sp>
        <p:nvSpPr>
          <p:cNvPr id="6" name="Rectangle: Rounded Corners 5">
            <a:extLst>
              <a:ext uri="{FF2B5EF4-FFF2-40B4-BE49-F238E27FC236}">
                <a16:creationId xmlns:a16="http://schemas.microsoft.com/office/drawing/2014/main" id="{A663E387-6441-26F1-14A9-4A05EF6A1404}"/>
              </a:ext>
            </a:extLst>
          </p:cNvPr>
          <p:cNvSpPr/>
          <p:nvPr/>
        </p:nvSpPr>
        <p:spPr>
          <a:xfrm>
            <a:off x="11155680" y="6859553"/>
            <a:ext cx="6987540" cy="3327751"/>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7" name="Rectangle: Rounded Corners 6">
            <a:extLst>
              <a:ext uri="{FF2B5EF4-FFF2-40B4-BE49-F238E27FC236}">
                <a16:creationId xmlns:a16="http://schemas.microsoft.com/office/drawing/2014/main" id="{B62C37AC-E26E-F70C-88B8-B4FFB734AD80}"/>
              </a:ext>
            </a:extLst>
          </p:cNvPr>
          <p:cNvSpPr/>
          <p:nvPr/>
        </p:nvSpPr>
        <p:spPr>
          <a:xfrm>
            <a:off x="5180811" y="6859553"/>
            <a:ext cx="5853093" cy="3327751"/>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8" name="Rectangle: Rounded Corners 7">
            <a:extLst>
              <a:ext uri="{FF2B5EF4-FFF2-40B4-BE49-F238E27FC236}">
                <a16:creationId xmlns:a16="http://schemas.microsoft.com/office/drawing/2014/main" id="{90DEDB23-2042-7129-251F-A0442C72C97C}"/>
              </a:ext>
            </a:extLst>
          </p:cNvPr>
          <p:cNvSpPr/>
          <p:nvPr/>
        </p:nvSpPr>
        <p:spPr>
          <a:xfrm>
            <a:off x="144780" y="2647951"/>
            <a:ext cx="4930140" cy="7539354"/>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0" name="Rectangle: Rounded Corners 9">
            <a:extLst>
              <a:ext uri="{FF2B5EF4-FFF2-40B4-BE49-F238E27FC236}">
                <a16:creationId xmlns:a16="http://schemas.microsoft.com/office/drawing/2014/main" id="{6883D639-97C4-E4FB-67CB-7B1851630795}"/>
              </a:ext>
            </a:extLst>
          </p:cNvPr>
          <p:cNvSpPr/>
          <p:nvPr/>
        </p:nvSpPr>
        <p:spPr>
          <a:xfrm>
            <a:off x="5180812" y="3719565"/>
            <a:ext cx="4370573" cy="29755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Rectangle: Rounded Corners 11">
            <a:extLst>
              <a:ext uri="{FF2B5EF4-FFF2-40B4-BE49-F238E27FC236}">
                <a16:creationId xmlns:a16="http://schemas.microsoft.com/office/drawing/2014/main" id="{671120D8-B82D-C4D0-55FB-EB60DF59C727}"/>
              </a:ext>
            </a:extLst>
          </p:cNvPr>
          <p:cNvSpPr/>
          <p:nvPr/>
        </p:nvSpPr>
        <p:spPr>
          <a:xfrm>
            <a:off x="9677400" y="3719565"/>
            <a:ext cx="8465820" cy="29755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3" name="Rectangle: Rounded Corners 12">
            <a:extLst>
              <a:ext uri="{FF2B5EF4-FFF2-40B4-BE49-F238E27FC236}">
                <a16:creationId xmlns:a16="http://schemas.microsoft.com/office/drawing/2014/main" id="{60B94E30-FB63-58EC-CFBA-E891879550D3}"/>
              </a:ext>
            </a:extLst>
          </p:cNvPr>
          <p:cNvSpPr/>
          <p:nvPr/>
        </p:nvSpPr>
        <p:spPr>
          <a:xfrm>
            <a:off x="9693209" y="99697"/>
            <a:ext cx="8465820" cy="345538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0" name="Rectangle: Diagonal Corners Snipped 29">
            <a:extLst>
              <a:ext uri="{FF2B5EF4-FFF2-40B4-BE49-F238E27FC236}">
                <a16:creationId xmlns:a16="http://schemas.microsoft.com/office/drawing/2014/main" id="{C9D1D348-060B-FF19-8F76-57218C624624}"/>
              </a:ext>
            </a:extLst>
          </p:cNvPr>
          <p:cNvSpPr/>
          <p:nvPr/>
        </p:nvSpPr>
        <p:spPr>
          <a:xfrm>
            <a:off x="11261571" y="6784618"/>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Rozložení dle pohlaví</a:t>
            </a:r>
          </a:p>
        </p:txBody>
      </p:sp>
      <p:sp>
        <p:nvSpPr>
          <p:cNvPr id="31" name="Rectangle: Diagonal Corners Snipped 30">
            <a:extLst>
              <a:ext uri="{FF2B5EF4-FFF2-40B4-BE49-F238E27FC236}">
                <a16:creationId xmlns:a16="http://schemas.microsoft.com/office/drawing/2014/main" id="{2BAE1167-05CB-421E-E802-DCD90A0CF19B}"/>
              </a:ext>
            </a:extLst>
          </p:cNvPr>
          <p:cNvSpPr/>
          <p:nvPr/>
        </p:nvSpPr>
        <p:spPr>
          <a:xfrm>
            <a:off x="15721483" y="6815098"/>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Ženy </a:t>
            </a:r>
          </a:p>
        </p:txBody>
      </p:sp>
      <p:sp>
        <p:nvSpPr>
          <p:cNvPr id="32" name="Oval 31">
            <a:extLst>
              <a:ext uri="{FF2B5EF4-FFF2-40B4-BE49-F238E27FC236}">
                <a16:creationId xmlns:a16="http://schemas.microsoft.com/office/drawing/2014/main" id="{5CE54CF0-4E2C-B654-7671-4AEB4903673B}"/>
              </a:ext>
            </a:extLst>
          </p:cNvPr>
          <p:cNvSpPr/>
          <p:nvPr/>
        </p:nvSpPr>
        <p:spPr>
          <a:xfrm>
            <a:off x="15887241" y="7011953"/>
            <a:ext cx="171450" cy="171450"/>
          </a:xfrm>
          <a:prstGeom prst="ellipse">
            <a:avLst/>
          </a:prstGeom>
          <a:solidFill>
            <a:srgbClr val="F9B0C1"/>
          </a:solidFill>
          <a:ln>
            <a:solidFill>
              <a:srgbClr val="F9B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Diagonal Corners Snipped 32">
            <a:extLst>
              <a:ext uri="{FF2B5EF4-FFF2-40B4-BE49-F238E27FC236}">
                <a16:creationId xmlns:a16="http://schemas.microsoft.com/office/drawing/2014/main" id="{96797FEA-F8F3-8E4C-A714-E3FEB677538D}"/>
              </a:ext>
            </a:extLst>
          </p:cNvPr>
          <p:cNvSpPr/>
          <p:nvPr/>
        </p:nvSpPr>
        <p:spPr>
          <a:xfrm>
            <a:off x="16769416" y="6815098"/>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Muži</a:t>
            </a:r>
            <a:endParaRPr lang="en-US" sz="1500" dirty="0">
              <a:solidFill>
                <a:srgbClr val="013B43"/>
              </a:solidFill>
            </a:endParaRPr>
          </a:p>
        </p:txBody>
      </p:sp>
      <p:sp>
        <p:nvSpPr>
          <p:cNvPr id="34" name="Oval 33">
            <a:extLst>
              <a:ext uri="{FF2B5EF4-FFF2-40B4-BE49-F238E27FC236}">
                <a16:creationId xmlns:a16="http://schemas.microsoft.com/office/drawing/2014/main" id="{277BA2DD-D05A-3C23-361A-FDA165A485C2}"/>
              </a:ext>
            </a:extLst>
          </p:cNvPr>
          <p:cNvSpPr/>
          <p:nvPr/>
        </p:nvSpPr>
        <p:spPr>
          <a:xfrm>
            <a:off x="16959663" y="7011953"/>
            <a:ext cx="171450" cy="171450"/>
          </a:xfrm>
          <a:prstGeom prst="ellipse">
            <a:avLst/>
          </a:prstGeom>
          <a:solidFill>
            <a:srgbClr val="A4D6EF"/>
          </a:solidFill>
          <a:ln>
            <a:solidFill>
              <a:srgbClr val="A4D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 name="Rectangle: Rounded Corners 1">
            <a:extLst>
              <a:ext uri="{FF2B5EF4-FFF2-40B4-BE49-F238E27FC236}">
                <a16:creationId xmlns:a16="http://schemas.microsoft.com/office/drawing/2014/main" id="{DF75879C-7FF3-49E0-06A4-08883BE2AE26}"/>
              </a:ext>
            </a:extLst>
          </p:cNvPr>
          <p:cNvSpPr/>
          <p:nvPr/>
        </p:nvSpPr>
        <p:spPr>
          <a:xfrm>
            <a:off x="144780" y="99697"/>
            <a:ext cx="9406605" cy="345538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b="1" dirty="0">
              <a:solidFill>
                <a:srgbClr val="013B43"/>
              </a:solidFill>
              <a:latin typeface="Bahnschrift Light Condensed" panose="020B0502040204020203" pitchFamily="34" charset="0"/>
            </a:endParaRPr>
          </a:p>
          <a:p>
            <a:r>
              <a:rPr lang="en-US" b="1" dirty="0">
                <a:solidFill>
                  <a:srgbClr val="013B43"/>
                </a:solidFill>
                <a:latin typeface="Bahnschrift Light Condensed" panose="020B0502040204020203" pitchFamily="34" charset="0"/>
              </a:rPr>
              <a:t> </a:t>
            </a:r>
            <a:endParaRPr lang="en-US" sz="1000" b="1" dirty="0">
              <a:solidFill>
                <a:srgbClr val="013B43"/>
              </a:solidFill>
              <a:latin typeface="Bahnschrift Light Condensed" panose="020B0502040204020203" pitchFamily="34" charset="0"/>
            </a:endParaRPr>
          </a:p>
          <a:p>
            <a:r>
              <a:rPr lang="en-US" sz="2100" b="1" dirty="0">
                <a:solidFill>
                  <a:srgbClr val="013B43"/>
                </a:solidFill>
                <a:latin typeface="Bahnschrift Light Condensed" panose="020B0502040204020203" pitchFamily="34" charset="0"/>
              </a:rPr>
              <a:t>Vyberte stránku ze seznamu:</a:t>
            </a:r>
          </a:p>
        </p:txBody>
      </p:sp>
      <p:sp>
        <p:nvSpPr>
          <p:cNvPr id="20" name="TextBox 19">
            <a:extLst>
              <a:ext uri="{FF2B5EF4-FFF2-40B4-BE49-F238E27FC236}">
                <a16:creationId xmlns:a16="http://schemas.microsoft.com/office/drawing/2014/main" id="{F017369F-715F-A26E-F15F-62DF3FF28557}"/>
              </a:ext>
            </a:extLst>
          </p:cNvPr>
          <p:cNvSpPr txBox="1"/>
          <p:nvPr/>
        </p:nvSpPr>
        <p:spPr>
          <a:xfrm>
            <a:off x="9864659" y="34296"/>
            <a:ext cx="458525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Regionální rozložení v Česku</a:t>
            </a:r>
          </a:p>
        </p:txBody>
      </p:sp>
      <p:grpSp>
        <p:nvGrpSpPr>
          <p:cNvPr id="24" name="Group 23">
            <a:extLst>
              <a:ext uri="{FF2B5EF4-FFF2-40B4-BE49-F238E27FC236}">
                <a16:creationId xmlns:a16="http://schemas.microsoft.com/office/drawing/2014/main" id="{0E40F79C-ECB1-6F54-77E6-7EA19311DDC1}"/>
              </a:ext>
            </a:extLst>
          </p:cNvPr>
          <p:cNvGrpSpPr/>
          <p:nvPr/>
        </p:nvGrpSpPr>
        <p:grpSpPr>
          <a:xfrm>
            <a:off x="9954117" y="823427"/>
            <a:ext cx="578562" cy="2095659"/>
            <a:chOff x="6523247" y="489118"/>
            <a:chExt cx="385708" cy="1397106"/>
          </a:xfrm>
        </p:grpSpPr>
        <p:sp>
          <p:nvSpPr>
            <p:cNvPr id="25" name="Rectangle: Rounded Corners 24">
              <a:extLst>
                <a:ext uri="{FF2B5EF4-FFF2-40B4-BE49-F238E27FC236}">
                  <a16:creationId xmlns:a16="http://schemas.microsoft.com/office/drawing/2014/main" id="{86BF22BA-BBAC-CFE9-FFE0-F39242D1E637}"/>
                </a:ext>
              </a:extLst>
            </p:cNvPr>
            <p:cNvSpPr/>
            <p:nvPr/>
          </p:nvSpPr>
          <p:spPr>
            <a:xfrm rot="10800000">
              <a:off x="6523247" y="511722"/>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6" name="TextBox 25">
              <a:extLst>
                <a:ext uri="{FF2B5EF4-FFF2-40B4-BE49-F238E27FC236}">
                  <a16:creationId xmlns:a16="http://schemas.microsoft.com/office/drawing/2014/main" id="{891E5C71-A4B2-EE14-6470-209E368736EE}"/>
                </a:ext>
              </a:extLst>
            </p:cNvPr>
            <p:cNvSpPr txBox="1"/>
            <p:nvPr/>
          </p:nvSpPr>
          <p:spPr>
            <a:xfrm>
              <a:off x="6526022" y="489118"/>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5" name="Rectangle: Diagonal Corners Snipped 4">
            <a:extLst>
              <a:ext uri="{FF2B5EF4-FFF2-40B4-BE49-F238E27FC236}">
                <a16:creationId xmlns:a16="http://schemas.microsoft.com/office/drawing/2014/main" id="{C9DE5366-D9F7-57F6-5D8F-DC14C63C7048}"/>
              </a:ext>
            </a:extLst>
          </p:cNvPr>
          <p:cNvSpPr/>
          <p:nvPr/>
        </p:nvSpPr>
        <p:spPr>
          <a:xfrm>
            <a:off x="5180811" y="6784618"/>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Porovnání napříč věkovými skupinami</a:t>
            </a:r>
          </a:p>
        </p:txBody>
      </p:sp>
      <p:sp>
        <p:nvSpPr>
          <p:cNvPr id="16" name="Rectangle: Diagonal Corners Snipped 15">
            <a:extLst>
              <a:ext uri="{FF2B5EF4-FFF2-40B4-BE49-F238E27FC236}">
                <a16:creationId xmlns:a16="http://schemas.microsoft.com/office/drawing/2014/main" id="{F146F538-2F00-FC72-6FC1-E5C8B71FBA1E}"/>
              </a:ext>
            </a:extLst>
          </p:cNvPr>
          <p:cNvSpPr/>
          <p:nvPr/>
        </p:nvSpPr>
        <p:spPr>
          <a:xfrm>
            <a:off x="5180811" y="3679755"/>
            <a:ext cx="4503894" cy="513543"/>
          </a:xfrm>
          <a:prstGeom prst="snip2DiagRect">
            <a:avLst>
              <a:gd name="adj1" fmla="val 0"/>
              <a:gd name="adj2" fmla="val 16667"/>
            </a:avLst>
          </a:prstGeom>
          <a:noFill/>
        </p:spPr>
        <p:txBody>
          <a:bodyPr wrap="square" rtlCol="0">
            <a:spAutoFit/>
          </a:bodyPr>
          <a:lstStyle/>
          <a:p>
            <a:pPr>
              <a:lnSpc>
                <a:spcPct val="150000"/>
              </a:lnSpc>
            </a:pPr>
            <a:r>
              <a:rPr lang="pt-BR" sz="1650" b="1" dirty="0">
                <a:solidFill>
                  <a:srgbClr val="013B43"/>
                </a:solidFill>
                <a:latin typeface="Bahnschrift Light Condensed" panose="020B0502040204020203" pitchFamily="34" charset="0"/>
              </a:rPr>
              <a:t>O čem se píše nejvíce</a:t>
            </a:r>
            <a:endParaRPr lang="en-US" sz="1650" b="1" dirty="0">
              <a:solidFill>
                <a:srgbClr val="013B43"/>
              </a:solidFill>
              <a:latin typeface="Bahnschrift Light Condensed" panose="020B0502040204020203" pitchFamily="34" charset="0"/>
            </a:endParaRPr>
          </a:p>
        </p:txBody>
      </p:sp>
      <p:sp>
        <p:nvSpPr>
          <p:cNvPr id="29" name="TextBox 28">
            <a:extLst>
              <a:ext uri="{FF2B5EF4-FFF2-40B4-BE49-F238E27FC236}">
                <a16:creationId xmlns:a16="http://schemas.microsoft.com/office/drawing/2014/main" id="{9B05EE6E-49B9-437D-4EF7-9A0CF639C7DA}"/>
              </a:ext>
            </a:extLst>
          </p:cNvPr>
          <p:cNvSpPr txBox="1"/>
          <p:nvPr/>
        </p:nvSpPr>
        <p:spPr>
          <a:xfrm>
            <a:off x="4966132" y="99695"/>
            <a:ext cx="4585253" cy="501997"/>
          </a:xfrm>
          <a:prstGeom prst="rect">
            <a:avLst/>
          </a:prstGeom>
          <a:noFill/>
        </p:spPr>
        <p:txBody>
          <a:bodyPr wrap="square" rtlCol="0">
            <a:spAutoFit/>
          </a:bodyPr>
          <a:lstStyle/>
          <a:p>
            <a:pPr>
              <a:lnSpc>
                <a:spcPct val="150000"/>
              </a:lnSpc>
            </a:pPr>
            <a:r>
              <a:rPr lang="en-US" sz="2000" b="1" dirty="0">
                <a:solidFill>
                  <a:srgbClr val="013B43"/>
                </a:solidFill>
                <a:latin typeface="Bahnschrift Light Condensed" panose="020B0502040204020203" pitchFamily="34" charset="0"/>
              </a:rPr>
              <a:t>Posledních 12 měsíců:</a:t>
            </a:r>
          </a:p>
        </p:txBody>
      </p:sp>
      <p:sp>
        <p:nvSpPr>
          <p:cNvPr id="37" name="Rectangle: Diagonal Corners Rounded 36">
            <a:extLst>
              <a:ext uri="{FF2B5EF4-FFF2-40B4-BE49-F238E27FC236}">
                <a16:creationId xmlns:a16="http://schemas.microsoft.com/office/drawing/2014/main" id="{F508D039-0C82-C28E-2045-91E1A4968D63}"/>
              </a:ext>
            </a:extLst>
          </p:cNvPr>
          <p:cNvSpPr/>
          <p:nvPr/>
        </p:nvSpPr>
        <p:spPr>
          <a:xfrm>
            <a:off x="8024210" y="1284127"/>
            <a:ext cx="1527175" cy="1291167"/>
          </a:xfrm>
          <a:prstGeom prst="round2DiagRect">
            <a:avLst>
              <a:gd name="adj1" fmla="val 0"/>
              <a:gd name="adj2" fmla="val 13971"/>
            </a:avLst>
          </a:prstGeom>
          <a:solidFill>
            <a:srgbClr val="FCECDC">
              <a:alpha val="66000"/>
            </a:srgbClr>
          </a:solidFill>
          <a:ln w="158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013B43"/>
              </a:solidFill>
              <a:latin typeface="Bahnschrift Light Condensed" panose="020B0502040204020203" pitchFamily="34" charset="0"/>
            </a:endParaRPr>
          </a:p>
        </p:txBody>
      </p:sp>
      <p:sp>
        <p:nvSpPr>
          <p:cNvPr id="38" name="TextBox 37">
            <a:extLst>
              <a:ext uri="{FF2B5EF4-FFF2-40B4-BE49-F238E27FC236}">
                <a16:creationId xmlns:a16="http://schemas.microsoft.com/office/drawing/2014/main" id="{06931DD7-CA4A-5BA6-BE93-F3EAD3405065}"/>
              </a:ext>
            </a:extLst>
          </p:cNvPr>
          <p:cNvSpPr txBox="1"/>
          <p:nvPr/>
        </p:nvSpPr>
        <p:spPr>
          <a:xfrm>
            <a:off x="8027459" y="1222944"/>
            <a:ext cx="89227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Zacílení:</a:t>
            </a:r>
          </a:p>
        </p:txBody>
      </p:sp>
      <p:sp>
        <p:nvSpPr>
          <p:cNvPr id="39" name="TextBox 38">
            <a:extLst>
              <a:ext uri="{FF2B5EF4-FFF2-40B4-BE49-F238E27FC236}">
                <a16:creationId xmlns:a16="http://schemas.microsoft.com/office/drawing/2014/main" id="{92638302-33E0-D583-CFF3-B54E5CBAA150}"/>
              </a:ext>
            </a:extLst>
          </p:cNvPr>
          <p:cNvSpPr txBox="1"/>
          <p:nvPr/>
        </p:nvSpPr>
        <p:spPr>
          <a:xfrm>
            <a:off x="5180811" y="1193451"/>
            <a:ext cx="175917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Kdo za to platí:</a:t>
            </a:r>
          </a:p>
        </p:txBody>
      </p:sp>
    </p:spTree>
    <p:extLst>
      <p:ext uri="{BB962C8B-B14F-4D97-AF65-F5344CB8AC3E}">
        <p14:creationId xmlns:p14="http://schemas.microsoft.com/office/powerpoint/2010/main" val="3618598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03819-640B-6D69-F866-DC4D7F6070CF}"/>
            </a:ext>
          </a:extLst>
        </p:cNvPr>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F4F29EDB-87D3-6D7C-5A53-4AA0A0C55A3F}"/>
              </a:ext>
            </a:extLst>
          </p:cNvPr>
          <p:cNvSpPr/>
          <p:nvPr/>
        </p:nvSpPr>
        <p:spPr>
          <a:xfrm>
            <a:off x="9595820" y="6338280"/>
            <a:ext cx="8547402" cy="3828626"/>
          </a:xfrm>
          <a:prstGeom prst="roundRect">
            <a:avLst>
              <a:gd name="adj" fmla="val 13371"/>
            </a:avLst>
          </a:prstGeom>
          <a:solidFill>
            <a:srgbClr val="FCECD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60" name="Rectangle: Rounded Corners 59">
            <a:extLst>
              <a:ext uri="{FF2B5EF4-FFF2-40B4-BE49-F238E27FC236}">
                <a16:creationId xmlns:a16="http://schemas.microsoft.com/office/drawing/2014/main" id="{3EDAC731-C3F4-B693-B374-7DB714AFABC4}"/>
              </a:ext>
            </a:extLst>
          </p:cNvPr>
          <p:cNvSpPr/>
          <p:nvPr/>
        </p:nvSpPr>
        <p:spPr>
          <a:xfrm>
            <a:off x="102885" y="6338279"/>
            <a:ext cx="9347916" cy="3828626"/>
          </a:xfrm>
          <a:prstGeom prst="roundRect">
            <a:avLst>
              <a:gd name="adj" fmla="val 13371"/>
            </a:avLst>
          </a:prstGeom>
          <a:solidFill>
            <a:srgbClr val="FCECD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30" name="Rectangle: Rounded Corners 29">
            <a:extLst>
              <a:ext uri="{FF2B5EF4-FFF2-40B4-BE49-F238E27FC236}">
                <a16:creationId xmlns:a16="http://schemas.microsoft.com/office/drawing/2014/main" id="{A5301E33-A784-8959-5FE0-2BDE53F4C25C}"/>
              </a:ext>
            </a:extLst>
          </p:cNvPr>
          <p:cNvSpPr/>
          <p:nvPr/>
        </p:nvSpPr>
        <p:spPr>
          <a:xfrm>
            <a:off x="102886" y="85476"/>
            <a:ext cx="17983331" cy="6166449"/>
          </a:xfrm>
          <a:prstGeom prst="roundRect">
            <a:avLst>
              <a:gd name="adj" fmla="val 11823"/>
            </a:avLst>
          </a:prstGeom>
          <a:solidFill>
            <a:srgbClr val="FCEC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20" name="Rectangle: Rounded Corners 19">
            <a:extLst>
              <a:ext uri="{FF2B5EF4-FFF2-40B4-BE49-F238E27FC236}">
                <a16:creationId xmlns:a16="http://schemas.microsoft.com/office/drawing/2014/main" id="{710A5FFC-AE0F-BF83-3AFA-CCA1D5328D41}"/>
              </a:ext>
            </a:extLst>
          </p:cNvPr>
          <p:cNvSpPr/>
          <p:nvPr/>
        </p:nvSpPr>
        <p:spPr>
          <a:xfrm>
            <a:off x="9595820" y="85476"/>
            <a:ext cx="8547402" cy="6166450"/>
          </a:xfrm>
          <a:prstGeom prst="roundRect">
            <a:avLst>
              <a:gd name="adj" fmla="val 13371"/>
            </a:avLst>
          </a:prstGeom>
          <a:solidFill>
            <a:srgbClr val="FCECDC">
              <a:alpha val="66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21" name="TextBox 20">
            <a:extLst>
              <a:ext uri="{FF2B5EF4-FFF2-40B4-BE49-F238E27FC236}">
                <a16:creationId xmlns:a16="http://schemas.microsoft.com/office/drawing/2014/main" id="{3E4FFB54-3756-E8E4-D96E-A440FDB3CE1F}"/>
              </a:ext>
            </a:extLst>
          </p:cNvPr>
          <p:cNvSpPr txBox="1"/>
          <p:nvPr/>
        </p:nvSpPr>
        <p:spPr>
          <a:xfrm>
            <a:off x="10082802" y="1189013"/>
            <a:ext cx="8003415" cy="4434868"/>
          </a:xfrm>
          <a:prstGeom prst="rect">
            <a:avLst/>
          </a:prstGeom>
          <a:noFill/>
          <a:ln>
            <a:noFill/>
          </a:ln>
        </p:spPr>
        <p:txBody>
          <a:bodyPr wrap="square" rtlCol="0">
            <a:spAutoFit/>
          </a:bodyPr>
          <a:lstStyle/>
          <a:p>
            <a:pPr>
              <a:lnSpc>
                <a:spcPct val="150000"/>
              </a:lnSpc>
            </a:pPr>
            <a:r>
              <a:rPr lang="en-US" sz="1575" b="1" dirty="0">
                <a:solidFill>
                  <a:srgbClr val="013B43"/>
                </a:solidFill>
                <a:latin typeface="Bahnschrift Light Condensed" panose="020B0502040204020203" pitchFamily="34" charset="0"/>
              </a:rPr>
              <a:t>Název stránky = </a:t>
            </a:r>
            <a:r>
              <a:rPr lang="en-US" sz="1575" dirty="0">
                <a:solidFill>
                  <a:srgbClr val="013B43"/>
                </a:solidFill>
                <a:latin typeface="Bahnschrift Light Condensed" panose="020B0502040204020203" pitchFamily="34" charset="0"/>
              </a:rPr>
              <a:t>Název stránky na Facebooku, na které se reklama zobrazila</a:t>
            </a:r>
          </a:p>
          <a:p>
            <a:pPr>
              <a:lnSpc>
                <a:spcPct val="150000"/>
              </a:lnSpc>
            </a:pPr>
            <a:r>
              <a:rPr lang="en-US" sz="1575" b="1" dirty="0">
                <a:solidFill>
                  <a:srgbClr val="013B43"/>
                </a:solidFill>
                <a:latin typeface="Bahnschrift Light Condensed" panose="020B0502040204020203" pitchFamily="34" charset="0"/>
              </a:rPr>
              <a:t>Sponsor = </a:t>
            </a:r>
            <a:r>
              <a:rPr lang="en-US" sz="1575" dirty="0">
                <a:solidFill>
                  <a:srgbClr val="013B43"/>
                </a:solidFill>
                <a:latin typeface="Bahnschrift Light Condensed" panose="020B0502040204020203" pitchFamily="34" charset="0"/>
              </a:rPr>
              <a:t>jméno osoby, společnosti nebo subjektu, který poskytl finance na reklamu</a:t>
            </a:r>
          </a:p>
          <a:p>
            <a:pPr>
              <a:lnSpc>
                <a:spcPct val="150000"/>
              </a:lnSpc>
            </a:pPr>
            <a:r>
              <a:rPr lang="en-US" sz="1575" b="1" dirty="0">
                <a:solidFill>
                  <a:srgbClr val="013B43"/>
                </a:solidFill>
                <a:latin typeface="Bahnschrift Light Condensed" panose="020B0502040204020203" pitchFamily="34" charset="0"/>
              </a:rPr>
              <a:t>Obsah reklamy = </a:t>
            </a:r>
            <a:r>
              <a:rPr lang="en-US" sz="1575" dirty="0">
                <a:solidFill>
                  <a:srgbClr val="013B43"/>
                </a:solidFill>
                <a:latin typeface="Bahnschrift Light Condensed" panose="020B0502040204020203" pitchFamily="34" charset="0"/>
              </a:rPr>
              <a:t>seznam textu, který se zobrazuje na každé jedinečné reklamní kartě reklamy</a:t>
            </a:r>
          </a:p>
          <a:p>
            <a:pPr>
              <a:lnSpc>
                <a:spcPct val="150000"/>
              </a:lnSpc>
            </a:pPr>
            <a:r>
              <a:rPr lang="en-US" sz="1575" b="1" dirty="0">
                <a:solidFill>
                  <a:srgbClr val="013B43"/>
                </a:solidFill>
                <a:latin typeface="Bahnschrift Light Condensed" panose="020B0502040204020203" pitchFamily="34" charset="0"/>
              </a:rPr>
              <a:t>Datumy týkající se reklamy = </a:t>
            </a:r>
            <a:r>
              <a:rPr lang="en-US" sz="1575" dirty="0">
                <a:solidFill>
                  <a:srgbClr val="013B43"/>
                </a:solidFill>
                <a:latin typeface="Bahnschrift Light Condensed" panose="020B0502040204020203" pitchFamily="34" charset="0"/>
              </a:rPr>
              <a:t>Datum a čas, kdy chce inzerent zahájit a zastavit zobrazování reklamy</a:t>
            </a:r>
          </a:p>
          <a:p>
            <a:pPr>
              <a:lnSpc>
                <a:spcPct val="150000"/>
              </a:lnSpc>
            </a:pPr>
            <a:r>
              <a:rPr lang="en-US" sz="1575" b="1" dirty="0">
                <a:solidFill>
                  <a:srgbClr val="013B43"/>
                </a:solidFill>
                <a:latin typeface="Bahnschrift Light Condensed" panose="020B0502040204020203" pitchFamily="34" charset="0"/>
              </a:rPr>
              <a:t>Demografické informace, jako je věk, pohlaví a poloha (%) = </a:t>
            </a:r>
            <a:r>
              <a:rPr lang="en-US" sz="1575" dirty="0">
                <a:solidFill>
                  <a:srgbClr val="013B43"/>
                </a:solidFill>
                <a:latin typeface="Bahnschrift Light Condensed" panose="020B0502040204020203" pitchFamily="34" charset="0"/>
              </a:rPr>
              <a:t>agregovaná demografická data založená na řadě faktorů včetně informací, které uživatelé poskytují na svém profilu na Facebooku</a:t>
            </a:r>
          </a:p>
          <a:p>
            <a:pPr>
              <a:lnSpc>
                <a:spcPct val="150000"/>
              </a:lnSpc>
            </a:pPr>
            <a:r>
              <a:rPr lang="en-US" sz="1575" b="1" dirty="0">
                <a:solidFill>
                  <a:srgbClr val="013B43"/>
                </a:solidFill>
                <a:latin typeface="Bahnschrift Light Condensed" panose="020B0502040204020203" pitchFamily="34" charset="0"/>
              </a:rPr>
              <a:t>Měna = </a:t>
            </a:r>
            <a:r>
              <a:rPr lang="en-US" sz="1575" dirty="0">
                <a:solidFill>
                  <a:srgbClr val="013B43"/>
                </a:solidFill>
                <a:latin typeface="Bahnschrift Light Condensed" panose="020B0502040204020203" pitchFamily="34" charset="0"/>
              </a:rPr>
              <a:t>měna použitá k platbě za reklamu</a:t>
            </a:r>
          </a:p>
          <a:p>
            <a:pPr>
              <a:lnSpc>
                <a:spcPct val="150000"/>
              </a:lnSpc>
            </a:pPr>
            <a:r>
              <a:rPr lang="en-US" sz="1575" b="1" dirty="0">
                <a:solidFill>
                  <a:srgbClr val="013B43"/>
                </a:solidFill>
                <a:latin typeface="Bahnschrift Light Condensed" panose="020B0502040204020203" pitchFamily="34" charset="0"/>
              </a:rPr>
              <a:t>Zobrazení = </a:t>
            </a:r>
            <a:r>
              <a:rPr lang="en-US" sz="1600" dirty="0">
                <a:solidFill>
                  <a:srgbClr val="013B43"/>
                </a:solidFill>
                <a:latin typeface="Bahnschrift Light Condensed" panose="020B0502040204020203" pitchFamily="34" charset="0"/>
              </a:rPr>
              <a:t>celkový </a:t>
            </a:r>
            <a:r>
              <a:rPr lang="pl-PL" sz="1600" dirty="0">
                <a:solidFill>
                  <a:srgbClr val="013B43"/>
                </a:solidFill>
                <a:latin typeface="Bahnschrift Light Condensed" panose="020B0502040204020203" pitchFamily="34" charset="0"/>
              </a:rPr>
              <a:t>počet zobrazení </a:t>
            </a:r>
            <a:r>
              <a:rPr lang="en-US" sz="1575" dirty="0">
                <a:solidFill>
                  <a:srgbClr val="013B43"/>
                </a:solidFill>
                <a:latin typeface="Bahnschrift Light Condensed" panose="020B0502040204020203" pitchFamily="34" charset="0"/>
              </a:rPr>
              <a:t>reklamy na obrazovce</a:t>
            </a:r>
          </a:p>
          <a:p>
            <a:pPr>
              <a:lnSpc>
                <a:spcPct val="150000"/>
              </a:lnSpc>
            </a:pPr>
            <a:r>
              <a:rPr lang="en-US" sz="1575" b="1" dirty="0">
                <a:solidFill>
                  <a:srgbClr val="013B43"/>
                </a:solidFill>
                <a:latin typeface="Bahnschrift Light Condensed" panose="020B0502040204020203" pitchFamily="34" charset="0"/>
              </a:rPr>
              <a:t>Výdaje = </a:t>
            </a:r>
            <a:r>
              <a:rPr lang="en-US" sz="1575" dirty="0">
                <a:solidFill>
                  <a:srgbClr val="013B43"/>
                </a:solidFill>
                <a:latin typeface="Bahnschrift Light Condensed" panose="020B0502040204020203" pitchFamily="34" charset="0"/>
              </a:rPr>
              <a:t>množství peněz vynaložených na provoz reklamy</a:t>
            </a:r>
          </a:p>
          <a:p>
            <a:pPr>
              <a:lnSpc>
                <a:spcPct val="150000"/>
              </a:lnSpc>
            </a:pPr>
            <a:r>
              <a:rPr lang="en-US" sz="1600" b="1" dirty="0">
                <a:solidFill>
                  <a:srgbClr val="013B43"/>
                </a:solidFill>
                <a:latin typeface="Bahnschrift Light Condensed" panose="020B0502040204020203" pitchFamily="34" charset="0"/>
              </a:rPr>
              <a:t>Publikum = </a:t>
            </a:r>
            <a:r>
              <a:rPr lang="en-US" sz="1600" dirty="0">
                <a:solidFill>
                  <a:srgbClr val="013B43"/>
                </a:solidFill>
                <a:latin typeface="Bahnschrift Light Condensed" panose="020B0502040204020203" pitchFamily="34" charset="0"/>
              </a:rPr>
              <a:t>počet potenciálních uživatelů, na které inzerent cílí.</a:t>
            </a:r>
            <a:endParaRPr lang="en-US" sz="1575" dirty="0">
              <a:solidFill>
                <a:srgbClr val="013B43"/>
              </a:solidFill>
              <a:latin typeface="Bahnschrift Light Condensed" panose="020B0502040204020203" pitchFamily="34" charset="0"/>
            </a:endParaRPr>
          </a:p>
          <a:p>
            <a:pPr>
              <a:lnSpc>
                <a:spcPct val="150000"/>
              </a:lnSpc>
            </a:pPr>
            <a:r>
              <a:rPr lang="en-US" sz="1600" b="1" dirty="0">
                <a:solidFill>
                  <a:srgbClr val="013B43"/>
                </a:solidFill>
                <a:latin typeface="Bahnschrift Light Condensed" panose="020B0502040204020203" pitchFamily="34" charset="0"/>
              </a:rPr>
              <a:t>Konverze = </a:t>
            </a:r>
            <a:r>
              <a:rPr lang="en-US" sz="1600" dirty="0">
                <a:solidFill>
                  <a:srgbClr val="013B43"/>
                </a:solidFill>
                <a:latin typeface="Bahnschrift Light Condensed" panose="020B0502040204020203" pitchFamily="34" charset="0"/>
              </a:rPr>
              <a:t>přesnost oslovení cílové skupiny</a:t>
            </a:r>
            <a:endParaRPr lang="en-US" sz="1575" dirty="0">
              <a:solidFill>
                <a:srgbClr val="013B43"/>
              </a:solidFill>
              <a:latin typeface="Bahnschrift Light Condensed" panose="020B0502040204020203" pitchFamily="34" charset="0"/>
            </a:endParaRPr>
          </a:p>
          <a:p>
            <a:pPr>
              <a:lnSpc>
                <a:spcPct val="150000"/>
              </a:lnSpc>
            </a:pPr>
            <a:r>
              <a:rPr lang="en-US" sz="1600" b="1" dirty="0">
                <a:solidFill>
                  <a:srgbClr val="013B43"/>
                </a:solidFill>
                <a:latin typeface="Bahnschrift Light Condensed" panose="020B0502040204020203" pitchFamily="34" charset="0"/>
              </a:rPr>
              <a:t>Poměr zásahu = </a:t>
            </a:r>
            <a:r>
              <a:rPr lang="en-US" sz="1600" dirty="0">
                <a:solidFill>
                  <a:srgbClr val="013B43"/>
                </a:solidFill>
                <a:latin typeface="Bahnschrift Light Condensed" panose="020B0502040204020203" pitchFamily="34" charset="0"/>
              </a:rPr>
              <a:t>průměrný počet zobrazení reklamy jednotlivci</a:t>
            </a:r>
          </a:p>
        </p:txBody>
      </p:sp>
      <p:sp>
        <p:nvSpPr>
          <p:cNvPr id="48" name="Rectangle: Diagonal Corners Snipped 47">
            <a:extLst>
              <a:ext uri="{FF2B5EF4-FFF2-40B4-BE49-F238E27FC236}">
                <a16:creationId xmlns:a16="http://schemas.microsoft.com/office/drawing/2014/main" id="{E8F2D838-2BA3-B1D9-1301-B447437595D3}"/>
              </a:ext>
            </a:extLst>
          </p:cNvPr>
          <p:cNvSpPr/>
          <p:nvPr/>
        </p:nvSpPr>
        <p:spPr>
          <a:xfrm>
            <a:off x="1054141" y="610010"/>
            <a:ext cx="9070827" cy="1100240"/>
          </a:xfrm>
          <a:prstGeom prst="snip2DiagRect">
            <a:avLst>
              <a:gd name="adj1" fmla="val 0"/>
              <a:gd name="adj2" fmla="val 16667"/>
            </a:avLst>
          </a:prstGeom>
          <a:noFill/>
          <a:ln>
            <a:noFill/>
          </a:ln>
        </p:spPr>
        <p:txBody>
          <a:bodyPr wrap="square" rtlCol="0">
            <a:spAutoFit/>
          </a:bodyPr>
          <a:lstStyle/>
          <a:p>
            <a:pPr>
              <a:lnSpc>
                <a:spcPct val="150000"/>
              </a:lnSpc>
            </a:pPr>
            <a:r>
              <a:rPr lang="en-US" sz="4050" b="1" dirty="0">
                <a:solidFill>
                  <a:srgbClr val="013B43"/>
                </a:solidFill>
                <a:latin typeface="Bahnschrift Light Condensed" panose="020B0502040204020203" pitchFamily="34" charset="0"/>
              </a:rPr>
              <a:t>Politická reklama v České republice</a:t>
            </a:r>
          </a:p>
        </p:txBody>
      </p:sp>
      <p:sp>
        <p:nvSpPr>
          <p:cNvPr id="14" name="Rectangle: Diagonal Corners Snipped 13">
            <a:extLst>
              <a:ext uri="{FF2B5EF4-FFF2-40B4-BE49-F238E27FC236}">
                <a16:creationId xmlns:a16="http://schemas.microsoft.com/office/drawing/2014/main" id="{AD164131-F6C2-F608-A65F-27155332E35F}"/>
              </a:ext>
            </a:extLst>
          </p:cNvPr>
          <p:cNvSpPr/>
          <p:nvPr/>
        </p:nvSpPr>
        <p:spPr>
          <a:xfrm>
            <a:off x="10059617" y="552260"/>
            <a:ext cx="5809233" cy="696891"/>
          </a:xfrm>
          <a:prstGeom prst="snip2DiagRect">
            <a:avLst>
              <a:gd name="adj1" fmla="val 0"/>
              <a:gd name="adj2" fmla="val 16667"/>
            </a:avLst>
          </a:prstGeom>
          <a:noFill/>
          <a:ln>
            <a:noFill/>
          </a:ln>
        </p:spPr>
        <p:txBody>
          <a:bodyPr wrap="square" rtlCol="0">
            <a:spAutoFit/>
          </a:bodyPr>
          <a:lstStyle/>
          <a:p>
            <a:pPr>
              <a:lnSpc>
                <a:spcPct val="150000"/>
              </a:lnSpc>
            </a:pPr>
            <a:r>
              <a:rPr lang="en-US" sz="2400" b="1" dirty="0">
                <a:solidFill>
                  <a:srgbClr val="013B43"/>
                </a:solidFill>
                <a:latin typeface="Bahnschrift Light Condensed" panose="020B0502040204020203" pitchFamily="34" charset="0"/>
              </a:rPr>
              <a:t>Ukazatele a datová pole:</a:t>
            </a:r>
          </a:p>
        </p:txBody>
      </p:sp>
      <p:grpSp>
        <p:nvGrpSpPr>
          <p:cNvPr id="47" name="Group 46">
            <a:extLst>
              <a:ext uri="{FF2B5EF4-FFF2-40B4-BE49-F238E27FC236}">
                <a16:creationId xmlns:a16="http://schemas.microsoft.com/office/drawing/2014/main" id="{7CD816D3-8388-74A7-97B7-2E4FBA5EDCF4}"/>
              </a:ext>
            </a:extLst>
          </p:cNvPr>
          <p:cNvGrpSpPr/>
          <p:nvPr/>
        </p:nvGrpSpPr>
        <p:grpSpPr>
          <a:xfrm>
            <a:off x="511932" y="1384741"/>
            <a:ext cx="4364868" cy="1525232"/>
            <a:chOff x="341288" y="770720"/>
            <a:chExt cx="2909912" cy="1016821"/>
          </a:xfrm>
        </p:grpSpPr>
        <p:sp>
          <p:nvSpPr>
            <p:cNvPr id="59" name="Rectangle 58">
              <a:extLst>
                <a:ext uri="{FF2B5EF4-FFF2-40B4-BE49-F238E27FC236}">
                  <a16:creationId xmlns:a16="http://schemas.microsoft.com/office/drawing/2014/main" id="{7D72E857-D96E-ECA8-D4D0-A53AD044910E}"/>
                </a:ext>
              </a:extLst>
            </p:cNvPr>
            <p:cNvSpPr/>
            <p:nvPr/>
          </p:nvSpPr>
          <p:spPr>
            <a:xfrm>
              <a:off x="452646" y="1144630"/>
              <a:ext cx="2798554" cy="642911"/>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Cílem tohoto projektu je poskytnout transparentní a úplnou kopii reklam o sociálních otázkách, volbách nebo politice, které běžely v posledních 4 letech v Knihovně reklam na Facebooku.</a:t>
              </a:r>
            </a:p>
          </p:txBody>
        </p:sp>
        <p:sp>
          <p:nvSpPr>
            <p:cNvPr id="15" name="Rectangle 14">
              <a:extLst>
                <a:ext uri="{FF2B5EF4-FFF2-40B4-BE49-F238E27FC236}">
                  <a16:creationId xmlns:a16="http://schemas.microsoft.com/office/drawing/2014/main" id="{5F033E0D-092A-33FE-D3DD-401E665FD178}"/>
                </a:ext>
              </a:extLst>
            </p:cNvPr>
            <p:cNvSpPr/>
            <p:nvPr/>
          </p:nvSpPr>
          <p:spPr>
            <a:xfrm>
              <a:off x="341288" y="770720"/>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O projektu:</a:t>
              </a:r>
            </a:p>
          </p:txBody>
        </p:sp>
      </p:grpSp>
      <p:grpSp>
        <p:nvGrpSpPr>
          <p:cNvPr id="45" name="Group 44">
            <a:extLst>
              <a:ext uri="{FF2B5EF4-FFF2-40B4-BE49-F238E27FC236}">
                <a16:creationId xmlns:a16="http://schemas.microsoft.com/office/drawing/2014/main" id="{253E71AD-B972-7D88-BDDA-CF766837EC10}"/>
              </a:ext>
            </a:extLst>
          </p:cNvPr>
          <p:cNvGrpSpPr/>
          <p:nvPr/>
        </p:nvGrpSpPr>
        <p:grpSpPr>
          <a:xfrm>
            <a:off x="511932" y="2776668"/>
            <a:ext cx="4364868" cy="1305677"/>
            <a:chOff x="341288" y="3315385"/>
            <a:chExt cx="2909912" cy="870451"/>
          </a:xfrm>
        </p:grpSpPr>
        <p:sp>
          <p:nvSpPr>
            <p:cNvPr id="13" name="Rectangle 12">
              <a:extLst>
                <a:ext uri="{FF2B5EF4-FFF2-40B4-BE49-F238E27FC236}">
                  <a16:creationId xmlns:a16="http://schemas.microsoft.com/office/drawing/2014/main" id="{AA345487-6F4A-DE5C-3035-04E0B7478E45}"/>
                </a:ext>
              </a:extLst>
            </p:cNvPr>
            <p:cNvSpPr/>
            <p:nvPr/>
          </p:nvSpPr>
          <p:spPr>
            <a:xfrm>
              <a:off x="452646" y="3688264"/>
              <a:ext cx="2798554" cy="49757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Inzerenti, kteří za posledních 90 dní utratí více než 300 Kč. Pro takové inzerenty je zahrnuta 4letá historie z Knihovny reklam na Facebooku.</a:t>
              </a:r>
            </a:p>
          </p:txBody>
        </p:sp>
        <p:sp>
          <p:nvSpPr>
            <p:cNvPr id="26" name="Rectangle 25">
              <a:extLst>
                <a:ext uri="{FF2B5EF4-FFF2-40B4-BE49-F238E27FC236}">
                  <a16:creationId xmlns:a16="http://schemas.microsoft.com/office/drawing/2014/main" id="{E7CAEC58-C9F3-7A28-F264-1605E98D4066}"/>
                </a:ext>
              </a:extLst>
            </p:cNvPr>
            <p:cNvSpPr/>
            <p:nvPr/>
          </p:nvSpPr>
          <p:spPr>
            <a:xfrm>
              <a:off x="341288" y="3315385"/>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Vybraní inzerenti:</a:t>
              </a:r>
            </a:p>
          </p:txBody>
        </p:sp>
      </p:grpSp>
      <p:pic>
        <p:nvPicPr>
          <p:cNvPr id="22" name="Picture 21" descr="A flag made of hexagons&#10;&#10;Description automatically generated">
            <a:extLst>
              <a:ext uri="{FF2B5EF4-FFF2-40B4-BE49-F238E27FC236}">
                <a16:creationId xmlns:a16="http://schemas.microsoft.com/office/drawing/2014/main" id="{7CC04953-1D48-F494-54F4-59648534F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665" y="1878152"/>
            <a:ext cx="3617289" cy="2018930"/>
          </a:xfrm>
          <a:prstGeom prst="rect">
            <a:avLst/>
          </a:prstGeom>
          <a:ln>
            <a:noFill/>
          </a:ln>
        </p:spPr>
      </p:pic>
      <p:pic>
        <p:nvPicPr>
          <p:cNvPr id="24" name="Picture 23" descr="A screenshot of a social media profile&#10;&#10;Description automatically generated">
            <a:extLst>
              <a:ext uri="{FF2B5EF4-FFF2-40B4-BE49-F238E27FC236}">
                <a16:creationId xmlns:a16="http://schemas.microsoft.com/office/drawing/2014/main" id="{7AEA43C5-8801-ED26-3FDC-9E96FD49A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2986" y="6372899"/>
            <a:ext cx="6111372" cy="3664991"/>
          </a:xfrm>
          <a:prstGeom prst="rect">
            <a:avLst/>
          </a:prstGeom>
          <a:ln>
            <a:noFill/>
          </a:ln>
        </p:spPr>
      </p:pic>
      <p:sp>
        <p:nvSpPr>
          <p:cNvPr id="28" name="Rectangle 27">
            <a:extLst>
              <a:ext uri="{FF2B5EF4-FFF2-40B4-BE49-F238E27FC236}">
                <a16:creationId xmlns:a16="http://schemas.microsoft.com/office/drawing/2014/main" id="{4A558F12-0AF4-E458-04E0-8E8241FE5347}"/>
              </a:ext>
            </a:extLst>
          </p:cNvPr>
          <p:cNvSpPr/>
          <p:nvPr/>
        </p:nvSpPr>
        <p:spPr>
          <a:xfrm>
            <a:off x="15422692" y="9823920"/>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Meta </a:t>
            </a:r>
            <a:r>
              <a:rPr lang="en-US" sz="1050" dirty="0">
                <a:solidFill>
                  <a:srgbClr val="465A69"/>
                </a:solidFill>
                <a:latin typeface="Bahnschrift Light Condensed" panose="020B0502040204020203" pitchFamily="34" charset="0"/>
                <a:hlinkClick r:id="rId4"/>
              </a:rPr>
              <a:t>ads transparency tools</a:t>
            </a:r>
            <a:r>
              <a:rPr lang="en-US" sz="1050" dirty="0">
                <a:solidFill>
                  <a:srgbClr val="465A69"/>
                </a:solidFill>
                <a:latin typeface="Bahnschrift Light Condensed" panose="020B0502040204020203" pitchFamily="34" charset="0"/>
              </a:rPr>
              <a:t> documentation</a:t>
            </a:r>
            <a:endParaRPr lang="en-US" sz="1050" dirty="0">
              <a:solidFill>
                <a:srgbClr val="013B43"/>
              </a:solidFill>
              <a:latin typeface="Bahnschrift Light Condensed" panose="020B0502040204020203" pitchFamily="34" charset="0"/>
            </a:endParaRPr>
          </a:p>
        </p:txBody>
      </p:sp>
      <p:sp>
        <p:nvSpPr>
          <p:cNvPr id="29" name="Rectangle 28">
            <a:extLst>
              <a:ext uri="{FF2B5EF4-FFF2-40B4-BE49-F238E27FC236}">
                <a16:creationId xmlns:a16="http://schemas.microsoft.com/office/drawing/2014/main" id="{6A8E8E02-2BC2-19AB-89F4-CF14A06DAC0D}"/>
              </a:ext>
            </a:extLst>
          </p:cNvPr>
          <p:cNvSpPr/>
          <p:nvPr/>
        </p:nvSpPr>
        <p:spPr>
          <a:xfrm>
            <a:off x="13847710" y="9823918"/>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Meta </a:t>
            </a:r>
            <a:r>
              <a:rPr lang="en-US" sz="1050" dirty="0">
                <a:solidFill>
                  <a:srgbClr val="465A69"/>
                </a:solidFill>
                <a:latin typeface="Bahnschrift Light Condensed" panose="020B0502040204020203" pitchFamily="34" charset="0"/>
                <a:hlinkClick r:id="rId5"/>
              </a:rPr>
              <a:t>Business help</a:t>
            </a:r>
            <a:r>
              <a:rPr lang="en-US" sz="1050" dirty="0">
                <a:solidFill>
                  <a:srgbClr val="465A69"/>
                </a:solidFill>
                <a:latin typeface="Bahnschrift Light Condensed" panose="020B0502040204020203" pitchFamily="34" charset="0"/>
              </a:rPr>
              <a:t> documentation, </a:t>
            </a:r>
            <a:endParaRPr lang="en-US" sz="1050" dirty="0">
              <a:solidFill>
                <a:srgbClr val="013B43"/>
              </a:solidFill>
              <a:latin typeface="Bahnschrift Light Condensed" panose="020B0502040204020203" pitchFamily="34" charset="0"/>
            </a:endParaRPr>
          </a:p>
        </p:txBody>
      </p:sp>
      <p:grpSp>
        <p:nvGrpSpPr>
          <p:cNvPr id="51" name="Group 50">
            <a:extLst>
              <a:ext uri="{FF2B5EF4-FFF2-40B4-BE49-F238E27FC236}">
                <a16:creationId xmlns:a16="http://schemas.microsoft.com/office/drawing/2014/main" id="{DDF769C9-EDC0-22F3-1817-BA1F01394DCB}"/>
              </a:ext>
            </a:extLst>
          </p:cNvPr>
          <p:cNvGrpSpPr/>
          <p:nvPr/>
        </p:nvGrpSpPr>
        <p:grpSpPr>
          <a:xfrm>
            <a:off x="511932" y="4167049"/>
            <a:ext cx="4531905" cy="1951225"/>
            <a:chOff x="341288" y="1764265"/>
            <a:chExt cx="3021270" cy="1300816"/>
          </a:xfrm>
        </p:grpSpPr>
        <p:sp>
          <p:nvSpPr>
            <p:cNvPr id="3" name="Rectangle 2">
              <a:extLst>
                <a:ext uri="{FF2B5EF4-FFF2-40B4-BE49-F238E27FC236}">
                  <a16:creationId xmlns:a16="http://schemas.microsoft.com/office/drawing/2014/main" id="{CF090844-8F8A-A0C5-D5AB-BAE6099E13F4}"/>
                </a:ext>
              </a:extLst>
            </p:cNvPr>
            <p:cNvSpPr/>
            <p:nvPr/>
          </p:nvSpPr>
          <p:spPr>
            <a:xfrm>
              <a:off x="452646" y="2131493"/>
              <a:ext cx="2909912" cy="933588"/>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Aby se zvýšila transparentnost reklam o sociálních otázkách, volbách nebo politice, má Meta opatření, která pomáhají zajistit autenticitu těchto typů reklam na Facebooku a všech produktech Meta. Sociální problém, volební nebo politickou reklamu ve zdroji nebo příbězích lze na Facebooku identifikovat pomocí prohlášení o vyloučení odpovědnosti.</a:t>
              </a:r>
            </a:p>
          </p:txBody>
        </p:sp>
        <p:sp>
          <p:nvSpPr>
            <p:cNvPr id="16" name="Rectangle 15">
              <a:extLst>
                <a:ext uri="{FF2B5EF4-FFF2-40B4-BE49-F238E27FC236}">
                  <a16:creationId xmlns:a16="http://schemas.microsoft.com/office/drawing/2014/main" id="{558DFF7F-A1D9-2D3E-08FA-DAC6E0E0811B}"/>
                </a:ext>
              </a:extLst>
            </p:cNvPr>
            <p:cNvSpPr/>
            <p:nvPr/>
          </p:nvSpPr>
          <p:spPr>
            <a:xfrm>
              <a:off x="341288" y="1764265"/>
              <a:ext cx="2909912" cy="307349"/>
            </a:xfrm>
            <a:prstGeom prst="rect">
              <a:avLst/>
            </a:prstGeom>
            <a:noFill/>
            <a:ln>
              <a:noFill/>
            </a:ln>
          </p:spPr>
          <p:txBody>
            <a:bodyPr wrap="square" rtlCol="0">
              <a:spAutoFit/>
            </a:bodyPr>
            <a:lstStyle/>
            <a:p>
              <a:pPr>
                <a:lnSpc>
                  <a:spcPct val="150000"/>
                </a:lnSpc>
              </a:pPr>
              <a:r>
                <a:rPr lang="pl-PL" sz="1800" b="1" dirty="0">
                  <a:solidFill>
                    <a:srgbClr val="013B43"/>
                  </a:solidFill>
                  <a:latin typeface="Bahnschrift Light Condensed" panose="020B0502040204020203" pitchFamily="34" charset="0"/>
                </a:rPr>
                <a:t>Reklamy na sociální témata, volby nebo politiku:</a:t>
              </a:r>
              <a:endParaRPr lang="en-US" sz="1800" b="1" dirty="0">
                <a:solidFill>
                  <a:srgbClr val="013B43"/>
                </a:solidFill>
                <a:latin typeface="Bahnschrift Light Condensed" panose="020B0502040204020203" pitchFamily="34" charset="0"/>
              </a:endParaRPr>
            </a:p>
          </p:txBody>
        </p:sp>
      </p:grpSp>
      <p:sp>
        <p:nvSpPr>
          <p:cNvPr id="39" name="Rectangle 38">
            <a:extLst>
              <a:ext uri="{FF2B5EF4-FFF2-40B4-BE49-F238E27FC236}">
                <a16:creationId xmlns:a16="http://schemas.microsoft.com/office/drawing/2014/main" id="{913AF13B-B942-1DBD-C6BD-C07D26723C42}"/>
              </a:ext>
            </a:extLst>
          </p:cNvPr>
          <p:cNvSpPr/>
          <p:nvPr/>
        </p:nvSpPr>
        <p:spPr>
          <a:xfrm>
            <a:off x="5043837" y="4710407"/>
            <a:ext cx="4197831" cy="140038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Když se na sociální sítích Meta objeví reklamy na sociální témata, volby nebo politiku, musí obsahovat informace o tom, kdo je zaplatil. Problém, volební nebo politickou reklamu lze na Facebooku identifikovat pomocí prohlášení o vyloučení odpovědnosti. Po tomto prohlášení následuje informace o tom, kdo za reklamu zaplatil.</a:t>
            </a:r>
          </a:p>
        </p:txBody>
      </p:sp>
      <p:grpSp>
        <p:nvGrpSpPr>
          <p:cNvPr id="49" name="Group 48">
            <a:extLst>
              <a:ext uri="{FF2B5EF4-FFF2-40B4-BE49-F238E27FC236}">
                <a16:creationId xmlns:a16="http://schemas.microsoft.com/office/drawing/2014/main" id="{910368A5-D140-0DFE-3C48-2A92DC369477}"/>
              </a:ext>
            </a:extLst>
          </p:cNvPr>
          <p:cNvGrpSpPr/>
          <p:nvPr/>
        </p:nvGrpSpPr>
        <p:grpSpPr>
          <a:xfrm>
            <a:off x="511932" y="6489447"/>
            <a:ext cx="4739518" cy="1092870"/>
            <a:chOff x="341288" y="4761647"/>
            <a:chExt cx="3290922" cy="728580"/>
          </a:xfrm>
        </p:grpSpPr>
        <p:sp>
          <p:nvSpPr>
            <p:cNvPr id="43" name="Rectangle 42">
              <a:extLst>
                <a:ext uri="{FF2B5EF4-FFF2-40B4-BE49-F238E27FC236}">
                  <a16:creationId xmlns:a16="http://schemas.microsoft.com/office/drawing/2014/main" id="{C6EE0FA6-3BBE-954B-DB37-B75DA62E335B}"/>
                </a:ext>
              </a:extLst>
            </p:cNvPr>
            <p:cNvSpPr/>
            <p:nvPr/>
          </p:nvSpPr>
          <p:spPr>
            <a:xfrm>
              <a:off x="452645" y="5137994"/>
              <a:ext cx="3179565" cy="35223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Zjistěte, jaká data se používají k zobrazování reklam a jak se používají k zobrazování reklam, aniž by inzerenti věděli, kdo jste.</a:t>
              </a:r>
            </a:p>
          </p:txBody>
        </p:sp>
        <p:sp>
          <p:nvSpPr>
            <p:cNvPr id="44" name="Rectangle 43">
              <a:extLst>
                <a:ext uri="{FF2B5EF4-FFF2-40B4-BE49-F238E27FC236}">
                  <a16:creationId xmlns:a16="http://schemas.microsoft.com/office/drawing/2014/main" id="{DA411339-C108-43A1-150F-CC53225818B1}"/>
                </a:ext>
              </a:extLst>
            </p:cNvPr>
            <p:cNvSpPr/>
            <p:nvPr/>
          </p:nvSpPr>
          <p:spPr>
            <a:xfrm>
              <a:off x="341288" y="4761647"/>
              <a:ext cx="2909912" cy="348301"/>
            </a:xfrm>
            <a:prstGeom prst="rect">
              <a:avLst/>
            </a:prstGeom>
            <a:noFill/>
            <a:ln>
              <a:noFill/>
            </a:ln>
          </p:spPr>
          <p:txBody>
            <a:bodyPr wrap="square" rtlCol="0">
              <a:spAutoFit/>
            </a:bodyPr>
            <a:lstStyle/>
            <a:p>
              <a:pPr>
                <a:lnSpc>
                  <a:spcPct val="150000"/>
                </a:lnSpc>
              </a:pPr>
              <a:r>
                <a:rPr lang="en-US" sz="2100" b="1" dirty="0">
                  <a:solidFill>
                    <a:srgbClr val="013B43"/>
                  </a:solidFill>
                  <a:latin typeface="Bahnschrift Light Condensed" panose="020B0502040204020203" pitchFamily="34" charset="0"/>
                </a:rPr>
                <a:t>Pojďme se společně bavit o reklamách:</a:t>
              </a:r>
            </a:p>
          </p:txBody>
        </p:sp>
      </p:grpSp>
      <p:sp>
        <p:nvSpPr>
          <p:cNvPr id="55" name="Rectangle 54">
            <a:extLst>
              <a:ext uri="{FF2B5EF4-FFF2-40B4-BE49-F238E27FC236}">
                <a16:creationId xmlns:a16="http://schemas.microsoft.com/office/drawing/2014/main" id="{A1685E8D-F90B-758E-BC9C-0814F7436B84}"/>
              </a:ext>
            </a:extLst>
          </p:cNvPr>
          <p:cNvSpPr/>
          <p:nvPr/>
        </p:nvSpPr>
        <p:spPr>
          <a:xfrm>
            <a:off x="9759152" y="7737226"/>
            <a:ext cx="2471531" cy="140038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Meta rozhoduje, jakou reklamu vám zobrazí, na základě specifikace inzerentů pro jejich požadované publikum a Meta ji poté přiřadí lidem, kteří by o danou reklamu mohli mít zájem.</a:t>
            </a:r>
          </a:p>
        </p:txBody>
      </p:sp>
      <p:sp>
        <p:nvSpPr>
          <p:cNvPr id="56" name="Rectangle 55">
            <a:extLst>
              <a:ext uri="{FF2B5EF4-FFF2-40B4-BE49-F238E27FC236}">
                <a16:creationId xmlns:a16="http://schemas.microsoft.com/office/drawing/2014/main" id="{C33A0344-27AC-360F-5265-C6E5A4BE8442}"/>
              </a:ext>
            </a:extLst>
          </p:cNvPr>
          <p:cNvSpPr/>
          <p:nvPr/>
        </p:nvSpPr>
        <p:spPr>
          <a:xfrm>
            <a:off x="9759153" y="6489448"/>
            <a:ext cx="2359867" cy="1007199"/>
          </a:xfrm>
          <a:prstGeom prst="rect">
            <a:avLst/>
          </a:prstGeom>
          <a:noFill/>
          <a:ln>
            <a:noFill/>
          </a:ln>
        </p:spPr>
        <p:txBody>
          <a:bodyPr wrap="square" rtlCol="0">
            <a:spAutoFit/>
          </a:bodyPr>
          <a:lstStyle/>
          <a:p>
            <a:pPr>
              <a:lnSpc>
                <a:spcPct val="150000"/>
              </a:lnSpc>
            </a:pPr>
            <a:r>
              <a:rPr lang="pl-PL" sz="2100" b="1" dirty="0">
                <a:solidFill>
                  <a:srgbClr val="013B43"/>
                </a:solidFill>
                <a:latin typeface="Bahnschrift Light Condensed" panose="020B0502040204020203" pitchFamily="34" charset="0"/>
              </a:rPr>
              <a:t>Proč se vám konkrétní reklama zobrazuje:</a:t>
            </a:r>
            <a:endParaRPr lang="en-US" sz="2100" b="1" dirty="0">
              <a:solidFill>
                <a:srgbClr val="013B43"/>
              </a:solidFill>
              <a:latin typeface="Bahnschrift Light Condensed" panose="020B0502040204020203" pitchFamily="34" charset="0"/>
            </a:endParaRPr>
          </a:p>
        </p:txBody>
      </p:sp>
      <p:sp>
        <p:nvSpPr>
          <p:cNvPr id="61" name="Rectangle 60">
            <a:extLst>
              <a:ext uri="{FF2B5EF4-FFF2-40B4-BE49-F238E27FC236}">
                <a16:creationId xmlns:a16="http://schemas.microsoft.com/office/drawing/2014/main" id="{62AF3628-B423-074D-EE88-4726A5610458}"/>
              </a:ext>
            </a:extLst>
          </p:cNvPr>
          <p:cNvSpPr/>
          <p:nvPr/>
        </p:nvSpPr>
        <p:spPr>
          <a:xfrm>
            <a:off x="12487444" y="9823919"/>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Sources/References:</a:t>
            </a:r>
          </a:p>
        </p:txBody>
      </p:sp>
      <p:sp>
        <p:nvSpPr>
          <p:cNvPr id="63" name="Rectangle 62">
            <a:extLst>
              <a:ext uri="{FF2B5EF4-FFF2-40B4-BE49-F238E27FC236}">
                <a16:creationId xmlns:a16="http://schemas.microsoft.com/office/drawing/2014/main" id="{7C197D88-CF19-FBF5-855C-880834DECE82}"/>
              </a:ext>
            </a:extLst>
          </p:cNvPr>
          <p:cNvSpPr/>
          <p:nvPr/>
        </p:nvSpPr>
        <p:spPr>
          <a:xfrm>
            <a:off x="7659665" y="8600164"/>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Created by:</a:t>
            </a:r>
          </a:p>
        </p:txBody>
      </p:sp>
      <p:pic>
        <p:nvPicPr>
          <p:cNvPr id="69" name="Picture 68" descr="A qr code with a black background&#10;&#10;Description automatically generated">
            <a:extLst>
              <a:ext uri="{FF2B5EF4-FFF2-40B4-BE49-F238E27FC236}">
                <a16:creationId xmlns:a16="http://schemas.microsoft.com/office/drawing/2014/main" id="{90F5C20E-A2E9-3D0C-04B2-5DC99B411A33}"/>
              </a:ext>
            </a:extLst>
          </p:cNvPr>
          <p:cNvPicPr>
            <a:picLocks noChangeAspect="1"/>
          </p:cNvPicPr>
          <p:nvPr/>
        </p:nvPicPr>
        <p:blipFill rotWithShape="1">
          <a:blip r:embed="rId6">
            <a:extLst>
              <a:ext uri="{28A0092B-C50C-407E-A947-70E740481C1C}">
                <a14:useLocalDpi xmlns:a14="http://schemas.microsoft.com/office/drawing/2010/main" val="0"/>
              </a:ext>
            </a:extLst>
          </a:blip>
          <a:srcRect t="21659" b="11240"/>
          <a:stretch/>
        </p:blipFill>
        <p:spPr>
          <a:xfrm>
            <a:off x="7717337" y="8819519"/>
            <a:ext cx="1530830" cy="1087701"/>
          </a:xfrm>
          <a:prstGeom prst="rect">
            <a:avLst/>
          </a:prstGeom>
        </p:spPr>
      </p:pic>
      <p:sp>
        <p:nvSpPr>
          <p:cNvPr id="4" name="TextBox 3">
            <a:extLst>
              <a:ext uri="{FF2B5EF4-FFF2-40B4-BE49-F238E27FC236}">
                <a16:creationId xmlns:a16="http://schemas.microsoft.com/office/drawing/2014/main" id="{FB30DC50-A4D9-24E9-C4DC-F0F140A42FEE}"/>
              </a:ext>
            </a:extLst>
          </p:cNvPr>
          <p:cNvSpPr txBox="1"/>
          <p:nvPr/>
        </p:nvSpPr>
        <p:spPr>
          <a:xfrm>
            <a:off x="10386110" y="5625345"/>
            <a:ext cx="2292419" cy="364652"/>
          </a:xfrm>
          <a:prstGeom prst="rect">
            <a:avLst/>
          </a:prstGeom>
          <a:noFill/>
        </p:spPr>
        <p:txBody>
          <a:bodyPr wrap="square" rtlCol="0">
            <a:spAutoFit/>
          </a:bodyPr>
          <a:lstStyle/>
          <a:p>
            <a:pPr>
              <a:lnSpc>
                <a:spcPct val="150000"/>
              </a:lnSpc>
            </a:pPr>
            <a:r>
              <a:rPr lang="pl-PL" sz="1350" dirty="0">
                <a:solidFill>
                  <a:srgbClr val="013B43"/>
                </a:solidFill>
                <a:latin typeface="Bahnschrift Light Condensed" panose="020B0502040204020203" pitchFamily="34" charset="0"/>
              </a:rPr>
              <a:t>= Hodnota je nad průměrem trhu</a:t>
            </a:r>
            <a:endParaRPr lang="en-US" sz="1350" dirty="0">
              <a:solidFill>
                <a:srgbClr val="013B43"/>
              </a:solidFill>
              <a:latin typeface="Bahnschrift Light Condensed" panose="020B0502040204020203" pitchFamily="34" charset="0"/>
            </a:endParaRPr>
          </a:p>
        </p:txBody>
      </p:sp>
      <p:pic>
        <p:nvPicPr>
          <p:cNvPr id="5" name="Picture 4">
            <a:extLst>
              <a:ext uri="{FF2B5EF4-FFF2-40B4-BE49-F238E27FC236}">
                <a16:creationId xmlns:a16="http://schemas.microsoft.com/office/drawing/2014/main" id="{ADA11427-37C7-70E8-B672-F5907952DEC1}"/>
              </a:ext>
            </a:extLst>
          </p:cNvPr>
          <p:cNvPicPr>
            <a:picLocks noChangeAspect="1"/>
          </p:cNvPicPr>
          <p:nvPr/>
        </p:nvPicPr>
        <p:blipFill>
          <a:blip r:embed="rId7"/>
          <a:srcRect l="18550" t="54001" r="24421"/>
          <a:stretch/>
        </p:blipFill>
        <p:spPr>
          <a:xfrm>
            <a:off x="13229395" y="5713034"/>
            <a:ext cx="231776" cy="265815"/>
          </a:xfrm>
          <a:prstGeom prst="rect">
            <a:avLst/>
          </a:prstGeom>
        </p:spPr>
      </p:pic>
      <p:pic>
        <p:nvPicPr>
          <p:cNvPr id="6" name="Picture 5">
            <a:extLst>
              <a:ext uri="{FF2B5EF4-FFF2-40B4-BE49-F238E27FC236}">
                <a16:creationId xmlns:a16="http://schemas.microsoft.com/office/drawing/2014/main" id="{8ECCF407-7AE3-9E1E-42F3-30C46F945CE5}"/>
              </a:ext>
            </a:extLst>
          </p:cNvPr>
          <p:cNvPicPr>
            <a:picLocks noChangeAspect="1"/>
          </p:cNvPicPr>
          <p:nvPr/>
        </p:nvPicPr>
        <p:blipFill>
          <a:blip r:embed="rId7"/>
          <a:srcRect l="16270" r="22823" b="60747"/>
          <a:stretch/>
        </p:blipFill>
        <p:spPr>
          <a:xfrm>
            <a:off x="10124968" y="5752592"/>
            <a:ext cx="247536" cy="226837"/>
          </a:xfrm>
          <a:prstGeom prst="rect">
            <a:avLst/>
          </a:prstGeom>
        </p:spPr>
      </p:pic>
      <p:sp>
        <p:nvSpPr>
          <p:cNvPr id="7" name="TextBox 6">
            <a:extLst>
              <a:ext uri="{FF2B5EF4-FFF2-40B4-BE49-F238E27FC236}">
                <a16:creationId xmlns:a16="http://schemas.microsoft.com/office/drawing/2014/main" id="{EB690B88-C7D4-B39D-4D5A-6D87C0A9C50A}"/>
              </a:ext>
            </a:extLst>
          </p:cNvPr>
          <p:cNvSpPr txBox="1"/>
          <p:nvPr/>
        </p:nvSpPr>
        <p:spPr>
          <a:xfrm>
            <a:off x="13461171" y="5625345"/>
            <a:ext cx="2285680" cy="364652"/>
          </a:xfrm>
          <a:prstGeom prst="rect">
            <a:avLst/>
          </a:prstGeom>
          <a:noFill/>
        </p:spPr>
        <p:txBody>
          <a:bodyPr wrap="square" rtlCol="0">
            <a:spAutoFit/>
          </a:bodyPr>
          <a:lstStyle/>
          <a:p>
            <a:pPr>
              <a:lnSpc>
                <a:spcPct val="150000"/>
              </a:lnSpc>
            </a:pPr>
            <a:r>
              <a:rPr lang="pl-PL" sz="1350" dirty="0">
                <a:solidFill>
                  <a:srgbClr val="013B43"/>
                </a:solidFill>
                <a:latin typeface="Bahnschrift Light Condensed" panose="020B0502040204020203" pitchFamily="34" charset="0"/>
              </a:rPr>
              <a:t>= Hodnota je pod průměrem trhu</a:t>
            </a:r>
            <a:endParaRPr lang="en-US" sz="1350" dirty="0">
              <a:solidFill>
                <a:srgbClr val="013B43"/>
              </a:solidFill>
              <a:latin typeface="Bahnschrift Light Condensed" panose="020B0502040204020203" pitchFamily="34" charset="0"/>
            </a:endParaRPr>
          </a:p>
        </p:txBody>
      </p:sp>
    </p:spTree>
    <p:extLst>
      <p:ext uri="{BB962C8B-B14F-4D97-AF65-F5344CB8AC3E}">
        <p14:creationId xmlns:p14="http://schemas.microsoft.com/office/powerpoint/2010/main" val="18166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ECDC"/>
        </a:solidFill>
        <a:effectLst/>
      </p:bgPr>
    </p:bg>
    <p:spTree>
      <p:nvGrpSpPr>
        <p:cNvPr id="1" name="">
          <a:extLst>
            <a:ext uri="{FF2B5EF4-FFF2-40B4-BE49-F238E27FC236}">
              <a16:creationId xmlns:a16="http://schemas.microsoft.com/office/drawing/2014/main" id="{49B53362-D47B-4D18-B2BF-63CF0F25EF40}"/>
            </a:ext>
          </a:extLst>
        </p:cNvPr>
        <p:cNvGrpSpPr/>
        <p:nvPr/>
      </p:nvGrpSpPr>
      <p:grpSpPr>
        <a:xfrm>
          <a:off x="0" y="0"/>
          <a:ext cx="0" cy="0"/>
          <a:chOff x="0" y="0"/>
          <a:chExt cx="0" cy="0"/>
        </a:xfrm>
      </p:grpSpPr>
      <p:sp>
        <p:nvSpPr>
          <p:cNvPr id="30" name="Rectangle: Single Corner Rounded 29">
            <a:extLst>
              <a:ext uri="{FF2B5EF4-FFF2-40B4-BE49-F238E27FC236}">
                <a16:creationId xmlns:a16="http://schemas.microsoft.com/office/drawing/2014/main" id="{F8FB7CDB-C1FE-49D6-5F98-1D6FB6379727}"/>
              </a:ext>
            </a:extLst>
          </p:cNvPr>
          <p:cNvSpPr/>
          <p:nvPr/>
        </p:nvSpPr>
        <p:spPr>
          <a:xfrm>
            <a:off x="482601" y="1212850"/>
            <a:ext cx="4705350" cy="2406650"/>
          </a:xfrm>
          <a:prstGeom prst="round1Rect">
            <a:avLst/>
          </a:prstGeom>
          <a:solidFill>
            <a:schemeClr val="bg1"/>
          </a:solidFill>
          <a:ln w="19050">
            <a:solidFill>
              <a:srgbClr val="F2784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59" name="Rectangle 58">
            <a:extLst>
              <a:ext uri="{FF2B5EF4-FFF2-40B4-BE49-F238E27FC236}">
                <a16:creationId xmlns:a16="http://schemas.microsoft.com/office/drawing/2014/main" id="{DCEE6759-B3EA-848A-576A-12E8DF25A2A0}"/>
              </a:ext>
            </a:extLst>
          </p:cNvPr>
          <p:cNvSpPr/>
          <p:nvPr/>
        </p:nvSpPr>
        <p:spPr>
          <a:xfrm>
            <a:off x="482600" y="1295400"/>
            <a:ext cx="4629149" cy="2272417"/>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Vaše aktivita s prodejci</a:t>
            </a:r>
          </a:p>
          <a:p>
            <a:pPr>
              <a:lnSpc>
                <a:spcPts val="1650"/>
              </a:lnSpc>
            </a:pPr>
            <a:endParaRPr lang="en-US" sz="1575" dirty="0">
              <a:solidFill>
                <a:srgbClr val="013B43"/>
              </a:solidFill>
              <a:latin typeface="Bahnschrift Light Condensed" panose="020B0502040204020203" pitchFamily="34" charset="0"/>
            </a:endParaRPr>
          </a:p>
          <a:p>
            <a:pPr>
              <a:lnSpc>
                <a:spcPts val="1650"/>
              </a:lnSpc>
            </a:pPr>
            <a:r>
              <a:rPr lang="en-US" sz="1575" dirty="0">
                <a:solidFill>
                  <a:srgbClr val="013B43"/>
                </a:solidFill>
                <a:latin typeface="Bahnschrift Light Condensed" panose="020B0502040204020203" pitchFamily="34" charset="0"/>
              </a:rPr>
              <a:t>Když sdílíte informace, jako je vaše telefonní číslo nebo e-mailová adresa, s obchodnimi partnery, Meta je může přidat do seznamu zákazníků, který lze připojit k vašemu profilu na Facebooku. Poté se může pokusit přiřadit reklamu nejrelevantnějšímu publiku. Své údaje jste možná sdíleli s těmito firmami: </a:t>
            </a:r>
          </a:p>
          <a:p>
            <a:pPr marL="285750" indent="-285750">
              <a:lnSpc>
                <a:spcPts val="1650"/>
              </a:lnSpc>
              <a:buFont typeface="Arial" panose="020B0604020202020204" pitchFamily="34" charset="0"/>
              <a:buChar char="•"/>
            </a:pPr>
            <a:r>
              <a:rPr lang="en-US" sz="1575" dirty="0">
                <a:solidFill>
                  <a:srgbClr val="013B43"/>
                </a:solidFill>
                <a:latin typeface="Bahnschrift Light Condensed" panose="020B0502040204020203" pitchFamily="34" charset="0"/>
              </a:rPr>
              <a:t>Přihlášení k odběru e-mailového zpravodaje</a:t>
            </a:r>
          </a:p>
          <a:p>
            <a:pPr marL="285750" indent="-285750">
              <a:lnSpc>
                <a:spcPts val="1650"/>
              </a:lnSpc>
              <a:buFont typeface="Arial" panose="020B0604020202020204" pitchFamily="34" charset="0"/>
              <a:buChar char="•"/>
            </a:pPr>
            <a:r>
              <a:rPr lang="en-US" sz="1575" dirty="0">
                <a:solidFill>
                  <a:srgbClr val="013B43"/>
                </a:solidFill>
                <a:latin typeface="Bahnschrift Light Condensed" panose="020B0502040204020203" pitchFamily="34" charset="0"/>
              </a:rPr>
              <a:t>Provádění nákupů v maloobchodních prodejnách</a:t>
            </a:r>
          </a:p>
          <a:p>
            <a:pPr marL="285750" indent="-285750">
              <a:lnSpc>
                <a:spcPts val="1650"/>
              </a:lnSpc>
              <a:buFont typeface="Arial" panose="020B0604020202020204" pitchFamily="34" charset="0"/>
              <a:buChar char="•"/>
            </a:pPr>
            <a:r>
              <a:rPr lang="en-US" sz="1575" dirty="0">
                <a:solidFill>
                  <a:srgbClr val="013B43"/>
                </a:solidFill>
                <a:latin typeface="Bahnschrift Light Condensed" panose="020B0502040204020203" pitchFamily="34" charset="0"/>
              </a:rPr>
              <a:t>Přihlášení k získání kuponu nebo slevy</a:t>
            </a:r>
          </a:p>
        </p:txBody>
      </p:sp>
      <p:sp>
        <p:nvSpPr>
          <p:cNvPr id="9" name="Rectangle: Single Corner Rounded 8">
            <a:extLst>
              <a:ext uri="{FF2B5EF4-FFF2-40B4-BE49-F238E27FC236}">
                <a16:creationId xmlns:a16="http://schemas.microsoft.com/office/drawing/2014/main" id="{2C5F8190-482B-411E-0D34-208EC3BCDF01}"/>
              </a:ext>
            </a:extLst>
          </p:cNvPr>
          <p:cNvSpPr/>
          <p:nvPr/>
        </p:nvSpPr>
        <p:spPr>
          <a:xfrm>
            <a:off x="7353301" y="1212850"/>
            <a:ext cx="4705350" cy="2406650"/>
          </a:xfrm>
          <a:prstGeom prst="round1Rect">
            <a:avLst/>
          </a:prstGeom>
          <a:solidFill>
            <a:schemeClr val="bg1"/>
          </a:solidFill>
          <a:ln w="19050">
            <a:solidFill>
              <a:srgbClr val="F2784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10" name="Rectangle 9">
            <a:extLst>
              <a:ext uri="{FF2B5EF4-FFF2-40B4-BE49-F238E27FC236}">
                <a16:creationId xmlns:a16="http://schemas.microsoft.com/office/drawing/2014/main" id="{EAA72834-82B2-0AFF-108C-2B42C1B894C2}"/>
              </a:ext>
            </a:extLst>
          </p:cNvPr>
          <p:cNvSpPr/>
          <p:nvPr/>
        </p:nvSpPr>
        <p:spPr>
          <a:xfrm>
            <a:off x="7353300" y="1295400"/>
            <a:ext cx="4629149" cy="2054409"/>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Vaše aktivita napříč technologiemi Meta</a:t>
            </a:r>
          </a:p>
          <a:p>
            <a:pPr>
              <a:lnSpc>
                <a:spcPts val="1650"/>
              </a:lnSpc>
            </a:pPr>
            <a:endParaRPr lang="en-US" sz="1575" dirty="0">
              <a:solidFill>
                <a:srgbClr val="013B43"/>
              </a:solidFill>
              <a:latin typeface="Bahnschrift Light Condensed" panose="020B0502040204020203" pitchFamily="34" charset="0"/>
            </a:endParaRPr>
          </a:p>
          <a:p>
            <a:pPr>
              <a:lnSpc>
                <a:spcPts val="1650"/>
              </a:lnSpc>
            </a:pPr>
            <a:r>
              <a:rPr lang="en-US" sz="1575" dirty="0">
                <a:solidFill>
                  <a:srgbClr val="013B43"/>
                </a:solidFill>
                <a:latin typeface="Bahnschrift Light Condensed" panose="020B0502040204020203" pitchFamily="34" charset="0"/>
              </a:rPr>
              <a:t>Reklamy se vám zobrazují na základě vaší aktivity napříč technologiemi Meta, jako jsou:</a:t>
            </a:r>
          </a:p>
          <a:p>
            <a:pPr marL="285750" indent="-285750">
              <a:lnSpc>
                <a:spcPts val="1650"/>
              </a:lnSpc>
              <a:buFont typeface="Arial" panose="020B0604020202020204" pitchFamily="34" charset="0"/>
              <a:buChar char="•"/>
            </a:pPr>
            <a:r>
              <a:rPr lang="en-US" sz="1575" dirty="0">
                <a:solidFill>
                  <a:srgbClr val="013B43"/>
                </a:solidFill>
                <a:latin typeface="Bahnschrift Light Condensed" panose="020B0502040204020203" pitchFamily="34" charset="0"/>
              </a:rPr>
              <a:t>Stránky, které se vám a vašim přátelům líbí</a:t>
            </a:r>
          </a:p>
          <a:p>
            <a:pPr marL="285750" indent="-285750">
              <a:lnSpc>
                <a:spcPts val="1650"/>
              </a:lnSpc>
              <a:buFont typeface="Arial" panose="020B0604020202020204" pitchFamily="34" charset="0"/>
              <a:buChar char="•"/>
            </a:pPr>
            <a:r>
              <a:rPr lang="en-US" sz="1575" dirty="0">
                <a:solidFill>
                  <a:srgbClr val="013B43"/>
                </a:solidFill>
                <a:latin typeface="Bahnschrift Light Condensed" panose="020B0502040204020203" pitchFamily="34" charset="0"/>
              </a:rPr>
              <a:t>Informace z vašeho profilu na Facebooku a Instagramu</a:t>
            </a:r>
          </a:p>
          <a:p>
            <a:pPr marL="285750" indent="-285750">
              <a:lnSpc>
                <a:spcPts val="1650"/>
              </a:lnSpc>
              <a:buFont typeface="Arial" panose="020B0604020202020204" pitchFamily="34" charset="0"/>
              <a:buChar char="•"/>
            </a:pPr>
            <a:r>
              <a:rPr lang="en-US" sz="1575" dirty="0">
                <a:solidFill>
                  <a:srgbClr val="013B43"/>
                </a:solidFill>
                <a:latin typeface="Bahnschrift Light Condensed" panose="020B0502040204020203" pitchFamily="34" charset="0"/>
              </a:rPr>
              <a:t>Obsah, který vytvoříte nebo se kterým komunikujete na Facebooku a Instagramu</a:t>
            </a:r>
          </a:p>
          <a:p>
            <a:pPr marL="285750" indent="-285750">
              <a:lnSpc>
                <a:spcPts val="1650"/>
              </a:lnSpc>
              <a:buFont typeface="Arial" panose="020B0604020202020204" pitchFamily="34" charset="0"/>
              <a:buChar char="•"/>
            </a:pPr>
            <a:r>
              <a:rPr lang="en-US" sz="1575" dirty="0">
                <a:solidFill>
                  <a:srgbClr val="013B43"/>
                </a:solidFill>
                <a:latin typeface="Bahnschrift Light Condensed" panose="020B0502040204020203" pitchFamily="34" charset="0"/>
              </a:rPr>
              <a:t>Místa, kam se přihlásíte pomocí Facebooku</a:t>
            </a:r>
          </a:p>
        </p:txBody>
      </p:sp>
      <p:sp>
        <p:nvSpPr>
          <p:cNvPr id="11" name="Rectangle: Single Corner Rounded 10">
            <a:extLst>
              <a:ext uri="{FF2B5EF4-FFF2-40B4-BE49-F238E27FC236}">
                <a16:creationId xmlns:a16="http://schemas.microsoft.com/office/drawing/2014/main" id="{37A896F0-BA13-DBC5-B878-DCD35ED17F08}"/>
              </a:ext>
            </a:extLst>
          </p:cNvPr>
          <p:cNvSpPr/>
          <p:nvPr/>
        </p:nvSpPr>
        <p:spPr>
          <a:xfrm>
            <a:off x="7353301" y="5041900"/>
            <a:ext cx="4705350" cy="2406650"/>
          </a:xfrm>
          <a:prstGeom prst="round1Rect">
            <a:avLst/>
          </a:prstGeom>
          <a:solidFill>
            <a:schemeClr val="bg1"/>
          </a:solidFill>
          <a:ln w="19050">
            <a:solidFill>
              <a:srgbClr val="F2784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12" name="Rectangle 11">
            <a:extLst>
              <a:ext uri="{FF2B5EF4-FFF2-40B4-BE49-F238E27FC236}">
                <a16:creationId xmlns:a16="http://schemas.microsoft.com/office/drawing/2014/main" id="{67AF7837-5C17-3EA4-18F2-39FE4F05BBE8}"/>
              </a:ext>
            </a:extLst>
          </p:cNvPr>
          <p:cNvSpPr/>
          <p:nvPr/>
        </p:nvSpPr>
        <p:spPr>
          <a:xfrm>
            <a:off x="7353300" y="5124450"/>
            <a:ext cx="4629149" cy="1836400"/>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Vaše poloha</a:t>
            </a:r>
          </a:p>
          <a:p>
            <a:pPr>
              <a:lnSpc>
                <a:spcPts val="1650"/>
              </a:lnSpc>
            </a:pPr>
            <a:endParaRPr lang="en-US" sz="1575" dirty="0">
              <a:solidFill>
                <a:srgbClr val="013B43"/>
              </a:solidFill>
              <a:latin typeface="Bahnschrift Light Condensed" panose="020B0502040204020203" pitchFamily="34" charset="0"/>
            </a:endParaRPr>
          </a:p>
          <a:p>
            <a:pPr>
              <a:lnSpc>
                <a:spcPts val="1650"/>
              </a:lnSpc>
            </a:pPr>
            <a:r>
              <a:rPr lang="en-US" sz="1575" dirty="0">
                <a:solidFill>
                  <a:srgbClr val="013B43"/>
                </a:solidFill>
                <a:latin typeface="Bahnschrift Light Condensed" panose="020B0502040204020203" pitchFamily="34" charset="0"/>
              </a:rPr>
              <a:t>Údaje o poloze Meta používá k tomu, aby vám zobrazili reklamy od inzerentů, kteří se snaží oslovit lidi na konkrétním místě nebo v jeho blízkosti. Tyto informace získává ze zdrojů, jako jsou:</a:t>
            </a:r>
          </a:p>
          <a:p>
            <a:pPr marL="285750" indent="-285750">
              <a:lnSpc>
                <a:spcPts val="1650"/>
              </a:lnSpc>
              <a:buFont typeface="Arial" panose="020B0604020202020204" pitchFamily="34" charset="0"/>
              <a:buChar char="•"/>
            </a:pPr>
            <a:r>
              <a:rPr lang="en-US" sz="1575" dirty="0">
                <a:solidFill>
                  <a:srgbClr val="013B43"/>
                </a:solidFill>
                <a:latin typeface="Bahnschrift Light Condensed" panose="020B0502040204020203" pitchFamily="34" charset="0"/>
              </a:rPr>
              <a:t>Kde se připojujete k internetu</a:t>
            </a:r>
          </a:p>
          <a:p>
            <a:pPr marL="285750" indent="-285750">
              <a:lnSpc>
                <a:spcPts val="1650"/>
              </a:lnSpc>
              <a:buFont typeface="Arial" panose="020B0604020202020204" pitchFamily="34" charset="0"/>
              <a:buChar char="•"/>
            </a:pPr>
            <a:r>
              <a:rPr lang="en-US" sz="1575" dirty="0">
                <a:solidFill>
                  <a:srgbClr val="013B43"/>
                </a:solidFill>
                <a:latin typeface="Bahnschrift Light Condensed" panose="020B0502040204020203" pitchFamily="34" charset="0"/>
              </a:rPr>
              <a:t>Kde telefon používáte</a:t>
            </a:r>
          </a:p>
          <a:p>
            <a:pPr marL="285750" indent="-285750">
              <a:lnSpc>
                <a:spcPts val="1650"/>
              </a:lnSpc>
              <a:buFont typeface="Arial" panose="020B0604020202020204" pitchFamily="34" charset="0"/>
              <a:buChar char="•"/>
            </a:pPr>
            <a:r>
              <a:rPr lang="en-US" sz="1575" dirty="0">
                <a:solidFill>
                  <a:srgbClr val="013B43"/>
                </a:solidFill>
                <a:latin typeface="Bahnschrift Light Condensed" panose="020B0502040204020203" pitchFamily="34" charset="0"/>
              </a:rPr>
              <a:t>Vaše poloha z vašeho profilu na Facebooku a Instagramu</a:t>
            </a:r>
          </a:p>
        </p:txBody>
      </p:sp>
      <p:sp>
        <p:nvSpPr>
          <p:cNvPr id="17" name="Rectangle: Single Corner Rounded 16">
            <a:extLst>
              <a:ext uri="{FF2B5EF4-FFF2-40B4-BE49-F238E27FC236}">
                <a16:creationId xmlns:a16="http://schemas.microsoft.com/office/drawing/2014/main" id="{AADFD508-3DB6-B9F6-DDF1-D512B2D4F395}"/>
              </a:ext>
            </a:extLst>
          </p:cNvPr>
          <p:cNvSpPr/>
          <p:nvPr/>
        </p:nvSpPr>
        <p:spPr>
          <a:xfrm>
            <a:off x="482601" y="5041900"/>
            <a:ext cx="4705350" cy="2406650"/>
          </a:xfrm>
          <a:prstGeom prst="round1Rect">
            <a:avLst/>
          </a:prstGeom>
          <a:solidFill>
            <a:schemeClr val="bg1"/>
          </a:solidFill>
          <a:ln w="19050">
            <a:solidFill>
              <a:srgbClr val="F2784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18" name="Rectangle 17">
            <a:extLst>
              <a:ext uri="{FF2B5EF4-FFF2-40B4-BE49-F238E27FC236}">
                <a16:creationId xmlns:a16="http://schemas.microsoft.com/office/drawing/2014/main" id="{0555FDAE-77CE-1ABD-CE02-2C0029FD338D}"/>
              </a:ext>
            </a:extLst>
          </p:cNvPr>
          <p:cNvSpPr/>
          <p:nvPr/>
        </p:nvSpPr>
        <p:spPr>
          <a:xfrm>
            <a:off x="482600" y="5124450"/>
            <a:ext cx="4629149" cy="2272417"/>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Vaše aktivita na jiných webech a aplikacích</a:t>
            </a:r>
          </a:p>
          <a:p>
            <a:pPr>
              <a:lnSpc>
                <a:spcPts val="1650"/>
              </a:lnSpc>
            </a:pPr>
            <a:endParaRPr lang="en-US" sz="1575" dirty="0">
              <a:solidFill>
                <a:srgbClr val="013B43"/>
              </a:solidFill>
              <a:latin typeface="Bahnschrift Light Condensed" panose="020B0502040204020203" pitchFamily="34" charset="0"/>
            </a:endParaRPr>
          </a:p>
          <a:p>
            <a:pPr>
              <a:lnSpc>
                <a:spcPts val="1650"/>
              </a:lnSpc>
            </a:pPr>
            <a:r>
              <a:rPr lang="en-US" sz="1575" dirty="0">
                <a:solidFill>
                  <a:srgbClr val="013B43"/>
                </a:solidFill>
                <a:latin typeface="Bahnschrift Light Condensed" panose="020B0502040204020203" pitchFamily="34" charset="0"/>
              </a:rPr>
              <a:t>Webové stránky, které navštěvujete, nebo aplikace, které používáte, mohou odesílat data Facebooku přímo pomocí Meta obchodních nástrojů (jako je pixel), které pomáhají zobrazovat vám reklamy na základě produktů nebo služeb, které jste si prohlíželi, jako je například košile na webu prodejce oblečení. Příklady:</a:t>
            </a:r>
          </a:p>
          <a:p>
            <a:pPr marL="285750" indent="-285750">
              <a:lnSpc>
                <a:spcPts val="1650"/>
              </a:lnSpc>
              <a:buFont typeface="Arial" panose="020B0604020202020204" pitchFamily="34" charset="0"/>
              <a:buChar char="•"/>
            </a:pPr>
            <a:r>
              <a:rPr lang="en-US" sz="1575" dirty="0">
                <a:solidFill>
                  <a:srgbClr val="013B43"/>
                </a:solidFill>
                <a:latin typeface="Bahnschrift Light Condensed" panose="020B0502040204020203" pitchFamily="34" charset="0"/>
              </a:rPr>
              <a:t>Prohlížení jedné z jejich webových stránek</a:t>
            </a:r>
          </a:p>
          <a:p>
            <a:pPr marL="285750" indent="-285750">
              <a:lnSpc>
                <a:spcPts val="1650"/>
              </a:lnSpc>
              <a:buFont typeface="Arial" panose="020B0604020202020204" pitchFamily="34" charset="0"/>
              <a:buChar char="•"/>
            </a:pPr>
            <a:r>
              <a:rPr lang="en-US" sz="1575" dirty="0">
                <a:solidFill>
                  <a:srgbClr val="013B43"/>
                </a:solidFill>
                <a:latin typeface="Bahnschrift Light Condensed" panose="020B0502040204020203" pitchFamily="34" charset="0"/>
              </a:rPr>
              <a:t>Stahování jejich mobilní aplikace</a:t>
            </a:r>
          </a:p>
          <a:p>
            <a:pPr marL="285750" indent="-285750">
              <a:lnSpc>
                <a:spcPts val="1650"/>
              </a:lnSpc>
              <a:buFont typeface="Arial" panose="020B0604020202020204" pitchFamily="34" charset="0"/>
              <a:buChar char="•"/>
            </a:pPr>
            <a:r>
              <a:rPr lang="en-US" sz="1575" dirty="0">
                <a:solidFill>
                  <a:srgbClr val="013B43"/>
                </a:solidFill>
                <a:latin typeface="Bahnschrift Light Condensed" panose="020B0502040204020203" pitchFamily="34" charset="0"/>
              </a:rPr>
              <a:t>Přidání produktu do nákupního košíku nebo provedení nákupu</a:t>
            </a:r>
          </a:p>
        </p:txBody>
      </p:sp>
    </p:spTree>
    <p:extLst>
      <p:ext uri="{BB962C8B-B14F-4D97-AF65-F5344CB8AC3E}">
        <p14:creationId xmlns:p14="http://schemas.microsoft.com/office/powerpoint/2010/main" val="381616772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1074</TotalTime>
  <Words>1605</Words>
  <Application>Microsoft Office PowerPoint</Application>
  <PresentationFormat>Custom</PresentationFormat>
  <Paragraphs>189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Bahnschrift Light Condensed</vt:lpstr>
      <vt:lpstr>Calibri</vt:lpstr>
      <vt:lpstr>Calibri Light</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Jiri Pillar</dc:creator>
  <cp:lastModifiedBy>Jiri EXT Pillar</cp:lastModifiedBy>
  <cp:revision>35</cp:revision>
  <dcterms:created xsi:type="dcterms:W3CDTF">2024-01-15T06:53:04Z</dcterms:created>
  <dcterms:modified xsi:type="dcterms:W3CDTF">2025-04-21T12:46:47Z</dcterms:modified>
</cp:coreProperties>
</file>