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B43"/>
    <a:srgbClr val="FFF9EB"/>
    <a:srgbClr val="F27844"/>
    <a:srgbClr val="FFFFFF"/>
    <a:srgbClr val="FCECDC"/>
    <a:srgbClr val="4C8989"/>
    <a:srgbClr val="FFF8F2"/>
    <a:srgbClr val="D9B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9" autoAdjust="0"/>
    <p:restoredTop sz="94660"/>
  </p:normalViewPr>
  <p:slideViewPr>
    <p:cSldViewPr snapToGrid="0">
      <p:cViewPr>
        <p:scale>
          <a:sx n="66" d="100"/>
          <a:sy n="66" d="100"/>
        </p:scale>
        <p:origin x="3004" y="14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411166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36189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5559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15538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8E6A9-D9EB-40D6-95A2-A22B252B552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177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8E6A9-D9EB-40D6-95A2-A22B252B552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64362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8E6A9-D9EB-40D6-95A2-A22B252B5524}"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5346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8E6A9-D9EB-40D6-95A2-A22B252B5524}"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2061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8E6A9-D9EB-40D6-95A2-A22B252B5524}"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7839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53375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3204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7818E6A9-D9EB-40D6-95A2-A22B252B5524}" type="datetimeFigureOut">
              <a:rPr lang="en-US" smtClean="0"/>
              <a:t>4/14/2025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692E96BE-1E07-4A30-8F29-7501590DB835}" type="slidenum">
              <a:rPr lang="en-US" smtClean="0"/>
              <a:t>‹#›</a:t>
            </a:fld>
            <a:endParaRPr lang="en-US"/>
          </a:p>
        </p:txBody>
      </p:sp>
    </p:spTree>
    <p:extLst>
      <p:ext uri="{BB962C8B-B14F-4D97-AF65-F5344CB8AC3E}">
        <p14:creationId xmlns:p14="http://schemas.microsoft.com/office/powerpoint/2010/main" val="3745421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032"/>
            <a:ext cx="69875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379720" y="6859032"/>
            <a:ext cx="547116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859032"/>
            <a:ext cx="49301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2886797"/>
            <a:ext cx="493014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379720" y="2886797"/>
            <a:ext cx="410718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505200"/>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203273"/>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548495" y="6781172"/>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352B5B"/>
                </a:solidFill>
              </a:rPr>
              <a:t>Impressions</a:t>
            </a:r>
          </a:p>
          <a:p>
            <a:pPr marL="342900" indent="-85725">
              <a:lnSpc>
                <a:spcPct val="150000"/>
              </a:lnSpc>
            </a:pPr>
            <a:r>
              <a:rPr lang="en-US" sz="1200" dirty="0">
                <a:solidFill>
                  <a:srgbClr val="352B5B"/>
                </a:solidFill>
              </a:rPr>
              <a:t>Spending</a:t>
            </a:r>
          </a:p>
        </p:txBody>
      </p:sp>
      <p:sp>
        <p:nvSpPr>
          <p:cNvPr id="18" name="Oval 17">
            <a:extLst>
              <a:ext uri="{FF2B5EF4-FFF2-40B4-BE49-F238E27FC236}">
                <a16:creationId xmlns:a16="http://schemas.microsoft.com/office/drawing/2014/main" id="{29A4C3E6-7571-2AB5-408F-635DDDDA0CB9}"/>
              </a:ext>
            </a:extLst>
          </p:cNvPr>
          <p:cNvSpPr/>
          <p:nvPr/>
        </p:nvSpPr>
        <p:spPr>
          <a:xfrm>
            <a:off x="9693209" y="6970811"/>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Oval 18">
            <a:extLst>
              <a:ext uri="{FF2B5EF4-FFF2-40B4-BE49-F238E27FC236}">
                <a16:creationId xmlns:a16="http://schemas.microsoft.com/office/drawing/2014/main" id="{B4501BD1-20A0-B596-3225-C161CB452AA4}"/>
              </a:ext>
            </a:extLst>
          </p:cNvPr>
          <p:cNvSpPr/>
          <p:nvPr/>
        </p:nvSpPr>
        <p:spPr>
          <a:xfrm>
            <a:off x="9693209" y="7278639"/>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034234" y="6859033"/>
            <a:ext cx="4503894"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75" dirty="0">
                <a:solidFill>
                  <a:srgbClr val="352B5B"/>
                </a:solidFill>
              </a:rPr>
              <a:t>Impressions 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Female</a:t>
            </a:r>
          </a:p>
        </p:txBody>
      </p:sp>
      <p:sp>
        <p:nvSpPr>
          <p:cNvPr id="32" name="Oval 31">
            <a:extLst>
              <a:ext uri="{FF2B5EF4-FFF2-40B4-BE49-F238E27FC236}">
                <a16:creationId xmlns:a16="http://schemas.microsoft.com/office/drawing/2014/main" id="{9F4E0243-3D92-E411-5597-EF4B6C91030D}"/>
              </a:ext>
            </a:extLst>
          </p:cNvPr>
          <p:cNvSpPr/>
          <p:nvPr/>
        </p:nvSpPr>
        <p:spPr>
          <a:xfrm>
            <a:off x="15887241" y="7107189"/>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Male</a:t>
            </a:r>
          </a:p>
        </p:txBody>
      </p:sp>
      <p:sp>
        <p:nvSpPr>
          <p:cNvPr id="34" name="Oval 33">
            <a:extLst>
              <a:ext uri="{FF2B5EF4-FFF2-40B4-BE49-F238E27FC236}">
                <a16:creationId xmlns:a16="http://schemas.microsoft.com/office/drawing/2014/main" id="{C9C6C327-6D71-10ED-10A0-B3C392DF25AD}"/>
              </a:ext>
            </a:extLst>
          </p:cNvPr>
          <p:cNvSpPr/>
          <p:nvPr/>
        </p:nvSpPr>
        <p:spPr>
          <a:xfrm>
            <a:off x="16959663" y="7107189"/>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203274"/>
            <a:ext cx="9342120" cy="2410719"/>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50" dirty="0">
                <a:solidFill>
                  <a:srgbClr val="352B5B"/>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188986"/>
            <a:ext cx="4672116" cy="950219"/>
          </a:xfrm>
          <a:prstGeom prst="round2DiagRect">
            <a:avLst>
              <a:gd name="adj1" fmla="val 0"/>
              <a:gd name="adj2" fmla="val 20199"/>
            </a:avLst>
          </a:prstGeom>
          <a:solidFill>
            <a:srgbClr val="DBE9F2"/>
          </a:solidFill>
          <a:ln>
            <a:solidFill>
              <a:srgbClr val="F6F6F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352B5B"/>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272063"/>
            <a:ext cx="4585253" cy="744243"/>
          </a:xfrm>
          <a:prstGeom prst="rect">
            <a:avLst/>
          </a:prstGeom>
          <a:noFill/>
        </p:spPr>
        <p:txBody>
          <a:bodyPr wrap="square" rtlCol="0">
            <a:spAutoFit/>
          </a:bodyPr>
          <a:lstStyle/>
          <a:p>
            <a:pPr>
              <a:lnSpc>
                <a:spcPct val="150000"/>
              </a:lnSpc>
            </a:pPr>
            <a:r>
              <a:rPr lang="en-US" sz="1500" b="1" dirty="0">
                <a:solidFill>
                  <a:srgbClr val="352B5B"/>
                </a:solidFill>
                <a:latin typeface="Bahnschrift Light Condensed" panose="020B0502040204020203" pitchFamily="34" charset="0"/>
              </a:rPr>
              <a:t>Impressions</a:t>
            </a:r>
            <a:r>
              <a:rPr lang="en-US" sz="1500" dirty="0">
                <a:solidFill>
                  <a:srgbClr val="352B5B"/>
                </a:solidFill>
                <a:latin typeface="Bahnschrift Light Condensed" panose="020B0502040204020203" pitchFamily="34" charset="0"/>
              </a:rPr>
              <a:t> = The number of times ads were displayed on screen.</a:t>
            </a:r>
          </a:p>
          <a:p>
            <a:pPr>
              <a:lnSpc>
                <a:spcPct val="150000"/>
              </a:lnSpc>
            </a:pPr>
            <a:r>
              <a:rPr lang="en-US" sz="1500" b="1" dirty="0">
                <a:solidFill>
                  <a:srgbClr val="352B5B"/>
                </a:solidFill>
                <a:latin typeface="Bahnschrift Light Condensed" panose="020B0502040204020203" pitchFamily="34" charset="0"/>
              </a:rPr>
              <a:t>Spending</a:t>
            </a:r>
            <a:r>
              <a:rPr lang="en-US" sz="1500" dirty="0">
                <a:solidFill>
                  <a:srgbClr val="352B5B"/>
                </a:solidFill>
                <a:latin typeface="Bahnschrift Light Condensed" panose="020B0502040204020203" pitchFamily="34" charset="0"/>
              </a:rPr>
              <a:t> = The amount of money spent running the ad</a:t>
            </a:r>
          </a:p>
        </p:txBody>
      </p:sp>
      <p:grpSp>
        <p:nvGrpSpPr>
          <p:cNvPr id="21" name="Group 20">
            <a:extLst>
              <a:ext uri="{FF2B5EF4-FFF2-40B4-BE49-F238E27FC236}">
                <a16:creationId xmlns:a16="http://schemas.microsoft.com/office/drawing/2014/main" id="{B263C41C-1BB3-9B6C-3D07-6FA202B8E8E8}"/>
              </a:ext>
            </a:extLst>
          </p:cNvPr>
          <p:cNvGrpSpPr/>
          <p:nvPr/>
        </p:nvGrpSpPr>
        <p:grpSpPr>
          <a:xfrm>
            <a:off x="9973210" y="842339"/>
            <a:ext cx="574400" cy="2101334"/>
            <a:chOff x="6570390" y="427909"/>
            <a:chExt cx="382933" cy="1400889"/>
          </a:xfrm>
        </p:grpSpPr>
        <p:sp>
          <p:nvSpPr>
            <p:cNvPr id="11" name="Rectangle: Rounded Corners 10">
              <a:extLst>
                <a:ext uri="{FF2B5EF4-FFF2-40B4-BE49-F238E27FC236}">
                  <a16:creationId xmlns:a16="http://schemas.microsoft.com/office/drawing/2014/main" id="{ABB759D3-2153-4B88-E39B-C99374E00DFB}"/>
                </a:ext>
              </a:extLst>
            </p:cNvPr>
            <p:cNvSpPr/>
            <p:nvPr/>
          </p:nvSpPr>
          <p:spPr>
            <a:xfrm rot="10800000">
              <a:off x="6580673" y="454296"/>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TextBox 14">
              <a:extLst>
                <a:ext uri="{FF2B5EF4-FFF2-40B4-BE49-F238E27FC236}">
                  <a16:creationId xmlns:a16="http://schemas.microsoft.com/office/drawing/2014/main" id="{52915AED-4804-89D8-B91E-B67E39694A0E}"/>
                </a:ext>
              </a:extLst>
            </p:cNvPr>
            <p:cNvSpPr txBox="1"/>
            <p:nvPr/>
          </p:nvSpPr>
          <p:spPr>
            <a:xfrm>
              <a:off x="6570390" y="427909"/>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0" name="TextBox 19">
            <a:extLst>
              <a:ext uri="{FF2B5EF4-FFF2-40B4-BE49-F238E27FC236}">
                <a16:creationId xmlns:a16="http://schemas.microsoft.com/office/drawing/2014/main" id="{505519E3-C8F1-D311-B7A1-439A215518C0}"/>
              </a:ext>
            </a:extLst>
          </p:cNvPr>
          <p:cNvSpPr txBox="1"/>
          <p:nvPr/>
        </p:nvSpPr>
        <p:spPr>
          <a:xfrm>
            <a:off x="9864659" y="182623"/>
            <a:ext cx="4585253" cy="430311"/>
          </a:xfrm>
          <a:prstGeom prst="rect">
            <a:avLst/>
          </a:prstGeom>
          <a:noFill/>
        </p:spPr>
        <p:txBody>
          <a:bodyPr wrap="square" rtlCol="0">
            <a:spAutoFit/>
          </a:bodyPr>
          <a:lstStyle/>
          <a:p>
            <a:pPr>
              <a:lnSpc>
                <a:spcPct val="150000"/>
              </a:lnSpc>
            </a:pPr>
            <a:r>
              <a:rPr lang="en-US" sz="1650" b="1" dirty="0">
                <a:solidFill>
                  <a:srgbClr val="352B5B"/>
                </a:solidFill>
                <a:latin typeface="Bahnschrift Light Condensed" panose="020B0502040204020203" pitchFamily="34" charset="0"/>
              </a:rPr>
              <a:t>Impressions in Czechia</a:t>
            </a:r>
          </a:p>
        </p:txBody>
      </p:sp>
    </p:spTree>
    <p:extLst>
      <p:ext uri="{BB962C8B-B14F-4D97-AF65-F5344CB8AC3E}">
        <p14:creationId xmlns:p14="http://schemas.microsoft.com/office/powerpoint/2010/main" val="7247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F86A0B2-BBB2-597F-31D4-CFAD43DA5526}"/>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7F7F1F1D-6480-8350-A094-E9887215EB8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0D997E00-97A4-F037-CD42-80AB7B0A505F}"/>
              </a:ext>
            </a:extLst>
          </p:cNvPr>
          <p:cNvSpPr/>
          <p:nvPr/>
        </p:nvSpPr>
        <p:spPr>
          <a:xfrm>
            <a:off x="144780" y="99698"/>
            <a:ext cx="9340596"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5127DD70-5195-D147-425E-B61E3CBCC531}"/>
              </a:ext>
            </a:extLst>
          </p:cNvPr>
          <p:cNvSpPr txBox="1"/>
          <p:nvPr/>
        </p:nvSpPr>
        <p:spPr>
          <a:xfrm>
            <a:off x="9864659" y="9070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3" name="Group 22">
            <a:extLst>
              <a:ext uri="{FF2B5EF4-FFF2-40B4-BE49-F238E27FC236}">
                <a16:creationId xmlns:a16="http://schemas.microsoft.com/office/drawing/2014/main" id="{12E1843B-728C-986C-FE2D-9DF1673CFD28}"/>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2392D6E0-235C-BA08-E80A-D256979189DE}"/>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49835D92-9941-3969-9C79-0A0AF73F4D23}"/>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FFC20CAD-AA14-10E5-B549-1793A465C864}"/>
              </a:ext>
            </a:extLst>
          </p:cNvPr>
          <p:cNvSpPr/>
          <p:nvPr/>
        </p:nvSpPr>
        <p:spPr>
          <a:xfrm>
            <a:off x="144781" y="3458816"/>
            <a:ext cx="4557617" cy="6728487"/>
          </a:xfrm>
          <a:prstGeom prst="roundRect">
            <a:avLst>
              <a:gd name="adj" fmla="val 519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0F0AAB5B-C8C5-AFA8-AC44-D485170A3BA7}"/>
              </a:ext>
            </a:extLst>
          </p:cNvPr>
          <p:cNvSpPr/>
          <p:nvPr/>
        </p:nvSpPr>
        <p:spPr>
          <a:xfrm>
            <a:off x="4870123" y="6559826"/>
            <a:ext cx="13288907" cy="36462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C37CFB12-356B-43F8-B919-97BF2BE1E619}"/>
              </a:ext>
            </a:extLst>
          </p:cNvPr>
          <p:cNvSpPr/>
          <p:nvPr/>
        </p:nvSpPr>
        <p:spPr>
          <a:xfrm>
            <a:off x="13735879" y="3458816"/>
            <a:ext cx="4423151"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EDAA8FA4-FD28-D64B-E541-D40A48AEAF38}"/>
              </a:ext>
            </a:extLst>
          </p:cNvPr>
          <p:cNvSpPr/>
          <p:nvPr/>
        </p:nvSpPr>
        <p:spPr>
          <a:xfrm>
            <a:off x="4826692" y="3458816"/>
            <a:ext cx="8780216"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2452ADD8-CCAD-5B59-1FC5-02D9F9C2DB4D}"/>
              </a:ext>
            </a:extLst>
          </p:cNvPr>
          <p:cNvSpPr/>
          <p:nvPr/>
        </p:nvSpPr>
        <p:spPr>
          <a:xfrm>
            <a:off x="5131031" y="80967"/>
            <a:ext cx="4367776" cy="1966494"/>
          </a:xfrm>
          <a:prstGeom prst="round2DiagRect">
            <a:avLst>
              <a:gd name="adj1" fmla="val 0"/>
              <a:gd name="adj2" fmla="val 139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5271664" y="607242"/>
            <a:ext cx="4155506" cy="1302280"/>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a:p>
            <a:pPr>
              <a:lnSpc>
                <a:spcPct val="150000"/>
              </a:lnSpc>
            </a:pPr>
            <a:r>
              <a:rPr lang="en-US" sz="1350" b="1" dirty="0">
                <a:solidFill>
                  <a:srgbClr val="013B43"/>
                </a:solidFill>
                <a:latin typeface="Bahnschrift Light Condensed" panose="020B0502040204020203" pitchFamily="34" charset="0"/>
              </a:rPr>
              <a:t>Reach</a:t>
            </a:r>
            <a:r>
              <a:rPr lang="en-US" sz="1350" dirty="0">
                <a:solidFill>
                  <a:srgbClr val="013B43"/>
                </a:solidFill>
                <a:latin typeface="Bahnschrift Light Condensed" panose="020B0502040204020203" pitchFamily="34" charset="0"/>
              </a:rPr>
              <a:t> = The number of unique users who see the ad.</a:t>
            </a:r>
          </a:p>
          <a:p>
            <a:pPr>
              <a:lnSpc>
                <a:spcPct val="150000"/>
              </a:lnSpc>
            </a:pPr>
            <a:r>
              <a:rPr lang="en-US" sz="1350" b="1" dirty="0">
                <a:solidFill>
                  <a:srgbClr val="013B43"/>
                </a:solidFill>
                <a:latin typeface="Bahnschrift Light Condensed" panose="020B0502040204020203" pitchFamily="34" charset="0"/>
              </a:rPr>
              <a:t>Audience </a:t>
            </a:r>
            <a:r>
              <a:rPr lang="en-US" sz="1350" dirty="0">
                <a:solidFill>
                  <a:srgbClr val="013B43"/>
                </a:solidFill>
                <a:latin typeface="Bahnschrift Light Condensed" panose="020B0502040204020203" pitchFamily="34" charset="0"/>
              </a:rPr>
              <a:t>= The number of potential users the advertiser target.</a:t>
            </a:r>
          </a:p>
        </p:txBody>
      </p:sp>
      <p:sp>
        <p:nvSpPr>
          <p:cNvPr id="39" name="Rectangle: Diagonal Corners Snipped 38">
            <a:extLst>
              <a:ext uri="{FF2B5EF4-FFF2-40B4-BE49-F238E27FC236}">
                <a16:creationId xmlns:a16="http://schemas.microsoft.com/office/drawing/2014/main" id="{9DC7118F-0202-B310-CEEE-0F6FDEFC407A}"/>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Age base Pareto principle and top advertisers</a:t>
            </a:r>
          </a:p>
        </p:txBody>
      </p:sp>
      <p:sp>
        <p:nvSpPr>
          <p:cNvPr id="40" name="Rectangle: Diagonal Corners Snipped 39">
            <a:extLst>
              <a:ext uri="{FF2B5EF4-FFF2-40B4-BE49-F238E27FC236}">
                <a16:creationId xmlns:a16="http://schemas.microsoft.com/office/drawing/2014/main" id="{6C579F74-86A1-24E5-117C-FC0D9A60A654}"/>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Change of advertisement over time </a:t>
            </a:r>
          </a:p>
        </p:txBody>
      </p:sp>
      <p:sp>
        <p:nvSpPr>
          <p:cNvPr id="46" name="Rectangle: Diagonal Corners Snipped 45">
            <a:extLst>
              <a:ext uri="{FF2B5EF4-FFF2-40B4-BE49-F238E27FC236}">
                <a16:creationId xmlns:a16="http://schemas.microsoft.com/office/drawing/2014/main" id="{A0F54A76-3ACD-9809-7662-C2D111BA5092}"/>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Evolution vs previous year</a:t>
            </a:r>
          </a:p>
        </p:txBody>
      </p:sp>
      <p:sp>
        <p:nvSpPr>
          <p:cNvPr id="47" name="Rectangle: Diagonal Corners Snipped 46">
            <a:extLst>
              <a:ext uri="{FF2B5EF4-FFF2-40B4-BE49-F238E27FC236}">
                <a16:creationId xmlns:a16="http://schemas.microsoft.com/office/drawing/2014/main" id="{C79592B2-5261-644C-250D-CE38184C08DA}"/>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Overall statistics of individual advertisers</a:t>
            </a: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395250" y="687072"/>
            <a:ext cx="4474873"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Political Advertisement in the Czech Republic</a:t>
            </a:r>
          </a:p>
        </p:txBody>
      </p:sp>
      <p:sp>
        <p:nvSpPr>
          <p:cNvPr id="59" name="Rectangle: Diagonal Corners Snipped 58">
            <a:extLst>
              <a:ext uri="{FF2B5EF4-FFF2-40B4-BE49-F238E27FC236}">
                <a16:creationId xmlns:a16="http://schemas.microsoft.com/office/drawing/2014/main" id="{82EE71DA-8951-796E-6E94-D11F26CFAB86}"/>
              </a:ext>
            </a:extLst>
          </p:cNvPr>
          <p:cNvSpPr/>
          <p:nvPr/>
        </p:nvSpPr>
        <p:spPr>
          <a:xfrm>
            <a:off x="654828" y="1097889"/>
            <a:ext cx="4140339" cy="863479"/>
          </a:xfrm>
          <a:prstGeom prst="snip2DiagRect">
            <a:avLst>
              <a:gd name="adj1" fmla="val 0"/>
              <a:gd name="adj2" fmla="val 16667"/>
            </a:avLst>
          </a:prstGeom>
          <a:noFill/>
        </p:spPr>
        <p:txBody>
          <a:bodyPr wrap="square" rtlCol="0">
            <a:spAutoFit/>
          </a:bodyPr>
          <a:lstStyle/>
          <a:p>
            <a:pPr>
              <a:lnSpc>
                <a:spcPts val="1650"/>
              </a:lnSpc>
            </a:pPr>
            <a:r>
              <a:rPr lang="en-US" sz="1200"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Additional transparency about spend, reach and funding entities </a:t>
            </a:r>
          </a:p>
        </p:txBody>
      </p:sp>
      <p:cxnSp>
        <p:nvCxnSpPr>
          <p:cNvPr id="60" name="Straight Connector 59">
            <a:extLst>
              <a:ext uri="{FF2B5EF4-FFF2-40B4-BE49-F238E27FC236}">
                <a16:creationId xmlns:a16="http://schemas.microsoft.com/office/drawing/2014/main" id="{17935399-D975-403C-5C79-F81C023509AB}"/>
              </a:ext>
            </a:extLst>
          </p:cNvPr>
          <p:cNvCxnSpPr>
            <a:cxnSpLocks/>
          </p:cNvCxnSpPr>
          <p:nvPr/>
        </p:nvCxnSpPr>
        <p:spPr>
          <a:xfrm>
            <a:off x="8608569"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5E1B1B4F-3CFE-6596-0A7B-8D9C5E408651}"/>
              </a:ext>
            </a:extLst>
          </p:cNvPr>
          <p:cNvSpPr/>
          <p:nvPr/>
        </p:nvSpPr>
        <p:spPr>
          <a:xfrm>
            <a:off x="8674703"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line</a:t>
            </a:r>
          </a:p>
        </p:txBody>
      </p:sp>
      <p:sp>
        <p:nvSpPr>
          <p:cNvPr id="6" name="Rectangle: Diagonal Corners Snipped 5">
            <a:extLst>
              <a:ext uri="{FF2B5EF4-FFF2-40B4-BE49-F238E27FC236}">
                <a16:creationId xmlns:a16="http://schemas.microsoft.com/office/drawing/2014/main" id="{6E9791C2-5324-5838-FC54-5B08C959289A}"/>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are the top 10 performers in each domain</a:t>
            </a:r>
          </a:p>
        </p:txBody>
      </p:sp>
      <p:sp>
        <p:nvSpPr>
          <p:cNvPr id="7" name="TextBox 6">
            <a:extLst>
              <a:ext uri="{FF2B5EF4-FFF2-40B4-BE49-F238E27FC236}">
                <a16:creationId xmlns:a16="http://schemas.microsoft.com/office/drawing/2014/main" id="{16790975-ECFF-A294-9527-0732530499EA}"/>
              </a:ext>
            </a:extLst>
          </p:cNvPr>
          <p:cNvSpPr txBox="1"/>
          <p:nvPr/>
        </p:nvSpPr>
        <p:spPr>
          <a:xfrm>
            <a:off x="8408148" y="647438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Conversion </a:t>
            </a:r>
            <a:r>
              <a:rPr lang="en-US" sz="1350" dirty="0">
                <a:solidFill>
                  <a:srgbClr val="013B43"/>
                </a:solidFill>
                <a:latin typeface="Bahnschrift Light Condensed" panose="020B0502040204020203" pitchFamily="34" charset="0"/>
              </a:rPr>
              <a:t>= Accuracy of meeting the targeted audience</a:t>
            </a:r>
          </a:p>
        </p:txBody>
      </p:sp>
      <p:sp>
        <p:nvSpPr>
          <p:cNvPr id="8" name="TextBox 7">
            <a:extLst>
              <a:ext uri="{FF2B5EF4-FFF2-40B4-BE49-F238E27FC236}">
                <a16:creationId xmlns:a16="http://schemas.microsoft.com/office/drawing/2014/main" id="{2CAF68E2-589F-3868-A782-F775E88E6CA3}"/>
              </a:ext>
            </a:extLst>
          </p:cNvPr>
          <p:cNvSpPr txBox="1"/>
          <p:nvPr/>
        </p:nvSpPr>
        <p:spPr>
          <a:xfrm>
            <a:off x="15866610" y="6474380"/>
            <a:ext cx="2292419"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market average </a:t>
            </a:r>
          </a:p>
        </p:txBody>
      </p:sp>
      <p:pic>
        <p:nvPicPr>
          <p:cNvPr id="9" name="Picture 8">
            <a:extLst>
              <a:ext uri="{FF2B5EF4-FFF2-40B4-BE49-F238E27FC236}">
                <a16:creationId xmlns:a16="http://schemas.microsoft.com/office/drawing/2014/main" id="{B4A2F5EE-4C09-1BB4-135B-AD9B68E5E843}"/>
              </a:ext>
            </a:extLst>
          </p:cNvPr>
          <p:cNvPicPr>
            <a:picLocks noChangeAspect="1"/>
          </p:cNvPicPr>
          <p:nvPr/>
        </p:nvPicPr>
        <p:blipFill>
          <a:blip r:embed="rId2"/>
          <a:srcRect l="18550" t="54001" r="24421"/>
          <a:stretch/>
        </p:blipFill>
        <p:spPr>
          <a:xfrm>
            <a:off x="15625763" y="6793889"/>
            <a:ext cx="231776" cy="265815"/>
          </a:xfrm>
          <a:prstGeom prst="rect">
            <a:avLst/>
          </a:prstGeom>
        </p:spPr>
      </p:pic>
      <p:pic>
        <p:nvPicPr>
          <p:cNvPr id="10" name="Picture 9">
            <a:extLst>
              <a:ext uri="{FF2B5EF4-FFF2-40B4-BE49-F238E27FC236}">
                <a16:creationId xmlns:a16="http://schemas.microsoft.com/office/drawing/2014/main" id="{2FCF3749-A4AE-F6D8-2987-4F1545000860}"/>
              </a:ext>
            </a:extLst>
          </p:cNvPr>
          <p:cNvPicPr>
            <a:picLocks noChangeAspect="1"/>
          </p:cNvPicPr>
          <p:nvPr/>
        </p:nvPicPr>
        <p:blipFill>
          <a:blip r:embed="rId2"/>
          <a:srcRect l="16270" r="22823" b="60747"/>
          <a:stretch/>
        </p:blipFill>
        <p:spPr>
          <a:xfrm>
            <a:off x="15605468" y="6601627"/>
            <a:ext cx="247536" cy="226837"/>
          </a:xfrm>
          <a:prstGeom prst="rect">
            <a:avLst/>
          </a:prstGeom>
        </p:spPr>
      </p:pic>
      <p:sp>
        <p:nvSpPr>
          <p:cNvPr id="11" name="TextBox 10">
            <a:extLst>
              <a:ext uri="{FF2B5EF4-FFF2-40B4-BE49-F238E27FC236}">
                <a16:creationId xmlns:a16="http://schemas.microsoft.com/office/drawing/2014/main" id="{3856CF4D-D2FB-43E8-38A0-9C0A07A3F63F}"/>
              </a:ext>
            </a:extLst>
          </p:cNvPr>
          <p:cNvSpPr txBox="1"/>
          <p:nvPr/>
        </p:nvSpPr>
        <p:spPr>
          <a:xfrm>
            <a:off x="15857539" y="6706200"/>
            <a:ext cx="2285680"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below market average </a:t>
            </a:r>
          </a:p>
        </p:txBody>
      </p:sp>
      <p:sp>
        <p:nvSpPr>
          <p:cNvPr id="12" name="TextBox 11">
            <a:extLst>
              <a:ext uri="{FF2B5EF4-FFF2-40B4-BE49-F238E27FC236}">
                <a16:creationId xmlns:a16="http://schemas.microsoft.com/office/drawing/2014/main" id="{BE9BCA31-1934-9809-560A-EC375E99E6AB}"/>
              </a:ext>
            </a:extLst>
          </p:cNvPr>
          <p:cNvSpPr txBox="1"/>
          <p:nvPr/>
        </p:nvSpPr>
        <p:spPr>
          <a:xfrm>
            <a:off x="8408148" y="670620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Reach Ratio </a:t>
            </a:r>
            <a:r>
              <a:rPr lang="en-US" sz="1350" dirty="0">
                <a:solidFill>
                  <a:srgbClr val="013B43"/>
                </a:solidFill>
                <a:latin typeface="Bahnschrift Light Condensed" panose="020B0502040204020203" pitchFamily="34" charset="0"/>
              </a:rPr>
              <a:t>= The average number of times an ad is shown to an individual</a:t>
            </a:r>
          </a:p>
        </p:txBody>
      </p:sp>
    </p:spTree>
    <p:extLst>
      <p:ext uri="{BB962C8B-B14F-4D97-AF65-F5344CB8AC3E}">
        <p14:creationId xmlns:p14="http://schemas.microsoft.com/office/powerpoint/2010/main" val="107069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2915AED-4804-89D8-B91E-B67E39694A0E}"/>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553"/>
            <a:ext cx="6987540"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180811" y="6859553"/>
            <a:ext cx="5853093"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2647951"/>
            <a:ext cx="4930140" cy="7539354"/>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180812" y="3719565"/>
            <a:ext cx="4370573"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719565"/>
            <a:ext cx="8465820"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99697"/>
            <a:ext cx="8465820"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26157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Female</a:t>
            </a:r>
            <a:endParaRPr lang="en-US" sz="1500" dirty="0">
              <a:solidFill>
                <a:srgbClr val="013B43"/>
              </a:solidFill>
            </a:endParaRPr>
          </a:p>
        </p:txBody>
      </p:sp>
      <p:sp>
        <p:nvSpPr>
          <p:cNvPr id="32" name="Oval 31">
            <a:extLst>
              <a:ext uri="{FF2B5EF4-FFF2-40B4-BE49-F238E27FC236}">
                <a16:creationId xmlns:a16="http://schemas.microsoft.com/office/drawing/2014/main" id="{9F4E0243-3D92-E411-5597-EF4B6C91030D}"/>
              </a:ext>
            </a:extLst>
          </p:cNvPr>
          <p:cNvSpPr/>
          <p:nvPr/>
        </p:nvSpPr>
        <p:spPr>
          <a:xfrm>
            <a:off x="15887241" y="70119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Male</a:t>
            </a:r>
            <a:endParaRPr lang="en-US" sz="1500" dirty="0">
              <a:solidFill>
                <a:srgbClr val="013B43"/>
              </a:solidFill>
            </a:endParaRPr>
          </a:p>
        </p:txBody>
      </p:sp>
      <p:sp>
        <p:nvSpPr>
          <p:cNvPr id="34" name="Oval 33">
            <a:extLst>
              <a:ext uri="{FF2B5EF4-FFF2-40B4-BE49-F238E27FC236}">
                <a16:creationId xmlns:a16="http://schemas.microsoft.com/office/drawing/2014/main" id="{C9C6C327-6D71-10ED-10A0-B3C392DF25AD}"/>
              </a:ext>
            </a:extLst>
          </p:cNvPr>
          <p:cNvSpPr/>
          <p:nvPr/>
        </p:nvSpPr>
        <p:spPr>
          <a:xfrm>
            <a:off x="16959663" y="70119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99697"/>
            <a:ext cx="9406605"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b="1" dirty="0">
              <a:solidFill>
                <a:srgbClr val="013B43"/>
              </a:solidFill>
              <a:latin typeface="Bahnschrift Light Condensed" panose="020B0502040204020203" pitchFamily="34" charset="0"/>
            </a:endParaRPr>
          </a:p>
          <a:p>
            <a:r>
              <a:rPr lang="en-US" b="1" dirty="0">
                <a:solidFill>
                  <a:srgbClr val="013B43"/>
                </a:solidFill>
                <a:latin typeface="Bahnschrift Light Condensed" panose="020B0502040204020203" pitchFamily="34" charset="0"/>
              </a:rPr>
              <a:t> </a:t>
            </a:r>
            <a:endParaRPr lang="en-US" sz="1000" b="1" dirty="0">
              <a:solidFill>
                <a:srgbClr val="013B43"/>
              </a:solidFill>
              <a:latin typeface="Bahnschrift Light Condensed" panose="020B0502040204020203" pitchFamily="34" charset="0"/>
            </a:endParaRPr>
          </a:p>
          <a:p>
            <a:r>
              <a:rPr lang="en-US" sz="2100" b="1" dirty="0">
                <a:solidFill>
                  <a:srgbClr val="013B43"/>
                </a:solidFill>
                <a:latin typeface="Bahnschrift Light Condensed" panose="020B0502040204020203" pitchFamily="34" charset="0"/>
              </a:rPr>
              <a:t>Select an advertising page below:</a:t>
            </a:r>
          </a:p>
        </p:txBody>
      </p:sp>
      <p:sp>
        <p:nvSpPr>
          <p:cNvPr id="20" name="TextBox 19">
            <a:extLst>
              <a:ext uri="{FF2B5EF4-FFF2-40B4-BE49-F238E27FC236}">
                <a16:creationId xmlns:a16="http://schemas.microsoft.com/office/drawing/2014/main" id="{505519E3-C8F1-D311-B7A1-439A215518C0}"/>
              </a:ext>
            </a:extLst>
          </p:cNvPr>
          <p:cNvSpPr txBox="1"/>
          <p:nvPr/>
        </p:nvSpPr>
        <p:spPr>
          <a:xfrm>
            <a:off x="9864659" y="34296"/>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4" name="Group 23">
            <a:extLst>
              <a:ext uri="{FF2B5EF4-FFF2-40B4-BE49-F238E27FC236}">
                <a16:creationId xmlns:a16="http://schemas.microsoft.com/office/drawing/2014/main" id="{A94AE191-1A78-3F32-3755-48F5EB6623C5}"/>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F0260F40-39B3-6ACA-2163-BA87B70BADD7}"/>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C982BAA8-B2B9-4CB8-189D-D43A5DDD2DE5}"/>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62C96D47-1228-7724-C350-F4364FD3D806}"/>
              </a:ext>
            </a:extLst>
          </p:cNvPr>
          <p:cNvSpPr/>
          <p:nvPr/>
        </p:nvSpPr>
        <p:spPr>
          <a:xfrm>
            <a:off x="518081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Comparison between age groups</a:t>
            </a:r>
          </a:p>
        </p:txBody>
      </p:sp>
      <p:sp>
        <p:nvSpPr>
          <p:cNvPr id="16" name="Rectangle: Diagonal Corners Snipped 15">
            <a:extLst>
              <a:ext uri="{FF2B5EF4-FFF2-40B4-BE49-F238E27FC236}">
                <a16:creationId xmlns:a16="http://schemas.microsoft.com/office/drawing/2014/main" id="{F8E6C6D9-0A90-D75F-693D-77A35385D1AD}"/>
              </a:ext>
            </a:extLst>
          </p:cNvPr>
          <p:cNvSpPr/>
          <p:nvPr/>
        </p:nvSpPr>
        <p:spPr>
          <a:xfrm>
            <a:off x="5180811" y="367975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What is trending</a:t>
            </a:r>
          </a:p>
        </p:txBody>
      </p:sp>
      <p:sp>
        <p:nvSpPr>
          <p:cNvPr id="29" name="TextBox 28">
            <a:extLst>
              <a:ext uri="{FF2B5EF4-FFF2-40B4-BE49-F238E27FC236}">
                <a16:creationId xmlns:a16="http://schemas.microsoft.com/office/drawing/2014/main" id="{8C9B423D-9754-1FDE-10B8-59EDF57D3CA6}"/>
              </a:ext>
            </a:extLst>
          </p:cNvPr>
          <p:cNvSpPr txBox="1"/>
          <p:nvPr/>
        </p:nvSpPr>
        <p:spPr>
          <a:xfrm>
            <a:off x="4966132" y="99695"/>
            <a:ext cx="4585253" cy="499880"/>
          </a:xfrm>
          <a:prstGeom prst="rect">
            <a:avLst/>
          </a:prstGeom>
          <a:noFill/>
        </p:spPr>
        <p:txBody>
          <a:bodyPr wrap="square" rtlCol="0">
            <a:spAutoFit/>
          </a:bodyPr>
          <a:lstStyle/>
          <a:p>
            <a:pPr>
              <a:lnSpc>
                <a:spcPct val="150000"/>
              </a:lnSpc>
            </a:pPr>
            <a:r>
              <a:rPr lang="en-US" sz="2000" dirty="0">
                <a:solidFill>
                  <a:srgbClr val="013B43"/>
                </a:solidFill>
                <a:latin typeface="Bahnschrift Light Condensed" panose="020B0502040204020203" pitchFamily="34" charset="0"/>
              </a:rPr>
              <a:t>T</a:t>
            </a:r>
            <a:r>
              <a:rPr lang="en-US" sz="2000" b="1" dirty="0">
                <a:solidFill>
                  <a:srgbClr val="013B43"/>
                </a:solidFill>
                <a:latin typeface="Bahnschrift Light Condensed" panose="020B0502040204020203" pitchFamily="34" charset="0"/>
              </a:rPr>
              <a:t>he last 12 months of:</a:t>
            </a:r>
          </a:p>
        </p:txBody>
      </p:sp>
      <p:sp>
        <p:nvSpPr>
          <p:cNvPr id="37" name="Rectangle: Diagonal Corners Rounded 36">
            <a:extLst>
              <a:ext uri="{FF2B5EF4-FFF2-40B4-BE49-F238E27FC236}">
                <a16:creationId xmlns:a16="http://schemas.microsoft.com/office/drawing/2014/main" id="{B4EB8072-4DE8-804C-C1CD-496D2CCBDCA4}"/>
              </a:ext>
            </a:extLst>
          </p:cNvPr>
          <p:cNvSpPr/>
          <p:nvPr/>
        </p:nvSpPr>
        <p:spPr>
          <a:xfrm>
            <a:off x="8024210" y="1284127"/>
            <a:ext cx="1527175" cy="1291167"/>
          </a:xfrm>
          <a:prstGeom prst="round2DiagRect">
            <a:avLst>
              <a:gd name="adj1" fmla="val 0"/>
              <a:gd name="adj2" fmla="val 13971"/>
            </a:avLst>
          </a:prstGeom>
          <a:solidFill>
            <a:srgbClr val="FCECDC">
              <a:alpha val="66000"/>
            </a:srgbClr>
          </a:solidFill>
          <a:ln w="158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38" name="TextBox 37">
            <a:extLst>
              <a:ext uri="{FF2B5EF4-FFF2-40B4-BE49-F238E27FC236}">
                <a16:creationId xmlns:a16="http://schemas.microsoft.com/office/drawing/2014/main" id="{F51B36D4-9548-0CE3-5843-B3E555C4A606}"/>
              </a:ext>
            </a:extLst>
          </p:cNvPr>
          <p:cNvSpPr txBox="1"/>
          <p:nvPr/>
        </p:nvSpPr>
        <p:spPr>
          <a:xfrm>
            <a:off x="8027459" y="1222944"/>
            <a:ext cx="8922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Target:</a:t>
            </a:r>
          </a:p>
        </p:txBody>
      </p:sp>
      <p:sp>
        <p:nvSpPr>
          <p:cNvPr id="39" name="TextBox 38">
            <a:extLst>
              <a:ext uri="{FF2B5EF4-FFF2-40B4-BE49-F238E27FC236}">
                <a16:creationId xmlns:a16="http://schemas.microsoft.com/office/drawing/2014/main" id="{B30980FD-4359-5B76-097A-E7244C373255}"/>
              </a:ext>
            </a:extLst>
          </p:cNvPr>
          <p:cNvSpPr txBox="1"/>
          <p:nvPr/>
        </p:nvSpPr>
        <p:spPr>
          <a:xfrm>
            <a:off x="5180811" y="1193451"/>
            <a:ext cx="17591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is paying for it:</a:t>
            </a:r>
          </a:p>
        </p:txBody>
      </p:sp>
    </p:spTree>
    <p:extLst>
      <p:ext uri="{BB962C8B-B14F-4D97-AF65-F5344CB8AC3E}">
        <p14:creationId xmlns:p14="http://schemas.microsoft.com/office/powerpoint/2010/main" val="15400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E7013F-BD31-2BEA-0F3D-A723BAC240BC}"/>
              </a:ext>
            </a:extLst>
          </p:cNvPr>
          <p:cNvSpPr/>
          <p:nvPr/>
        </p:nvSpPr>
        <p:spPr>
          <a:xfrm>
            <a:off x="9595820" y="6338280"/>
            <a:ext cx="8547402"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C7445424-E3CC-7BE5-3A42-1CBF6B97BEC8}"/>
              </a:ext>
            </a:extLst>
          </p:cNvPr>
          <p:cNvSpPr/>
          <p:nvPr/>
        </p:nvSpPr>
        <p:spPr>
          <a:xfrm>
            <a:off x="102885" y="6338279"/>
            <a:ext cx="9347916"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71457C2E-2E59-6678-29C6-347BA1F77C98}"/>
              </a:ext>
            </a:extLst>
          </p:cNvPr>
          <p:cNvSpPr/>
          <p:nvPr/>
        </p:nvSpPr>
        <p:spPr>
          <a:xfrm>
            <a:off x="102886" y="85476"/>
            <a:ext cx="17983331" cy="6166449"/>
          </a:xfrm>
          <a:prstGeom prst="roundRect">
            <a:avLst>
              <a:gd name="adj" fmla="val 11823"/>
            </a:avLst>
          </a:prstGeom>
          <a:solidFill>
            <a:srgbClr val="FCE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2452ADD8-CCAD-5B59-1FC5-02D9F9C2DB4D}"/>
              </a:ext>
            </a:extLst>
          </p:cNvPr>
          <p:cNvSpPr/>
          <p:nvPr/>
        </p:nvSpPr>
        <p:spPr>
          <a:xfrm>
            <a:off x="9595820" y="85476"/>
            <a:ext cx="8547402" cy="6166450"/>
          </a:xfrm>
          <a:prstGeom prst="roundRect">
            <a:avLst>
              <a:gd name="adj" fmla="val 133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10082802" y="1189013"/>
            <a:ext cx="8003415" cy="4042260"/>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Page name = </a:t>
            </a:r>
            <a:r>
              <a:rPr lang="en-US" sz="1575" dirty="0">
                <a:solidFill>
                  <a:srgbClr val="013B43"/>
                </a:solidFill>
                <a:latin typeface="Bahnschrift Light Condensed" panose="020B0502040204020203" pitchFamily="34" charset="0"/>
              </a:rPr>
              <a:t>Name of the Facebook Page which ran the ad</a:t>
            </a:r>
          </a:p>
          <a:p>
            <a:pPr>
              <a:lnSpc>
                <a:spcPct val="150000"/>
              </a:lnSpc>
            </a:pPr>
            <a:r>
              <a:rPr lang="en-US" sz="1575" b="1" dirty="0">
                <a:solidFill>
                  <a:srgbClr val="013B43"/>
                </a:solidFill>
                <a:latin typeface="Bahnschrift Light Condensed" panose="020B0502040204020203" pitchFamily="34" charset="0"/>
              </a:rPr>
              <a:t>Byline = </a:t>
            </a:r>
            <a:r>
              <a:rPr lang="en-US" sz="1575" dirty="0">
                <a:solidFill>
                  <a:srgbClr val="013B43"/>
                </a:solidFill>
                <a:latin typeface="Bahnschrift Light Condensed" panose="020B0502040204020203" pitchFamily="34" charset="0"/>
              </a:rPr>
              <a:t>the name of the person, company, or entity that provided funding for the ad</a:t>
            </a:r>
          </a:p>
          <a:p>
            <a:pPr>
              <a:lnSpc>
                <a:spcPct val="150000"/>
              </a:lnSpc>
            </a:pPr>
            <a:r>
              <a:rPr lang="en-US" sz="1575" b="1" dirty="0">
                <a:solidFill>
                  <a:srgbClr val="013B43"/>
                </a:solidFill>
                <a:latin typeface="Bahnschrift Light Condensed" panose="020B0502040204020203" pitchFamily="34" charset="0"/>
              </a:rPr>
              <a:t>Content of the ad creative = </a:t>
            </a:r>
            <a:r>
              <a:rPr lang="en-US" sz="1575" dirty="0">
                <a:solidFill>
                  <a:srgbClr val="013B43"/>
                </a:solidFill>
                <a:latin typeface="Bahnschrift Light Condensed" panose="020B0502040204020203" pitchFamily="34" charset="0"/>
              </a:rPr>
              <a:t>A list of the text which displays in each unique ad card of the ad</a:t>
            </a:r>
          </a:p>
          <a:p>
            <a:pPr>
              <a:lnSpc>
                <a:spcPct val="150000"/>
              </a:lnSpc>
            </a:pPr>
            <a:r>
              <a:rPr lang="en-US" sz="1575" b="1" dirty="0">
                <a:solidFill>
                  <a:srgbClr val="013B43"/>
                </a:solidFill>
                <a:latin typeface="Bahnschrift Light Condensed" panose="020B0502040204020203" pitchFamily="34" charset="0"/>
              </a:rPr>
              <a:t>Ad delivery dates = </a:t>
            </a:r>
            <a:r>
              <a:rPr lang="en-US" sz="1575" dirty="0">
                <a:solidFill>
                  <a:srgbClr val="013B43"/>
                </a:solidFill>
                <a:latin typeface="Bahnschrift Light Condensed" panose="020B0502040204020203" pitchFamily="34" charset="0"/>
              </a:rPr>
              <a:t>Date and time when an advertiser wants to start and  stop delivery of the ad</a:t>
            </a:r>
          </a:p>
          <a:p>
            <a:pPr>
              <a:lnSpc>
                <a:spcPct val="150000"/>
              </a:lnSpc>
              <a:tabLst>
                <a:tab pos="685800" algn="l"/>
              </a:tabLst>
            </a:pPr>
            <a:r>
              <a:rPr lang="en-US" sz="1575" b="1" dirty="0">
                <a:solidFill>
                  <a:srgbClr val="013B43"/>
                </a:solidFill>
                <a:latin typeface="Bahnschrift Light Condensed" panose="020B0502040204020203" pitchFamily="34" charset="0"/>
              </a:rPr>
              <a:t>Demographic information, such as age, gender and location (%) = </a:t>
            </a:r>
            <a:r>
              <a:rPr lang="en-US" sz="1575" dirty="0">
                <a:solidFill>
                  <a:srgbClr val="013B43"/>
                </a:solidFill>
                <a:latin typeface="Bahnschrift Light Condensed" panose="020B0502040204020203" pitchFamily="34" charset="0"/>
              </a:rPr>
              <a:t>aggregated demographic data based on a number 	of factors, including information users provide in their Facebook profile</a:t>
            </a:r>
          </a:p>
          <a:p>
            <a:pPr>
              <a:lnSpc>
                <a:spcPct val="150000"/>
              </a:lnSpc>
            </a:pPr>
            <a:r>
              <a:rPr lang="en-US" sz="1575" b="1" dirty="0">
                <a:solidFill>
                  <a:srgbClr val="013B43"/>
                </a:solidFill>
                <a:latin typeface="Bahnschrift Light Condensed" panose="020B0502040204020203" pitchFamily="34" charset="0"/>
              </a:rPr>
              <a:t>Currency = </a:t>
            </a:r>
            <a:r>
              <a:rPr lang="en-US" sz="1575" dirty="0">
                <a:solidFill>
                  <a:srgbClr val="013B43"/>
                </a:solidFill>
                <a:latin typeface="Bahnschrift Light Condensed" panose="020B0502040204020203" pitchFamily="34" charset="0"/>
              </a:rPr>
              <a:t>The currency used to pay for the ad,</a:t>
            </a:r>
          </a:p>
          <a:p>
            <a:pPr>
              <a:lnSpc>
                <a:spcPct val="150000"/>
              </a:lnSpc>
            </a:pPr>
            <a:r>
              <a:rPr lang="en-US" sz="1575" b="1" dirty="0">
                <a:solidFill>
                  <a:srgbClr val="013B43"/>
                </a:solidFill>
                <a:latin typeface="Bahnschrift Light Condensed" panose="020B0502040204020203" pitchFamily="34" charset="0"/>
              </a:rPr>
              <a:t>Impressions</a:t>
            </a:r>
            <a:r>
              <a:rPr lang="en-US" sz="1575" dirty="0">
                <a:solidFill>
                  <a:srgbClr val="013B43"/>
                </a:solidFill>
                <a:latin typeface="Bahnschrift Light Condensed" panose="020B0502040204020203" pitchFamily="34" charset="0"/>
              </a:rPr>
              <a:t> = The number of times ads were displayed on screen.</a:t>
            </a:r>
          </a:p>
          <a:p>
            <a:pPr>
              <a:lnSpc>
                <a:spcPct val="150000"/>
              </a:lnSpc>
            </a:pPr>
            <a:r>
              <a:rPr lang="en-US" sz="1575" b="1" dirty="0">
                <a:solidFill>
                  <a:srgbClr val="013B43"/>
                </a:solidFill>
                <a:latin typeface="Bahnschrift Light Condensed" panose="020B0502040204020203" pitchFamily="34" charset="0"/>
              </a:rPr>
              <a:t>Spending</a:t>
            </a:r>
            <a:r>
              <a:rPr lang="en-US" sz="1575" dirty="0">
                <a:solidFill>
                  <a:srgbClr val="013B43"/>
                </a:solidFill>
                <a:latin typeface="Bahnschrift Light Condensed" panose="020B0502040204020203" pitchFamily="34" charset="0"/>
              </a:rPr>
              <a:t> = The amount of money spent running the ad</a:t>
            </a:r>
          </a:p>
          <a:p>
            <a:pPr>
              <a:lnSpc>
                <a:spcPct val="150000"/>
              </a:lnSpc>
            </a:pPr>
            <a:r>
              <a:rPr lang="en-US" sz="1575" b="1" dirty="0">
                <a:solidFill>
                  <a:srgbClr val="013B43"/>
                </a:solidFill>
                <a:latin typeface="Bahnschrift Light Condensed" panose="020B0502040204020203" pitchFamily="34" charset="0"/>
              </a:rPr>
              <a:t>Reach Ratio </a:t>
            </a:r>
            <a:r>
              <a:rPr lang="en-US" sz="1575" dirty="0">
                <a:solidFill>
                  <a:srgbClr val="013B43"/>
                </a:solidFill>
                <a:latin typeface="Bahnschrift Light Condensed" panose="020B0502040204020203" pitchFamily="34" charset="0"/>
              </a:rPr>
              <a:t>= The average number of times an ad is shown to an individual</a:t>
            </a:r>
          </a:p>
          <a:p>
            <a:pPr>
              <a:lnSpc>
                <a:spcPct val="150000"/>
              </a:lnSpc>
            </a:pPr>
            <a:endParaRPr lang="en-US" sz="1575" dirty="0">
              <a:solidFill>
                <a:srgbClr val="013B43"/>
              </a:solidFill>
              <a:latin typeface="Bahnschrift Light Condensed" panose="020B0502040204020203" pitchFamily="34" charset="0"/>
            </a:endParaRP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1054141" y="610010"/>
            <a:ext cx="9070827" cy="1100240"/>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Political Advertisement in the Czech Republic</a:t>
            </a:r>
          </a:p>
        </p:txBody>
      </p:sp>
      <p:sp>
        <p:nvSpPr>
          <p:cNvPr id="14" name="Rectangle: Diagonal Corners Snipped 13">
            <a:extLst>
              <a:ext uri="{FF2B5EF4-FFF2-40B4-BE49-F238E27FC236}">
                <a16:creationId xmlns:a16="http://schemas.microsoft.com/office/drawing/2014/main" id="{C6D56A46-E628-700A-19AE-339D58B3768C}"/>
              </a:ext>
            </a:extLst>
          </p:cNvPr>
          <p:cNvSpPr/>
          <p:nvPr/>
        </p:nvSpPr>
        <p:spPr>
          <a:xfrm>
            <a:off x="10059617" y="552260"/>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Metrics and data fields :</a:t>
            </a:r>
          </a:p>
        </p:txBody>
      </p:sp>
      <p:grpSp>
        <p:nvGrpSpPr>
          <p:cNvPr id="47" name="Group 46">
            <a:extLst>
              <a:ext uri="{FF2B5EF4-FFF2-40B4-BE49-F238E27FC236}">
                <a16:creationId xmlns:a16="http://schemas.microsoft.com/office/drawing/2014/main" id="{66283807-0FC1-1476-3E90-683D77695740}"/>
              </a:ext>
            </a:extLst>
          </p:cNvPr>
          <p:cNvGrpSpPr/>
          <p:nvPr/>
        </p:nvGrpSpPr>
        <p:grpSpPr>
          <a:xfrm>
            <a:off x="511932" y="1384741"/>
            <a:ext cx="4364868" cy="1307223"/>
            <a:chOff x="341288" y="770720"/>
            <a:chExt cx="2909912" cy="871482"/>
          </a:xfrm>
        </p:grpSpPr>
        <p:sp>
          <p:nvSpPr>
            <p:cNvPr id="59" name="Rectangle 58">
              <a:extLst>
                <a:ext uri="{FF2B5EF4-FFF2-40B4-BE49-F238E27FC236}">
                  <a16:creationId xmlns:a16="http://schemas.microsoft.com/office/drawing/2014/main" id="{82EE71DA-8951-796E-6E94-D11F26CFAB86}"/>
                </a:ext>
              </a:extLst>
            </p:cNvPr>
            <p:cNvSpPr/>
            <p:nvPr/>
          </p:nvSpPr>
          <p:spPr>
            <a:xfrm>
              <a:off x="452646" y="1144630"/>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This Project aims to provide a searchable and complete copy of the ads about social issues, elections or politics that have run in the past 4 years on Facebook Ad Library</a:t>
              </a:r>
            </a:p>
          </p:txBody>
        </p:sp>
        <p:sp>
          <p:nvSpPr>
            <p:cNvPr id="15" name="Rectangle 14">
              <a:extLst>
                <a:ext uri="{FF2B5EF4-FFF2-40B4-BE49-F238E27FC236}">
                  <a16:creationId xmlns:a16="http://schemas.microsoft.com/office/drawing/2014/main" id="{814EB149-CCA5-791C-7226-8273D2771379}"/>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About:</a:t>
              </a:r>
            </a:p>
          </p:txBody>
        </p:sp>
      </p:grpSp>
      <p:grpSp>
        <p:nvGrpSpPr>
          <p:cNvPr id="45" name="Group 44">
            <a:extLst>
              <a:ext uri="{FF2B5EF4-FFF2-40B4-BE49-F238E27FC236}">
                <a16:creationId xmlns:a16="http://schemas.microsoft.com/office/drawing/2014/main" id="{28106452-3002-025C-F220-DBEAA0950F6A}"/>
              </a:ext>
            </a:extLst>
          </p:cNvPr>
          <p:cNvGrpSpPr/>
          <p:nvPr/>
        </p:nvGrpSpPr>
        <p:grpSpPr>
          <a:xfrm>
            <a:off x="511932" y="2776668"/>
            <a:ext cx="4364868" cy="1305677"/>
            <a:chOff x="341288" y="3315385"/>
            <a:chExt cx="2909912" cy="870451"/>
          </a:xfrm>
        </p:grpSpPr>
        <p:sp>
          <p:nvSpPr>
            <p:cNvPr id="13" name="Rectangle 12">
              <a:extLst>
                <a:ext uri="{FF2B5EF4-FFF2-40B4-BE49-F238E27FC236}">
                  <a16:creationId xmlns:a16="http://schemas.microsoft.com/office/drawing/2014/main" id="{FB9EF568-508E-A6AB-6791-53D1A956499B}"/>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Advertisers who spend over 300 CZK in the past 90 days. For such advertisers, 4 years history from Facebook Ad Library is included.</a:t>
              </a:r>
            </a:p>
          </p:txBody>
        </p:sp>
        <p:sp>
          <p:nvSpPr>
            <p:cNvPr id="26" name="Rectangle 25">
              <a:extLst>
                <a:ext uri="{FF2B5EF4-FFF2-40B4-BE49-F238E27FC236}">
                  <a16:creationId xmlns:a16="http://schemas.microsoft.com/office/drawing/2014/main" id="{A7EB51ED-61BB-C0B2-AD77-B87174319C47}"/>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Selected Advertisers:</a:t>
              </a:r>
            </a:p>
          </p:txBody>
        </p:sp>
      </p:grpSp>
      <p:pic>
        <p:nvPicPr>
          <p:cNvPr id="22" name="Picture 21" descr="A flag made of hexagons&#10;&#10;Description automatically generated">
            <a:extLst>
              <a:ext uri="{FF2B5EF4-FFF2-40B4-BE49-F238E27FC236}">
                <a16:creationId xmlns:a16="http://schemas.microsoft.com/office/drawing/2014/main" id="{CDD09C80-645C-ECAF-2724-1F01F6AE7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878152"/>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4534935C-E28C-5CAB-C27B-ADD69B374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986" y="6372899"/>
            <a:ext cx="6111372" cy="3664991"/>
          </a:xfrm>
          <a:prstGeom prst="rect">
            <a:avLst/>
          </a:prstGeom>
          <a:ln>
            <a:noFill/>
          </a:ln>
        </p:spPr>
      </p:pic>
      <p:sp>
        <p:nvSpPr>
          <p:cNvPr id="28" name="Rectangle 27">
            <a:extLst>
              <a:ext uri="{FF2B5EF4-FFF2-40B4-BE49-F238E27FC236}">
                <a16:creationId xmlns:a16="http://schemas.microsoft.com/office/drawing/2014/main" id="{66DC01FB-1DEB-057C-9218-9EC0CC81D57E}"/>
              </a:ext>
            </a:extLst>
          </p:cNvPr>
          <p:cNvSpPr/>
          <p:nvPr/>
        </p:nvSpPr>
        <p:spPr>
          <a:xfrm>
            <a:off x="15422692" y="9823920"/>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C0BA715D-0649-28CD-D516-5C8B00B3F1F6}"/>
              </a:ext>
            </a:extLst>
          </p:cNvPr>
          <p:cNvSpPr/>
          <p:nvPr/>
        </p:nvSpPr>
        <p:spPr>
          <a:xfrm>
            <a:off x="13847710" y="9823918"/>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DBFEFD2F-225F-1592-3106-A2D87B246BC2}"/>
              </a:ext>
            </a:extLst>
          </p:cNvPr>
          <p:cNvGrpSpPr/>
          <p:nvPr/>
        </p:nvGrpSpPr>
        <p:grpSpPr>
          <a:xfrm>
            <a:off x="511932" y="4167048"/>
            <a:ext cx="4364868" cy="1951226"/>
            <a:chOff x="341288" y="1764265"/>
            <a:chExt cx="2909912" cy="1300817"/>
          </a:xfrm>
        </p:grpSpPr>
        <p:sp>
          <p:nvSpPr>
            <p:cNvPr id="3" name="Rectangle 2">
              <a:extLst>
                <a:ext uri="{FF2B5EF4-FFF2-40B4-BE49-F238E27FC236}">
                  <a16:creationId xmlns:a16="http://schemas.microsoft.com/office/drawing/2014/main" id="{E1957A2A-182D-9BC4-14EE-28589B5C18F2}"/>
                </a:ext>
              </a:extLst>
            </p:cNvPr>
            <p:cNvSpPr/>
            <p:nvPr/>
          </p:nvSpPr>
          <p:spPr>
            <a:xfrm>
              <a:off x="452646" y="2131493"/>
              <a:ext cx="2798554" cy="93358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To increase transparency around the ads about social issues, elections or politics, Meta has measures to help ensure the authenticity of these types of ads on Facebook and all Meta Products. A social issue, electoral or political ad in feed or stories can be identified on Facebook by the Paid for by disclaimer.</a:t>
              </a:r>
            </a:p>
          </p:txBody>
        </p:sp>
        <p:sp>
          <p:nvSpPr>
            <p:cNvPr id="16" name="Rectangle 15">
              <a:extLst>
                <a:ext uri="{FF2B5EF4-FFF2-40B4-BE49-F238E27FC236}">
                  <a16:creationId xmlns:a16="http://schemas.microsoft.com/office/drawing/2014/main" id="{A91B1065-89BE-B658-D5C0-BB10A12A5066}"/>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Ads about social issues, elections or politics:</a:t>
              </a:r>
            </a:p>
          </p:txBody>
        </p:sp>
      </p:grpSp>
      <p:sp>
        <p:nvSpPr>
          <p:cNvPr id="39" name="Rectangle 38">
            <a:extLst>
              <a:ext uri="{FF2B5EF4-FFF2-40B4-BE49-F238E27FC236}">
                <a16:creationId xmlns:a16="http://schemas.microsoft.com/office/drawing/2014/main" id="{CD846F1D-D91E-C314-EEAB-972A00991126}"/>
              </a:ext>
            </a:extLst>
          </p:cNvPr>
          <p:cNvSpPr/>
          <p:nvPr/>
        </p:nvSpPr>
        <p:spPr>
          <a:xfrm>
            <a:off x="5043837" y="4710407"/>
            <a:ext cx="4197831" cy="161839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An issue, electoral or political ad can be identified on Facebook by the Paid for by disclaimer. This disclaimer is followed by information about who paid for the ad. </a:t>
            </a:r>
          </a:p>
          <a:p>
            <a:pPr>
              <a:lnSpc>
                <a:spcPts val="1650"/>
              </a:lnSpc>
            </a:pPr>
            <a:endParaRPr lang="en-US" sz="1575" dirty="0">
              <a:solidFill>
                <a:srgbClr val="013B43"/>
              </a:solidFill>
              <a:latin typeface="Bahnschrift Light Condensed" panose="020B0502040204020203" pitchFamily="34" charset="0"/>
            </a:endParaRPr>
          </a:p>
        </p:txBody>
      </p:sp>
      <p:grpSp>
        <p:nvGrpSpPr>
          <p:cNvPr id="49" name="Group 48">
            <a:extLst>
              <a:ext uri="{FF2B5EF4-FFF2-40B4-BE49-F238E27FC236}">
                <a16:creationId xmlns:a16="http://schemas.microsoft.com/office/drawing/2014/main" id="{04527FBF-D680-B6A2-E6CC-0B95C42909DD}"/>
              </a:ext>
            </a:extLst>
          </p:cNvPr>
          <p:cNvGrpSpPr/>
          <p:nvPr/>
        </p:nvGrpSpPr>
        <p:grpSpPr>
          <a:xfrm>
            <a:off x="511932" y="6489447"/>
            <a:ext cx="4583529" cy="1092870"/>
            <a:chOff x="341288" y="4761647"/>
            <a:chExt cx="3182610" cy="728580"/>
          </a:xfrm>
        </p:grpSpPr>
        <p:sp>
          <p:nvSpPr>
            <p:cNvPr id="43" name="Rectangle 42">
              <a:extLst>
                <a:ext uri="{FF2B5EF4-FFF2-40B4-BE49-F238E27FC236}">
                  <a16:creationId xmlns:a16="http://schemas.microsoft.com/office/drawing/2014/main" id="{F6047F17-C915-0F23-F903-01F4A38A1320}"/>
                </a:ext>
              </a:extLst>
            </p:cNvPr>
            <p:cNvSpPr/>
            <p:nvPr/>
          </p:nvSpPr>
          <p:spPr>
            <a:xfrm>
              <a:off x="452646" y="5137994"/>
              <a:ext cx="3071252"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Understand what data is used to show you ads and how it is used to show you ads without advertisers knowing who you are.</a:t>
              </a:r>
            </a:p>
          </p:txBody>
        </p:sp>
        <p:sp>
          <p:nvSpPr>
            <p:cNvPr id="44" name="Rectangle 43">
              <a:extLst>
                <a:ext uri="{FF2B5EF4-FFF2-40B4-BE49-F238E27FC236}">
                  <a16:creationId xmlns:a16="http://schemas.microsoft.com/office/drawing/2014/main" id="{B6045D56-F240-11F9-54D9-BA5EFC82CAFE}"/>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Let's talk about ads, together:</a:t>
              </a:r>
            </a:p>
          </p:txBody>
        </p:sp>
      </p:grpSp>
      <p:sp>
        <p:nvSpPr>
          <p:cNvPr id="55" name="Rectangle 54">
            <a:extLst>
              <a:ext uri="{FF2B5EF4-FFF2-40B4-BE49-F238E27FC236}">
                <a16:creationId xmlns:a16="http://schemas.microsoft.com/office/drawing/2014/main" id="{436164FD-20C0-E5C7-5F36-798B85FF19FD}"/>
              </a:ext>
            </a:extLst>
          </p:cNvPr>
          <p:cNvSpPr/>
          <p:nvPr/>
        </p:nvSpPr>
        <p:spPr>
          <a:xfrm>
            <a:off x="9759152" y="7436593"/>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prioritizes what ad to show you based on what advertisers' specification of their desired audience is, and Meta then match it to people who might be interested in that ad. </a:t>
            </a:r>
          </a:p>
        </p:txBody>
      </p:sp>
      <p:sp>
        <p:nvSpPr>
          <p:cNvPr id="56" name="Rectangle 55">
            <a:extLst>
              <a:ext uri="{FF2B5EF4-FFF2-40B4-BE49-F238E27FC236}">
                <a16:creationId xmlns:a16="http://schemas.microsoft.com/office/drawing/2014/main" id="{A96EAEF0-417A-D02C-C700-142C3D25791B}"/>
              </a:ext>
            </a:extLst>
          </p:cNvPr>
          <p:cNvSpPr/>
          <p:nvPr/>
        </p:nvSpPr>
        <p:spPr>
          <a:xfrm>
            <a:off x="9759153" y="6489448"/>
            <a:ext cx="4364868" cy="52245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Why you see a particular ad:</a:t>
            </a:r>
          </a:p>
        </p:txBody>
      </p:sp>
      <p:sp>
        <p:nvSpPr>
          <p:cNvPr id="61" name="Rectangle 60">
            <a:extLst>
              <a:ext uri="{FF2B5EF4-FFF2-40B4-BE49-F238E27FC236}">
                <a16:creationId xmlns:a16="http://schemas.microsoft.com/office/drawing/2014/main" id="{73C9C883-F594-5D60-1A29-3DECAB4B325B}"/>
              </a:ext>
            </a:extLst>
          </p:cNvPr>
          <p:cNvSpPr/>
          <p:nvPr/>
        </p:nvSpPr>
        <p:spPr>
          <a:xfrm>
            <a:off x="12487444" y="9823919"/>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69B48FC5-24D6-00E7-F836-2DDD0CD0FFEE}"/>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6A86ABAA-8E25-CDB6-825D-9F56EE598D2C}"/>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
        <p:nvSpPr>
          <p:cNvPr id="4" name="TextBox 3">
            <a:extLst>
              <a:ext uri="{FF2B5EF4-FFF2-40B4-BE49-F238E27FC236}">
                <a16:creationId xmlns:a16="http://schemas.microsoft.com/office/drawing/2014/main" id="{A1613415-D58F-9F17-DC04-36433E8D662E}"/>
              </a:ext>
            </a:extLst>
          </p:cNvPr>
          <p:cNvSpPr txBox="1"/>
          <p:nvPr/>
        </p:nvSpPr>
        <p:spPr>
          <a:xfrm>
            <a:off x="10386110" y="4789148"/>
            <a:ext cx="2292419"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market average </a:t>
            </a:r>
          </a:p>
        </p:txBody>
      </p:sp>
      <p:pic>
        <p:nvPicPr>
          <p:cNvPr id="5" name="Picture 4">
            <a:extLst>
              <a:ext uri="{FF2B5EF4-FFF2-40B4-BE49-F238E27FC236}">
                <a16:creationId xmlns:a16="http://schemas.microsoft.com/office/drawing/2014/main" id="{92FC9F24-5E2A-82AF-6382-B68D109E6B06}"/>
              </a:ext>
            </a:extLst>
          </p:cNvPr>
          <p:cNvPicPr>
            <a:picLocks noChangeAspect="1"/>
          </p:cNvPicPr>
          <p:nvPr/>
        </p:nvPicPr>
        <p:blipFill>
          <a:blip r:embed="rId7"/>
          <a:srcRect l="18550" t="54001" r="24421"/>
          <a:stretch/>
        </p:blipFill>
        <p:spPr>
          <a:xfrm>
            <a:off x="13229395" y="4876837"/>
            <a:ext cx="231776" cy="265815"/>
          </a:xfrm>
          <a:prstGeom prst="rect">
            <a:avLst/>
          </a:prstGeom>
        </p:spPr>
      </p:pic>
      <p:pic>
        <p:nvPicPr>
          <p:cNvPr id="6" name="Picture 5">
            <a:extLst>
              <a:ext uri="{FF2B5EF4-FFF2-40B4-BE49-F238E27FC236}">
                <a16:creationId xmlns:a16="http://schemas.microsoft.com/office/drawing/2014/main" id="{043910FB-C374-E46E-3169-08492984C786}"/>
              </a:ext>
            </a:extLst>
          </p:cNvPr>
          <p:cNvPicPr>
            <a:picLocks noChangeAspect="1"/>
          </p:cNvPicPr>
          <p:nvPr/>
        </p:nvPicPr>
        <p:blipFill>
          <a:blip r:embed="rId7"/>
          <a:srcRect l="16270" r="22823" b="60747"/>
          <a:stretch/>
        </p:blipFill>
        <p:spPr>
          <a:xfrm>
            <a:off x="10124968" y="4916395"/>
            <a:ext cx="247536" cy="226837"/>
          </a:xfrm>
          <a:prstGeom prst="rect">
            <a:avLst/>
          </a:prstGeom>
        </p:spPr>
      </p:pic>
      <p:sp>
        <p:nvSpPr>
          <p:cNvPr id="7" name="TextBox 6">
            <a:extLst>
              <a:ext uri="{FF2B5EF4-FFF2-40B4-BE49-F238E27FC236}">
                <a16:creationId xmlns:a16="http://schemas.microsoft.com/office/drawing/2014/main" id="{7804264D-940A-9A92-0799-B3A75B498968}"/>
              </a:ext>
            </a:extLst>
          </p:cNvPr>
          <p:cNvSpPr txBox="1"/>
          <p:nvPr/>
        </p:nvSpPr>
        <p:spPr>
          <a:xfrm>
            <a:off x="13461171" y="4789148"/>
            <a:ext cx="2285680"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below market average </a:t>
            </a:r>
          </a:p>
        </p:txBody>
      </p:sp>
    </p:spTree>
    <p:extLst>
      <p:ext uri="{BB962C8B-B14F-4D97-AF65-F5344CB8AC3E}">
        <p14:creationId xmlns:p14="http://schemas.microsoft.com/office/powerpoint/2010/main" val="262620774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947</TotalTime>
  <Words>712</Words>
  <Application>Microsoft Office PowerPoint</Application>
  <PresentationFormat>Custom</PresentationFormat>
  <Paragraphs>87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Light Condensed</vt:lpstr>
      <vt:lpstr>Calibri</vt:lpstr>
      <vt:lpstr>Calibri Light</vt:lpstr>
      <vt:lpstr>Office 2013 - 2022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Jiri Pillar</dc:creator>
  <cp:lastModifiedBy>Jiri EXT Pillar</cp:lastModifiedBy>
  <cp:revision>25</cp:revision>
  <dcterms:created xsi:type="dcterms:W3CDTF">2024-01-15T06:53:04Z</dcterms:created>
  <dcterms:modified xsi:type="dcterms:W3CDTF">2025-04-14T16:48:54Z</dcterms:modified>
</cp:coreProperties>
</file>