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5"/>
  </p:notesMasterIdLst>
  <p:sldIdLst>
    <p:sldId id="256" r:id="rId2"/>
    <p:sldId id="259" r:id="rId3"/>
    <p:sldId id="260" r:id="rId4"/>
    <p:sldId id="261" r:id="rId5"/>
    <p:sldId id="262"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59" autoAdjust="0"/>
    <p:restoredTop sz="86364" autoAdjust="0"/>
  </p:normalViewPr>
  <p:slideViewPr>
    <p:cSldViewPr>
      <p:cViewPr>
        <p:scale>
          <a:sx n="66" d="100"/>
          <a:sy n="66" d="100"/>
        </p:scale>
        <p:origin x="-2142" y="-234"/>
      </p:cViewPr>
      <p:guideLst>
        <p:guide orient="horz" pos="2160"/>
        <p:guide pos="2880"/>
      </p:guideLst>
    </p:cSldViewPr>
  </p:slideViewPr>
  <p:outlineViewPr>
    <p:cViewPr>
      <p:scale>
        <a:sx n="33" d="100"/>
        <a:sy n="33" d="100"/>
      </p:scale>
      <p:origin x="210" y="26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0D8191-5469-48F7-8914-4D252C5A8AA5}" type="datetimeFigureOut">
              <a:rPr lang="en-US" smtClean="0"/>
              <a:t>4/12/2023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B2DE8D-53FB-4F3A-A450-291D4E4B9F70}"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17" name="Footer Placeholder 16"/>
          <p:cNvSpPr>
            <a:spLocks noGrp="1"/>
          </p:cNvSpPr>
          <p:nvPr>
            <p:ph type="ftr" sz="quarter" idx="11"/>
          </p:nvPr>
        </p:nvSpPr>
        <p:spPr/>
        <p:txBody>
          <a:bodyPr/>
          <a:lstStyle/>
          <a:p>
            <a:endParaRPr lang="en-GB" dirty="0"/>
          </a:p>
        </p:txBody>
      </p:sp>
      <p:sp>
        <p:nvSpPr>
          <p:cNvPr id="29" name="Slide Number Placeholder 28"/>
          <p:cNvSpPr>
            <a:spLocks noGrp="1"/>
          </p:cNvSpPr>
          <p:nvPr>
            <p:ph type="sldNum" sz="quarter" idx="12"/>
          </p:nvPr>
        </p:nvSpPr>
        <p:spPr/>
        <p:txBody>
          <a:bodyPr/>
          <a:lstStyle/>
          <a:p>
            <a:fld id="{306B3CE3-7731-4538-926C-6C223992DF31}" type="slidenum">
              <a:rPr lang="en-GB" smtClean="0"/>
              <a:pPr/>
              <a:t>‹#›</a:t>
            </a:fld>
            <a:endParaRPr lang="en-GB"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7924800" y="6416675"/>
            <a:ext cx="762000" cy="365125"/>
          </a:xfrm>
        </p:spPr>
        <p:txBody>
          <a:bodyPr/>
          <a:lstStyle/>
          <a:p>
            <a:fld id="{306B3CE3-7731-4538-926C-6C223992DF31}"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A8C77E-62DC-4E1A-8CE1-096E3541FAC7}" type="datetimeFigureOut">
              <a:rPr lang="en-US" smtClean="0"/>
              <a:pPr/>
              <a:t>4/12/2023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306B3CE3-7731-4538-926C-6C223992DF31}"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1A8C77E-62DC-4E1A-8CE1-096E3541FAC7}" type="datetimeFigureOut">
              <a:rPr lang="en-US" smtClean="0"/>
              <a:pPr/>
              <a:t>4/12/2023</a:t>
            </a:fld>
            <a:endParaRPr lang="en-GB"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GB"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06B3CE3-7731-4538-926C-6C223992DF31}" type="slidenum">
              <a:rPr lang="en-GB" smtClean="0"/>
              <a:pPr/>
              <a:t>‹#›</a:t>
            </a:fld>
            <a:endParaRPr lang="en-GB" dirty="0"/>
          </a:p>
        </p:txBody>
      </p:sp>
    </p:spTree>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trailblazer.me/id/danitha8" TargetMode="External"/><Relationship Id="rId2" Type="http://schemas.openxmlformats.org/officeDocument/2006/relationships/hyperlink" Target="https://trailblazer.me/id/ljesuraj" TargetMode="External"/><Relationship Id="rId1" Type="http://schemas.openxmlformats.org/officeDocument/2006/relationships/slideLayout" Target="../slideLayouts/slideLayout2.xml"/><Relationship Id="rId5" Type="http://schemas.openxmlformats.org/officeDocument/2006/relationships/hyperlink" Target="https://trailblazer.me/id/anusr53" TargetMode="External"/><Relationship Id="rId4" Type="http://schemas.openxmlformats.org/officeDocument/2006/relationships/hyperlink" Target="https://trailblazer.me/id/ran037"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jobscan.co/blog/what-is-an-applicant-tracking-system/"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www.peerspot.com/questions/what-are-the-advantages-and-disadvantages-of-using-an-ats-for-recruitmen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tracker-rms.com/get-a-demo/?utm_source=peoplemanagingpeople.com&amp;utm_medium=referral&amp;utm_campaign=applicant-tracking-system" TargetMode="External"/><Relationship Id="rId3" Type="http://schemas.openxmlformats.org/officeDocument/2006/relationships/hyperlink" Target="https://vidcruiter.com/applicant-tracking-system-lp-01/?utm_source=pmp&amp;utm_medium=cpc&amp;utm_campaign=applicanttrackingsystem&amp;ssrid=pmp" TargetMode="External"/><Relationship Id="rId7" Type="http://schemas.openxmlformats.org/officeDocument/2006/relationships/hyperlink" Target="https://recruitcrm.io/?utm_source=Affiliate&amp;utm_medium=PPC&amp;utm_campaign=PMP+Best+ATS&amp;utm_term=Paid" TargetMode="External"/><Relationship Id="rId12" Type="http://schemas.openxmlformats.org/officeDocument/2006/relationships/image" Target="../media/image17.gif"/><Relationship Id="rId2" Type="http://schemas.openxmlformats.org/officeDocument/2006/relationships/hyperlink" Target="https://www.pinpointhq.com/home/home-pmp/?utm_campaign=Demand-Global-In_Market_ATS&amp;utm_source=peoplemanagingpeople&amp;utm_medium=paidreferral&amp;utm_term=applicant_tracking_system&amp;utm_content=listicle" TargetMode="External"/><Relationship Id="rId1" Type="http://schemas.openxmlformats.org/officeDocument/2006/relationships/slideLayout" Target="../slideLayouts/slideLayout2.xml"/><Relationship Id="rId6" Type="http://schemas.openxmlformats.org/officeDocument/2006/relationships/hyperlink" Target="https://www.trakstar.com/go/hr-hiring-management-software-2/?utm_source=peoplemanagingpeople&amp;utm_medium=cpc&amp;utm_campaign=pmp-trakstar-ats&amp;utm_term=best-ats" TargetMode="External"/><Relationship Id="rId11" Type="http://schemas.openxmlformats.org/officeDocument/2006/relationships/hyperlink" Target="https://eddy.com/landing/applicant-tracking-software/?utm_source=people-managing-people&amp;utm_medium=cpc&amp;utm_campaign=listing-reviews-applicant-tracking-systems" TargetMode="External"/><Relationship Id="rId5" Type="http://schemas.openxmlformats.org/officeDocument/2006/relationships/hyperlink" Target="https://www.clearcompany.com/applicant-tracking-software-demo-pmp/?a_campaign=Applicant-Tracking&amp;a_source=pmp" TargetMode="External"/><Relationship Id="rId10" Type="http://schemas.openxmlformats.org/officeDocument/2006/relationships/hyperlink" Target="https://www.pcrecruiter.net/site/" TargetMode="External"/><Relationship Id="rId4" Type="http://schemas.openxmlformats.org/officeDocument/2006/relationships/hyperlink" Target="https://monday.com/lp/hr?cluster=hr&amp;subcluster=HR_dynamic_tittle_applicant_tracking&amp;utm_medium=cpc&amp;utm_source=dpm&amp;utm_campaign=ww-en-prm-workos-work_mgmt-hr-applicant_tracking_systems-listing-exp&amp;utm_adgroup=applicant_tracking_systems&amp;utm_content=pmp" TargetMode="External"/><Relationship Id="rId9" Type="http://schemas.openxmlformats.org/officeDocument/2006/relationships/hyperlink" Target="https://go.recruitee.com/pmp/?utm_source=pmp&amp;utm_medium=cpc&amp;utm_campaign=ats_listing&amp;utm_content=a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www.naukrirms.com/blog/author/naukrirm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928670"/>
            <a:ext cx="7772400" cy="2428892"/>
          </a:xfrm>
        </p:spPr>
        <p:style>
          <a:lnRef idx="1">
            <a:schemeClr val="accent3"/>
          </a:lnRef>
          <a:fillRef idx="2">
            <a:schemeClr val="accent3"/>
          </a:fillRef>
          <a:effectRef idx="1">
            <a:schemeClr val="accent3"/>
          </a:effectRef>
          <a:fontRef idx="minor">
            <a:schemeClr val="dk1"/>
          </a:fontRef>
        </p:style>
        <p:txBody>
          <a:bodyPr>
            <a:normAutofit/>
          </a:bodyPr>
          <a:lstStyle/>
          <a:p>
            <a:r>
              <a:rPr lang="en-GB" b="1" dirty="0" smtClean="0"/>
              <a:t>JOB APPLICATION TRACKING SYSTEM</a:t>
            </a:r>
            <a:endParaRPr lang="en-GB" b="1" dirty="0"/>
          </a:p>
        </p:txBody>
      </p:sp>
      <p:sp>
        <p:nvSpPr>
          <p:cNvPr id="5" name="Subtitle 4"/>
          <p:cNvSpPr>
            <a:spLocks noGrp="1"/>
          </p:cNvSpPr>
          <p:nvPr>
            <p:ph type="subTitle" idx="1"/>
          </p:nvPr>
        </p:nvSpPr>
        <p:spPr>
          <a:xfrm>
            <a:off x="714348" y="3786190"/>
            <a:ext cx="6829428" cy="2714644"/>
          </a:xfrm>
        </p:spPr>
        <p:txBody>
          <a:bodyPr>
            <a:normAutofit/>
          </a:bodyPr>
          <a:lstStyle/>
          <a:p>
            <a:pPr algn="l"/>
            <a:r>
              <a:rPr lang="en-GB" b="1" i="1" dirty="0" smtClean="0">
                <a:solidFill>
                  <a:schemeClr val="tx1">
                    <a:lumMod val="85000"/>
                    <a:lumOff val="15000"/>
                  </a:schemeClr>
                </a:solidFill>
                <a:effectLst>
                  <a:outerShdw blurRad="38100" dist="38100" dir="2700000" algn="tl">
                    <a:srgbClr val="000000">
                      <a:alpha val="43137"/>
                    </a:srgbClr>
                  </a:outerShdw>
                </a:effectLst>
              </a:rPr>
              <a:t>Team leader :J </a:t>
            </a:r>
            <a:r>
              <a:rPr lang="en-GB" b="1" i="1" dirty="0" err="1" smtClean="0">
                <a:solidFill>
                  <a:schemeClr val="tx1">
                    <a:lumMod val="85000"/>
                    <a:lumOff val="15000"/>
                  </a:schemeClr>
                </a:solidFill>
                <a:effectLst>
                  <a:outerShdw blurRad="38100" dist="38100" dir="2700000" algn="tl">
                    <a:srgbClr val="000000">
                      <a:alpha val="43137"/>
                    </a:srgbClr>
                  </a:outerShdw>
                </a:effectLst>
              </a:rPr>
              <a:t>Theporal</a:t>
            </a:r>
            <a:r>
              <a:rPr lang="en-GB" b="1" i="1" dirty="0" smtClean="0">
                <a:solidFill>
                  <a:schemeClr val="tx1">
                    <a:lumMod val="85000"/>
                    <a:lumOff val="15000"/>
                  </a:schemeClr>
                </a:solidFill>
                <a:effectLst>
                  <a:outerShdw blurRad="38100" dist="38100" dir="2700000" algn="tl">
                    <a:srgbClr val="000000">
                      <a:alpha val="43137"/>
                    </a:srgbClr>
                  </a:outerShdw>
                </a:effectLst>
              </a:rPr>
              <a:t> </a:t>
            </a:r>
            <a:r>
              <a:rPr lang="en-GB" b="1" i="1" dirty="0" err="1" smtClean="0">
                <a:solidFill>
                  <a:schemeClr val="tx1">
                    <a:lumMod val="85000"/>
                    <a:lumOff val="15000"/>
                  </a:schemeClr>
                </a:solidFill>
                <a:effectLst>
                  <a:outerShdw blurRad="38100" dist="38100" dir="2700000" algn="tl">
                    <a:srgbClr val="000000">
                      <a:alpha val="43137"/>
                    </a:srgbClr>
                  </a:outerShdw>
                </a:effectLst>
              </a:rPr>
              <a:t>lisha</a:t>
            </a:r>
            <a:r>
              <a:rPr lang="en-GB" b="1" i="1" dirty="0" smtClean="0">
                <a:solidFill>
                  <a:schemeClr val="tx1">
                    <a:lumMod val="85000"/>
                    <a:lumOff val="15000"/>
                  </a:schemeClr>
                </a:solidFill>
                <a:effectLst>
                  <a:outerShdw blurRad="38100" dist="38100" dir="2700000" algn="tl">
                    <a:srgbClr val="000000">
                      <a:alpha val="43137"/>
                    </a:srgbClr>
                  </a:outerShdw>
                </a:effectLst>
              </a:rPr>
              <a:t>                Team member1 :M </a:t>
            </a:r>
            <a:r>
              <a:rPr lang="en-GB" b="1" i="1" dirty="0" err="1" smtClean="0">
                <a:solidFill>
                  <a:schemeClr val="tx1">
                    <a:lumMod val="85000"/>
                    <a:lumOff val="15000"/>
                  </a:schemeClr>
                </a:solidFill>
                <a:effectLst>
                  <a:outerShdw blurRad="38100" dist="38100" dir="2700000" algn="tl">
                    <a:srgbClr val="000000">
                      <a:alpha val="43137"/>
                    </a:srgbClr>
                  </a:outerShdw>
                </a:effectLst>
              </a:rPr>
              <a:t>Deepika</a:t>
            </a:r>
            <a:r>
              <a:rPr lang="en-GB" b="1" i="1" dirty="0" smtClean="0">
                <a:solidFill>
                  <a:schemeClr val="tx1">
                    <a:lumMod val="85000"/>
                    <a:lumOff val="15000"/>
                  </a:schemeClr>
                </a:solidFill>
                <a:effectLst>
                  <a:outerShdw blurRad="38100" dist="38100" dir="2700000" algn="tl">
                    <a:srgbClr val="000000">
                      <a:alpha val="43137"/>
                    </a:srgbClr>
                  </a:outerShdw>
                </a:effectLst>
              </a:rPr>
              <a:t>                 Team member2 :S </a:t>
            </a:r>
            <a:r>
              <a:rPr lang="en-GB" b="1" i="1" dirty="0" err="1" smtClean="0">
                <a:solidFill>
                  <a:schemeClr val="tx1">
                    <a:lumMod val="85000"/>
                    <a:lumOff val="15000"/>
                  </a:schemeClr>
                </a:solidFill>
                <a:effectLst>
                  <a:outerShdw blurRad="38100" dist="38100" dir="2700000" algn="tl">
                    <a:srgbClr val="000000">
                      <a:alpha val="43137"/>
                    </a:srgbClr>
                  </a:outerShdw>
                </a:effectLst>
              </a:rPr>
              <a:t>Ranjani</a:t>
            </a:r>
            <a:r>
              <a:rPr lang="en-GB" b="1" i="1" dirty="0" smtClean="0">
                <a:solidFill>
                  <a:schemeClr val="tx1">
                    <a:lumMod val="85000"/>
                    <a:lumOff val="15000"/>
                  </a:schemeClr>
                </a:solidFill>
                <a:effectLst>
                  <a:outerShdw blurRad="38100" dist="38100" dir="2700000" algn="tl">
                    <a:srgbClr val="000000">
                      <a:alpha val="43137"/>
                    </a:srgbClr>
                  </a:outerShdw>
                </a:effectLst>
              </a:rPr>
              <a:t>                     Team member3 : R </a:t>
            </a:r>
            <a:r>
              <a:rPr lang="en-GB" b="1" i="1" dirty="0" err="1" smtClean="0">
                <a:solidFill>
                  <a:schemeClr val="tx1">
                    <a:lumMod val="85000"/>
                    <a:lumOff val="15000"/>
                  </a:schemeClr>
                </a:solidFill>
                <a:effectLst>
                  <a:outerShdw blurRad="38100" dist="38100" dir="2700000" algn="tl">
                    <a:srgbClr val="000000">
                      <a:alpha val="43137"/>
                    </a:srgbClr>
                  </a:outerShdw>
                </a:effectLst>
              </a:rPr>
              <a:t>Anusuya</a:t>
            </a:r>
            <a:endParaRPr lang="en-GB" b="1" i="1" dirty="0">
              <a:solidFill>
                <a:schemeClr val="tx1">
                  <a:lumMod val="85000"/>
                  <a:lumOff val="15000"/>
                </a:schemeClr>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8229600" cy="1828800"/>
          </a:xfrm>
        </p:spPr>
        <p:txBody>
          <a:bodyPr>
            <a:normAutofit fontScale="90000"/>
          </a:bodyPr>
          <a:lstStyle/>
          <a:p>
            <a:r>
              <a:rPr lang="en-GB" dirty="0" smtClean="0"/>
              <a:t>MILESTONE 3 : FIELDS        Activity 1: Create a custom field</a:t>
            </a:r>
            <a:endParaRPr lang="en-GB" dirty="0"/>
          </a:p>
        </p:txBody>
      </p:sp>
      <p:sp>
        <p:nvSpPr>
          <p:cNvPr id="5" name="Subtitle 4"/>
          <p:cNvSpPr>
            <a:spLocks noGrp="1"/>
          </p:cNvSpPr>
          <p:nvPr>
            <p:ph type="subTitle" idx="1"/>
          </p:nvPr>
        </p:nvSpPr>
        <p:spPr>
          <a:xfrm>
            <a:off x="1571604" y="5357826"/>
            <a:ext cx="6400800" cy="1752600"/>
          </a:xfrm>
        </p:spPr>
        <p:txBody>
          <a:bodyPr>
            <a:normAutofit/>
          </a:bodyPr>
          <a:lstStyle/>
          <a:p>
            <a:r>
              <a:rPr lang="en-GB" dirty="0" smtClean="0"/>
              <a:t>FIELDS : Fields in </a:t>
            </a:r>
            <a:r>
              <a:rPr lang="en-GB" dirty="0" err="1" smtClean="0"/>
              <a:t>salesforce</a:t>
            </a:r>
            <a:r>
              <a:rPr lang="en-GB" dirty="0" smtClean="0"/>
              <a:t> represents what the columns represents in relational data bases .</a:t>
            </a:r>
            <a:endParaRPr lang="en-GB" dirty="0"/>
          </a:p>
        </p:txBody>
      </p:sp>
      <p:pic>
        <p:nvPicPr>
          <p:cNvPr id="3" name="Picture 2" descr="Screenshot (4).png"/>
          <p:cNvPicPr>
            <a:picLocks noChangeAspect="1"/>
          </p:cNvPicPr>
          <p:nvPr/>
        </p:nvPicPr>
        <p:blipFill>
          <a:blip r:embed="rId2"/>
          <a:srcRect t="8313" b="6923"/>
          <a:stretch>
            <a:fillRect/>
          </a:stretch>
        </p:blipFill>
        <p:spPr>
          <a:xfrm>
            <a:off x="1643042" y="2285992"/>
            <a:ext cx="6572297" cy="30980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500090"/>
            <a:ext cx="8229600" cy="1828800"/>
          </a:xfrm>
        </p:spPr>
        <p:txBody>
          <a:bodyPr>
            <a:normAutofit/>
          </a:bodyPr>
          <a:lstStyle/>
          <a:p>
            <a:r>
              <a:rPr lang="en-GB" sz="3600" dirty="0" smtClean="0"/>
              <a:t>Activity 2 : creation of master-detail relationship</a:t>
            </a:r>
            <a:endParaRPr lang="en-GB" sz="3600" dirty="0"/>
          </a:p>
        </p:txBody>
      </p:sp>
      <p:sp>
        <p:nvSpPr>
          <p:cNvPr id="5" name="Content Placeholder 4"/>
          <p:cNvSpPr>
            <a:spLocks noGrp="1"/>
          </p:cNvSpPr>
          <p:nvPr>
            <p:ph type="subTitle" idx="1"/>
          </p:nvPr>
        </p:nvSpPr>
        <p:spPr>
          <a:xfrm>
            <a:off x="1500166" y="4857760"/>
            <a:ext cx="6400800" cy="2000240"/>
          </a:xfrm>
        </p:spPr>
        <p:txBody>
          <a:bodyPr>
            <a:normAutofit/>
          </a:bodyPr>
          <a:lstStyle/>
          <a:p>
            <a:r>
              <a:rPr lang="en-GB" dirty="0" smtClean="0"/>
              <a:t>CUSTOM FIELDS : The custom field which are added by the administrator /developer to meet the business requirement of any organizations .                                                                                                                              </a:t>
            </a:r>
            <a:endParaRPr lang="en-GB" dirty="0"/>
          </a:p>
        </p:txBody>
      </p:sp>
      <p:pic>
        <p:nvPicPr>
          <p:cNvPr id="10" name="Picture 9" descr="Screenshot (5).png"/>
          <p:cNvPicPr>
            <a:picLocks noChangeAspect="1"/>
          </p:cNvPicPr>
          <p:nvPr/>
        </p:nvPicPr>
        <p:blipFill>
          <a:blip r:embed="rId2"/>
          <a:srcRect t="8313" b="8313"/>
          <a:stretch>
            <a:fillRect/>
          </a:stretch>
        </p:blipFill>
        <p:spPr>
          <a:xfrm>
            <a:off x="1500166" y="1428736"/>
            <a:ext cx="6643734" cy="31142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500090"/>
            <a:ext cx="8229600" cy="1828800"/>
          </a:xfrm>
        </p:spPr>
        <p:txBody>
          <a:bodyPr>
            <a:normAutofit fontScale="90000"/>
          </a:bodyPr>
          <a:lstStyle/>
          <a:p>
            <a:r>
              <a:rPr lang="en-GB" dirty="0" smtClean="0"/>
              <a:t>MILESTONE 4 : TAB            Activity 1 : Create a tab</a:t>
            </a:r>
            <a:endParaRPr lang="en-GB" dirty="0"/>
          </a:p>
        </p:txBody>
      </p:sp>
      <p:sp>
        <p:nvSpPr>
          <p:cNvPr id="4" name="Subtitle 3"/>
          <p:cNvSpPr>
            <a:spLocks noGrp="1"/>
          </p:cNvSpPr>
          <p:nvPr>
            <p:ph type="subTitle" idx="1"/>
          </p:nvPr>
        </p:nvSpPr>
        <p:spPr>
          <a:xfrm>
            <a:off x="1428728" y="5105400"/>
            <a:ext cx="6400800" cy="1752600"/>
          </a:xfrm>
        </p:spPr>
        <p:txBody>
          <a:bodyPr>
            <a:normAutofit lnSpcReduction="10000"/>
          </a:bodyPr>
          <a:lstStyle/>
          <a:p>
            <a:r>
              <a:rPr lang="en-GB" dirty="0" smtClean="0"/>
              <a:t>TAB : In </a:t>
            </a:r>
            <a:r>
              <a:rPr lang="en-GB" dirty="0" err="1" smtClean="0"/>
              <a:t>salesforce</a:t>
            </a:r>
            <a:r>
              <a:rPr lang="en-GB" dirty="0" smtClean="0"/>
              <a:t> ,a tab is a user interface element that allows users to navigate  to different sections of the platform ,such as accounts</a:t>
            </a:r>
            <a:endParaRPr lang="en-GB" dirty="0"/>
          </a:p>
        </p:txBody>
      </p:sp>
      <p:pic>
        <p:nvPicPr>
          <p:cNvPr id="3" name="Picture 2" descr="Screenshot (6).png"/>
          <p:cNvPicPr>
            <a:picLocks noChangeAspect="1"/>
          </p:cNvPicPr>
          <p:nvPr/>
        </p:nvPicPr>
        <p:blipFill>
          <a:blip r:embed="rId2"/>
          <a:srcRect t="8313" b="6923"/>
          <a:stretch>
            <a:fillRect/>
          </a:stretch>
        </p:blipFill>
        <p:spPr>
          <a:xfrm>
            <a:off x="1357290" y="1714488"/>
            <a:ext cx="6643734" cy="31661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0"/>
            <a:ext cx="8229600" cy="1828800"/>
          </a:xfrm>
        </p:spPr>
        <p:txBody>
          <a:bodyPr>
            <a:normAutofit/>
          </a:bodyPr>
          <a:lstStyle/>
          <a:p>
            <a:r>
              <a:rPr lang="en-GB" sz="4000" dirty="0" smtClean="0"/>
              <a:t>MILESTONE 5: PROFILE         Activity 1 : Create a custom profile</a:t>
            </a:r>
            <a:endParaRPr lang="en-GB" sz="4000" dirty="0"/>
          </a:p>
        </p:txBody>
      </p:sp>
      <p:sp>
        <p:nvSpPr>
          <p:cNvPr id="4" name="Subtitle 3"/>
          <p:cNvSpPr>
            <a:spLocks noGrp="1"/>
          </p:cNvSpPr>
          <p:nvPr>
            <p:ph type="subTitle" idx="1"/>
          </p:nvPr>
        </p:nvSpPr>
        <p:spPr>
          <a:xfrm>
            <a:off x="1571604" y="5105400"/>
            <a:ext cx="6400800" cy="1752600"/>
          </a:xfrm>
        </p:spPr>
        <p:txBody>
          <a:bodyPr>
            <a:normAutofit lnSpcReduction="10000"/>
          </a:bodyPr>
          <a:lstStyle/>
          <a:p>
            <a:r>
              <a:rPr lang="en-GB" dirty="0" smtClean="0"/>
              <a:t>PROFILES : A profile is a group /collection of setting and permission that define what a user can do in </a:t>
            </a:r>
            <a:r>
              <a:rPr lang="en-GB" dirty="0" err="1" smtClean="0"/>
              <a:t>salesforce</a:t>
            </a:r>
            <a:r>
              <a:rPr lang="en-GB" dirty="0" smtClean="0"/>
              <a:t> .</a:t>
            </a:r>
            <a:endParaRPr lang="en-GB" dirty="0"/>
          </a:p>
        </p:txBody>
      </p:sp>
      <p:pic>
        <p:nvPicPr>
          <p:cNvPr id="3" name="Picture 2" descr="Screenshot (7).png"/>
          <p:cNvPicPr>
            <a:picLocks noChangeAspect="1"/>
          </p:cNvPicPr>
          <p:nvPr/>
        </p:nvPicPr>
        <p:blipFill>
          <a:blip r:embed="rId2"/>
          <a:srcRect t="8313" b="6923"/>
          <a:stretch>
            <a:fillRect/>
          </a:stretch>
        </p:blipFill>
        <p:spPr>
          <a:xfrm>
            <a:off x="1500166" y="1785926"/>
            <a:ext cx="6787725" cy="32347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0"/>
            <a:ext cx="8229600" cy="1828800"/>
          </a:xfrm>
        </p:spPr>
        <p:txBody>
          <a:bodyPr>
            <a:normAutofit/>
          </a:bodyPr>
          <a:lstStyle/>
          <a:p>
            <a:r>
              <a:rPr lang="en-GB" sz="4000" dirty="0" smtClean="0"/>
              <a:t>MILESTONE 6 : USER          </a:t>
            </a:r>
            <a:r>
              <a:rPr lang="en-GB" sz="3600" dirty="0" smtClean="0"/>
              <a:t>Activity</a:t>
            </a:r>
            <a:r>
              <a:rPr lang="en-GB" sz="4000" dirty="0" smtClean="0"/>
              <a:t> 1 : To create a user</a:t>
            </a:r>
            <a:endParaRPr lang="en-GB" sz="4000" dirty="0"/>
          </a:p>
        </p:txBody>
      </p:sp>
      <p:sp>
        <p:nvSpPr>
          <p:cNvPr id="6" name="Subtitle 5"/>
          <p:cNvSpPr>
            <a:spLocks noGrp="1"/>
          </p:cNvSpPr>
          <p:nvPr>
            <p:ph type="subTitle" idx="1"/>
          </p:nvPr>
        </p:nvSpPr>
        <p:spPr>
          <a:xfrm>
            <a:off x="1142976" y="4786322"/>
            <a:ext cx="6400800" cy="1752600"/>
          </a:xfrm>
        </p:spPr>
        <p:txBody>
          <a:bodyPr>
            <a:normAutofit/>
          </a:bodyPr>
          <a:lstStyle/>
          <a:p>
            <a:r>
              <a:rPr lang="en-GB" dirty="0" smtClean="0"/>
              <a:t>USER : A user is anyone who loges in to </a:t>
            </a:r>
            <a:r>
              <a:rPr lang="en-GB" dirty="0" err="1" smtClean="0"/>
              <a:t>salesforce</a:t>
            </a:r>
            <a:r>
              <a:rPr lang="en-GB" dirty="0" smtClean="0"/>
              <a:t> .Users are employees at your company such a sales reps.</a:t>
            </a:r>
            <a:endParaRPr lang="en-GB" dirty="0"/>
          </a:p>
        </p:txBody>
      </p:sp>
      <p:pic>
        <p:nvPicPr>
          <p:cNvPr id="5" name="Picture 4" descr="Screenshot (9).png"/>
          <p:cNvPicPr>
            <a:picLocks noChangeAspect="1"/>
          </p:cNvPicPr>
          <p:nvPr/>
        </p:nvPicPr>
        <p:blipFill>
          <a:blip r:embed="rId2"/>
          <a:srcRect t="8313" b="6923"/>
          <a:stretch>
            <a:fillRect/>
          </a:stretch>
        </p:blipFill>
        <p:spPr>
          <a:xfrm>
            <a:off x="1214414" y="1714489"/>
            <a:ext cx="6215106" cy="29619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0"/>
            <a:ext cx="8229600" cy="1828800"/>
          </a:xfrm>
        </p:spPr>
        <p:txBody>
          <a:bodyPr>
            <a:normAutofit/>
          </a:bodyPr>
          <a:lstStyle/>
          <a:p>
            <a:r>
              <a:rPr lang="en-GB" sz="4000" dirty="0" smtClean="0"/>
              <a:t>Activity 2 :create a user with a username as ‘</a:t>
            </a:r>
            <a:r>
              <a:rPr lang="en-GB" sz="4000" dirty="0" err="1" smtClean="0"/>
              <a:t>Ganesh</a:t>
            </a:r>
            <a:r>
              <a:rPr lang="en-GB" sz="4000" dirty="0" smtClean="0"/>
              <a:t> </a:t>
            </a:r>
            <a:r>
              <a:rPr lang="en-GB" sz="4000" dirty="0" err="1" smtClean="0"/>
              <a:t>gelli</a:t>
            </a:r>
            <a:r>
              <a:rPr lang="en-GB" sz="4000" dirty="0" smtClean="0"/>
              <a:t>’</a:t>
            </a:r>
            <a:endParaRPr lang="en-GB" sz="4000" dirty="0"/>
          </a:p>
        </p:txBody>
      </p:sp>
      <p:sp>
        <p:nvSpPr>
          <p:cNvPr id="4" name="Subtitle 3"/>
          <p:cNvSpPr>
            <a:spLocks noGrp="1"/>
          </p:cNvSpPr>
          <p:nvPr>
            <p:ph type="subTitle" idx="1"/>
          </p:nvPr>
        </p:nvSpPr>
        <p:spPr>
          <a:xfrm>
            <a:off x="1500166" y="5105400"/>
            <a:ext cx="6400800" cy="1752600"/>
          </a:xfrm>
        </p:spPr>
        <p:txBody>
          <a:bodyPr>
            <a:normAutofit lnSpcReduction="10000"/>
          </a:bodyPr>
          <a:lstStyle/>
          <a:p>
            <a:r>
              <a:rPr lang="en-GB" dirty="0" smtClean="0"/>
              <a:t>USER: The user account identifies the user ,and the user account settings determined </a:t>
            </a:r>
            <a:r>
              <a:rPr lang="en-GB" dirty="0" err="1" smtClean="0"/>
              <a:t>thar</a:t>
            </a:r>
            <a:r>
              <a:rPr lang="en-GB" dirty="0" smtClean="0"/>
              <a:t> features and records the user can access</a:t>
            </a:r>
            <a:endParaRPr lang="en-GB" dirty="0"/>
          </a:p>
        </p:txBody>
      </p:sp>
      <p:pic>
        <p:nvPicPr>
          <p:cNvPr id="3" name="Picture 2" descr="Screenshot (10).png"/>
          <p:cNvPicPr>
            <a:picLocks noChangeAspect="1"/>
          </p:cNvPicPr>
          <p:nvPr/>
        </p:nvPicPr>
        <p:blipFill>
          <a:blip r:embed="rId2"/>
          <a:srcRect t="8313" b="5534"/>
          <a:stretch>
            <a:fillRect/>
          </a:stretch>
        </p:blipFill>
        <p:spPr>
          <a:xfrm>
            <a:off x="1500166" y="1857365"/>
            <a:ext cx="6383279" cy="30919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0"/>
            <a:ext cx="8229600" cy="1828800"/>
          </a:xfrm>
        </p:spPr>
        <p:txBody>
          <a:bodyPr>
            <a:normAutofit fontScale="90000"/>
          </a:bodyPr>
          <a:lstStyle/>
          <a:p>
            <a:r>
              <a:rPr lang="en-GB" dirty="0" smtClean="0"/>
              <a:t>MILESTONE 7 : SHARING RULES  Activity 1 : Create a sharing rule</a:t>
            </a:r>
            <a:endParaRPr lang="en-GB" dirty="0"/>
          </a:p>
        </p:txBody>
      </p:sp>
      <p:sp>
        <p:nvSpPr>
          <p:cNvPr id="6" name="Subtitle 5"/>
          <p:cNvSpPr>
            <a:spLocks noGrp="1"/>
          </p:cNvSpPr>
          <p:nvPr>
            <p:ph type="subTitle" idx="1"/>
          </p:nvPr>
        </p:nvSpPr>
        <p:spPr>
          <a:xfrm>
            <a:off x="1214414" y="5429264"/>
            <a:ext cx="6757990" cy="1752600"/>
          </a:xfrm>
        </p:spPr>
        <p:txBody>
          <a:bodyPr/>
          <a:lstStyle/>
          <a:p>
            <a:r>
              <a:rPr lang="en-GB" dirty="0" smtClean="0"/>
              <a:t>SHARING RULES: Sharing rules help user to share records based on conditions </a:t>
            </a:r>
            <a:endParaRPr lang="en-GB" dirty="0"/>
          </a:p>
        </p:txBody>
      </p:sp>
      <p:pic>
        <p:nvPicPr>
          <p:cNvPr id="5" name="Picture 4" descr="Screenshot (13).png"/>
          <p:cNvPicPr>
            <a:picLocks noChangeAspect="1"/>
          </p:cNvPicPr>
          <p:nvPr/>
        </p:nvPicPr>
        <p:blipFill>
          <a:blip r:embed="rId2"/>
          <a:srcRect t="8313" b="6923"/>
          <a:stretch>
            <a:fillRect/>
          </a:stretch>
        </p:blipFill>
        <p:spPr>
          <a:xfrm>
            <a:off x="1214414" y="2143116"/>
            <a:ext cx="6637824" cy="3163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338"/>
            <a:ext cx="8229600" cy="1828800"/>
          </a:xfrm>
        </p:spPr>
        <p:txBody>
          <a:bodyPr>
            <a:normAutofit/>
          </a:bodyPr>
          <a:lstStyle/>
          <a:p>
            <a:r>
              <a:rPr lang="en-GB" dirty="0" smtClean="0"/>
              <a:t>Activity 2 : create a sharing rule</a:t>
            </a:r>
            <a:endParaRPr lang="en-GB" dirty="0"/>
          </a:p>
        </p:txBody>
      </p:sp>
      <p:sp>
        <p:nvSpPr>
          <p:cNvPr id="4" name="Subtitle 3"/>
          <p:cNvSpPr>
            <a:spLocks noGrp="1"/>
          </p:cNvSpPr>
          <p:nvPr>
            <p:ph type="subTitle" idx="1"/>
          </p:nvPr>
        </p:nvSpPr>
        <p:spPr>
          <a:xfrm>
            <a:off x="1285852" y="4857760"/>
            <a:ext cx="6400800" cy="1752600"/>
          </a:xfrm>
        </p:spPr>
        <p:txBody>
          <a:bodyPr/>
          <a:lstStyle/>
          <a:p>
            <a:r>
              <a:rPr lang="en-GB" dirty="0" smtClean="0"/>
              <a:t>TYPES OF SHARING RULE: </a:t>
            </a:r>
          </a:p>
          <a:p>
            <a:r>
              <a:rPr lang="en-GB" dirty="0" smtClean="0"/>
              <a:t>1.Owner –based sharing rules</a:t>
            </a:r>
          </a:p>
          <a:p>
            <a:r>
              <a:rPr lang="en-GB" dirty="0" smtClean="0"/>
              <a:t>2.Criteria-based sharing rules</a:t>
            </a:r>
            <a:endParaRPr lang="en-GB" dirty="0"/>
          </a:p>
        </p:txBody>
      </p:sp>
      <p:pic>
        <p:nvPicPr>
          <p:cNvPr id="3" name="Picture 2" descr="Screenshot (14).png"/>
          <p:cNvPicPr>
            <a:picLocks noChangeAspect="1"/>
          </p:cNvPicPr>
          <p:nvPr/>
        </p:nvPicPr>
        <p:blipFill>
          <a:blip r:embed="rId2"/>
          <a:srcRect t="8313" b="6923"/>
          <a:stretch>
            <a:fillRect/>
          </a:stretch>
        </p:blipFill>
        <p:spPr>
          <a:xfrm>
            <a:off x="1428728" y="1714488"/>
            <a:ext cx="6151811" cy="29317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0"/>
            <a:ext cx="8229600" cy="1828800"/>
          </a:xfrm>
        </p:spPr>
        <p:txBody>
          <a:bodyPr>
            <a:normAutofit/>
          </a:bodyPr>
          <a:lstStyle/>
          <a:p>
            <a:r>
              <a:rPr lang="en-GB" sz="4000" dirty="0" smtClean="0"/>
              <a:t>MILESTONE 8 : REPORTS      Activity 1 : create a report</a:t>
            </a:r>
            <a:endParaRPr lang="en-GB" sz="4000" dirty="0"/>
          </a:p>
        </p:txBody>
      </p:sp>
      <p:sp>
        <p:nvSpPr>
          <p:cNvPr id="4" name="Subtitle 3"/>
          <p:cNvSpPr>
            <a:spLocks noGrp="1"/>
          </p:cNvSpPr>
          <p:nvPr>
            <p:ph type="subTitle" idx="1"/>
          </p:nvPr>
        </p:nvSpPr>
        <p:spPr>
          <a:xfrm>
            <a:off x="1500166" y="5105400"/>
            <a:ext cx="6400800" cy="1752600"/>
          </a:xfrm>
        </p:spPr>
        <p:txBody>
          <a:bodyPr/>
          <a:lstStyle/>
          <a:p>
            <a:r>
              <a:rPr lang="en-GB" dirty="0" smtClean="0"/>
              <a:t>REPORTS : A report is list of records  that meet the criteria you define .</a:t>
            </a:r>
            <a:endParaRPr lang="en-GB" dirty="0"/>
          </a:p>
        </p:txBody>
      </p:sp>
      <p:pic>
        <p:nvPicPr>
          <p:cNvPr id="3" name="Picture 2" descr="Screenshot (15).png"/>
          <p:cNvPicPr>
            <a:picLocks noChangeAspect="1"/>
          </p:cNvPicPr>
          <p:nvPr/>
        </p:nvPicPr>
        <p:blipFill>
          <a:blip r:embed="rId2"/>
          <a:srcRect t="8313" b="6923"/>
          <a:stretch>
            <a:fillRect/>
          </a:stretch>
        </p:blipFill>
        <p:spPr>
          <a:xfrm>
            <a:off x="1857356" y="2285992"/>
            <a:ext cx="5566289" cy="26527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Trailhead profile public URL </a:t>
            </a:r>
            <a:endParaRPr lang="en-GB" dirty="0"/>
          </a:p>
        </p:txBody>
      </p:sp>
      <p:sp>
        <p:nvSpPr>
          <p:cNvPr id="3" name="Content Placeholder 2"/>
          <p:cNvSpPr>
            <a:spLocks noGrp="1"/>
          </p:cNvSpPr>
          <p:nvPr>
            <p:ph idx="1"/>
          </p:nvPr>
        </p:nvSpPr>
        <p:spPr>
          <a:xfrm>
            <a:off x="0" y="2285992"/>
            <a:ext cx="9429784" cy="3429024"/>
          </a:xfrm>
        </p:spPr>
        <p:txBody>
          <a:bodyPr/>
          <a:lstStyle/>
          <a:p>
            <a:r>
              <a:rPr lang="en-GB" dirty="0" smtClean="0"/>
              <a:t>Team </a:t>
            </a:r>
            <a:r>
              <a:rPr lang="en-GB" dirty="0" smtClean="0"/>
              <a:t>leader : </a:t>
            </a:r>
            <a:r>
              <a:rPr lang="en-GB" dirty="0" smtClean="0">
                <a:hlinkClick r:id="rId2"/>
              </a:rPr>
              <a:t>https://</a:t>
            </a:r>
            <a:r>
              <a:rPr lang="en-GB" dirty="0" smtClean="0">
                <a:hlinkClick r:id="rId2"/>
              </a:rPr>
              <a:t>trailblazer.me/id/ljesuraj</a:t>
            </a:r>
            <a:r>
              <a:rPr lang="en-GB" dirty="0" smtClean="0"/>
              <a:t>      </a:t>
            </a:r>
          </a:p>
          <a:p>
            <a:r>
              <a:rPr lang="en-GB" dirty="0" smtClean="0"/>
              <a:t>Team </a:t>
            </a:r>
            <a:r>
              <a:rPr lang="en-GB" dirty="0" smtClean="0"/>
              <a:t>member1</a:t>
            </a:r>
            <a:r>
              <a:rPr lang="en-GB" dirty="0" smtClean="0"/>
              <a:t>: </a:t>
            </a:r>
            <a:r>
              <a:rPr lang="en-GB" dirty="0" smtClean="0">
                <a:hlinkClick r:id="rId3"/>
              </a:rPr>
              <a:t>https://</a:t>
            </a:r>
            <a:r>
              <a:rPr lang="en-GB" dirty="0" smtClean="0">
                <a:hlinkClick r:id="rId3"/>
              </a:rPr>
              <a:t>trailblazer.me/id/danitha8</a:t>
            </a:r>
            <a:r>
              <a:rPr lang="en-GB" dirty="0" smtClean="0"/>
              <a:t> </a:t>
            </a:r>
          </a:p>
          <a:p>
            <a:r>
              <a:rPr lang="en-GB" dirty="0" smtClean="0"/>
              <a:t>Team member2</a:t>
            </a:r>
            <a:r>
              <a:rPr lang="en-GB" dirty="0" smtClean="0"/>
              <a:t>: </a:t>
            </a:r>
            <a:r>
              <a:rPr lang="en-GB" dirty="0" smtClean="0">
                <a:hlinkClick r:id="rId4"/>
              </a:rPr>
              <a:t>https</a:t>
            </a:r>
            <a:r>
              <a:rPr lang="en-GB" dirty="0" smtClean="0">
                <a:hlinkClick r:id="rId4"/>
              </a:rPr>
              <a:t>://</a:t>
            </a:r>
            <a:r>
              <a:rPr lang="en-GB" dirty="0" smtClean="0">
                <a:hlinkClick r:id="rId4"/>
              </a:rPr>
              <a:t>trailblazer.me/id/ran037</a:t>
            </a:r>
            <a:r>
              <a:rPr lang="en-GB" dirty="0" smtClean="0"/>
              <a:t> </a:t>
            </a:r>
          </a:p>
          <a:p>
            <a:r>
              <a:rPr lang="en-GB" dirty="0" smtClean="0"/>
              <a:t>Team member3</a:t>
            </a:r>
            <a:r>
              <a:rPr lang="en-GB" dirty="0" smtClean="0"/>
              <a:t>: </a:t>
            </a:r>
            <a:r>
              <a:rPr lang="en-GB" dirty="0" smtClean="0">
                <a:hlinkClick r:id="rId5"/>
              </a:rPr>
              <a:t>https</a:t>
            </a:r>
            <a:r>
              <a:rPr lang="en-GB" dirty="0" smtClean="0">
                <a:hlinkClick r:id="rId5"/>
              </a:rPr>
              <a:t>://</a:t>
            </a:r>
            <a:r>
              <a:rPr lang="en-GB" dirty="0" smtClean="0">
                <a:hlinkClick r:id="rId5"/>
              </a:rPr>
              <a:t>trailblazer.me/id/anusr53</a:t>
            </a:r>
            <a:r>
              <a:rPr lang="en-GB" dirty="0" smtClean="0"/>
              <a:t>   </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533465"/>
            <a:ext cx="8501122" cy="5324535"/>
          </a:xfrm>
          <a:prstGeom prst="rect">
            <a:avLst/>
          </a:prstGeom>
        </p:spPr>
        <p:txBody>
          <a:bodyPr wrap="square">
            <a:spAutoFit/>
          </a:bodyPr>
          <a:lstStyle/>
          <a:p>
            <a:pPr fontAlgn="base"/>
            <a:r>
              <a:rPr lang="en-GB" sz="2000" b="1" dirty="0">
                <a:effectLst>
                  <a:outerShdw blurRad="38100" dist="38100" dir="2700000" algn="tl">
                    <a:srgbClr val="000000">
                      <a:alpha val="43137"/>
                    </a:srgbClr>
                  </a:outerShdw>
                </a:effectLst>
              </a:rPr>
              <a:t>What is an Applicant Tracking System?</a:t>
            </a:r>
          </a:p>
          <a:p>
            <a:pPr fontAlgn="base"/>
            <a:r>
              <a:rPr lang="en-GB" sz="2000" b="1" dirty="0">
                <a:effectLst>
                  <a:outerShdw blurRad="38100" dist="38100" dir="2700000" algn="tl">
                    <a:srgbClr val="000000">
                      <a:alpha val="43137"/>
                    </a:srgbClr>
                  </a:outerShdw>
                </a:effectLst>
              </a:rPr>
              <a:t>An </a:t>
            </a:r>
            <a:r>
              <a:rPr lang="en-GB" sz="2000" b="1" u="sng" dirty="0">
                <a:effectLst>
                  <a:outerShdw blurRad="38100" dist="38100" dir="2700000" algn="tl">
                    <a:srgbClr val="000000">
                      <a:alpha val="43137"/>
                    </a:srgbClr>
                  </a:outerShdw>
                </a:effectLst>
                <a:hlinkClick r:id="rId2"/>
              </a:rPr>
              <a:t>Applicant Tracking System</a:t>
            </a:r>
            <a:r>
              <a:rPr lang="en-GB" sz="2000" b="1" dirty="0">
                <a:effectLst>
                  <a:outerShdw blurRad="38100" dist="38100" dir="2700000" algn="tl">
                    <a:srgbClr val="000000">
                      <a:alpha val="43137"/>
                    </a:srgbClr>
                  </a:outerShdw>
                </a:effectLst>
              </a:rPr>
              <a:t> or ATS is an all-in-one human resource software that automates the hiring process, helps HR teams efficiently manage every part of recruitment (from job posting to </a:t>
            </a:r>
            <a:r>
              <a:rPr lang="en-GB" sz="2000" b="1" dirty="0" err="1">
                <a:effectLst>
                  <a:outerShdw blurRad="38100" dist="38100" dir="2700000" algn="tl">
                    <a:srgbClr val="000000">
                      <a:alpha val="43137"/>
                    </a:srgbClr>
                  </a:outerShdw>
                </a:effectLst>
              </a:rPr>
              <a:t>onboarding</a:t>
            </a:r>
            <a:r>
              <a:rPr lang="en-GB" sz="2000" b="1" dirty="0">
                <a:effectLst>
                  <a:outerShdw blurRad="38100" dist="38100" dir="2700000" algn="tl">
                    <a:srgbClr val="000000">
                      <a:alpha val="43137"/>
                    </a:srgbClr>
                  </a:outerShdw>
                </a:effectLst>
              </a:rPr>
              <a:t>), and solves recruiters’ challenges and pain points.</a:t>
            </a:r>
          </a:p>
          <a:p>
            <a:pPr fontAlgn="base"/>
            <a:r>
              <a:rPr lang="en-GB" sz="2000" b="1" dirty="0">
                <a:effectLst>
                  <a:outerShdw blurRad="38100" dist="38100" dir="2700000" algn="tl">
                    <a:srgbClr val="000000">
                      <a:alpha val="43137"/>
                    </a:srgbClr>
                  </a:outerShdw>
                </a:effectLst>
              </a:rPr>
              <a:t>Specifically, the ATS:</a:t>
            </a:r>
          </a:p>
          <a:p>
            <a:pPr fontAlgn="base"/>
            <a:r>
              <a:rPr lang="en-GB" sz="2000" b="1" dirty="0">
                <a:effectLst>
                  <a:outerShdw blurRad="38100" dist="38100" dir="2700000" algn="tl">
                    <a:srgbClr val="000000">
                      <a:alpha val="43137"/>
                    </a:srgbClr>
                  </a:outerShdw>
                </a:effectLst>
              </a:rPr>
              <a:t>Stores job candidate information like resumes, cover letters, references, and other recruitment and hiring data that HR teams can easily access and organize.</a:t>
            </a:r>
          </a:p>
          <a:p>
            <a:pPr fontAlgn="base"/>
            <a:r>
              <a:rPr lang="en-GB" sz="2000" b="1" dirty="0">
                <a:effectLst>
                  <a:outerShdw blurRad="38100" dist="38100" dir="2700000" algn="tl">
                    <a:srgbClr val="000000">
                      <a:alpha val="43137"/>
                    </a:srgbClr>
                  </a:outerShdw>
                </a:effectLst>
              </a:rPr>
              <a:t>Tracks job candidates and their application status throughout the hiring pipeline.</a:t>
            </a:r>
          </a:p>
          <a:p>
            <a:pPr fontAlgn="base"/>
            <a:r>
              <a:rPr lang="en-GB" sz="2000" b="1" dirty="0">
                <a:effectLst>
                  <a:outerShdw blurRad="38100" dist="38100" dir="2700000" algn="tl">
                    <a:srgbClr val="000000">
                      <a:alpha val="43137"/>
                    </a:srgbClr>
                  </a:outerShdw>
                </a:effectLst>
              </a:rPr>
              <a:t>Weeds out unqualified candidates and recommends the best fit for a position based on the parameters set by HR. Only those on the shortlist are moved to the next stage of the hiring process.</a:t>
            </a:r>
          </a:p>
          <a:p>
            <a:pPr fontAlgn="base"/>
            <a:r>
              <a:rPr lang="en-GB" sz="2000" b="1" dirty="0">
                <a:effectLst>
                  <a:outerShdw blurRad="38100" dist="38100" dir="2700000" algn="tl">
                    <a:srgbClr val="000000">
                      <a:alpha val="43137"/>
                    </a:srgbClr>
                  </a:outerShdw>
                </a:effectLst>
              </a:rPr>
              <a:t>Automates time-consuming administrative tasks such as manually screening applicants, reading resumes, scheduling interviews, and sending notifications and emails to job candidates and employees.</a:t>
            </a:r>
          </a:p>
        </p:txBody>
      </p:sp>
      <p:sp>
        <p:nvSpPr>
          <p:cNvPr id="5" name="Title 4"/>
          <p:cNvSpPr>
            <a:spLocks noGrp="1"/>
          </p:cNvSpPr>
          <p:nvPr>
            <p:ph type="title"/>
          </p:nvPr>
        </p:nvSpPr>
        <p:spPr/>
        <p:txBody>
          <a:bodyPr/>
          <a:lstStyle/>
          <a:p>
            <a:r>
              <a:rPr lang="en-GB" dirty="0" smtClean="0"/>
              <a:t>INTRODUCTION</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ADVANTAGE &amp; DISADVANTAGE</a:t>
            </a:r>
            <a:endParaRPr lang="en-GB" dirty="0"/>
          </a:p>
        </p:txBody>
      </p:sp>
      <p:sp>
        <p:nvSpPr>
          <p:cNvPr id="3" name="Content Placeholder 2"/>
          <p:cNvSpPr>
            <a:spLocks noGrp="1"/>
          </p:cNvSpPr>
          <p:nvPr>
            <p:ph idx="1"/>
          </p:nvPr>
        </p:nvSpPr>
        <p:spPr>
          <a:xfrm>
            <a:off x="571472" y="1643050"/>
            <a:ext cx="8115328" cy="5000660"/>
          </a:xfrm>
        </p:spPr>
        <p:txBody>
          <a:bodyPr>
            <a:normAutofit/>
          </a:bodyPr>
          <a:lstStyle/>
          <a:p>
            <a:r>
              <a:rPr lang="en-IN" dirty="0" smtClean="0"/>
              <a:t>Reduces time spent on admin tasks. ...</a:t>
            </a:r>
          </a:p>
          <a:p>
            <a:r>
              <a:rPr lang="en-IN" dirty="0" smtClean="0"/>
              <a:t>Resume and CV screening. ...</a:t>
            </a:r>
          </a:p>
          <a:p>
            <a:r>
              <a:rPr lang="en-IN" dirty="0" smtClean="0"/>
              <a:t>Speeds up the recruitment cycle. ...</a:t>
            </a:r>
          </a:p>
          <a:p>
            <a:r>
              <a:rPr lang="en-IN" dirty="0" smtClean="0"/>
              <a:t>Improves the quality of hire. ...</a:t>
            </a:r>
          </a:p>
          <a:p>
            <a:r>
              <a:rPr lang="en-IN" dirty="0" smtClean="0"/>
              <a:t>Enhances reporting and compliance. ...</a:t>
            </a:r>
          </a:p>
          <a:p>
            <a:r>
              <a:rPr lang="en-IN" dirty="0" smtClean="0"/>
              <a:t>Boosts your brand. ...</a:t>
            </a:r>
          </a:p>
          <a:p>
            <a:r>
              <a:rPr lang="en-IN" dirty="0" smtClean="0"/>
              <a:t>Improves </a:t>
            </a:r>
            <a:r>
              <a:rPr lang="en-IN" dirty="0" err="1" smtClean="0"/>
              <a:t>onboarding</a:t>
            </a:r>
            <a:r>
              <a:rPr lang="en-IN" dirty="0" smtClean="0"/>
              <a:t>.</a:t>
            </a:r>
          </a:p>
          <a:p>
            <a:pPr>
              <a:buNone/>
            </a:pPr>
            <a:r>
              <a:rPr lang="en-GB" dirty="0" smtClean="0">
                <a:hlinkClick r:id="rId2"/>
              </a:rPr>
              <a:t/>
            </a:r>
            <a:br>
              <a:rPr lang="en-GB" dirty="0" smtClean="0">
                <a:hlinkClick r:id="rId2"/>
              </a:rPr>
            </a:br>
            <a:endParaRPr lang="en-GB" dirty="0" smtClean="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APPLICATIONS</a:t>
            </a:r>
            <a:endParaRPr lang="en-GB" dirty="0"/>
          </a:p>
        </p:txBody>
      </p:sp>
      <p:sp>
        <p:nvSpPr>
          <p:cNvPr id="9" name="Content Placeholder 8"/>
          <p:cNvSpPr>
            <a:spLocks noGrp="1"/>
          </p:cNvSpPr>
          <p:nvPr>
            <p:ph idx="1"/>
          </p:nvPr>
        </p:nvSpPr>
        <p:spPr>
          <a:xfrm>
            <a:off x="457200" y="1600200"/>
            <a:ext cx="8229600" cy="4972072"/>
          </a:xfrm>
        </p:spPr>
        <p:txBody>
          <a:bodyPr>
            <a:normAutofit fontScale="62500" lnSpcReduction="20000"/>
          </a:bodyPr>
          <a:lstStyle/>
          <a:p>
            <a:r>
              <a:rPr lang="en-GB" dirty="0" smtClean="0"/>
              <a:t>1. </a:t>
            </a:r>
            <a:r>
              <a:rPr lang="en-GB" u="sng" dirty="0" smtClean="0">
                <a:hlinkClick r:id="rId2"/>
              </a:rPr>
              <a:t>Pinpoint</a:t>
            </a:r>
            <a:r>
              <a:rPr lang="en-GB" dirty="0" smtClean="0"/>
              <a:t> — Best applicant tracking system for in-house talent acquisition and people teams</a:t>
            </a:r>
          </a:p>
          <a:p>
            <a:r>
              <a:rPr lang="en-GB" dirty="0" smtClean="0"/>
              <a:t>2. </a:t>
            </a:r>
            <a:r>
              <a:rPr lang="en-GB" u="sng" dirty="0" err="1" smtClean="0">
                <a:hlinkClick r:id="rId3"/>
              </a:rPr>
              <a:t>VidCruiter</a:t>
            </a:r>
            <a:r>
              <a:rPr lang="en-GB" dirty="0" smtClean="0"/>
              <a:t> — Best applicant tracking system for high volume recruiting and candidate screening</a:t>
            </a:r>
          </a:p>
          <a:p>
            <a:r>
              <a:rPr lang="en-GB" dirty="0" smtClean="0"/>
              <a:t>3. </a:t>
            </a:r>
            <a:r>
              <a:rPr lang="en-GB" u="sng" dirty="0" smtClean="0">
                <a:hlinkClick r:id="rId4"/>
              </a:rPr>
              <a:t>monday.com</a:t>
            </a:r>
            <a:r>
              <a:rPr lang="en-GB" dirty="0" smtClean="0"/>
              <a:t> — Best applicant tracking system for customized workflows</a:t>
            </a:r>
          </a:p>
          <a:p>
            <a:r>
              <a:rPr lang="en-GB" dirty="0" smtClean="0"/>
              <a:t>4. </a:t>
            </a:r>
            <a:r>
              <a:rPr lang="en-GB" u="sng" dirty="0" err="1" smtClean="0">
                <a:hlinkClick r:id="rId5"/>
              </a:rPr>
              <a:t>ClearCompany</a:t>
            </a:r>
            <a:r>
              <a:rPr lang="en-GB" dirty="0" smtClean="0"/>
              <a:t> — Best applicant tracking system for usability and automation</a:t>
            </a:r>
          </a:p>
          <a:p>
            <a:r>
              <a:rPr lang="en-GB" dirty="0" smtClean="0"/>
              <a:t>5. </a:t>
            </a:r>
            <a:r>
              <a:rPr lang="en-GB" u="sng" dirty="0" err="1" smtClean="0">
                <a:hlinkClick r:id="rId6"/>
              </a:rPr>
              <a:t>Trakstar</a:t>
            </a:r>
            <a:r>
              <a:rPr lang="en-GB" dirty="0" smtClean="0"/>
              <a:t> — Best applicant tracking system for collaborative hiring tools</a:t>
            </a:r>
          </a:p>
          <a:p>
            <a:r>
              <a:rPr lang="en-GB" dirty="0" smtClean="0"/>
              <a:t>6. </a:t>
            </a:r>
            <a:r>
              <a:rPr lang="en-GB" u="sng" dirty="0" smtClean="0">
                <a:hlinkClick r:id="rId7"/>
              </a:rPr>
              <a:t>Recruit CRM</a:t>
            </a:r>
            <a:r>
              <a:rPr lang="en-GB" dirty="0" smtClean="0"/>
              <a:t> — Best hybrid applicant tracking system + CRM solution</a:t>
            </a:r>
          </a:p>
          <a:p>
            <a:r>
              <a:rPr lang="en-GB" dirty="0" smtClean="0"/>
              <a:t>7. </a:t>
            </a:r>
            <a:r>
              <a:rPr lang="en-GB" u="sng" dirty="0" smtClean="0">
                <a:hlinkClick r:id="rId8"/>
              </a:rPr>
              <a:t>Tracker</a:t>
            </a:r>
            <a:r>
              <a:rPr lang="en-GB" dirty="0" smtClean="0"/>
              <a:t> — Best applicant tracking system for recruitment and staffing firms</a:t>
            </a:r>
          </a:p>
          <a:p>
            <a:r>
              <a:rPr lang="en-GB" dirty="0" smtClean="0"/>
              <a:t>8. </a:t>
            </a:r>
            <a:r>
              <a:rPr lang="en-GB" u="sng" dirty="0" err="1" smtClean="0">
                <a:hlinkClick r:id="rId9"/>
              </a:rPr>
              <a:t>Recruitee</a:t>
            </a:r>
            <a:r>
              <a:rPr lang="en-GB" dirty="0" smtClean="0"/>
              <a:t> — Best applicant tracking system for automated notifications</a:t>
            </a:r>
          </a:p>
          <a:p>
            <a:r>
              <a:rPr lang="en-GB" dirty="0" smtClean="0"/>
              <a:t>9. </a:t>
            </a:r>
            <a:r>
              <a:rPr lang="en-GB" u="sng" dirty="0" err="1" smtClean="0">
                <a:hlinkClick r:id="rId10"/>
              </a:rPr>
              <a:t>PCRecruiter</a:t>
            </a:r>
            <a:r>
              <a:rPr lang="en-GB" dirty="0" smtClean="0"/>
              <a:t> — Best applicant tracking system for detailed recruitment analytics</a:t>
            </a:r>
          </a:p>
          <a:p>
            <a:r>
              <a:rPr lang="en-GB" dirty="0" smtClean="0"/>
              <a:t>10. </a:t>
            </a:r>
            <a:r>
              <a:rPr lang="en-GB" u="sng" dirty="0" smtClean="0">
                <a:hlinkClick r:id="rId11"/>
              </a:rPr>
              <a:t>Eddy</a:t>
            </a:r>
            <a:r>
              <a:rPr lang="en-GB" dirty="0" smtClean="0"/>
              <a:t> — Best applicant tracking system for small, local businesses</a:t>
            </a:r>
          </a:p>
          <a:p>
            <a:endParaRPr lang="en-GB" dirty="0"/>
          </a:p>
        </p:txBody>
      </p:sp>
      <p:pic>
        <p:nvPicPr>
          <p:cNvPr id="1026" name="Picture 2" descr="https://crozdesk.com/tracker/v2/575/12871-15928-545-3139-10813-3706-18478-690-1987-6481-5232-8433-2494-296-2394-2607-6267-2912-3730-3821-18012-18048-18209-18562-9357-456-5436/impression.png"/>
          <p:cNvPicPr>
            <a:picLocks noChangeAspect="1" noChangeArrowheads="1"/>
          </p:cNvPicPr>
          <p:nvPr/>
        </p:nvPicPr>
        <p:blipFill>
          <a:blip r:embed="rId12"/>
          <a:srcRect/>
          <a:stretch>
            <a:fillRect/>
          </a:stretch>
        </p:blipFill>
        <p:spPr bwMode="auto">
          <a:xfrm>
            <a:off x="6446838" y="-774700"/>
            <a:ext cx="9525" cy="952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4" name="Rectangle 3"/>
          <p:cNvSpPr/>
          <p:nvPr/>
        </p:nvSpPr>
        <p:spPr>
          <a:xfrm>
            <a:off x="714348" y="1714488"/>
            <a:ext cx="7572412" cy="3539430"/>
          </a:xfrm>
          <a:prstGeom prst="rect">
            <a:avLst/>
          </a:prstGeom>
        </p:spPr>
        <p:txBody>
          <a:bodyPr wrap="square">
            <a:spAutoFit/>
          </a:bodyPr>
          <a:lstStyle/>
          <a:p>
            <a:r>
              <a:rPr lang="en-GB" sz="3200" dirty="0" smtClean="0"/>
              <a:t>Conclusion. Applicant Tracking System for recruiters is a very effective hiring solution that most of the successful recruiters utilize. Because without it, there is a good chance that your process of moving applicants through different stages can become very difficult</a:t>
            </a:r>
            <a:endParaRPr lang="en-GB"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SCOPE</a:t>
            </a:r>
            <a:endParaRPr lang="en-GB" dirty="0"/>
          </a:p>
        </p:txBody>
      </p:sp>
      <p:sp>
        <p:nvSpPr>
          <p:cNvPr id="3" name="Rectangle 2"/>
          <p:cNvSpPr/>
          <p:nvPr/>
        </p:nvSpPr>
        <p:spPr>
          <a:xfrm>
            <a:off x="1428728" y="1428736"/>
            <a:ext cx="6715172" cy="4893647"/>
          </a:xfrm>
          <a:prstGeom prst="rect">
            <a:avLst/>
          </a:prstGeom>
        </p:spPr>
        <p:txBody>
          <a:bodyPr wrap="square">
            <a:spAutoFit/>
          </a:bodyPr>
          <a:lstStyle/>
          <a:p>
            <a:r>
              <a:rPr lang="en-GB" sz="2400" dirty="0" smtClean="0"/>
              <a:t>The world knows that Applicant Tracking Systems (ATS) made their way into the recruitment domain just a few years ago. Although, previously, ATS solutions were implemented only by a few companies that could bear the heavy investment costs, now their use in the HR arena has risen to a great extent. According to a recently released </a:t>
            </a:r>
            <a:r>
              <a:rPr lang="en-GB" sz="2400" u="sng" dirty="0" smtClean="0">
                <a:hlinkClick r:id="rId2"/>
              </a:rPr>
              <a:t>survey report</a:t>
            </a:r>
            <a:r>
              <a:rPr lang="en-GB" sz="2400" dirty="0" smtClean="0"/>
              <a:t>, the majority of staffing firms worldwide will opt for an Applicant Tracking System by the end of 2020 to improve the overall talent acquisition efficacy, in this scope the future of ATS definitely looks bright.</a:t>
            </a: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357298"/>
            <a:ext cx="7715272" cy="5016758"/>
          </a:xfrm>
          <a:prstGeom prst="rect">
            <a:avLst/>
          </a:prstGeom>
        </p:spPr>
        <p:txBody>
          <a:bodyPr wrap="square">
            <a:spAutoFit/>
          </a:bodyPr>
          <a:lstStyle/>
          <a:p>
            <a:endParaRPr lang="en-GB" sz="3200" dirty="0"/>
          </a:p>
          <a:p>
            <a:r>
              <a:rPr lang="en-GB" sz="3200" dirty="0"/>
              <a:t>The primary goal of an Applicant Tracking System is to simplify the recruitment process and to make it more effective and efficient. This is accomplished by giving recruiters access to a powerful, centralized platform on which to collect and view applicants, track their progress, and filter them out based on their qualifications</a:t>
            </a:r>
          </a:p>
        </p:txBody>
      </p:sp>
      <p:sp>
        <p:nvSpPr>
          <p:cNvPr id="3" name="Title 2"/>
          <p:cNvSpPr>
            <a:spLocks noGrp="1"/>
          </p:cNvSpPr>
          <p:nvPr>
            <p:ph type="title" idx="4294967295"/>
          </p:nvPr>
        </p:nvSpPr>
        <p:spPr>
          <a:xfrm>
            <a:off x="0" y="500063"/>
            <a:ext cx="8229600" cy="1143000"/>
          </a:xfrm>
        </p:spPr>
        <p:txBody>
          <a:bodyPr/>
          <a:lstStyle/>
          <a:p>
            <a:r>
              <a:rPr lang="en-GB" dirty="0" smtClean="0"/>
              <a:t>PURPOSE OF ATS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6).png"/>
          <p:cNvPicPr>
            <a:picLocks noChangeAspect="1"/>
          </p:cNvPicPr>
          <p:nvPr/>
        </p:nvPicPr>
        <p:blipFill>
          <a:blip r:embed="rId2">
            <a:lum/>
          </a:blip>
          <a:srcRect l="33593" t="15261" r="33594" b="5534"/>
          <a:stretch>
            <a:fillRect/>
          </a:stretch>
        </p:blipFill>
        <p:spPr>
          <a:xfrm>
            <a:off x="1142976" y="1500174"/>
            <a:ext cx="6786578" cy="5089934"/>
          </a:xfrm>
          <a:prstGeom prst="rect">
            <a:avLst/>
          </a:prstGeom>
          <a:ln w="228600" cap="sq" cmpd="thickThin">
            <a:solidFill>
              <a:srgbClr val="000000"/>
            </a:solidFill>
            <a:prstDash val="solid"/>
            <a:miter lim="800000"/>
          </a:ln>
          <a:effectLst>
            <a:innerShdw blurRad="76200">
              <a:srgbClr val="000000"/>
            </a:innerShdw>
          </a:effectLst>
        </p:spPr>
      </p:pic>
      <p:sp>
        <p:nvSpPr>
          <p:cNvPr id="4" name="Title 3"/>
          <p:cNvSpPr>
            <a:spLocks noGrp="1"/>
          </p:cNvSpPr>
          <p:nvPr>
            <p:ph type="title"/>
          </p:nvPr>
        </p:nvSpPr>
        <p:spPr>
          <a:xfrm>
            <a:off x="457200" y="274638"/>
            <a:ext cx="8229600" cy="868346"/>
          </a:xfrm>
        </p:spPr>
        <p:txBody>
          <a:bodyPr/>
          <a:lstStyle/>
          <a:p>
            <a:r>
              <a:rPr lang="en-GB" dirty="0" smtClean="0"/>
              <a:t>EMPATHY MAP</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png"/>
          <p:cNvPicPr>
            <a:picLocks noChangeAspect="1"/>
          </p:cNvPicPr>
          <p:nvPr/>
        </p:nvPicPr>
        <p:blipFill>
          <a:blip r:embed="rId2"/>
          <a:srcRect t="15261" b="15434"/>
          <a:stretch>
            <a:fillRect/>
          </a:stretch>
        </p:blipFill>
        <p:spPr>
          <a:xfrm>
            <a:off x="857224" y="1407724"/>
            <a:ext cx="7495033" cy="5290592"/>
          </a:xfrm>
          <a:prstGeom prst="rect">
            <a:avLst/>
          </a:prstGeom>
        </p:spPr>
      </p:pic>
      <p:sp>
        <p:nvSpPr>
          <p:cNvPr id="3" name="Title 2"/>
          <p:cNvSpPr>
            <a:spLocks noGrp="1"/>
          </p:cNvSpPr>
          <p:nvPr>
            <p:ph type="title"/>
          </p:nvPr>
        </p:nvSpPr>
        <p:spPr/>
        <p:txBody>
          <a:bodyPr>
            <a:normAutofit fontScale="90000"/>
          </a:bodyPr>
          <a:lstStyle/>
          <a:p>
            <a:r>
              <a:rPr lang="en-GB" dirty="0" smtClean="0"/>
              <a:t>IDEATION &amp; BRAINSTROMING MAP</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Object 1"/>
          <p:cNvGraphicFramePr>
            <a:graphicFrameLocks noChangeAspect="1"/>
          </p:cNvGraphicFramePr>
          <p:nvPr/>
        </p:nvGraphicFramePr>
        <p:xfrm>
          <a:off x="1071538" y="1325542"/>
          <a:ext cx="6627477" cy="5532458"/>
        </p:xfrm>
        <a:graphic>
          <a:graphicData uri="http://schemas.openxmlformats.org/presentationml/2006/ole">
            <p:oleObj spid="_x0000_s17409" name="Document" r:id="rId3" imgW="6236025" imgH="5205427" progId="Word.Document.12">
              <p:embed/>
            </p:oleObj>
          </a:graphicData>
        </a:graphic>
      </p:graphicFrame>
      <p:sp>
        <p:nvSpPr>
          <p:cNvPr id="7" name="Title 6"/>
          <p:cNvSpPr>
            <a:spLocks noGrp="1"/>
          </p:cNvSpPr>
          <p:nvPr>
            <p:ph type="title"/>
          </p:nvPr>
        </p:nvSpPr>
        <p:spPr>
          <a:xfrm>
            <a:off x="214282" y="0"/>
            <a:ext cx="8229600" cy="1143000"/>
          </a:xfrm>
        </p:spPr>
        <p:txBody>
          <a:bodyPr/>
          <a:lstStyle/>
          <a:p>
            <a:r>
              <a:rPr lang="en-GB" dirty="0" smtClean="0"/>
              <a:t>DATA MODEL</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8).png"/>
          <p:cNvPicPr>
            <a:picLocks noChangeAspect="1"/>
          </p:cNvPicPr>
          <p:nvPr/>
        </p:nvPicPr>
        <p:blipFill>
          <a:blip r:embed="rId2"/>
          <a:srcRect t="9702" b="5534"/>
          <a:stretch>
            <a:fillRect/>
          </a:stretch>
        </p:blipFill>
        <p:spPr>
          <a:xfrm>
            <a:off x="2071670" y="1999682"/>
            <a:ext cx="5143536" cy="2853061"/>
          </a:xfrm>
          <a:prstGeom prst="rect">
            <a:avLst/>
          </a:prstGeom>
        </p:spPr>
      </p:pic>
      <p:sp>
        <p:nvSpPr>
          <p:cNvPr id="3" name="Title 2"/>
          <p:cNvSpPr>
            <a:spLocks noGrp="1"/>
          </p:cNvSpPr>
          <p:nvPr>
            <p:ph type="ctrTitle"/>
          </p:nvPr>
        </p:nvSpPr>
        <p:spPr>
          <a:xfrm>
            <a:off x="357158" y="214290"/>
            <a:ext cx="8229600" cy="1828800"/>
          </a:xfrm>
        </p:spPr>
        <p:txBody>
          <a:bodyPr>
            <a:normAutofit fontScale="90000"/>
          </a:bodyPr>
          <a:lstStyle/>
          <a:p>
            <a:r>
              <a:rPr lang="en-GB" dirty="0" smtClean="0"/>
              <a:t>MILESTONE 1 :Creating a </a:t>
            </a:r>
            <a:r>
              <a:rPr lang="en-GB" dirty="0" err="1" smtClean="0"/>
              <a:t>salesforce</a:t>
            </a:r>
            <a:r>
              <a:rPr lang="en-GB" dirty="0" smtClean="0"/>
              <a:t> developer org</a:t>
            </a:r>
            <a:endParaRPr lang="en-GB" dirty="0"/>
          </a:p>
        </p:txBody>
      </p:sp>
      <p:sp>
        <p:nvSpPr>
          <p:cNvPr id="4" name="Subtitle 3"/>
          <p:cNvSpPr>
            <a:spLocks noGrp="1"/>
          </p:cNvSpPr>
          <p:nvPr>
            <p:ph type="subTitle" idx="1"/>
          </p:nvPr>
        </p:nvSpPr>
        <p:spPr>
          <a:xfrm>
            <a:off x="1357290" y="5105400"/>
            <a:ext cx="6400800" cy="1752600"/>
          </a:xfrm>
        </p:spPr>
        <p:txBody>
          <a:bodyPr>
            <a:normAutofit lnSpcReduction="10000"/>
          </a:bodyPr>
          <a:lstStyle/>
          <a:p>
            <a:r>
              <a:rPr lang="en-GB" dirty="0" smtClean="0"/>
              <a:t>SALESFORCE :  </a:t>
            </a:r>
            <a:r>
              <a:rPr lang="en-GB" dirty="0" err="1" smtClean="0"/>
              <a:t>Salesforce</a:t>
            </a:r>
            <a:r>
              <a:rPr lang="en-GB" dirty="0" smtClean="0"/>
              <a:t> is your customer success platform, design to help you sell ,service , market ,analyze, and connect with your customers</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png"/>
          <p:cNvPicPr>
            <a:picLocks noChangeAspect="1"/>
          </p:cNvPicPr>
          <p:nvPr/>
        </p:nvPicPr>
        <p:blipFill>
          <a:blip r:embed="rId2"/>
          <a:srcRect t="8313" b="6923"/>
          <a:stretch>
            <a:fillRect/>
          </a:stretch>
        </p:blipFill>
        <p:spPr>
          <a:xfrm>
            <a:off x="1857356" y="2214554"/>
            <a:ext cx="5312004" cy="2780507"/>
          </a:xfrm>
          <a:prstGeom prst="rect">
            <a:avLst/>
          </a:prstGeom>
        </p:spPr>
      </p:pic>
      <p:sp>
        <p:nvSpPr>
          <p:cNvPr id="3" name="Title 2"/>
          <p:cNvSpPr>
            <a:spLocks noGrp="1"/>
          </p:cNvSpPr>
          <p:nvPr>
            <p:ph type="ctrTitle"/>
          </p:nvPr>
        </p:nvSpPr>
        <p:spPr>
          <a:xfrm>
            <a:off x="357158" y="142852"/>
            <a:ext cx="8229600" cy="1828800"/>
          </a:xfrm>
        </p:spPr>
        <p:txBody>
          <a:bodyPr>
            <a:normAutofit fontScale="90000"/>
          </a:bodyPr>
          <a:lstStyle/>
          <a:p>
            <a:r>
              <a:rPr lang="en-GB" dirty="0" smtClean="0"/>
              <a:t>MILESTONE 2 : OBJECT   </a:t>
            </a:r>
            <a:r>
              <a:rPr lang="en-GB" sz="4000" dirty="0" smtClean="0"/>
              <a:t>Activity</a:t>
            </a:r>
            <a:r>
              <a:rPr lang="en-GB" dirty="0" smtClean="0"/>
              <a:t> 1 : create a custom object</a:t>
            </a:r>
            <a:endParaRPr lang="en-GB" dirty="0"/>
          </a:p>
        </p:txBody>
      </p:sp>
      <p:sp>
        <p:nvSpPr>
          <p:cNvPr id="10" name="Subtitle 9"/>
          <p:cNvSpPr>
            <a:spLocks noGrp="1"/>
          </p:cNvSpPr>
          <p:nvPr>
            <p:ph type="subTitle" idx="1"/>
          </p:nvPr>
        </p:nvSpPr>
        <p:spPr>
          <a:xfrm>
            <a:off x="1285852" y="5105400"/>
            <a:ext cx="6400800" cy="1752600"/>
          </a:xfrm>
        </p:spPr>
        <p:txBody>
          <a:bodyPr>
            <a:normAutofit/>
          </a:bodyPr>
          <a:lstStyle/>
          <a:p>
            <a:r>
              <a:rPr lang="en-GB" dirty="0" smtClean="0"/>
              <a:t>OBJECT : </a:t>
            </a:r>
            <a:r>
              <a:rPr lang="en-GB" dirty="0" err="1" smtClean="0"/>
              <a:t>Salesforce</a:t>
            </a:r>
            <a:r>
              <a:rPr lang="en-GB" dirty="0" smtClean="0"/>
              <a:t> </a:t>
            </a:r>
            <a:r>
              <a:rPr lang="en-GB" dirty="0" smtClean="0"/>
              <a:t>object are  database tables that permit you to store data that is specific to an organization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png"/>
          <p:cNvPicPr>
            <a:picLocks noChangeAspect="1"/>
          </p:cNvPicPr>
          <p:nvPr/>
        </p:nvPicPr>
        <p:blipFill>
          <a:blip r:embed="rId2"/>
          <a:srcRect t="8313" b="6923"/>
          <a:stretch>
            <a:fillRect/>
          </a:stretch>
        </p:blipFill>
        <p:spPr>
          <a:xfrm>
            <a:off x="1428728" y="1571612"/>
            <a:ext cx="6215107" cy="2961907"/>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ctrTitle"/>
          </p:nvPr>
        </p:nvSpPr>
        <p:spPr>
          <a:xfrm>
            <a:off x="428596" y="-285776"/>
            <a:ext cx="8229600" cy="1828800"/>
          </a:xfrm>
        </p:spPr>
        <p:txBody>
          <a:bodyPr/>
          <a:lstStyle/>
          <a:p>
            <a:r>
              <a:rPr lang="en-GB" dirty="0" smtClean="0"/>
              <a:t>Activity 2 : create a job</a:t>
            </a:r>
            <a:endParaRPr lang="en-GB" dirty="0"/>
          </a:p>
        </p:txBody>
      </p:sp>
      <p:sp>
        <p:nvSpPr>
          <p:cNvPr id="4" name="Subtitle 3"/>
          <p:cNvSpPr>
            <a:spLocks noGrp="1"/>
          </p:cNvSpPr>
          <p:nvPr>
            <p:ph type="subTitle" idx="1"/>
          </p:nvPr>
        </p:nvSpPr>
        <p:spPr>
          <a:xfrm>
            <a:off x="1214414" y="4857760"/>
            <a:ext cx="6400800" cy="1752600"/>
          </a:xfrm>
        </p:spPr>
        <p:txBody>
          <a:bodyPr>
            <a:normAutofit lnSpcReduction="10000"/>
          </a:bodyPr>
          <a:lstStyle/>
          <a:p>
            <a:r>
              <a:rPr lang="en-GB" dirty="0" smtClean="0"/>
              <a:t>CUSTOM OBJECT : Custom objects are those objects that are </a:t>
            </a:r>
            <a:r>
              <a:rPr lang="en-GB" dirty="0" err="1" smtClean="0"/>
              <a:t>creater</a:t>
            </a:r>
            <a:r>
              <a:rPr lang="en-GB" dirty="0" smtClean="0"/>
              <a:t> by users. They supply information that is unique and essential to their organization</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275</TotalTime>
  <Words>615</Words>
  <Application>Microsoft Office PowerPoint</Application>
  <PresentationFormat>On-screen Show (4:3)</PresentationFormat>
  <Paragraphs>71</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Apex</vt:lpstr>
      <vt:lpstr>Microsoft Office Word Document</vt:lpstr>
      <vt:lpstr>JOB APPLICATION TRACKING SYSTEM</vt:lpstr>
      <vt:lpstr>INTRODUCTION</vt:lpstr>
      <vt:lpstr>PURPOSE OF ATS</vt:lpstr>
      <vt:lpstr>EMPATHY MAP</vt:lpstr>
      <vt:lpstr>IDEATION &amp; BRAINSTROMING MAP</vt:lpstr>
      <vt:lpstr>DATA MODEL</vt:lpstr>
      <vt:lpstr>MILESTONE 1 :Creating a salesforce developer org</vt:lpstr>
      <vt:lpstr>MILESTONE 2 : OBJECT   Activity 1 : create a custom object</vt:lpstr>
      <vt:lpstr>Activity 2 : create a job</vt:lpstr>
      <vt:lpstr>MILESTONE 3 : FIELDS        Activity 1: Create a custom field</vt:lpstr>
      <vt:lpstr>Activity 2 : creation of master-detail relationship</vt:lpstr>
      <vt:lpstr>MILESTONE 4 : TAB            Activity 1 : Create a tab</vt:lpstr>
      <vt:lpstr>MILESTONE 5: PROFILE         Activity 1 : Create a custom profile</vt:lpstr>
      <vt:lpstr>MILESTONE 6 : USER          Activity 1 : To create a user</vt:lpstr>
      <vt:lpstr>Activity 2 :create a user with a username as ‘Ganesh gelli’</vt:lpstr>
      <vt:lpstr>MILESTONE 7 : SHARING RULES  Activity 1 : Create a sharing rule</vt:lpstr>
      <vt:lpstr>Activity 2 : create a sharing rule</vt:lpstr>
      <vt:lpstr>MILESTONE 8 : REPORTS      Activity 1 : create a report</vt:lpstr>
      <vt:lpstr>Trailhead profile public URL </vt:lpstr>
      <vt:lpstr>ADVANTAGE &amp; DISADVANTAGE</vt:lpstr>
      <vt:lpstr>APPLICATIONS</vt:lpstr>
      <vt:lpstr>CONCLUSION</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APPLICATION TRACKING SYSTEM</dc:title>
  <dc:creator>Lenovo</dc:creator>
  <cp:lastModifiedBy>Lenovo</cp:lastModifiedBy>
  <cp:revision>28</cp:revision>
  <dcterms:created xsi:type="dcterms:W3CDTF">2023-04-11T15:23:05Z</dcterms:created>
  <dcterms:modified xsi:type="dcterms:W3CDTF">2023-04-12T07:00:47Z</dcterms:modified>
</cp:coreProperties>
</file>