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6"/>
  </p:notesMasterIdLst>
  <p:sldIdLst>
    <p:sldId id="257" r:id="rId9"/>
    <p:sldId id="264" r:id="rId10"/>
    <p:sldId id="286" r:id="rId11"/>
    <p:sldId id="283" r:id="rId12"/>
    <p:sldId id="282" r:id="rId13"/>
    <p:sldId id="258" r:id="rId14"/>
    <p:sldId id="259" r:id="rId15"/>
    <p:sldId id="266" r:id="rId17"/>
    <p:sldId id="265" r:id="rId18"/>
    <p:sldId id="261" r:id="rId19"/>
    <p:sldId id="260" r:id="rId20"/>
    <p:sldId id="275" r:id="rId21"/>
    <p:sldId id="277" r:id="rId22"/>
    <p:sldId id="278" r:id="rId23"/>
    <p:sldId id="279" r:id="rId24"/>
    <p:sldId id="280" r:id="rId25"/>
    <p:sldId id="281" r:id="rId26"/>
    <p:sldId id="285"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624A"/>
    <a:srgbClr val="1981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notesMaster" Target="notesMasters/notesMaster1.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635558C-E870-4948-91A9-10C53A6A893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A4E4A0C-F5AF-49D6-BAB3-4352166B7766}"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AA0311-7C6E-4B1F-BE2C-98A206C68BD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F2D2A26-B3D7-45A6-A6C0-C26A74A0B5BD}"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9E1390B-91EA-43DD-B807-DF7A624DBD4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A356E8C-1A0B-4AD8-AF42-1DA1BA568A6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6A6638-72E4-4A3A-9B03-867A5B705224}"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20BB168-8070-4CCB-9CD0-E265B7790430}"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B65D12-2049-41E8-A2FE-5583F3001C18}"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81257A7-1E60-4D96-A1EB-6832FA5C44E7}"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8CE863-E5EE-4255-B517-967D7E94DEE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EE8E690-B141-411D-82DB-B438DCB6C76C}"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F73AE7-0A51-4027-B64C-CEE23B8DF5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2153A818-F4D9-4F19-A3B8-CFD63A81E2F7}"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90D6D6-C058-4217-A8C5-207A0EA1FFBA}"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F106F3B-D40A-432D-A3B3-C1F01A9F3E6C}"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1300FBC-5C31-4155-8AF4-45D0AA3C54F5}"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326A7315-AAED-4FA7-8FAA-1754B968F55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F139CF2-0C0E-427F-9103-D8A1FEC4CE7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64854BF7-D7E6-4553-84A9-3E226D26726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9654CB0-10EA-4545-B38F-39370692B9D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12A5761-AC7C-44AE-B7E4-97E61C0B774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D65A327-4EA3-4526-B015-DD978295D8E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655745D2-5969-44A1-BA4D-BF307367D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3.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14.jpe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9" name="Shape 74"/>
          <p:cNvSpPr txBox="1"/>
          <p:nvPr/>
        </p:nvSpPr>
        <p:spPr>
          <a:xfrm>
            <a:off x="4541839" y="3696653"/>
            <a:ext cx="8569325" cy="1223962"/>
          </a:xfrm>
          <a:prstGeom prst="rect">
            <a:avLst/>
          </a:prstGeom>
          <a:ln w="3175">
            <a:miter lim="400000"/>
          </a:ln>
        </p:spPr>
        <p:txBody>
          <a:bodyPr lIns="38100" tIns="38100" rIns="38100" bIns="38100"/>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a:defRPr/>
            </a:pPr>
            <a:r>
              <a:rPr lang="en-US" altLang="zh-CN"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endParaRPr lang="en-US" altLang="zh-CN"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sz="4800" b="1" kern="0" dirty="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lang="en-US" altLang="zh-CN"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lang="en-US" altLang="zh-CN"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a:t>
            </a:r>
            <a:r>
              <a:rPr lang="zh-CN" altLang="en-US"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慧签</a:t>
            </a:r>
            <a:r>
              <a:rPr lang="en-US" altLang="zh-CN"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a:t>
            </a:r>
            <a:r>
              <a:rPr lang="en-US" altLang="zh-CN" sz="2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智能签到</a:t>
            </a:r>
            <a:r>
              <a:rPr lang="zh-CN" altLang="en-US" sz="2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系统</a:t>
            </a:r>
            <a:endParaRPr lang="en-US" altLang="zh-CN" sz="2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endParaRPr lang="en-US" sz="2800" b="1" kern="0" dirty="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nvGrpSpPr>
          <p:cNvPr id="2051" name="组合 15"/>
          <p:cNvGrpSpPr/>
          <p:nvPr/>
        </p:nvGrpSpPr>
        <p:grpSpPr bwMode="auto">
          <a:xfrm>
            <a:off x="4805225" y="5278439"/>
            <a:ext cx="4799012" cy="728663"/>
            <a:chOff x="1811867" y="3185013"/>
            <a:chExt cx="4035239" cy="416455"/>
          </a:xfrm>
        </p:grpSpPr>
        <p:sp>
          <p:nvSpPr>
            <p:cNvPr id="12" name="圆角矩形 11"/>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srgbClr val="C00000"/>
                  </a:solidFill>
                  <a:latin typeface="Calibri" panose="020F0502020204030204"/>
                  <a:ea typeface="微软雅黑" panose="020B0503020204020204" pitchFamily="34" charset="-122"/>
                </a:endParaRPr>
              </a:p>
            </p:txBody>
          </p:sp>
          <p:sp>
            <p:nvSpPr>
              <p:cNvPr id="15" name="圆角矩形 14"/>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srgbClr val="C00000"/>
                  </a:solidFill>
                  <a:latin typeface="Calibri" panose="020F0502020204030204"/>
                  <a:ea typeface="微软雅黑" panose="020B0503020204020204" pitchFamily="34" charset="-122"/>
                </a:endParaRPr>
              </a:p>
            </p:txBody>
          </p:sp>
        </p:grpSp>
      </p:grpSp>
      <p:sp>
        <p:nvSpPr>
          <p:cNvPr id="16" name="矩形 259"/>
          <p:cNvSpPr>
            <a:spLocks noChangeArrowheads="1"/>
          </p:cNvSpPr>
          <p:nvPr/>
        </p:nvSpPr>
        <p:spPr bwMode="auto">
          <a:xfrm>
            <a:off x="5577840" y="5412105"/>
            <a:ext cx="4026535" cy="460375"/>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base">
              <a:spcAft>
                <a:spcPct val="0"/>
              </a:spcAft>
              <a:buNone/>
              <a:defRPr/>
            </a:pPr>
            <a:r>
              <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rPr>
              <a:t>出品人：卖</a:t>
            </a:r>
            <a:r>
              <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sym typeface="+mn-ea"/>
              </a:rPr>
              <a:t>女孩</a:t>
            </a:r>
            <a:r>
              <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rPr>
              <a:t>的小</a:t>
            </a:r>
            <a:r>
              <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sym typeface="+mn-ea"/>
              </a:rPr>
              <a:t>火柴</a:t>
            </a:r>
            <a:endPar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3315"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3316"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3317"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3318" name="矩形 6"/>
          <p:cNvSpPr>
            <a:spLocks noChangeArrowheads="1"/>
          </p:cNvSpPr>
          <p:nvPr/>
        </p:nvSpPr>
        <p:spPr bwMode="auto">
          <a:xfrm>
            <a:off x="704534" y="285751"/>
            <a:ext cx="24688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sym typeface="+mn-ea"/>
              </a:rPr>
              <a:t>打卡</a:t>
            </a:r>
            <a:r>
              <a:rPr lang="zh-CN" altLang="en-US" sz="3600" dirty="0" smtClean="0">
                <a:solidFill>
                  <a:srgbClr val="45624A"/>
                </a:solidFill>
                <a:latin typeface="微软雅黑" panose="020B0503020204020204" pitchFamily="34" charset="-122"/>
                <a:ea typeface="微软雅黑" panose="020B0503020204020204" pitchFamily="34" charset="-122"/>
              </a:rPr>
              <a:t>信息表</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sp>
        <p:nvSpPr>
          <p:cNvPr id="13320" name="矩形 31"/>
          <p:cNvSpPr>
            <a:spLocks noChangeArrowheads="1"/>
          </p:cNvSpPr>
          <p:nvPr/>
        </p:nvSpPr>
        <p:spPr bwMode="auto">
          <a:xfrm>
            <a:off x="7759065" y="1877695"/>
            <a:ext cx="3743325" cy="3257550"/>
          </a:xfrm>
          <a:prstGeom prst="rect">
            <a:avLst/>
          </a:prstGeom>
          <a:solidFill>
            <a:srgbClr val="45624A"/>
          </a:solidFill>
          <a:ln>
            <a:noFill/>
          </a:ln>
          <a:extLst>
            <a:ext uri="{91240B29-F687-4F45-9708-019B960494DF}">
              <a14:hiddenLine xmlns:a14="http://schemas.microsoft.com/office/drawing/2010/main" w="12700">
                <a:solidFill>
                  <a:srgbClr val="000000"/>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buNone/>
            </a:pPr>
            <a:r>
              <a:rPr lang="zh-CN" altLang="en-US" sz="1800" dirty="0" smtClean="0">
                <a:ln w="0"/>
                <a:solidFill>
                  <a:schemeClr val="bg1"/>
                </a:solidFill>
                <a:effectLst>
                  <a:outerShdw blurRad="38100" dist="19050" dir="2700000" algn="tl" rotWithShape="0">
                    <a:schemeClr val="dk1">
                      <a:alpha val="40000"/>
                    </a:schemeClr>
                  </a:outerShdw>
                </a:effectLst>
              </a:rPr>
              <a:t>如图是点击教师端和学生端首页</a:t>
            </a:r>
            <a:r>
              <a:rPr lang="en-US" altLang="zh-CN" sz="1800" dirty="0" smtClean="0">
                <a:ln w="0"/>
                <a:solidFill>
                  <a:schemeClr val="bg1"/>
                </a:solidFill>
                <a:effectLst>
                  <a:outerShdw blurRad="38100" dist="19050" dir="2700000" algn="tl" rotWithShape="0">
                    <a:schemeClr val="dk1">
                      <a:alpha val="40000"/>
                    </a:schemeClr>
                  </a:outerShdw>
                </a:effectLst>
              </a:rPr>
              <a:t>“</a:t>
            </a:r>
            <a:r>
              <a:rPr lang="zh-CN" altLang="en-US" sz="1800" dirty="0" smtClean="0">
                <a:ln w="0"/>
                <a:solidFill>
                  <a:schemeClr val="bg1"/>
                </a:solidFill>
                <a:effectLst>
                  <a:outerShdw blurRad="38100" dist="19050" dir="2700000" algn="tl" rotWithShape="0">
                    <a:schemeClr val="dk1">
                      <a:alpha val="40000"/>
                    </a:schemeClr>
                  </a:outerShdw>
                </a:effectLst>
              </a:rPr>
              <a:t>查看签到信息</a:t>
            </a:r>
            <a:r>
              <a:rPr lang="en-US" altLang="zh-CN" sz="1800" dirty="0" smtClean="0">
                <a:ln w="0"/>
                <a:solidFill>
                  <a:schemeClr val="bg1"/>
                </a:solidFill>
                <a:effectLst>
                  <a:outerShdw blurRad="38100" dist="19050" dir="2700000" algn="tl" rotWithShape="0">
                    <a:schemeClr val="dk1">
                      <a:alpha val="40000"/>
                    </a:schemeClr>
                  </a:outerShdw>
                </a:effectLst>
              </a:rPr>
              <a:t>”</a:t>
            </a:r>
            <a:r>
              <a:rPr lang="zh-CN" altLang="en-US" sz="1800" dirty="0" smtClean="0">
                <a:ln w="0"/>
                <a:solidFill>
                  <a:schemeClr val="bg1"/>
                </a:solidFill>
                <a:effectLst>
                  <a:outerShdw blurRad="38100" dist="19050" dir="2700000" algn="tl" rotWithShape="0">
                    <a:schemeClr val="dk1">
                      <a:alpha val="40000"/>
                    </a:schemeClr>
                  </a:outerShdw>
                </a:effectLst>
              </a:rPr>
              <a:t>所显示的内容，学生端是从服务器数据库中根据当前登录的用户提取相应签到信息，教师端则是从服务器数据库中提取该班级所有学生相应签到信息，。</a:t>
            </a:r>
            <a:endParaRPr lang="zh-CN" altLang="en-US" sz="1800" dirty="0" smtClean="0">
              <a:ln w="0"/>
              <a:solidFill>
                <a:schemeClr val="bg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2155190" y="3907155"/>
            <a:ext cx="4968240" cy="2484120"/>
          </a:xfrm>
          <a:prstGeom prst="rect">
            <a:avLst/>
          </a:prstGeom>
        </p:spPr>
      </p:pic>
      <p:sp>
        <p:nvSpPr>
          <p:cNvPr id="6" name="文本框 5"/>
          <p:cNvSpPr txBox="1"/>
          <p:nvPr/>
        </p:nvSpPr>
        <p:spPr>
          <a:xfrm>
            <a:off x="342265" y="1623060"/>
            <a:ext cx="1539240" cy="460375"/>
          </a:xfrm>
          <a:prstGeom prst="rect">
            <a:avLst/>
          </a:prstGeom>
          <a:noFill/>
        </p:spPr>
        <p:txBody>
          <a:bodyPr wrap="square" rtlCol="0">
            <a:spAutoFit/>
          </a:bodyPr>
          <a:p>
            <a:r>
              <a:rPr lang="zh-CN" altLang="en-US" sz="2400"/>
              <a:t>教师端：</a:t>
            </a:r>
            <a:endParaRPr lang="zh-CN" altLang="en-US" sz="2400"/>
          </a:p>
        </p:txBody>
      </p:sp>
      <p:pic>
        <p:nvPicPr>
          <p:cNvPr id="7" name="图片 6"/>
          <p:cNvPicPr>
            <a:picLocks noChangeAspect="1"/>
          </p:cNvPicPr>
          <p:nvPr/>
        </p:nvPicPr>
        <p:blipFill>
          <a:blip r:embed="rId2"/>
          <a:stretch>
            <a:fillRect/>
          </a:stretch>
        </p:blipFill>
        <p:spPr>
          <a:xfrm>
            <a:off x="2048510" y="1086485"/>
            <a:ext cx="5074920" cy="2537460"/>
          </a:xfrm>
          <a:prstGeom prst="rect">
            <a:avLst/>
          </a:prstGeom>
        </p:spPr>
      </p:pic>
      <p:sp>
        <p:nvSpPr>
          <p:cNvPr id="8" name="文本框 7"/>
          <p:cNvSpPr txBox="1"/>
          <p:nvPr/>
        </p:nvSpPr>
        <p:spPr>
          <a:xfrm>
            <a:off x="407035" y="4771390"/>
            <a:ext cx="1327785" cy="460375"/>
          </a:xfrm>
          <a:prstGeom prst="rect">
            <a:avLst/>
          </a:prstGeom>
          <a:noFill/>
        </p:spPr>
        <p:txBody>
          <a:bodyPr wrap="square" rtlCol="0">
            <a:spAutoFit/>
          </a:bodyPr>
          <a:p>
            <a:r>
              <a:rPr lang="zh-CN" altLang="en-US" sz="2400"/>
              <a:t>学生端：</a:t>
            </a:r>
            <a:endParaRPr lang="zh-CN"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2292"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2293"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2294"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grpSp>
        <p:nvGrpSpPr>
          <p:cNvPr id="23" name="Group 2"/>
          <p:cNvGrpSpPr/>
          <p:nvPr/>
        </p:nvGrpSpPr>
        <p:grpSpPr bwMode="auto">
          <a:xfrm>
            <a:off x="6599555" y="2527935"/>
            <a:ext cx="4284980" cy="1804035"/>
            <a:chOff x="1704" y="983"/>
            <a:chExt cx="3896" cy="1311"/>
          </a:xfrm>
          <a:solidFill>
            <a:srgbClr val="45624A"/>
          </a:solidFill>
        </p:grpSpPr>
        <p:sp>
          <p:nvSpPr>
            <p:cNvPr id="24" name="Rektangel 3"/>
            <p:cNvSpPr/>
            <p:nvPr/>
          </p:nvSpPr>
          <p:spPr>
            <a:xfrm>
              <a:off x="1704" y="983"/>
              <a:ext cx="3896" cy="1311"/>
            </a:xfrm>
            <a:prstGeom prst="rect">
              <a:avLst/>
            </a:prstGeom>
            <a:grpFill/>
            <a:ln w="25400" cap="flat" cmpd="sng" algn="ctr">
              <a:noFill/>
              <a:prstDash val="solid"/>
            </a:ln>
            <a:effectLst>
              <a:softEdge rad="63500"/>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solidFill>
                  <a:srgbClr val="FFFFFF"/>
                </a:solidFill>
                <a:latin typeface="Calibri" panose="020F0502020204030204" pitchFamily="34" charset="0"/>
                <a:ea typeface="MS PGothic" panose="020B0600070205080204" pitchFamily="34" charset="-128"/>
              </a:endParaRPr>
            </a:p>
          </p:txBody>
        </p:sp>
        <p:sp>
          <p:nvSpPr>
            <p:cNvPr id="25" name="Rectangle 6"/>
            <p:cNvSpPr>
              <a:spLocks noChangeArrowheads="1"/>
            </p:cNvSpPr>
            <p:nvPr/>
          </p:nvSpPr>
          <p:spPr bwMode="auto">
            <a:xfrm>
              <a:off x="1745" y="1111"/>
              <a:ext cx="3855" cy="1054"/>
            </a:xfrm>
            <a:prstGeom prst="rect">
              <a:avLst/>
            </a:prstGeom>
            <a:grpFill/>
            <a:ln w="9525">
              <a:noFill/>
              <a:miter lim="800000"/>
            </a:ln>
          </p:spPr>
          <p:txBody>
            <a:bodyPr wrap="none" anchor="ctr"/>
            <a:lstStyle/>
            <a:p>
              <a:pPr eaLnBrk="1" hangingPunct="1">
                <a:defRPr/>
              </a:pPr>
              <a:r>
                <a:rPr lang="zh-CN" altLang="en-US" dirty="0" smtClean="0">
                  <a:solidFill>
                    <a:schemeClr val="bg1"/>
                  </a:solidFill>
                </a:rPr>
                <a:t>如图，为学生端签到打卡方式选择页面</a:t>
              </a:r>
              <a:endParaRPr lang="zh-CN" altLang="en-US" dirty="0" smtClean="0">
                <a:solidFill>
                  <a:schemeClr val="bg1"/>
                </a:solidFill>
              </a:endParaRPr>
            </a:p>
          </p:txBody>
        </p:sp>
      </p:grpSp>
      <p:sp>
        <p:nvSpPr>
          <p:cNvPr id="8199" name="矩形 6"/>
          <p:cNvSpPr>
            <a:spLocks noChangeArrowheads="1"/>
          </p:cNvSpPr>
          <p:nvPr/>
        </p:nvSpPr>
        <p:spPr bwMode="auto">
          <a:xfrm>
            <a:off x="565469" y="205106"/>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课堂签到</a:t>
            </a:r>
            <a:endParaRPr lang="zh-CN" altLang="en-US" sz="2800" dirty="0">
              <a:solidFill>
                <a:srgbClr val="45624A"/>
              </a:solidFill>
              <a:latin typeface="微软雅黑" panose="020B0503020204020204" pitchFamily="34" charset="-122"/>
              <a:ea typeface="微软雅黑" panose="020B0503020204020204" pitchFamily="34" charset="-122"/>
            </a:endParaRPr>
          </a:p>
        </p:txBody>
      </p:sp>
      <p:pic>
        <p:nvPicPr>
          <p:cNvPr id="4" name="图片 3" descr="7101EB8616B58F328103D1AD25D3EAD1"/>
          <p:cNvPicPr>
            <a:picLocks noChangeAspect="1"/>
          </p:cNvPicPr>
          <p:nvPr/>
        </p:nvPicPr>
        <p:blipFill>
          <a:blip r:embed="rId1"/>
          <a:stretch>
            <a:fillRect/>
          </a:stretch>
        </p:blipFill>
        <p:spPr>
          <a:xfrm>
            <a:off x="1572260" y="850265"/>
            <a:ext cx="3162935" cy="56229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6180455" y="2331085"/>
            <a:ext cx="4882515" cy="2084705"/>
          </a:xfrm>
          <a:prstGeom prst="rect">
            <a:avLst/>
          </a:prstGeom>
          <a:solidFill>
            <a:srgbClr val="45624A"/>
          </a:solidFill>
          <a:ln w="9525">
            <a:noFill/>
            <a:miter lim="800000"/>
          </a:ln>
        </p:spPr>
        <p:txBody>
          <a:bodyPr wrap="none" anchor="ctr"/>
          <a:lstStyle/>
          <a:p>
            <a:pPr algn="l" eaLnBrk="1" hangingPunct="1">
              <a:defRPr/>
            </a:pPr>
            <a:r>
              <a:rPr lang="zh-CN" altLang="en-US" dirty="0" smtClean="0">
                <a:solidFill>
                  <a:schemeClr val="bg1"/>
                </a:solidFill>
              </a:rPr>
              <a:t>教师设置手势密码，学生根据教师端设置</a:t>
            </a:r>
            <a:endParaRPr lang="zh-CN" altLang="en-US" dirty="0" smtClean="0">
              <a:solidFill>
                <a:schemeClr val="bg1"/>
              </a:solidFill>
            </a:endParaRPr>
          </a:p>
          <a:p>
            <a:pPr algn="l" eaLnBrk="1" hangingPunct="1">
              <a:defRPr/>
            </a:pPr>
            <a:r>
              <a:rPr lang="zh-CN" altLang="en-US" dirty="0" smtClean="0">
                <a:solidFill>
                  <a:schemeClr val="bg1"/>
                </a:solidFill>
              </a:rPr>
              <a:t>的手势码进行匹配，匹配成功后更改服务</a:t>
            </a:r>
            <a:endParaRPr lang="zh-CN" altLang="en-US" dirty="0" smtClean="0">
              <a:solidFill>
                <a:schemeClr val="bg1"/>
              </a:solidFill>
            </a:endParaRPr>
          </a:p>
          <a:p>
            <a:pPr algn="l" eaLnBrk="1" hangingPunct="1">
              <a:defRPr/>
            </a:pPr>
            <a:r>
              <a:rPr lang="zh-CN" altLang="en-US" dirty="0" smtClean="0">
                <a:solidFill>
                  <a:schemeClr val="bg1"/>
                </a:solidFill>
              </a:rPr>
              <a:t>器数据库签到标识，并写入签到时间精确</a:t>
            </a:r>
            <a:endParaRPr lang="zh-CN" altLang="en-US" dirty="0" smtClean="0">
              <a:solidFill>
                <a:schemeClr val="bg1"/>
              </a:solidFill>
            </a:endParaRPr>
          </a:p>
          <a:p>
            <a:pPr algn="l" eaLnBrk="1" hangingPunct="1">
              <a:defRPr/>
            </a:pPr>
            <a:r>
              <a:rPr lang="zh-CN" altLang="en-US" dirty="0" smtClean="0">
                <a:solidFill>
                  <a:schemeClr val="bg1"/>
                </a:solidFill>
              </a:rPr>
              <a:t>到毫秒</a:t>
            </a:r>
            <a:endParaRPr lang="zh-CN" altLang="en-US" dirty="0" smtClean="0">
              <a:solidFill>
                <a:schemeClr val="bg1"/>
              </a:solidFill>
            </a:endParaRPr>
          </a:p>
        </p:txBody>
      </p:sp>
      <p:sp>
        <p:nvSpPr>
          <p:cNvPr id="8199" name="矩形 6"/>
          <p:cNvSpPr>
            <a:spLocks noChangeArrowheads="1"/>
          </p:cNvSpPr>
          <p:nvPr/>
        </p:nvSpPr>
        <p:spPr bwMode="auto">
          <a:xfrm>
            <a:off x="751524" y="285751"/>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手势打卡</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3" name="图片 2" descr="0348D744AE7DFC26E55B6E75F8BD0C10"/>
          <p:cNvPicPr>
            <a:picLocks noChangeAspect="1"/>
          </p:cNvPicPr>
          <p:nvPr/>
        </p:nvPicPr>
        <p:blipFill>
          <a:blip r:embed="rId1"/>
          <a:stretch>
            <a:fillRect/>
          </a:stretch>
        </p:blipFill>
        <p:spPr>
          <a:xfrm>
            <a:off x="3212465" y="1134110"/>
            <a:ext cx="2744470" cy="4880610"/>
          </a:xfrm>
          <a:prstGeom prst="rect">
            <a:avLst/>
          </a:prstGeom>
        </p:spPr>
      </p:pic>
      <p:pic>
        <p:nvPicPr>
          <p:cNvPr id="5" name="图片 4" descr="7F7E4FCFB979F6D5F4C1E45495567B81"/>
          <p:cNvPicPr>
            <a:picLocks noChangeAspect="1"/>
          </p:cNvPicPr>
          <p:nvPr/>
        </p:nvPicPr>
        <p:blipFill>
          <a:blip r:embed="rId2"/>
          <a:stretch>
            <a:fillRect/>
          </a:stretch>
        </p:blipFill>
        <p:spPr>
          <a:xfrm>
            <a:off x="182880" y="1131570"/>
            <a:ext cx="2745740" cy="48825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9314180" y="2503170"/>
            <a:ext cx="2276475" cy="2075180"/>
          </a:xfrm>
          <a:prstGeom prst="rect">
            <a:avLst/>
          </a:prstGeom>
          <a:solidFill>
            <a:srgbClr val="45624A"/>
          </a:solidFill>
          <a:ln w="9525">
            <a:noFill/>
            <a:miter lim="800000"/>
          </a:ln>
        </p:spPr>
        <p:txBody>
          <a:bodyPr wrap="none" anchor="ctr"/>
          <a:lstStyle/>
          <a:p>
            <a:pPr eaLnBrk="1" hangingPunct="1">
              <a:defRPr/>
            </a:pPr>
            <a:r>
              <a:rPr lang="zh-CN" altLang="en-US" dirty="0" smtClean="0">
                <a:solidFill>
                  <a:schemeClr val="bg1"/>
                </a:solidFill>
              </a:rPr>
              <a:t>学生端可以根据需要</a:t>
            </a:r>
            <a:endParaRPr lang="zh-CN" altLang="en-US" dirty="0" smtClean="0">
              <a:solidFill>
                <a:schemeClr val="bg1"/>
              </a:solidFill>
            </a:endParaRPr>
          </a:p>
          <a:p>
            <a:pPr eaLnBrk="1" hangingPunct="1">
              <a:defRPr/>
            </a:pPr>
            <a:r>
              <a:rPr lang="zh-CN" altLang="en-US" dirty="0" smtClean="0">
                <a:solidFill>
                  <a:schemeClr val="bg1"/>
                </a:solidFill>
              </a:rPr>
              <a:t>选择指纹</a:t>
            </a:r>
            <a:r>
              <a:rPr lang="zh-CN" altLang="en-US" dirty="0" smtClean="0">
                <a:solidFill>
                  <a:schemeClr val="bg1"/>
                </a:solidFill>
              </a:rPr>
              <a:t>打卡</a:t>
            </a:r>
            <a:endParaRPr lang="zh-CN" altLang="en-US" dirty="0" smtClean="0">
              <a:solidFill>
                <a:schemeClr val="bg1"/>
              </a:solidFill>
            </a:endParaRPr>
          </a:p>
        </p:txBody>
      </p:sp>
      <p:sp>
        <p:nvSpPr>
          <p:cNvPr id="8199" name="矩形 6"/>
          <p:cNvSpPr>
            <a:spLocks noChangeArrowheads="1"/>
          </p:cNvSpPr>
          <p:nvPr/>
        </p:nvSpPr>
        <p:spPr bwMode="auto">
          <a:xfrm>
            <a:off x="482284" y="297816"/>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指纹</a:t>
            </a:r>
            <a:r>
              <a:rPr lang="zh-CN" altLang="en-US" sz="3600" dirty="0" smtClean="0">
                <a:solidFill>
                  <a:srgbClr val="45624A"/>
                </a:solidFill>
                <a:latin typeface="微软雅黑" panose="020B0503020204020204" pitchFamily="34" charset="-122"/>
                <a:ea typeface="微软雅黑" panose="020B0503020204020204" pitchFamily="34" charset="-122"/>
              </a:rPr>
              <a:t>打卡</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4" name="图片 3" descr="FC843F66C1F843B048BB0EE47D88BB9D"/>
          <p:cNvPicPr>
            <a:picLocks noChangeAspect="1"/>
          </p:cNvPicPr>
          <p:nvPr/>
        </p:nvPicPr>
        <p:blipFill>
          <a:blip r:embed="rId1"/>
          <a:stretch>
            <a:fillRect/>
          </a:stretch>
        </p:blipFill>
        <p:spPr>
          <a:xfrm>
            <a:off x="218440" y="1720850"/>
            <a:ext cx="2047875" cy="3640455"/>
          </a:xfrm>
          <a:prstGeom prst="rect">
            <a:avLst/>
          </a:prstGeom>
        </p:spPr>
      </p:pic>
      <p:pic>
        <p:nvPicPr>
          <p:cNvPr id="6" name="图片 5" descr="A23EDEE07308F2B54EB4092925F3D4DE"/>
          <p:cNvPicPr>
            <a:picLocks noChangeAspect="1"/>
          </p:cNvPicPr>
          <p:nvPr/>
        </p:nvPicPr>
        <p:blipFill>
          <a:blip r:embed="rId2"/>
          <a:stretch>
            <a:fillRect/>
          </a:stretch>
        </p:blipFill>
        <p:spPr>
          <a:xfrm>
            <a:off x="2350770" y="1710690"/>
            <a:ext cx="2057400" cy="3657600"/>
          </a:xfrm>
          <a:prstGeom prst="rect">
            <a:avLst/>
          </a:prstGeom>
        </p:spPr>
      </p:pic>
      <p:pic>
        <p:nvPicPr>
          <p:cNvPr id="9" name="图片 8" descr="9B5C91492D23AB3C7CCDF58101BD683B"/>
          <p:cNvPicPr>
            <a:picLocks noChangeAspect="1"/>
          </p:cNvPicPr>
          <p:nvPr/>
        </p:nvPicPr>
        <p:blipFill>
          <a:blip r:embed="rId3"/>
          <a:stretch>
            <a:fillRect/>
          </a:stretch>
        </p:blipFill>
        <p:spPr>
          <a:xfrm>
            <a:off x="4529455" y="1720850"/>
            <a:ext cx="2051685" cy="3647440"/>
          </a:xfrm>
          <a:prstGeom prst="rect">
            <a:avLst/>
          </a:prstGeom>
        </p:spPr>
      </p:pic>
      <p:pic>
        <p:nvPicPr>
          <p:cNvPr id="11" name="图片 10" descr="9EE6184E72DB8CDF8AEE6B040B6C84AA"/>
          <p:cNvPicPr>
            <a:picLocks noChangeAspect="1"/>
          </p:cNvPicPr>
          <p:nvPr/>
        </p:nvPicPr>
        <p:blipFill>
          <a:blip r:embed="rId4"/>
          <a:stretch>
            <a:fillRect/>
          </a:stretch>
        </p:blipFill>
        <p:spPr>
          <a:xfrm>
            <a:off x="6704330" y="1691005"/>
            <a:ext cx="2070100" cy="36798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35" y="635"/>
            <a:ext cx="6663055" cy="6857365"/>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rtlCol="0" anchor="ctr"/>
          <a:p>
            <a:pPr algn="ctr"/>
            <a:endParaRPr lang="zh-CN" altLang="en-US"/>
          </a:p>
        </p:txBody>
      </p:sp>
      <p:sp>
        <p:nvSpPr>
          <p:cNvPr id="7" name="Rectangle 6"/>
          <p:cNvSpPr>
            <a:spLocks noChangeArrowheads="1"/>
          </p:cNvSpPr>
          <p:nvPr/>
        </p:nvSpPr>
        <p:spPr bwMode="auto">
          <a:xfrm>
            <a:off x="7113270" y="2386330"/>
            <a:ext cx="4882515" cy="2084705"/>
          </a:xfrm>
          <a:prstGeom prst="rect">
            <a:avLst/>
          </a:prstGeom>
          <a:solidFill>
            <a:srgbClr val="45624A"/>
          </a:solidFill>
          <a:ln w="9525">
            <a:noFill/>
            <a:miter lim="800000"/>
          </a:ln>
        </p:spPr>
        <p:txBody>
          <a:bodyPr wrap="none" anchor="ctr"/>
          <a:lstStyle/>
          <a:p>
            <a:pPr indent="0" algn="ctr">
              <a:buNone/>
            </a:pPr>
            <a:r>
              <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显示地图，监测当前定位并在地图更新，</a:t>
            </a:r>
            <a:endPar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显示当前时间，符合签到要求签到按钮为</a:t>
            </a:r>
            <a:endPar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黄色，否则为灰色</a:t>
            </a:r>
            <a:endPar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签到成功，更改服务器数据库签到标识，</a:t>
            </a:r>
            <a:endPar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r>
              <a:rPr lang="en-US">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并写入签到时间精确到毫秒</a:t>
            </a:r>
            <a:endParaRPr lang="en-US" altLang="en-US"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lgn="ctr">
              <a:buNone/>
            </a:pPr>
            <a:endParaRPr lang="en-US" altLang="en-US" b="0" dirty="0" smtClean="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8199" name="矩形 6"/>
          <p:cNvSpPr>
            <a:spLocks noChangeArrowheads="1"/>
          </p:cNvSpPr>
          <p:nvPr/>
        </p:nvSpPr>
        <p:spPr bwMode="auto">
          <a:xfrm>
            <a:off x="751524" y="285751"/>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定位</a:t>
            </a:r>
            <a:r>
              <a:rPr lang="zh-CN" altLang="en-US" sz="3600" dirty="0" smtClean="0">
                <a:solidFill>
                  <a:srgbClr val="45624A"/>
                </a:solidFill>
                <a:latin typeface="微软雅黑" panose="020B0503020204020204" pitchFamily="34" charset="-122"/>
                <a:ea typeface="微软雅黑" panose="020B0503020204020204" pitchFamily="34" charset="-122"/>
              </a:rPr>
              <a:t>打卡</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4" name="图片 3" descr="2A9AF222DD9E6B937D8761F69BEA0DE3"/>
          <p:cNvPicPr>
            <a:picLocks noChangeAspect="1"/>
          </p:cNvPicPr>
          <p:nvPr>
            <p:custDataLst>
              <p:tags r:id="rId1"/>
            </p:custDataLst>
          </p:nvPr>
        </p:nvPicPr>
        <p:blipFill>
          <a:blip r:embed="rId2"/>
          <a:stretch>
            <a:fillRect/>
          </a:stretch>
        </p:blipFill>
        <p:spPr>
          <a:xfrm>
            <a:off x="373380" y="1102360"/>
            <a:ext cx="2726690" cy="4849495"/>
          </a:xfrm>
          <a:prstGeom prst="rect">
            <a:avLst/>
          </a:prstGeom>
        </p:spPr>
      </p:pic>
      <p:pic>
        <p:nvPicPr>
          <p:cNvPr id="6" name="图片 5" descr="8D7EB5DFAAD8A19ACECDE19174C33AC5"/>
          <p:cNvPicPr>
            <a:picLocks noChangeAspect="1"/>
          </p:cNvPicPr>
          <p:nvPr/>
        </p:nvPicPr>
        <p:blipFill>
          <a:blip r:embed="rId3"/>
          <a:stretch>
            <a:fillRect/>
          </a:stretch>
        </p:blipFill>
        <p:spPr>
          <a:xfrm>
            <a:off x="3190240" y="1102360"/>
            <a:ext cx="2727960" cy="48494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6180455" y="2331085"/>
            <a:ext cx="4882515" cy="2084705"/>
          </a:xfrm>
          <a:prstGeom prst="rect">
            <a:avLst/>
          </a:prstGeom>
          <a:solidFill>
            <a:srgbClr val="45624A"/>
          </a:solidFill>
          <a:ln w="9525">
            <a:noFill/>
            <a:miter lim="800000"/>
          </a:ln>
        </p:spPr>
        <p:txBody>
          <a:bodyPr wrap="none" anchor="ctr"/>
          <a:lstStyle/>
          <a:p>
            <a:pPr eaLnBrk="1" hangingPunct="1">
              <a:defRPr/>
            </a:pPr>
            <a:r>
              <a:rPr lang="zh-CN" altLang="en-US" dirty="0" smtClean="0">
                <a:solidFill>
                  <a:schemeClr val="bg1"/>
                </a:solidFill>
              </a:rPr>
              <a:t>学生端可以根据老师要求选择定位</a:t>
            </a:r>
            <a:r>
              <a:rPr lang="zh-CN" altLang="en-US" dirty="0" smtClean="0">
                <a:solidFill>
                  <a:schemeClr val="bg1"/>
                </a:solidFill>
              </a:rPr>
              <a:t>打卡</a:t>
            </a:r>
            <a:endParaRPr lang="zh-CN" altLang="en-US" dirty="0" smtClean="0">
              <a:solidFill>
                <a:schemeClr val="bg1"/>
              </a:solidFill>
            </a:endParaRPr>
          </a:p>
        </p:txBody>
      </p:sp>
      <p:sp>
        <p:nvSpPr>
          <p:cNvPr id="8199" name="矩形 6"/>
          <p:cNvSpPr>
            <a:spLocks noChangeArrowheads="1"/>
          </p:cNvSpPr>
          <p:nvPr/>
        </p:nvSpPr>
        <p:spPr bwMode="auto">
          <a:xfrm>
            <a:off x="751524" y="285751"/>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消息通知</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488440" y="1137920"/>
            <a:ext cx="2664460" cy="53289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9951720" y="2386330"/>
            <a:ext cx="2030730" cy="1810385"/>
          </a:xfrm>
          <a:prstGeom prst="rect">
            <a:avLst/>
          </a:prstGeom>
          <a:solidFill>
            <a:srgbClr val="45624A"/>
          </a:solidFill>
          <a:ln w="9525">
            <a:noFill/>
            <a:miter lim="800000"/>
          </a:ln>
        </p:spPr>
        <p:txBody>
          <a:bodyPr wrap="none" anchor="ctr"/>
          <a:lstStyle/>
          <a:p>
            <a:pPr eaLnBrk="1" hangingPunct="1">
              <a:defRPr/>
            </a:pPr>
            <a:r>
              <a:rPr lang="zh-CN" altLang="en-US" dirty="0" smtClean="0">
                <a:solidFill>
                  <a:schemeClr val="bg1"/>
                </a:solidFill>
              </a:rPr>
              <a:t>教师端和学生端</a:t>
            </a:r>
            <a:endParaRPr lang="zh-CN" altLang="en-US" dirty="0" smtClean="0">
              <a:solidFill>
                <a:schemeClr val="bg1"/>
              </a:solidFill>
            </a:endParaRPr>
          </a:p>
          <a:p>
            <a:pPr eaLnBrk="1" hangingPunct="1">
              <a:defRPr/>
            </a:pPr>
            <a:r>
              <a:rPr lang="zh-CN" altLang="en-US" dirty="0" smtClean="0">
                <a:solidFill>
                  <a:schemeClr val="bg1"/>
                </a:solidFill>
              </a:rPr>
              <a:t>都可以通过导航</a:t>
            </a:r>
            <a:endParaRPr lang="zh-CN" altLang="en-US" dirty="0" smtClean="0">
              <a:solidFill>
                <a:schemeClr val="bg1"/>
              </a:solidFill>
            </a:endParaRPr>
          </a:p>
          <a:p>
            <a:pPr eaLnBrk="1" hangingPunct="1">
              <a:defRPr/>
            </a:pPr>
            <a:r>
              <a:rPr lang="zh-CN" altLang="en-US" dirty="0" smtClean="0">
                <a:solidFill>
                  <a:schemeClr val="bg1"/>
                </a:solidFill>
              </a:rPr>
              <a:t>栏</a:t>
            </a:r>
            <a:r>
              <a:rPr lang="zh-CN" altLang="en-US" dirty="0" smtClean="0">
                <a:solidFill>
                  <a:schemeClr val="bg1"/>
                </a:solidFill>
              </a:rPr>
              <a:t>查看消息通知</a:t>
            </a:r>
            <a:endParaRPr lang="zh-CN" altLang="en-US" dirty="0" smtClean="0">
              <a:solidFill>
                <a:schemeClr val="bg1"/>
              </a:solidFill>
            </a:endParaRPr>
          </a:p>
        </p:txBody>
      </p:sp>
      <p:sp>
        <p:nvSpPr>
          <p:cNvPr id="8199" name="矩形 6"/>
          <p:cNvSpPr>
            <a:spLocks noChangeArrowheads="1"/>
          </p:cNvSpPr>
          <p:nvPr/>
        </p:nvSpPr>
        <p:spPr bwMode="auto">
          <a:xfrm>
            <a:off x="751524" y="285751"/>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消息通知</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3" name="图片 2" descr="教师消息"/>
          <p:cNvPicPr>
            <a:picLocks noChangeAspect="1"/>
          </p:cNvPicPr>
          <p:nvPr/>
        </p:nvPicPr>
        <p:blipFill>
          <a:blip r:embed="rId1"/>
          <a:stretch>
            <a:fillRect/>
          </a:stretch>
        </p:blipFill>
        <p:spPr>
          <a:xfrm>
            <a:off x="3278505" y="1167765"/>
            <a:ext cx="2845435" cy="5058410"/>
          </a:xfrm>
          <a:prstGeom prst="rect">
            <a:avLst/>
          </a:prstGeom>
        </p:spPr>
      </p:pic>
      <p:pic>
        <p:nvPicPr>
          <p:cNvPr id="5" name="图片 4" descr="A33F66218A6C4516D27D2D8B12C79F64"/>
          <p:cNvPicPr>
            <a:picLocks noChangeAspect="1"/>
          </p:cNvPicPr>
          <p:nvPr/>
        </p:nvPicPr>
        <p:blipFill>
          <a:blip r:embed="rId2"/>
          <a:stretch>
            <a:fillRect/>
          </a:stretch>
        </p:blipFill>
        <p:spPr>
          <a:xfrm>
            <a:off x="6492240" y="1167765"/>
            <a:ext cx="2822575" cy="5017770"/>
          </a:xfrm>
          <a:prstGeom prst="rect">
            <a:avLst/>
          </a:prstGeom>
        </p:spPr>
      </p:pic>
      <p:pic>
        <p:nvPicPr>
          <p:cNvPr id="8" name="图片 7" descr="F1010124AE89C6E333132B33CA1F3AB5"/>
          <p:cNvPicPr>
            <a:picLocks noChangeAspect="1"/>
          </p:cNvPicPr>
          <p:nvPr/>
        </p:nvPicPr>
        <p:blipFill>
          <a:blip r:embed="rId3"/>
          <a:stretch>
            <a:fillRect/>
          </a:stretch>
        </p:blipFill>
        <p:spPr>
          <a:xfrm>
            <a:off x="189865" y="1167765"/>
            <a:ext cx="2821940" cy="50171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6180455" y="2331085"/>
            <a:ext cx="5092700" cy="2084705"/>
          </a:xfrm>
          <a:prstGeom prst="rect">
            <a:avLst/>
          </a:prstGeom>
          <a:solidFill>
            <a:srgbClr val="45624A"/>
          </a:solidFill>
          <a:ln w="9525">
            <a:noFill/>
            <a:miter lim="800000"/>
          </a:ln>
        </p:spPr>
        <p:txBody>
          <a:bodyPr wrap="none" anchor="ctr"/>
          <a:lstStyle/>
          <a:p>
            <a:pPr eaLnBrk="1" hangingPunct="1">
              <a:defRPr/>
            </a:pPr>
            <a:r>
              <a:rPr lang="zh-CN" altLang="en-US" dirty="0" smtClean="0">
                <a:solidFill>
                  <a:schemeClr val="bg1"/>
                </a:solidFill>
              </a:rPr>
              <a:t>教师端和学生端都可以通过导航栏查看个人中心</a:t>
            </a:r>
            <a:endParaRPr lang="zh-CN" altLang="en-US" dirty="0" smtClean="0">
              <a:solidFill>
                <a:schemeClr val="bg1"/>
              </a:solidFill>
            </a:endParaRPr>
          </a:p>
          <a:p>
            <a:pPr eaLnBrk="1" hangingPunct="1">
              <a:defRPr/>
            </a:pPr>
            <a:r>
              <a:rPr lang="zh-CN" altLang="en-US" dirty="0" smtClean="0">
                <a:solidFill>
                  <a:schemeClr val="bg1"/>
                </a:solidFill>
              </a:rPr>
              <a:t>可以进行</a:t>
            </a:r>
            <a:r>
              <a:rPr lang="zh-CN" altLang="en-US" dirty="0" smtClean="0">
                <a:solidFill>
                  <a:schemeClr val="bg1"/>
                </a:solidFill>
              </a:rPr>
              <a:t>修改密码以及其他操作。</a:t>
            </a:r>
            <a:endParaRPr lang="zh-CN" altLang="en-US" dirty="0" smtClean="0">
              <a:solidFill>
                <a:schemeClr val="bg1"/>
              </a:solidFill>
            </a:endParaRPr>
          </a:p>
        </p:txBody>
      </p:sp>
      <p:sp>
        <p:nvSpPr>
          <p:cNvPr id="8199" name="矩形 6"/>
          <p:cNvSpPr>
            <a:spLocks noChangeArrowheads="1"/>
          </p:cNvSpPr>
          <p:nvPr/>
        </p:nvSpPr>
        <p:spPr bwMode="auto">
          <a:xfrm>
            <a:off x="751840" y="285750"/>
            <a:ext cx="30378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用户个人中心</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01800" y="1127125"/>
            <a:ext cx="2632710" cy="52673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27685" y="455930"/>
            <a:ext cx="3108325" cy="645160"/>
          </a:xfrm>
          <a:prstGeom prst="rect">
            <a:avLst/>
          </a:prstGeom>
          <a:noFill/>
        </p:spPr>
        <p:txBody>
          <a:bodyPr wrap="square" rtlCol="0">
            <a:spAutoFit/>
          </a:bodyPr>
          <a:p>
            <a:r>
              <a:rPr lang="zh-CN" altLang="en-US" sz="3600">
                <a:latin typeface="微软雅黑" panose="020B0503020204020204" pitchFamily="34" charset="-122"/>
                <a:ea typeface="微软雅黑" panose="020B0503020204020204" pitchFamily="34" charset="-122"/>
              </a:rPr>
              <a:t>修改密码页面</a:t>
            </a:r>
            <a:endParaRPr lang="zh-CN" altLang="en-US" sz="3600">
              <a:latin typeface="微软雅黑" panose="020B0503020204020204" pitchFamily="34" charset="-122"/>
              <a:ea typeface="微软雅黑" panose="020B0503020204020204" pitchFamily="34" charset="-122"/>
            </a:endParaRPr>
          </a:p>
        </p:txBody>
      </p:sp>
      <p:pic>
        <p:nvPicPr>
          <p:cNvPr id="6" name="内容占位符 5" descr="慧签修改密码"/>
          <p:cNvPicPr>
            <a:picLocks noChangeAspect="1"/>
          </p:cNvPicPr>
          <p:nvPr>
            <p:ph idx="1"/>
          </p:nvPr>
        </p:nvPicPr>
        <p:blipFill>
          <a:blip r:embed="rId1"/>
          <a:stretch>
            <a:fillRect/>
          </a:stretch>
        </p:blipFill>
        <p:spPr>
          <a:xfrm>
            <a:off x="248285" y="1344295"/>
            <a:ext cx="2372995" cy="4219575"/>
          </a:xfrm>
          <a:prstGeom prst="rect">
            <a:avLst/>
          </a:prstGeom>
        </p:spPr>
      </p:pic>
      <p:sp>
        <p:nvSpPr>
          <p:cNvPr id="8" name="文本框 7"/>
          <p:cNvSpPr txBox="1"/>
          <p:nvPr/>
        </p:nvSpPr>
        <p:spPr>
          <a:xfrm>
            <a:off x="8814435" y="2537460"/>
            <a:ext cx="2936875" cy="922020"/>
          </a:xfrm>
          <a:prstGeom prst="rect">
            <a:avLst/>
          </a:prstGeom>
          <a:solidFill>
            <a:schemeClr val="tx1"/>
          </a:solidFill>
        </p:spPr>
        <p:txBody>
          <a:bodyPr wrap="square" rtlCol="0">
            <a:spAutoFit/>
          </a:bodyPr>
          <a:p>
            <a:pPr eaLnBrk="1" hangingPunct="1">
              <a:defRPr/>
            </a:pPr>
            <a:r>
              <a:rPr lang="zh-CN" altLang="en-US" dirty="0" smtClean="0">
                <a:solidFill>
                  <a:schemeClr val="bg1"/>
                </a:solidFill>
                <a:sym typeface="+mn-ea"/>
              </a:rPr>
              <a:t>教师端和学生端都可以通过导航栏查看个人中心可以进行修改密码以及其他操作。</a:t>
            </a:r>
            <a:endParaRPr lang="zh-CN" altLang="en-US"/>
          </a:p>
        </p:txBody>
      </p:sp>
      <p:pic>
        <p:nvPicPr>
          <p:cNvPr id="3" name="图片 2" descr="A4EA07C249D4064C3225D96D662ACA63"/>
          <p:cNvPicPr>
            <a:picLocks noChangeAspect="1"/>
          </p:cNvPicPr>
          <p:nvPr/>
        </p:nvPicPr>
        <p:blipFill>
          <a:blip r:embed="rId2"/>
          <a:stretch>
            <a:fillRect/>
          </a:stretch>
        </p:blipFill>
        <p:spPr>
          <a:xfrm>
            <a:off x="2860040" y="1344295"/>
            <a:ext cx="2380615" cy="4232275"/>
          </a:xfrm>
          <a:prstGeom prst="rect">
            <a:avLst/>
          </a:prstGeom>
        </p:spPr>
      </p:pic>
      <p:pic>
        <p:nvPicPr>
          <p:cNvPr id="7" name="图片 6" descr="145445105DB4B21C54407EAFA79EC007"/>
          <p:cNvPicPr>
            <a:picLocks noChangeAspect="1"/>
          </p:cNvPicPr>
          <p:nvPr/>
        </p:nvPicPr>
        <p:blipFill>
          <a:blip r:embed="rId3"/>
          <a:stretch>
            <a:fillRect/>
          </a:stretch>
        </p:blipFill>
        <p:spPr>
          <a:xfrm>
            <a:off x="5479415" y="1344295"/>
            <a:ext cx="2533015" cy="4503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9" name="Shape 74"/>
          <p:cNvSpPr txBox="1"/>
          <p:nvPr/>
        </p:nvSpPr>
        <p:spPr>
          <a:xfrm>
            <a:off x="3622675" y="3257925"/>
            <a:ext cx="8569325" cy="1223962"/>
          </a:xfrm>
          <a:prstGeom prst="rect">
            <a:avLst/>
          </a:prstGeom>
          <a:ln w="3175">
            <a:miter lim="400000"/>
          </a:ln>
        </p:spPr>
        <p:txBody>
          <a:bodyPr lIns="38100" tIns="38100" rIns="38100" bIns="38100"/>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a:defRPr/>
            </a:pPr>
            <a:r>
              <a:rPr lang="zh-CN" altLang="en-US" sz="4800" b="1" kern="0" dirty="0" smtClean="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谢谢观看</a:t>
            </a:r>
            <a:endParaRPr lang="en-US" sz="4800" b="1" kern="0" dirty="0">
              <a:solidFill>
                <a:srgbClr val="45624A"/>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nvGrpSpPr>
          <p:cNvPr id="2051" name="组合 15"/>
          <p:cNvGrpSpPr/>
          <p:nvPr/>
        </p:nvGrpSpPr>
        <p:grpSpPr bwMode="auto">
          <a:xfrm>
            <a:off x="6371433" y="5278439"/>
            <a:ext cx="4799012" cy="728663"/>
            <a:chOff x="1811867" y="3185013"/>
            <a:chExt cx="4035239" cy="416455"/>
          </a:xfrm>
        </p:grpSpPr>
        <p:sp>
          <p:nvSpPr>
            <p:cNvPr id="12" name="圆角矩形 11"/>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srgbClr val="C00000"/>
                  </a:solidFill>
                  <a:latin typeface="Calibri" panose="020F0502020204030204"/>
                  <a:ea typeface="微软雅黑" panose="020B0503020204020204" pitchFamily="34" charset="-122"/>
                </a:endParaRPr>
              </a:p>
            </p:txBody>
          </p:sp>
          <p:sp>
            <p:nvSpPr>
              <p:cNvPr id="15" name="圆角矩形 14"/>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srgbClr val="C00000"/>
                  </a:solidFill>
                  <a:latin typeface="Calibri" panose="020F0502020204030204"/>
                  <a:ea typeface="微软雅黑" panose="020B0503020204020204" pitchFamily="34" charset="-122"/>
                </a:endParaRPr>
              </a:p>
            </p:txBody>
          </p:sp>
        </p:grpSp>
      </p:grpSp>
      <p:sp>
        <p:nvSpPr>
          <p:cNvPr id="16" name="矩形 259"/>
          <p:cNvSpPr>
            <a:spLocks noChangeArrowheads="1"/>
          </p:cNvSpPr>
          <p:nvPr/>
        </p:nvSpPr>
        <p:spPr bwMode="auto">
          <a:xfrm>
            <a:off x="7388860" y="5436870"/>
            <a:ext cx="4358005" cy="460375"/>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base">
              <a:spcAft>
                <a:spcPct val="0"/>
              </a:spcAft>
              <a:buNone/>
              <a:defRPr/>
            </a:pPr>
            <a:r>
              <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rPr>
              <a:t>卖女孩的小火柴</a:t>
            </a:r>
            <a:r>
              <a:rPr lang="zh-CN" altLang="en-US" sz="2400" cap="all" dirty="0" smtClean="0">
                <a:solidFill>
                  <a:prstClr val="black"/>
                </a:solidFill>
                <a:latin typeface="楷体" panose="02010609060101010101" pitchFamily="49" charset="-122"/>
                <a:ea typeface="楷体" panose="02010609060101010101" pitchFamily="49" charset="-122"/>
                <a:cs typeface="Arial" panose="020B0604020202020204" pitchFamily="34" charset="0"/>
              </a:rPr>
              <a:t>出品</a:t>
            </a:r>
            <a:endParaRPr lang="zh-CN" altLang="en-US" sz="2400" cap="all" dirty="0">
              <a:solidFill>
                <a:prstClr val="black"/>
              </a:solidFill>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3075"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3076"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3077"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7" name="平行四边形 26"/>
          <p:cNvSpPr/>
          <p:nvPr/>
        </p:nvSpPr>
        <p:spPr>
          <a:xfrm rot="16200000">
            <a:off x="4218782" y="2774157"/>
            <a:ext cx="1666875" cy="2087562"/>
          </a:xfrm>
          <a:prstGeom prst="parallelogram">
            <a:avLst>
              <a:gd name="adj" fmla="val 53226"/>
            </a:avLst>
          </a:prstGeom>
          <a:solidFill>
            <a:srgbClr val="324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sp>
        <p:nvSpPr>
          <p:cNvPr id="28" name="平行四边形 27"/>
          <p:cNvSpPr/>
          <p:nvPr/>
        </p:nvSpPr>
        <p:spPr>
          <a:xfrm rot="16200000">
            <a:off x="4094163" y="1065213"/>
            <a:ext cx="1693862" cy="2144712"/>
          </a:xfrm>
          <a:prstGeom prst="parallelogram">
            <a:avLst>
              <a:gd name="adj" fmla="val 53226"/>
            </a:avLst>
          </a:prstGeom>
          <a:solidFill>
            <a:srgbClr val="3248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sp>
        <p:nvSpPr>
          <p:cNvPr id="29" name="右箭头 28"/>
          <p:cNvSpPr/>
          <p:nvPr/>
        </p:nvSpPr>
        <p:spPr>
          <a:xfrm>
            <a:off x="3868739" y="1125539"/>
            <a:ext cx="2947987" cy="1201737"/>
          </a:xfrm>
          <a:prstGeom prst="rightArrow">
            <a:avLst>
              <a:gd name="adj1" fmla="val 66953"/>
              <a:gd name="adj2" fmla="val 50000"/>
            </a:avLst>
          </a:prstGeom>
          <a:solidFill>
            <a:srgbClr val="4562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sp>
        <p:nvSpPr>
          <p:cNvPr id="30" name="右箭头 29"/>
          <p:cNvSpPr/>
          <p:nvPr/>
        </p:nvSpPr>
        <p:spPr>
          <a:xfrm rot="10800000">
            <a:off x="3375026" y="1900239"/>
            <a:ext cx="2867025" cy="1290637"/>
          </a:xfrm>
          <a:prstGeom prst="rightArrow">
            <a:avLst>
              <a:gd name="adj1" fmla="val 66953"/>
              <a:gd name="adj2" fmla="val 5000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sp>
        <p:nvSpPr>
          <p:cNvPr id="31" name="右箭头 30"/>
          <p:cNvSpPr/>
          <p:nvPr/>
        </p:nvSpPr>
        <p:spPr>
          <a:xfrm>
            <a:off x="4008439" y="2708276"/>
            <a:ext cx="2879725" cy="1266825"/>
          </a:xfrm>
          <a:prstGeom prst="rightArrow">
            <a:avLst>
              <a:gd name="adj1" fmla="val 66953"/>
              <a:gd name="adj2" fmla="val 50000"/>
            </a:avLst>
          </a:prstGeom>
          <a:solidFill>
            <a:srgbClr val="4562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latin typeface="Calibri" panose="020F0502020204030204"/>
              <a:ea typeface="宋体" panose="02010600030101010101" pitchFamily="2" charset="-122"/>
            </a:endParaRPr>
          </a:p>
        </p:txBody>
      </p:sp>
      <p:sp>
        <p:nvSpPr>
          <p:cNvPr id="3084" name="矩形 20"/>
          <p:cNvSpPr>
            <a:spLocks noChangeArrowheads="1"/>
          </p:cNvSpPr>
          <p:nvPr/>
        </p:nvSpPr>
        <p:spPr bwMode="auto">
          <a:xfrm>
            <a:off x="3868738" y="2344738"/>
            <a:ext cx="2335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000" dirty="0" smtClean="0">
                <a:solidFill>
                  <a:schemeClr val="bg1"/>
                </a:solidFill>
                <a:latin typeface="微软雅黑" panose="020B0503020204020204" pitchFamily="34" charset="-122"/>
                <a:ea typeface="微软雅黑" panose="020B0503020204020204" pitchFamily="34" charset="-122"/>
              </a:rPr>
              <a:t>我们的作品的介绍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85" name="矩形 21"/>
          <p:cNvSpPr>
            <a:spLocks noChangeArrowheads="1"/>
          </p:cNvSpPr>
          <p:nvPr/>
        </p:nvSpPr>
        <p:spPr bwMode="auto">
          <a:xfrm>
            <a:off x="4232276" y="3170238"/>
            <a:ext cx="2220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000" dirty="0" smtClean="0">
                <a:solidFill>
                  <a:schemeClr val="bg1"/>
                </a:solidFill>
                <a:latin typeface="微软雅黑" panose="020B0503020204020204" pitchFamily="34" charset="-122"/>
                <a:ea typeface="微软雅黑" panose="020B0503020204020204" pitchFamily="34" charset="-122"/>
              </a:rPr>
              <a:t>准备好，不要眨眼</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86" name="矩形 22"/>
          <p:cNvSpPr>
            <a:spLocks noChangeArrowheads="1"/>
          </p:cNvSpPr>
          <p:nvPr/>
        </p:nvSpPr>
        <p:spPr bwMode="auto">
          <a:xfrm>
            <a:off x="4064000" y="1484313"/>
            <a:ext cx="2247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000" dirty="0" smtClean="0">
                <a:solidFill>
                  <a:schemeClr val="bg1"/>
                </a:solidFill>
                <a:latin typeface="微软雅黑" panose="020B0503020204020204" pitchFamily="34" charset="-122"/>
                <a:ea typeface="微软雅黑" panose="020B0503020204020204" pitchFamily="34" charset="-122"/>
              </a:rPr>
              <a:t>接下来是我们对</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308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40104" y="3190877"/>
            <a:ext cx="2392362"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arn(inVertic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273050"/>
            <a:ext cx="4011295" cy="845185"/>
          </a:xfrm>
        </p:spPr>
        <p:txBody>
          <a:bodyPr/>
          <a:p>
            <a:r>
              <a:rPr lang="en-US" altLang="zh-CN" sz="360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首页</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内容占位符 4" descr="慧签首页"/>
          <p:cNvPicPr>
            <a:picLocks noChangeAspect="1"/>
          </p:cNvPicPr>
          <p:nvPr>
            <p:ph idx="1"/>
          </p:nvPr>
        </p:nvPicPr>
        <p:blipFill>
          <a:blip r:embed="rId1"/>
          <a:stretch>
            <a:fillRect/>
          </a:stretch>
        </p:blipFill>
        <p:spPr>
          <a:xfrm>
            <a:off x="1980565" y="1250950"/>
            <a:ext cx="2794433" cy="4968000"/>
          </a:xfrm>
          <a:prstGeom prst="rect">
            <a:avLst/>
          </a:prstGeom>
        </p:spPr>
      </p:pic>
      <p:sp>
        <p:nvSpPr>
          <p:cNvPr id="6" name="文本框 5"/>
          <p:cNvSpPr txBox="1"/>
          <p:nvPr/>
        </p:nvSpPr>
        <p:spPr>
          <a:xfrm>
            <a:off x="6397625" y="1722755"/>
            <a:ext cx="5280660"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eaLnBrk="1" hangingPunct="1">
              <a:defRPr/>
            </a:pPr>
            <a:r>
              <a:rPr lang="en-US" altLang="zh-CN" dirty="0" smtClean="0">
                <a:solidFill>
                  <a:schemeClr val="bg1"/>
                </a:solidFill>
                <a:sym typeface="+mn-ea"/>
              </a:rPr>
              <a:t>APP</a:t>
            </a:r>
            <a:r>
              <a:rPr lang="zh-CN" altLang="en-US" dirty="0" smtClean="0">
                <a:solidFill>
                  <a:schemeClr val="bg1"/>
                </a:solidFill>
                <a:sym typeface="+mn-ea"/>
              </a:rPr>
              <a:t>首页，可以选择登录还是注册。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338060" y="2148840"/>
            <a:ext cx="4281170" cy="2084705"/>
          </a:xfrm>
          <a:prstGeom prst="rect">
            <a:avLst/>
          </a:prstGeom>
          <a:solidFill>
            <a:srgbClr val="45624A"/>
          </a:solidFill>
          <a:ln w="9525">
            <a:noFill/>
            <a:miter lim="800000"/>
          </a:ln>
        </p:spPr>
        <p:txBody>
          <a:bodyPr wrap="none" anchor="ctr"/>
          <a:lstStyle/>
          <a:p>
            <a:pPr algn="l" eaLnBrk="1" hangingPunct="1">
              <a:defRPr/>
            </a:pPr>
            <a:r>
              <a:rPr lang="zh-CN" altLang="en-US" dirty="0" smtClean="0">
                <a:solidFill>
                  <a:schemeClr val="bg1"/>
                </a:solidFill>
              </a:rPr>
              <a:t>教师和学生如果没有本</a:t>
            </a:r>
            <a:r>
              <a:rPr lang="en-US" altLang="zh-CN" dirty="0" smtClean="0">
                <a:solidFill>
                  <a:schemeClr val="bg1"/>
                </a:solidFill>
              </a:rPr>
              <a:t>app</a:t>
            </a:r>
            <a:r>
              <a:rPr lang="zh-CN" altLang="en-US" dirty="0" smtClean="0">
                <a:solidFill>
                  <a:schemeClr val="bg1"/>
                </a:solidFill>
              </a:rPr>
              <a:t>账号，则可以</a:t>
            </a:r>
            <a:endParaRPr lang="zh-CN" altLang="en-US" dirty="0" smtClean="0">
              <a:solidFill>
                <a:schemeClr val="bg1"/>
              </a:solidFill>
            </a:endParaRPr>
          </a:p>
          <a:p>
            <a:pPr algn="l" eaLnBrk="1" hangingPunct="1">
              <a:defRPr/>
            </a:pPr>
            <a:r>
              <a:rPr lang="zh-CN" altLang="en-US" dirty="0" smtClean="0">
                <a:solidFill>
                  <a:schemeClr val="bg1"/>
                </a:solidFill>
              </a:rPr>
              <a:t>通过注册界面填写基本信息进行注册，</a:t>
            </a:r>
            <a:endParaRPr lang="zh-CN" altLang="en-US" dirty="0" smtClean="0">
              <a:solidFill>
                <a:schemeClr val="bg1"/>
              </a:solidFill>
            </a:endParaRPr>
          </a:p>
          <a:p>
            <a:pPr algn="l" eaLnBrk="1" hangingPunct="1">
              <a:defRPr/>
            </a:pPr>
            <a:r>
              <a:rPr lang="zh-CN" altLang="en-US" dirty="0" smtClean="0">
                <a:solidFill>
                  <a:schemeClr val="bg1"/>
                </a:solidFill>
              </a:rPr>
              <a:t>但如果数据库管理员提前在服务器数据库</a:t>
            </a:r>
            <a:endParaRPr lang="zh-CN" altLang="en-US" dirty="0" smtClean="0">
              <a:solidFill>
                <a:schemeClr val="bg1"/>
              </a:solidFill>
            </a:endParaRPr>
          </a:p>
          <a:p>
            <a:pPr algn="l" eaLnBrk="1" hangingPunct="1">
              <a:defRPr/>
            </a:pPr>
            <a:r>
              <a:rPr lang="zh-CN" altLang="en-US" dirty="0" smtClean="0">
                <a:solidFill>
                  <a:schemeClr val="bg1"/>
                </a:solidFill>
              </a:rPr>
              <a:t>写入的学校教师名单或学校学生名单中不</a:t>
            </a:r>
            <a:endParaRPr lang="zh-CN" altLang="en-US" dirty="0" smtClean="0">
              <a:solidFill>
                <a:schemeClr val="bg1"/>
              </a:solidFill>
            </a:endParaRPr>
          </a:p>
          <a:p>
            <a:pPr algn="l" eaLnBrk="1" hangingPunct="1">
              <a:defRPr/>
            </a:pPr>
            <a:r>
              <a:rPr lang="zh-CN" altLang="en-US" dirty="0" smtClean="0">
                <a:solidFill>
                  <a:schemeClr val="bg1"/>
                </a:solidFill>
              </a:rPr>
              <a:t>存在所注册的老师工号或</a:t>
            </a:r>
            <a:r>
              <a:rPr lang="zh-CN" altLang="en-US" dirty="0" smtClean="0">
                <a:solidFill>
                  <a:schemeClr val="bg1"/>
                </a:solidFill>
                <a:sym typeface="+mn-ea"/>
              </a:rPr>
              <a:t>学生学号</a:t>
            </a:r>
            <a:r>
              <a:rPr lang="zh-CN" altLang="en-US" dirty="0" smtClean="0">
                <a:solidFill>
                  <a:schemeClr val="bg1"/>
                </a:solidFill>
              </a:rPr>
              <a:t>，则注</a:t>
            </a:r>
            <a:endParaRPr lang="zh-CN" altLang="en-US" dirty="0" smtClean="0">
              <a:solidFill>
                <a:schemeClr val="bg1"/>
              </a:solidFill>
            </a:endParaRPr>
          </a:p>
          <a:p>
            <a:pPr algn="l" eaLnBrk="1" hangingPunct="1">
              <a:defRPr/>
            </a:pPr>
            <a:r>
              <a:rPr lang="zh-CN" altLang="en-US" dirty="0" smtClean="0">
                <a:solidFill>
                  <a:schemeClr val="bg1"/>
                </a:solidFill>
              </a:rPr>
              <a:t>册失败，需要联系管理员。</a:t>
            </a:r>
            <a:endParaRPr lang="zh-CN" altLang="en-US" dirty="0" smtClean="0">
              <a:solidFill>
                <a:schemeClr val="bg1"/>
              </a:solidFill>
            </a:endParaRPr>
          </a:p>
        </p:txBody>
      </p:sp>
      <p:sp>
        <p:nvSpPr>
          <p:cNvPr id="8199" name="矩形 6"/>
          <p:cNvSpPr>
            <a:spLocks noChangeArrowheads="1"/>
          </p:cNvSpPr>
          <p:nvPr/>
        </p:nvSpPr>
        <p:spPr bwMode="auto">
          <a:xfrm>
            <a:off x="751840" y="285750"/>
            <a:ext cx="30378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注册</a:t>
            </a:r>
            <a:r>
              <a:rPr lang="zh-CN" altLang="en-US" sz="3600" dirty="0" smtClean="0">
                <a:solidFill>
                  <a:srgbClr val="45624A"/>
                </a:solidFill>
                <a:latin typeface="微软雅黑" panose="020B0503020204020204" pitchFamily="34" charset="-122"/>
                <a:ea typeface="微软雅黑" panose="020B0503020204020204" pitchFamily="34" charset="-122"/>
              </a:rPr>
              <a:t>界面</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2" name="图片 1" descr="慧签注册页面"/>
          <p:cNvPicPr>
            <a:picLocks noChangeAspect="1"/>
          </p:cNvPicPr>
          <p:nvPr/>
        </p:nvPicPr>
        <p:blipFill>
          <a:blip r:embed="rId1"/>
          <a:stretch>
            <a:fillRect/>
          </a:stretch>
        </p:blipFill>
        <p:spPr>
          <a:xfrm>
            <a:off x="367030" y="1064895"/>
            <a:ext cx="2802255" cy="4982845"/>
          </a:xfrm>
          <a:prstGeom prst="rect">
            <a:avLst/>
          </a:prstGeom>
        </p:spPr>
      </p:pic>
      <p:pic>
        <p:nvPicPr>
          <p:cNvPr id="4" name="图片 3" descr="08CA44FE466847CA577CD107B61D2130"/>
          <p:cNvPicPr>
            <a:picLocks noChangeAspect="1"/>
          </p:cNvPicPr>
          <p:nvPr/>
        </p:nvPicPr>
        <p:blipFill>
          <a:blip r:embed="rId2"/>
          <a:stretch>
            <a:fillRect/>
          </a:stretch>
        </p:blipFill>
        <p:spPr>
          <a:xfrm>
            <a:off x="3641725" y="1065530"/>
            <a:ext cx="2801620" cy="49822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8241030" y="1925320"/>
            <a:ext cx="3277235" cy="2084705"/>
          </a:xfrm>
          <a:prstGeom prst="rect">
            <a:avLst/>
          </a:prstGeom>
          <a:solidFill>
            <a:srgbClr val="45624A"/>
          </a:solidFill>
          <a:ln w="9525">
            <a:noFill/>
            <a:miter lim="800000"/>
          </a:ln>
        </p:spPr>
        <p:txBody>
          <a:bodyPr wrap="none" anchor="ctr"/>
          <a:lstStyle/>
          <a:p>
            <a:pPr algn="l" eaLnBrk="1" hangingPunct="1">
              <a:defRPr/>
            </a:pPr>
            <a:r>
              <a:rPr lang="zh-CN" altLang="en-US" dirty="0" smtClean="0">
                <a:solidFill>
                  <a:schemeClr val="bg1"/>
                </a:solidFill>
              </a:rPr>
              <a:t>教师端和学生端如果已有账号，</a:t>
            </a:r>
            <a:endParaRPr lang="zh-CN" altLang="en-US" dirty="0" smtClean="0">
              <a:solidFill>
                <a:schemeClr val="bg1"/>
              </a:solidFill>
            </a:endParaRPr>
          </a:p>
          <a:p>
            <a:pPr algn="l" eaLnBrk="1" hangingPunct="1">
              <a:defRPr/>
            </a:pPr>
            <a:r>
              <a:rPr lang="zh-CN" altLang="en-US" dirty="0" smtClean="0">
                <a:solidFill>
                  <a:schemeClr val="bg1"/>
                </a:solidFill>
              </a:rPr>
              <a:t>则可以通过登录界面进行登录，</a:t>
            </a:r>
            <a:endParaRPr lang="zh-CN" altLang="en-US" dirty="0" smtClean="0">
              <a:solidFill>
                <a:schemeClr val="bg1"/>
              </a:solidFill>
            </a:endParaRPr>
          </a:p>
          <a:p>
            <a:pPr algn="l" eaLnBrk="1" hangingPunct="1">
              <a:defRPr/>
            </a:pPr>
            <a:r>
              <a:rPr lang="zh-CN" altLang="en-US" dirty="0" smtClean="0">
                <a:solidFill>
                  <a:schemeClr val="bg1"/>
                </a:solidFill>
                <a:sym typeface="+mn-ea"/>
              </a:rPr>
              <a:t>进行相应判断，核</a:t>
            </a:r>
            <a:r>
              <a:rPr lang="zh-CN" altLang="en-US" dirty="0" smtClean="0">
                <a:solidFill>
                  <a:schemeClr val="bg1"/>
                </a:solidFill>
              </a:rPr>
              <a:t>对用户身份，</a:t>
            </a:r>
            <a:endParaRPr lang="zh-CN" altLang="en-US" dirty="0" smtClean="0">
              <a:solidFill>
                <a:schemeClr val="bg1"/>
              </a:solidFill>
            </a:endParaRPr>
          </a:p>
          <a:p>
            <a:pPr algn="l" eaLnBrk="1" hangingPunct="1">
              <a:defRPr/>
            </a:pPr>
            <a:r>
              <a:rPr lang="zh-CN" altLang="en-US" dirty="0" smtClean="0">
                <a:solidFill>
                  <a:schemeClr val="bg1"/>
                </a:solidFill>
              </a:rPr>
              <a:t>给出相应提示，并进入相应主</a:t>
            </a:r>
            <a:endParaRPr lang="zh-CN" altLang="en-US" dirty="0" smtClean="0">
              <a:solidFill>
                <a:schemeClr val="bg1"/>
              </a:solidFill>
            </a:endParaRPr>
          </a:p>
          <a:p>
            <a:pPr algn="l" eaLnBrk="1" hangingPunct="1">
              <a:defRPr/>
            </a:pPr>
            <a:r>
              <a:rPr lang="zh-CN" altLang="en-US" dirty="0" smtClean="0">
                <a:solidFill>
                  <a:schemeClr val="bg1"/>
                </a:solidFill>
              </a:rPr>
              <a:t>页面。</a:t>
            </a:r>
            <a:endParaRPr lang="zh-CN" altLang="en-US" dirty="0" smtClean="0">
              <a:solidFill>
                <a:schemeClr val="bg1"/>
              </a:solidFill>
            </a:endParaRPr>
          </a:p>
        </p:txBody>
      </p:sp>
      <p:sp>
        <p:nvSpPr>
          <p:cNvPr id="8199" name="矩形 6"/>
          <p:cNvSpPr>
            <a:spLocks noChangeArrowheads="1"/>
          </p:cNvSpPr>
          <p:nvPr/>
        </p:nvSpPr>
        <p:spPr bwMode="auto">
          <a:xfrm>
            <a:off x="751840" y="285750"/>
            <a:ext cx="30378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3600" dirty="0" smtClean="0">
                <a:solidFill>
                  <a:srgbClr val="45624A"/>
                </a:solidFill>
                <a:latin typeface="微软雅黑" panose="020B0503020204020204" pitchFamily="34" charset="-122"/>
                <a:ea typeface="微软雅黑" panose="020B0503020204020204" pitchFamily="34" charset="-122"/>
              </a:rPr>
              <a:t>登录界面</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pic>
        <p:nvPicPr>
          <p:cNvPr id="3" name="图片 2" descr="慧签登录页面"/>
          <p:cNvPicPr>
            <a:picLocks noChangeAspect="1"/>
          </p:cNvPicPr>
          <p:nvPr>
            <p:custDataLst>
              <p:tags r:id="rId1"/>
            </p:custDataLst>
          </p:nvPr>
        </p:nvPicPr>
        <p:blipFill>
          <a:blip r:embed="rId2"/>
          <a:stretch>
            <a:fillRect/>
          </a:stretch>
        </p:blipFill>
        <p:spPr>
          <a:xfrm>
            <a:off x="397510" y="930910"/>
            <a:ext cx="3049857" cy="5436000"/>
          </a:xfrm>
          <a:prstGeom prst="rect">
            <a:avLst/>
          </a:prstGeom>
        </p:spPr>
      </p:pic>
      <p:pic>
        <p:nvPicPr>
          <p:cNvPr id="4" name="图片 3" descr="892840F17D9FB2197E72A14E121B8E21"/>
          <p:cNvPicPr>
            <a:picLocks noChangeAspect="1"/>
          </p:cNvPicPr>
          <p:nvPr/>
        </p:nvPicPr>
        <p:blipFill>
          <a:blip r:embed="rId3"/>
          <a:stretch>
            <a:fillRect/>
          </a:stretch>
        </p:blipFill>
        <p:spPr>
          <a:xfrm>
            <a:off x="4077335" y="930910"/>
            <a:ext cx="3062605" cy="54444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3075"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3076"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3077"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884107" y="1633712"/>
            <a:ext cx="4572000" cy="706755"/>
          </a:xfrm>
          <a:prstGeom prst="rect">
            <a:avLst/>
          </a:prstGeom>
        </p:spPr>
        <p:txBody>
          <a:bodyPr wrap="none">
            <a:spAutoFit/>
          </a:bodyPr>
          <a:lstStyle/>
          <a:p>
            <a:pPr algn="ctr"/>
            <a:r>
              <a:rPr lang="zh-CN" altLang="en-US" sz="4000" b="1" dirty="0" smtClean="0">
                <a:solidFill>
                  <a:srgbClr val="19812A"/>
                </a:solidFill>
                <a:latin typeface="华文楷体" panose="02010600040101010101" pitchFamily="2" charset="-122"/>
                <a:ea typeface="华文楷体" panose="02010600040101010101" pitchFamily="2" charset="-122"/>
              </a:rPr>
              <a:t>这个</a:t>
            </a:r>
            <a:r>
              <a:rPr lang="zh-CN" altLang="en-US" sz="4000" b="1" dirty="0">
                <a:solidFill>
                  <a:srgbClr val="19812A"/>
                </a:solidFill>
                <a:latin typeface="华文楷体" panose="02010600040101010101" pitchFamily="2" charset="-122"/>
                <a:ea typeface="华文楷体" panose="02010600040101010101" pitchFamily="2" charset="-122"/>
              </a:rPr>
              <a:t>是</a:t>
            </a:r>
            <a:r>
              <a:rPr lang="zh-CN" altLang="en-US" sz="4000" b="1" dirty="0" smtClean="0">
                <a:solidFill>
                  <a:srgbClr val="19812A"/>
                </a:solidFill>
                <a:latin typeface="华文楷体" panose="02010600040101010101" pitchFamily="2" charset="-122"/>
                <a:ea typeface="华文楷体" panose="02010600040101010101" pitchFamily="2" charset="-122"/>
              </a:rPr>
              <a:t>我们的</a:t>
            </a:r>
            <a:r>
              <a:rPr lang="en-US" altLang="zh-CN" sz="4000" b="1" dirty="0" smtClean="0">
                <a:solidFill>
                  <a:srgbClr val="19812A"/>
                </a:solidFill>
                <a:latin typeface="华文楷体" panose="02010600040101010101" pitchFamily="2" charset="-122"/>
                <a:ea typeface="华文楷体" panose="02010600040101010101" pitchFamily="2" charset="-122"/>
              </a:rPr>
              <a:t>Footer</a:t>
            </a:r>
            <a:endParaRPr lang="zh-CN" altLang="en-US" sz="4000" b="1" dirty="0">
              <a:solidFill>
                <a:srgbClr val="19812A"/>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2832735" y="2733675"/>
            <a:ext cx="6858000" cy="1104900"/>
          </a:xfrm>
          <a:prstGeom prst="rect">
            <a:avLst/>
          </a:prstGeom>
        </p:spPr>
      </p:pic>
      <p:sp>
        <p:nvSpPr>
          <p:cNvPr id="5" name="文本框 4"/>
          <p:cNvSpPr txBox="1"/>
          <p:nvPr/>
        </p:nvSpPr>
        <p:spPr>
          <a:xfrm>
            <a:off x="592455" y="3131820"/>
            <a:ext cx="1742440" cy="706755"/>
          </a:xfrm>
          <a:prstGeom prst="rect">
            <a:avLst/>
          </a:prstGeom>
          <a:noFill/>
        </p:spPr>
        <p:txBody>
          <a:bodyPr wrap="square" rtlCol="0">
            <a:spAutoFit/>
          </a:bodyPr>
          <a:p>
            <a:r>
              <a:rPr lang="zh-CN" altLang="en-US" sz="4000" b="1" dirty="0" smtClean="0">
                <a:solidFill>
                  <a:srgbClr val="19812A"/>
                </a:solidFill>
                <a:latin typeface="华文楷体" panose="02010600040101010101" pitchFamily="2" charset="-122"/>
                <a:ea typeface="华文楷体" panose="02010600040101010101" pitchFamily="2" charset="-122"/>
              </a:rPr>
              <a:t>教师端：</a:t>
            </a:r>
            <a:endParaRPr lang="zh-CN" altLang="en-US" sz="4000" b="1" dirty="0" smtClean="0">
              <a:solidFill>
                <a:srgbClr val="19812A"/>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592455" y="4993640"/>
            <a:ext cx="1742440" cy="706755"/>
          </a:xfrm>
          <a:prstGeom prst="rect">
            <a:avLst/>
          </a:prstGeom>
          <a:noFill/>
        </p:spPr>
        <p:txBody>
          <a:bodyPr wrap="square" rtlCol="0">
            <a:spAutoFit/>
          </a:bodyPr>
          <a:p>
            <a:r>
              <a:rPr lang="zh-CN" altLang="en-US" sz="4000" b="1" dirty="0" smtClean="0">
                <a:solidFill>
                  <a:srgbClr val="19812A"/>
                </a:solidFill>
                <a:latin typeface="华文楷体" panose="02010600040101010101" pitchFamily="2" charset="-122"/>
                <a:ea typeface="华文楷体" panose="02010600040101010101" pitchFamily="2" charset="-122"/>
              </a:rPr>
              <a:t>学生</a:t>
            </a:r>
            <a:r>
              <a:rPr lang="zh-CN" altLang="en-US" sz="4000" b="1" dirty="0" smtClean="0">
                <a:solidFill>
                  <a:srgbClr val="19812A"/>
                </a:solidFill>
                <a:latin typeface="华文楷体" panose="02010600040101010101" pitchFamily="2" charset="-122"/>
                <a:ea typeface="华文楷体" panose="02010600040101010101" pitchFamily="2" charset="-122"/>
              </a:rPr>
              <a:t>端：</a:t>
            </a:r>
            <a:endParaRPr lang="zh-CN" altLang="en-US" sz="4000" b="1" dirty="0" smtClean="0">
              <a:solidFill>
                <a:srgbClr val="19812A"/>
              </a:solidFill>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3"/>
          <a:stretch>
            <a:fillRect/>
          </a:stretch>
        </p:blipFill>
        <p:spPr>
          <a:xfrm>
            <a:off x="2832735" y="4595495"/>
            <a:ext cx="6858000" cy="11049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35" y="0"/>
            <a:ext cx="6865620" cy="6858000"/>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rtlCol="0" anchor="ctr"/>
          <a:p>
            <a:pPr algn="ctr"/>
            <a:endParaRPr lang="zh-CN" altLang="en-US"/>
          </a:p>
        </p:txBody>
      </p:sp>
      <p:sp>
        <p:nvSpPr>
          <p:cNvPr id="8195"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8196"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8197"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8198"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1800">
                <a:solidFill>
                  <a:prstClr val="black"/>
                </a:solidFill>
                <a:latin typeface="微软雅黑" panose="020B0503020204020204" pitchFamily="34" charset="-122"/>
                <a:ea typeface="微软雅黑" panose="020B0503020204020204" pitchFamily="34" charset="-122"/>
              </a:rPr>
              <a:t>点击添加文本</a:t>
            </a: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8199" name="矩形 6"/>
          <p:cNvSpPr>
            <a:spLocks noChangeArrowheads="1"/>
          </p:cNvSpPr>
          <p:nvPr/>
        </p:nvSpPr>
        <p:spPr bwMode="auto">
          <a:xfrm>
            <a:off x="751524" y="285751"/>
            <a:ext cx="24872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None/>
            </a:pPr>
            <a:r>
              <a:rPr lang="zh-CN" altLang="en-US" sz="2800" dirty="0" smtClean="0">
                <a:solidFill>
                  <a:srgbClr val="45624A"/>
                </a:solidFill>
                <a:latin typeface="微软雅黑" panose="020B0503020204020204" pitchFamily="34" charset="-122"/>
                <a:ea typeface="微软雅黑" panose="020B0503020204020204" pitchFamily="34" charset="-122"/>
              </a:rPr>
              <a:t>打开</a:t>
            </a:r>
            <a:r>
              <a:rPr lang="en-US" altLang="zh-CN" sz="3600" dirty="0" smtClean="0">
                <a:solidFill>
                  <a:srgbClr val="45624A"/>
                </a:solidFill>
                <a:latin typeface="微软雅黑" panose="020B0503020204020204" pitchFamily="34" charset="-122"/>
                <a:ea typeface="微软雅黑" panose="020B0503020204020204" pitchFamily="34" charset="-122"/>
              </a:rPr>
              <a:t>APP</a:t>
            </a:r>
            <a:r>
              <a:rPr lang="zh-CN" altLang="en-US" sz="2800" dirty="0" smtClean="0">
                <a:solidFill>
                  <a:srgbClr val="45624A"/>
                </a:solidFill>
                <a:latin typeface="微软雅黑" panose="020B0503020204020204" pitchFamily="34" charset="-122"/>
                <a:ea typeface="微软雅黑" panose="020B0503020204020204" pitchFamily="34" charset="-122"/>
              </a:rPr>
              <a:t>首页</a:t>
            </a:r>
            <a:endParaRPr lang="zh-CN" altLang="en-US" sz="2800" dirty="0">
              <a:solidFill>
                <a:srgbClr val="45624A"/>
              </a:solidFill>
              <a:latin typeface="微软雅黑" panose="020B0503020204020204" pitchFamily="34" charset="-122"/>
              <a:ea typeface="微软雅黑" panose="020B0503020204020204" pitchFamily="34" charset="-122"/>
            </a:endParaRPr>
          </a:p>
        </p:txBody>
      </p:sp>
      <p:grpSp>
        <p:nvGrpSpPr>
          <p:cNvPr id="13" name="Group 2"/>
          <p:cNvGrpSpPr/>
          <p:nvPr/>
        </p:nvGrpSpPr>
        <p:grpSpPr bwMode="auto">
          <a:xfrm>
            <a:off x="7011774" y="1864208"/>
            <a:ext cx="4882143" cy="3672408"/>
            <a:chOff x="1701" y="981"/>
            <a:chExt cx="3901" cy="1315"/>
          </a:xfrm>
          <a:solidFill>
            <a:srgbClr val="45624A"/>
          </a:solidFill>
        </p:grpSpPr>
        <p:sp>
          <p:nvSpPr>
            <p:cNvPr id="16" name="Rektangel 3"/>
            <p:cNvSpPr/>
            <p:nvPr/>
          </p:nvSpPr>
          <p:spPr>
            <a:xfrm>
              <a:off x="1704" y="983"/>
              <a:ext cx="3896" cy="1311"/>
            </a:xfrm>
            <a:prstGeom prst="rect">
              <a:avLst/>
            </a:prstGeom>
            <a:grpFill/>
            <a:ln w="25400" cap="flat" cmpd="sng" algn="ctr">
              <a:noFill/>
              <a:prstDash val="solid"/>
            </a:ln>
            <a:effectLst>
              <a:softEdge rad="63500"/>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solidFill>
                  <a:srgbClr val="FFFFFF"/>
                </a:solidFill>
                <a:latin typeface="Calibri" panose="020F0502020204030204" pitchFamily="34" charset="0"/>
                <a:ea typeface="MS PGothic" panose="020B0600070205080204" pitchFamily="34" charset="-128"/>
              </a:endParaRPr>
            </a:p>
          </p:txBody>
        </p:sp>
        <p:sp>
          <p:nvSpPr>
            <p:cNvPr id="17" name="Rectangle 6"/>
            <p:cNvSpPr>
              <a:spLocks noChangeArrowheads="1"/>
            </p:cNvSpPr>
            <p:nvPr/>
          </p:nvSpPr>
          <p:spPr bwMode="auto">
            <a:xfrm>
              <a:off x="1701" y="981"/>
              <a:ext cx="3855" cy="1270"/>
            </a:xfrm>
            <a:prstGeom prst="rect">
              <a:avLst/>
            </a:prstGeom>
            <a:grpFill/>
            <a:ln w="9525">
              <a:noFill/>
              <a:miter lim="800000"/>
            </a:ln>
          </p:spPr>
          <p:txBody>
            <a:bodyPr wrap="none" anchor="ctr"/>
            <a:lstStyle/>
            <a:p>
              <a:pPr eaLnBrk="1" hangingPunct="1">
                <a:defRPr/>
              </a:pPr>
              <a:endParaRPr lang="zh-CN" altLang="en-US" dirty="0">
                <a:solidFill>
                  <a:schemeClr val="bg1"/>
                </a:solidFill>
              </a:endParaRPr>
            </a:p>
          </p:txBody>
        </p:sp>
      </p:grpSp>
      <p:sp>
        <p:nvSpPr>
          <p:cNvPr id="5" name="矩形 4"/>
          <p:cNvSpPr/>
          <p:nvPr/>
        </p:nvSpPr>
        <p:spPr>
          <a:xfrm>
            <a:off x="7190740" y="2247265"/>
            <a:ext cx="4377055" cy="2553335"/>
          </a:xfrm>
          <a:prstGeom prst="rect">
            <a:avLst/>
          </a:prstGeom>
        </p:spPr>
        <p:txBody>
          <a:bodyPr wrap="square">
            <a:spAutoFit/>
          </a:bodyPr>
          <a:lstStyle/>
          <a:p>
            <a:pPr fontAlgn="base">
              <a:spcBef>
                <a:spcPct val="0"/>
              </a:spcBef>
              <a:spcAft>
                <a:spcPct val="0"/>
              </a:spcAft>
              <a:buNone/>
            </a:pPr>
            <a:r>
              <a:rPr lang="zh-CN" altLang="en-US" sz="2000" dirty="0">
                <a:solidFill>
                  <a:schemeClr val="bg1"/>
                </a:solidFill>
                <a:latin typeface="微软雅黑" panose="020B0503020204020204" pitchFamily="34" charset="-122"/>
                <a:ea typeface="微软雅黑" panose="020B0503020204020204" pitchFamily="34" charset="-122"/>
              </a:rPr>
              <a:t>打开</a:t>
            </a:r>
            <a:r>
              <a:rPr lang="en-US" altLang="zh-CN" sz="2000" dirty="0">
                <a:solidFill>
                  <a:schemeClr val="bg1"/>
                </a:solidFill>
                <a:latin typeface="微软雅黑" panose="020B0503020204020204" pitchFamily="34" charset="-122"/>
                <a:ea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rPr>
              <a:t>后就可以看到如图界面，可以</a:t>
            </a:r>
            <a:r>
              <a:rPr lang="zh-CN" altLang="en-US" sz="2000" dirty="0" smtClean="0">
                <a:solidFill>
                  <a:schemeClr val="bg1"/>
                </a:solidFill>
                <a:latin typeface="微软雅黑" panose="020B0503020204020204" pitchFamily="34" charset="-122"/>
                <a:ea typeface="微软雅黑" panose="020B0503020204020204" pitchFamily="34" charset="-122"/>
              </a:rPr>
              <a:t>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fontAlgn="base">
              <a:spcBef>
                <a:spcPct val="0"/>
              </a:spcBef>
              <a:spcAft>
                <a:spcPct val="0"/>
              </a:spcAft>
              <a:buNone/>
            </a:pPr>
            <a:r>
              <a:rPr lang="zh-CN" altLang="en-US" sz="2000" dirty="0" smtClean="0">
                <a:solidFill>
                  <a:schemeClr val="bg1"/>
                </a:solidFill>
                <a:latin typeface="微软雅黑" panose="020B0503020204020204" pitchFamily="34" charset="-122"/>
                <a:ea typeface="微软雅黑" panose="020B0503020204020204" pitchFamily="34" charset="-122"/>
              </a:rPr>
              <a:t>到，教师端和学生端都可以查看课表和请假，都可以查看发布的通知，教师端还可以查看学生的签到记录，设置钱到手势。学生端可以查看自己的签到记录，通过下方导航栏可以选择打卡签到方式。</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1840" y="1149985"/>
            <a:ext cx="1840865" cy="460375"/>
          </a:xfrm>
          <a:prstGeom prst="rect">
            <a:avLst/>
          </a:prstGeom>
          <a:noFill/>
        </p:spPr>
        <p:txBody>
          <a:bodyPr wrap="square" rtlCol="0">
            <a:spAutoFit/>
          </a:bodyPr>
          <a:p>
            <a:r>
              <a:rPr lang="zh-CN" altLang="en-US" sz="2400"/>
              <a:t>教师端：</a:t>
            </a:r>
            <a:endParaRPr lang="zh-CN" altLang="en-US" sz="2400"/>
          </a:p>
        </p:txBody>
      </p:sp>
      <p:sp>
        <p:nvSpPr>
          <p:cNvPr id="6" name="文本框 5"/>
          <p:cNvSpPr txBox="1"/>
          <p:nvPr/>
        </p:nvSpPr>
        <p:spPr>
          <a:xfrm>
            <a:off x="3757295" y="1149985"/>
            <a:ext cx="1432560" cy="460375"/>
          </a:xfrm>
          <a:prstGeom prst="rect">
            <a:avLst/>
          </a:prstGeom>
          <a:noFill/>
        </p:spPr>
        <p:txBody>
          <a:bodyPr wrap="square" rtlCol="0">
            <a:spAutoFit/>
          </a:bodyPr>
          <a:p>
            <a:r>
              <a:rPr lang="zh-CN" altLang="en-US" sz="2400"/>
              <a:t>学生端：</a:t>
            </a:r>
            <a:endParaRPr lang="zh-CN" altLang="en-US" sz="2400"/>
          </a:p>
        </p:txBody>
      </p:sp>
      <p:pic>
        <p:nvPicPr>
          <p:cNvPr id="8" name="图片 7" descr="7F84A34FB73FE3512A2B374D7E5AB874"/>
          <p:cNvPicPr>
            <a:picLocks noChangeAspect="1"/>
          </p:cNvPicPr>
          <p:nvPr/>
        </p:nvPicPr>
        <p:blipFill>
          <a:blip r:embed="rId1"/>
          <a:stretch>
            <a:fillRect/>
          </a:stretch>
        </p:blipFill>
        <p:spPr>
          <a:xfrm>
            <a:off x="659130" y="1753870"/>
            <a:ext cx="2562860" cy="4557395"/>
          </a:xfrm>
          <a:prstGeom prst="rect">
            <a:avLst/>
          </a:prstGeom>
        </p:spPr>
      </p:pic>
      <p:pic>
        <p:nvPicPr>
          <p:cNvPr id="10" name="图片 9" descr="C7979F63F75771497DF79EBCD2EE98B2"/>
          <p:cNvPicPr>
            <a:picLocks noChangeAspect="1"/>
          </p:cNvPicPr>
          <p:nvPr/>
        </p:nvPicPr>
        <p:blipFill>
          <a:blip r:embed="rId2"/>
          <a:stretch>
            <a:fillRect/>
          </a:stretch>
        </p:blipFill>
        <p:spPr>
          <a:xfrm>
            <a:off x="3999865" y="1753870"/>
            <a:ext cx="2562860" cy="45580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35" y="635"/>
            <a:ext cx="6663055" cy="6857365"/>
          </a:xfrm>
          <a:prstGeom prst="rect">
            <a:avLst/>
          </a:prstGeom>
          <a:solidFill>
            <a:schemeClr val="bg1">
              <a:lumMod val="85000"/>
            </a:schemeClr>
          </a:solidFill>
          <a:ln>
            <a:noFill/>
          </a:ln>
          <a:effectLst/>
        </p:spPr>
        <p:style>
          <a:lnRef idx="1">
            <a:schemeClr val="dk1"/>
          </a:lnRef>
          <a:fillRef idx="2">
            <a:schemeClr val="dk1"/>
          </a:fillRef>
          <a:effectRef idx="1">
            <a:schemeClr val="dk1"/>
          </a:effectRef>
          <a:fontRef idx="minor">
            <a:schemeClr val="dk1"/>
          </a:fontRef>
        </p:style>
        <p:txBody>
          <a:bodyPr rtlCol="0" anchor="ctr"/>
          <a:p>
            <a:pPr algn="ctr"/>
            <a:endParaRPr lang="zh-CN" altLang="en-US"/>
          </a:p>
        </p:txBody>
      </p:sp>
      <p:sp>
        <p:nvSpPr>
          <p:cNvPr id="8195"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6"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7"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8"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9" name="矩形 6"/>
          <p:cNvSpPr>
            <a:spLocks noChangeArrowheads="1"/>
          </p:cNvSpPr>
          <p:nvPr/>
        </p:nvSpPr>
        <p:spPr bwMode="auto">
          <a:xfrm>
            <a:off x="930594" y="316231"/>
            <a:ext cx="1554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dirty="0" smtClean="0">
                <a:ln>
                  <a:noFill/>
                </a:ln>
                <a:solidFill>
                  <a:srgbClr val="45624A"/>
                </a:solidFill>
                <a:effectLst/>
                <a:uLnTx/>
                <a:uFillTx/>
                <a:latin typeface="微软雅黑" panose="020B0503020204020204" pitchFamily="34" charset="-122"/>
                <a:ea typeface="微软雅黑" panose="020B0503020204020204" pitchFamily="34" charset="-122"/>
                <a:cs typeface="+mn-cs"/>
              </a:rPr>
              <a:t>课程表</a:t>
            </a:r>
            <a:endParaRPr kumimoji="0" lang="zh-CN" altLang="en-US" sz="2800" b="0" i="0" u="none" strike="noStrike" kern="1200" cap="none" spc="0" normalizeH="0" baseline="0" noProof="0" dirty="0" smtClean="0">
              <a:ln>
                <a:noFill/>
              </a:ln>
              <a:solidFill>
                <a:srgbClr val="45624A"/>
              </a:solidFill>
              <a:effectLst/>
              <a:uLnTx/>
              <a:uFillTx/>
              <a:latin typeface="微软雅黑" panose="020B0503020204020204" pitchFamily="34" charset="-122"/>
              <a:ea typeface="微软雅黑" panose="020B0503020204020204" pitchFamily="34" charset="-122"/>
              <a:cs typeface="+mn-cs"/>
            </a:endParaRPr>
          </a:p>
        </p:txBody>
      </p:sp>
      <p:grpSp>
        <p:nvGrpSpPr>
          <p:cNvPr id="13" name="Group 2"/>
          <p:cNvGrpSpPr/>
          <p:nvPr/>
        </p:nvGrpSpPr>
        <p:grpSpPr bwMode="auto">
          <a:xfrm>
            <a:off x="6907634" y="1796898"/>
            <a:ext cx="4882143" cy="2393605"/>
            <a:chOff x="1701" y="981"/>
            <a:chExt cx="3901" cy="1315"/>
          </a:xfrm>
          <a:solidFill>
            <a:srgbClr val="45624A"/>
          </a:solidFill>
        </p:grpSpPr>
        <p:sp>
          <p:nvSpPr>
            <p:cNvPr id="16" name="Rektangel 3"/>
            <p:cNvSpPr/>
            <p:nvPr/>
          </p:nvSpPr>
          <p:spPr>
            <a:xfrm>
              <a:off x="1704" y="983"/>
              <a:ext cx="3896" cy="1311"/>
            </a:xfrm>
            <a:prstGeom prst="rect">
              <a:avLst/>
            </a:prstGeom>
            <a:grpFill/>
            <a:ln w="25400" cap="flat" cmpd="sng" algn="ctr">
              <a:noFill/>
              <a:prstDash val="solid"/>
            </a:ln>
            <a:effectLst>
              <a:softEdge rad="63500"/>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7" name="Rectangle 6"/>
            <p:cNvSpPr>
              <a:spLocks noChangeArrowheads="1"/>
            </p:cNvSpPr>
            <p:nvPr/>
          </p:nvSpPr>
          <p:spPr bwMode="auto">
            <a:xfrm>
              <a:off x="1701" y="981"/>
              <a:ext cx="3855" cy="1270"/>
            </a:xfrm>
            <a:prstGeom prst="rect">
              <a:avLst/>
            </a:prstGeom>
            <a:grpFill/>
            <a:ln w="9525">
              <a:no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矩形 4"/>
          <p:cNvSpPr/>
          <p:nvPr/>
        </p:nvSpPr>
        <p:spPr>
          <a:xfrm>
            <a:off x="6984365" y="2353310"/>
            <a:ext cx="4671060" cy="11988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学生端和教师端都可以</a:t>
            </a: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点击首页的</a:t>
            </a: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我的课表</a:t>
            </a: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，查看自己所在学期的课表，点击第一周选择周次可进行周次选择，同时可根据学校安排设置第几周为当前周。</a:t>
            </a:r>
            <a:endPar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344805" y="1015365"/>
            <a:ext cx="2868295" cy="4961255"/>
          </a:xfrm>
          <a:prstGeom prst="rect">
            <a:avLst/>
          </a:prstGeom>
        </p:spPr>
      </p:pic>
      <p:pic>
        <p:nvPicPr>
          <p:cNvPr id="4" name="图片 3" descr="D5642055E5015C4F2B5DEACC1FDECF31"/>
          <p:cNvPicPr>
            <a:picLocks noChangeAspect="1"/>
          </p:cNvPicPr>
          <p:nvPr/>
        </p:nvPicPr>
        <p:blipFill>
          <a:blip r:embed="rId2"/>
          <a:stretch>
            <a:fillRect/>
          </a:stretch>
        </p:blipFill>
        <p:spPr>
          <a:xfrm>
            <a:off x="3567430" y="1017270"/>
            <a:ext cx="2788920" cy="49593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5" hidden="1"/>
          <p:cNvSpPr txBox="1">
            <a:spLocks noChangeArrowheads="1"/>
          </p:cNvSpPr>
          <p:nvPr/>
        </p:nvSpPr>
        <p:spPr bwMode="auto">
          <a:xfrm>
            <a:off x="3463925" y="1954214"/>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6" name="矩形 6" hidden="1"/>
          <p:cNvSpPr>
            <a:spLocks noChangeArrowheads="1"/>
          </p:cNvSpPr>
          <p:nvPr/>
        </p:nvSpPr>
        <p:spPr bwMode="auto">
          <a:xfrm>
            <a:off x="3463926" y="3025776"/>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7" name="矩形 7" hidden="1"/>
          <p:cNvSpPr>
            <a:spLocks noChangeArrowheads="1"/>
          </p:cNvSpPr>
          <p:nvPr/>
        </p:nvSpPr>
        <p:spPr bwMode="auto">
          <a:xfrm>
            <a:off x="3535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8" name="矩形 8" hidden="1"/>
          <p:cNvSpPr>
            <a:spLocks noChangeArrowheads="1"/>
          </p:cNvSpPr>
          <p:nvPr/>
        </p:nvSpPr>
        <p:spPr bwMode="auto">
          <a:xfrm>
            <a:off x="3535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点击添加文本</a:t>
            </a:r>
            <a:endPar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99" name="矩形 6"/>
          <p:cNvSpPr>
            <a:spLocks noChangeArrowheads="1"/>
          </p:cNvSpPr>
          <p:nvPr/>
        </p:nvSpPr>
        <p:spPr bwMode="auto">
          <a:xfrm>
            <a:off x="1141730" y="270510"/>
            <a:ext cx="223901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600" dirty="0" smtClean="0">
                <a:solidFill>
                  <a:srgbClr val="45624A"/>
                </a:solidFill>
                <a:latin typeface="微软雅黑" panose="020B0503020204020204" pitchFamily="34" charset="-122"/>
                <a:ea typeface="微软雅黑" panose="020B0503020204020204" pitchFamily="34" charset="-122"/>
              </a:rPr>
              <a:t>我要请假</a:t>
            </a:r>
            <a:endParaRPr lang="zh-CN" altLang="en-US" sz="3600" dirty="0" smtClean="0">
              <a:solidFill>
                <a:srgbClr val="45624A"/>
              </a:solidFill>
              <a:latin typeface="微软雅黑" panose="020B0503020204020204" pitchFamily="34" charset="-122"/>
              <a:ea typeface="微软雅黑" panose="020B0503020204020204" pitchFamily="34" charset="-122"/>
            </a:endParaRPr>
          </a:p>
        </p:txBody>
      </p:sp>
      <p:grpSp>
        <p:nvGrpSpPr>
          <p:cNvPr id="13" name="Group 2"/>
          <p:cNvGrpSpPr/>
          <p:nvPr/>
        </p:nvGrpSpPr>
        <p:grpSpPr bwMode="auto">
          <a:xfrm>
            <a:off x="6642697" y="2437981"/>
            <a:ext cx="4882143" cy="1836204"/>
            <a:chOff x="1701" y="981"/>
            <a:chExt cx="3901" cy="1315"/>
          </a:xfrm>
          <a:solidFill>
            <a:srgbClr val="45624A"/>
          </a:solidFill>
        </p:grpSpPr>
        <p:sp>
          <p:nvSpPr>
            <p:cNvPr id="16" name="Rektangel 3"/>
            <p:cNvSpPr/>
            <p:nvPr/>
          </p:nvSpPr>
          <p:spPr>
            <a:xfrm>
              <a:off x="1704" y="983"/>
              <a:ext cx="3896" cy="1311"/>
            </a:xfrm>
            <a:prstGeom prst="rect">
              <a:avLst/>
            </a:prstGeom>
            <a:grpFill/>
            <a:ln w="25400" cap="flat" cmpd="sng" algn="ctr">
              <a:noFill/>
              <a:prstDash val="solid"/>
            </a:ln>
            <a:effectLst>
              <a:softEdge rad="63500"/>
            </a:effectLst>
          </p:spPr>
          <p:txBody>
            <a:bodyPr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7" name="Rectangle 6"/>
            <p:cNvSpPr>
              <a:spLocks noChangeArrowheads="1"/>
            </p:cNvSpPr>
            <p:nvPr/>
          </p:nvSpPr>
          <p:spPr bwMode="auto">
            <a:xfrm>
              <a:off x="1701" y="981"/>
              <a:ext cx="3855" cy="1270"/>
            </a:xfrm>
            <a:prstGeom prst="rect">
              <a:avLst/>
            </a:prstGeom>
            <a:grpFill/>
            <a:ln w="9525">
              <a:no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矩形 4"/>
          <p:cNvSpPr/>
          <p:nvPr/>
        </p:nvSpPr>
        <p:spPr>
          <a:xfrm>
            <a:off x="6965315" y="3001645"/>
            <a:ext cx="4179570" cy="64516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教师和学生都可以点击首页</a:t>
            </a: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我要请假</a:t>
            </a: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，填写请假申请信息，进行请假。</a:t>
            </a:r>
            <a:endPar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1632585" y="1006475"/>
            <a:ext cx="2912110" cy="534289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5840,&quot;width&quot;:8910}"/>
</p:tagLst>
</file>

<file path=ppt/tags/tag2.xml><?xml version="1.0" encoding="utf-8"?>
<p:tagLst xmlns:p="http://schemas.openxmlformats.org/presentationml/2006/main">
  <p:tag name="KSO_WM_UNIT_PLACING_PICTURE_USER_VIEWPORT" val="{&quot;height&quot;:15840,&quot;width&quot;:89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Words>
  <Application>WPS 演示</Application>
  <PresentationFormat>宽屏</PresentationFormat>
  <Paragraphs>168</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19</vt:i4>
      </vt:variant>
    </vt:vector>
  </HeadingPairs>
  <TitlesOfParts>
    <vt:vector size="39" baseType="lpstr">
      <vt:lpstr>Arial</vt:lpstr>
      <vt:lpstr>宋体</vt:lpstr>
      <vt:lpstr>Wingdings</vt:lpstr>
      <vt:lpstr>Calibri</vt:lpstr>
      <vt:lpstr>Roboto Bold</vt:lpstr>
      <vt:lpstr>AMGDT</vt:lpstr>
      <vt:lpstr>Roboto Regular</vt:lpstr>
      <vt:lpstr>楷体</vt:lpstr>
      <vt:lpstr>Calibri</vt:lpstr>
      <vt:lpstr>微软雅黑</vt:lpstr>
      <vt:lpstr>华文楷体</vt:lpstr>
      <vt:lpstr>MS PGothic</vt:lpstr>
      <vt:lpstr>Arial Unicode MS</vt:lpstr>
      <vt:lpstr>Office 主题</vt:lpstr>
      <vt:lpstr>1_Office 主题</vt:lpstr>
      <vt:lpstr>2_Office 主题</vt:lpstr>
      <vt:lpstr>3_Office 主题</vt:lpstr>
      <vt:lpstr>4_Office 主题</vt:lpstr>
      <vt:lpstr>5_Office 主题</vt:lpstr>
      <vt:lpstr>6_Office 主题</vt:lpstr>
      <vt:lpstr>PowerPoint 演示文稿</vt:lpstr>
      <vt:lpstr>PowerPoint 演示文稿</vt:lpstr>
      <vt:lpstr>APP首页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贻慧</cp:lastModifiedBy>
  <cp:revision>13</cp:revision>
  <dcterms:created xsi:type="dcterms:W3CDTF">2019-06-16T04:34:00Z</dcterms:created>
  <dcterms:modified xsi:type="dcterms:W3CDTF">2020-09-29T13:44:17Z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