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8" r:id="rId10"/>
    <p:sldId id="262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60"/>
  </p:normalViewPr>
  <p:slideViewPr>
    <p:cSldViewPr>
      <p:cViewPr>
        <p:scale>
          <a:sx n="66" d="100"/>
          <a:sy n="66" d="100"/>
        </p:scale>
        <p:origin x="-63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854AB-C38C-41DA-BE6B-34C2FDB6F45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459B30-E6F5-49D7-BDB6-FA386965FDB1}">
      <dgm:prSet/>
      <dgm:spPr/>
      <dgm:t>
        <a:bodyPr/>
        <a:lstStyle/>
        <a:p>
          <a:pPr rtl="0"/>
          <a:r>
            <a:rPr lang="en-US" b="0" i="0" baseline="0" dirty="0" smtClean="0"/>
            <a:t>Realm of the Mad God</a:t>
          </a:r>
          <a:endParaRPr lang="en-US" dirty="0"/>
        </a:p>
      </dgm:t>
    </dgm:pt>
    <dgm:pt modelId="{994B87AA-316E-41AA-8BC6-9C285B2D2097}" type="parTrans" cxnId="{72D3A5A7-D55E-407F-823D-72D6CC8AEE2C}">
      <dgm:prSet/>
      <dgm:spPr/>
      <dgm:t>
        <a:bodyPr/>
        <a:lstStyle/>
        <a:p>
          <a:endParaRPr lang="en-US"/>
        </a:p>
      </dgm:t>
    </dgm:pt>
    <dgm:pt modelId="{CB997FDE-30C0-4A35-B70F-85EBECD7EEB1}" type="sibTrans" cxnId="{72D3A5A7-D55E-407F-823D-72D6CC8AEE2C}">
      <dgm:prSet/>
      <dgm:spPr/>
      <dgm:t>
        <a:bodyPr/>
        <a:lstStyle/>
        <a:p>
          <a:endParaRPr lang="en-US"/>
        </a:p>
      </dgm:t>
    </dgm:pt>
    <dgm:pt modelId="{E8C09E78-00A6-49AC-8D36-ECCCBD8772CF}">
      <dgm:prSet/>
      <dgm:spPr/>
      <dgm:t>
        <a:bodyPr/>
        <a:lstStyle/>
        <a:p>
          <a:pPr rtl="0"/>
          <a:r>
            <a:rPr lang="en-US" b="0" i="0" baseline="0" dirty="0" smtClean="0"/>
            <a:t>Advantages: online multiplayer, open world</a:t>
          </a:r>
          <a:endParaRPr lang="en-US" dirty="0"/>
        </a:p>
      </dgm:t>
    </dgm:pt>
    <dgm:pt modelId="{E1F23D4C-0639-46AF-A86B-48600CF15D23}" type="parTrans" cxnId="{26480D66-6662-47C6-8C37-0403063B0772}">
      <dgm:prSet/>
      <dgm:spPr/>
      <dgm:t>
        <a:bodyPr/>
        <a:lstStyle/>
        <a:p>
          <a:endParaRPr lang="en-US"/>
        </a:p>
      </dgm:t>
    </dgm:pt>
    <dgm:pt modelId="{A067659D-B8BB-48FE-A81D-BF4C552B398F}" type="sibTrans" cxnId="{26480D66-6662-47C6-8C37-0403063B0772}">
      <dgm:prSet/>
      <dgm:spPr/>
      <dgm:t>
        <a:bodyPr/>
        <a:lstStyle/>
        <a:p>
          <a:endParaRPr lang="en-US"/>
        </a:p>
      </dgm:t>
    </dgm:pt>
    <dgm:pt modelId="{2378B449-C0D0-41A9-8E06-E0B3EB811EF7}">
      <dgm:prSet/>
      <dgm:spPr/>
      <dgm:t>
        <a:bodyPr/>
        <a:lstStyle/>
        <a:p>
          <a:pPr rtl="0"/>
          <a:r>
            <a:rPr lang="en-US" b="0" i="0" baseline="0" dirty="0" smtClean="0"/>
            <a:t>Disadvantages: very clustered</a:t>
          </a:r>
          <a:endParaRPr lang="en-US" dirty="0"/>
        </a:p>
      </dgm:t>
    </dgm:pt>
    <dgm:pt modelId="{EA3083D6-C46F-42E9-8908-AA864D9ECA4D}" type="parTrans" cxnId="{D462328E-0741-49EA-BC85-85394F882326}">
      <dgm:prSet/>
      <dgm:spPr/>
      <dgm:t>
        <a:bodyPr/>
        <a:lstStyle/>
        <a:p>
          <a:endParaRPr lang="en-US"/>
        </a:p>
      </dgm:t>
    </dgm:pt>
    <dgm:pt modelId="{FD425FD4-82FC-451F-AF16-AC650E74AC2A}" type="sibTrans" cxnId="{D462328E-0741-49EA-BC85-85394F882326}">
      <dgm:prSet/>
      <dgm:spPr/>
      <dgm:t>
        <a:bodyPr/>
        <a:lstStyle/>
        <a:p>
          <a:endParaRPr lang="en-US"/>
        </a:p>
      </dgm:t>
    </dgm:pt>
    <dgm:pt modelId="{FC9879DA-D17F-48F3-BCE9-95453C6CA569}" type="pres">
      <dgm:prSet presAssocID="{C0A854AB-C38C-41DA-BE6B-34C2FDB6F4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2E9487-C311-4B5F-A158-BA660BFF1A3F}" type="pres">
      <dgm:prSet presAssocID="{65459B30-E6F5-49D7-BDB6-FA386965FDB1}" presName="composite" presStyleCnt="0"/>
      <dgm:spPr/>
    </dgm:pt>
    <dgm:pt modelId="{6640525D-43DF-4F49-84C2-61517C854587}" type="pres">
      <dgm:prSet presAssocID="{65459B30-E6F5-49D7-BDB6-FA386965FDB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39248-1FB4-4986-8133-2E7A65080B0D}" type="pres">
      <dgm:prSet presAssocID="{65459B30-E6F5-49D7-BDB6-FA386965FDB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480D66-6662-47C6-8C37-0403063B0772}" srcId="{65459B30-E6F5-49D7-BDB6-FA386965FDB1}" destId="{E8C09E78-00A6-49AC-8D36-ECCCBD8772CF}" srcOrd="0" destOrd="0" parTransId="{E1F23D4C-0639-46AF-A86B-48600CF15D23}" sibTransId="{A067659D-B8BB-48FE-A81D-BF4C552B398F}"/>
    <dgm:cxn modelId="{026458BD-6A03-4B45-AA17-12ED0C2265BA}" type="presOf" srcId="{2378B449-C0D0-41A9-8E06-E0B3EB811EF7}" destId="{2F939248-1FB4-4986-8133-2E7A65080B0D}" srcOrd="0" destOrd="1" presId="urn:microsoft.com/office/officeart/2005/8/layout/hList1"/>
    <dgm:cxn modelId="{D462328E-0741-49EA-BC85-85394F882326}" srcId="{65459B30-E6F5-49D7-BDB6-FA386965FDB1}" destId="{2378B449-C0D0-41A9-8E06-E0B3EB811EF7}" srcOrd="1" destOrd="0" parTransId="{EA3083D6-C46F-42E9-8908-AA864D9ECA4D}" sibTransId="{FD425FD4-82FC-451F-AF16-AC650E74AC2A}"/>
    <dgm:cxn modelId="{6B89F14E-CB41-4E72-83D2-922E2C5158AE}" type="presOf" srcId="{E8C09E78-00A6-49AC-8D36-ECCCBD8772CF}" destId="{2F939248-1FB4-4986-8133-2E7A65080B0D}" srcOrd="0" destOrd="0" presId="urn:microsoft.com/office/officeart/2005/8/layout/hList1"/>
    <dgm:cxn modelId="{E5CEB327-FD73-40D4-A000-373F70B106B4}" type="presOf" srcId="{65459B30-E6F5-49D7-BDB6-FA386965FDB1}" destId="{6640525D-43DF-4F49-84C2-61517C854587}" srcOrd="0" destOrd="0" presId="urn:microsoft.com/office/officeart/2005/8/layout/hList1"/>
    <dgm:cxn modelId="{72D3A5A7-D55E-407F-823D-72D6CC8AEE2C}" srcId="{C0A854AB-C38C-41DA-BE6B-34C2FDB6F45C}" destId="{65459B30-E6F5-49D7-BDB6-FA386965FDB1}" srcOrd="0" destOrd="0" parTransId="{994B87AA-316E-41AA-8BC6-9C285B2D2097}" sibTransId="{CB997FDE-30C0-4A35-B70F-85EBECD7EEB1}"/>
    <dgm:cxn modelId="{5A7A09B5-E5D2-4F07-B381-9FBA7DD34254}" type="presOf" srcId="{C0A854AB-C38C-41DA-BE6B-34C2FDB6F45C}" destId="{FC9879DA-D17F-48F3-BCE9-95453C6CA569}" srcOrd="0" destOrd="0" presId="urn:microsoft.com/office/officeart/2005/8/layout/hList1"/>
    <dgm:cxn modelId="{624B236D-560A-4910-A1DD-301748C21A37}" type="presParOf" srcId="{FC9879DA-D17F-48F3-BCE9-95453C6CA569}" destId="{C52E9487-C311-4B5F-A158-BA660BFF1A3F}" srcOrd="0" destOrd="0" presId="urn:microsoft.com/office/officeart/2005/8/layout/hList1"/>
    <dgm:cxn modelId="{478EB26C-DE69-4550-9C8B-9A4B0C76E32A}" type="presParOf" srcId="{C52E9487-C311-4B5F-A158-BA660BFF1A3F}" destId="{6640525D-43DF-4F49-84C2-61517C854587}" srcOrd="0" destOrd="0" presId="urn:microsoft.com/office/officeart/2005/8/layout/hList1"/>
    <dgm:cxn modelId="{34B3E7CA-45C2-4049-8151-140C71360EA6}" type="presParOf" srcId="{C52E9487-C311-4B5F-A158-BA660BFF1A3F}" destId="{2F939248-1FB4-4986-8133-2E7A65080B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9E6FE3-3610-4471-ACFF-FF853ECD11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6563ED-5A23-454E-805D-B058E46A44E5}">
      <dgm:prSet custT="1"/>
      <dgm:spPr/>
      <dgm:t>
        <a:bodyPr/>
        <a:lstStyle/>
        <a:p>
          <a:pPr rtl="0"/>
          <a:r>
            <a:rPr lang="en-US" sz="2400" dirty="0" smtClean="0"/>
            <a:t>Grand Theft Auto 1 and 2</a:t>
          </a:r>
          <a:endParaRPr lang="en-US" sz="2400" dirty="0"/>
        </a:p>
      </dgm:t>
    </dgm:pt>
    <dgm:pt modelId="{935A838E-635B-4944-9123-4872E68B379D}" type="parTrans" cxnId="{8FC85FF4-5A54-462F-AD5A-7006BE06390B}">
      <dgm:prSet/>
      <dgm:spPr/>
      <dgm:t>
        <a:bodyPr/>
        <a:lstStyle/>
        <a:p>
          <a:endParaRPr lang="en-US"/>
        </a:p>
      </dgm:t>
    </dgm:pt>
    <dgm:pt modelId="{7FDCC1D4-5D3D-4772-B358-DEC981EBE0DE}" type="sibTrans" cxnId="{8FC85FF4-5A54-462F-AD5A-7006BE06390B}">
      <dgm:prSet/>
      <dgm:spPr/>
      <dgm:t>
        <a:bodyPr/>
        <a:lstStyle/>
        <a:p>
          <a:endParaRPr lang="en-US"/>
        </a:p>
      </dgm:t>
    </dgm:pt>
    <dgm:pt modelId="{B7E04F11-D8AA-448C-B5B5-0B1C5C3773A5}">
      <dgm:prSet custT="1"/>
      <dgm:spPr/>
      <dgm:t>
        <a:bodyPr/>
        <a:lstStyle/>
        <a:p>
          <a:pPr rtl="0"/>
          <a:r>
            <a:rPr lang="en-US" sz="2400" b="0" i="0" baseline="0" dirty="0" smtClean="0"/>
            <a:t>Advantages: Unique story line</a:t>
          </a:r>
          <a:endParaRPr lang="en-US" sz="2400" dirty="0"/>
        </a:p>
      </dgm:t>
    </dgm:pt>
    <dgm:pt modelId="{5C694158-FDC4-4CFE-B6DF-0B85F40CC3AD}" type="parTrans" cxnId="{4C9E7EC5-F253-43EA-8467-ED927DEAB1D3}">
      <dgm:prSet/>
      <dgm:spPr/>
      <dgm:t>
        <a:bodyPr/>
        <a:lstStyle/>
        <a:p>
          <a:endParaRPr lang="en-US"/>
        </a:p>
      </dgm:t>
    </dgm:pt>
    <dgm:pt modelId="{75DB9843-E436-43D1-B2A6-5DD33E69FC24}" type="sibTrans" cxnId="{4C9E7EC5-F253-43EA-8467-ED927DEAB1D3}">
      <dgm:prSet/>
      <dgm:spPr/>
      <dgm:t>
        <a:bodyPr/>
        <a:lstStyle/>
        <a:p>
          <a:endParaRPr lang="en-US"/>
        </a:p>
      </dgm:t>
    </dgm:pt>
    <dgm:pt modelId="{0DC849DD-32D2-4E5C-A26C-2798645DD199}">
      <dgm:prSet custT="1"/>
      <dgm:spPr/>
      <dgm:t>
        <a:bodyPr/>
        <a:lstStyle/>
        <a:p>
          <a:pPr rtl="0"/>
          <a:r>
            <a:rPr lang="en-US" sz="2400" b="0" i="0" baseline="0" dirty="0" smtClean="0"/>
            <a:t>Disadvantages: difficult to control</a:t>
          </a:r>
          <a:endParaRPr lang="en-US" sz="2400" dirty="0"/>
        </a:p>
      </dgm:t>
    </dgm:pt>
    <dgm:pt modelId="{EAC4ECF0-EC03-4542-8273-0203D3FEAB9C}" type="parTrans" cxnId="{5A8330E8-B147-4527-8F50-79D1BA9746A6}">
      <dgm:prSet/>
      <dgm:spPr/>
      <dgm:t>
        <a:bodyPr/>
        <a:lstStyle/>
        <a:p>
          <a:endParaRPr lang="en-US"/>
        </a:p>
      </dgm:t>
    </dgm:pt>
    <dgm:pt modelId="{D3A4DB38-2B8D-45D5-A3B2-66B03439B263}" type="sibTrans" cxnId="{5A8330E8-B147-4527-8F50-79D1BA9746A6}">
      <dgm:prSet/>
      <dgm:spPr/>
      <dgm:t>
        <a:bodyPr/>
        <a:lstStyle/>
        <a:p>
          <a:endParaRPr lang="en-US"/>
        </a:p>
      </dgm:t>
    </dgm:pt>
    <dgm:pt modelId="{D5F5AD13-3998-4339-8183-F040BA4B7B67}" type="pres">
      <dgm:prSet presAssocID="{3E9E6FE3-3610-4471-ACFF-FF853ECD11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AA8E29-C95B-41B6-8716-3EDCF722D590}" type="pres">
      <dgm:prSet presAssocID="{236563ED-5A23-454E-805D-B058E46A44E5}" presName="composite" presStyleCnt="0"/>
      <dgm:spPr/>
    </dgm:pt>
    <dgm:pt modelId="{A5F51A96-72B5-4A53-B584-8D575044FFCE}" type="pres">
      <dgm:prSet presAssocID="{236563ED-5A23-454E-805D-B058E46A44E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A3944-1B55-498E-ADFD-8E6640F8061E}" type="pres">
      <dgm:prSet presAssocID="{236563ED-5A23-454E-805D-B058E46A44E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467BD3-E6D9-4C78-9D0E-87970F264E27}" type="presOf" srcId="{B7E04F11-D8AA-448C-B5B5-0B1C5C3773A5}" destId="{5D0A3944-1B55-498E-ADFD-8E6640F8061E}" srcOrd="0" destOrd="0" presId="urn:microsoft.com/office/officeart/2005/8/layout/hList1"/>
    <dgm:cxn modelId="{65E4146A-D1DF-4033-89EE-A83C940D1238}" type="presOf" srcId="{3E9E6FE3-3610-4471-ACFF-FF853ECD118C}" destId="{D5F5AD13-3998-4339-8183-F040BA4B7B67}" srcOrd="0" destOrd="0" presId="urn:microsoft.com/office/officeart/2005/8/layout/hList1"/>
    <dgm:cxn modelId="{4C9E7EC5-F253-43EA-8467-ED927DEAB1D3}" srcId="{236563ED-5A23-454E-805D-B058E46A44E5}" destId="{B7E04F11-D8AA-448C-B5B5-0B1C5C3773A5}" srcOrd="0" destOrd="0" parTransId="{5C694158-FDC4-4CFE-B6DF-0B85F40CC3AD}" sibTransId="{75DB9843-E436-43D1-B2A6-5DD33E69FC24}"/>
    <dgm:cxn modelId="{FB61C065-B1BC-4BD3-B0D4-C56CBB7EADA3}" type="presOf" srcId="{236563ED-5A23-454E-805D-B058E46A44E5}" destId="{A5F51A96-72B5-4A53-B584-8D575044FFCE}" srcOrd="0" destOrd="0" presId="urn:microsoft.com/office/officeart/2005/8/layout/hList1"/>
    <dgm:cxn modelId="{8FC85FF4-5A54-462F-AD5A-7006BE06390B}" srcId="{3E9E6FE3-3610-4471-ACFF-FF853ECD118C}" destId="{236563ED-5A23-454E-805D-B058E46A44E5}" srcOrd="0" destOrd="0" parTransId="{935A838E-635B-4944-9123-4872E68B379D}" sibTransId="{7FDCC1D4-5D3D-4772-B358-DEC981EBE0DE}"/>
    <dgm:cxn modelId="{73D5795E-2586-4318-86A8-4E7B91BADC8B}" type="presOf" srcId="{0DC849DD-32D2-4E5C-A26C-2798645DD199}" destId="{5D0A3944-1B55-498E-ADFD-8E6640F8061E}" srcOrd="0" destOrd="1" presId="urn:microsoft.com/office/officeart/2005/8/layout/hList1"/>
    <dgm:cxn modelId="{5A8330E8-B147-4527-8F50-79D1BA9746A6}" srcId="{236563ED-5A23-454E-805D-B058E46A44E5}" destId="{0DC849DD-32D2-4E5C-A26C-2798645DD199}" srcOrd="1" destOrd="0" parTransId="{EAC4ECF0-EC03-4542-8273-0203D3FEAB9C}" sibTransId="{D3A4DB38-2B8D-45D5-A3B2-66B03439B263}"/>
    <dgm:cxn modelId="{E977E9E2-ADA6-4DC1-9207-94953455F505}" type="presParOf" srcId="{D5F5AD13-3998-4339-8183-F040BA4B7B67}" destId="{48AA8E29-C95B-41B6-8716-3EDCF722D590}" srcOrd="0" destOrd="0" presId="urn:microsoft.com/office/officeart/2005/8/layout/hList1"/>
    <dgm:cxn modelId="{EEAEB0FD-F577-4B8B-B35C-4DF0C7A8D255}" type="presParOf" srcId="{48AA8E29-C95B-41B6-8716-3EDCF722D590}" destId="{A5F51A96-72B5-4A53-B584-8D575044FFCE}" srcOrd="0" destOrd="0" presId="urn:microsoft.com/office/officeart/2005/8/layout/hList1"/>
    <dgm:cxn modelId="{9ACCDA87-56D6-4CFB-8476-68E1BB21BF66}" type="presParOf" srcId="{48AA8E29-C95B-41B6-8716-3EDCF722D590}" destId="{5D0A3944-1B55-498E-ADFD-8E6640F806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0525D-43DF-4F49-84C2-61517C854587}">
      <dsp:nvSpPr>
        <dsp:cNvPr id="0" name=""/>
        <dsp:cNvSpPr/>
      </dsp:nvSpPr>
      <dsp:spPr>
        <a:xfrm>
          <a:off x="0" y="69270"/>
          <a:ext cx="354173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dirty="0" smtClean="0"/>
            <a:t>Realm of the Mad God</a:t>
          </a:r>
          <a:endParaRPr lang="en-US" sz="2400" kern="1200" dirty="0"/>
        </a:p>
      </dsp:txBody>
      <dsp:txXfrm>
        <a:off x="0" y="69270"/>
        <a:ext cx="3541732" cy="691200"/>
      </dsp:txXfrm>
    </dsp:sp>
    <dsp:sp modelId="{2F939248-1FB4-4986-8133-2E7A65080B0D}">
      <dsp:nvSpPr>
        <dsp:cNvPr id="0" name=""/>
        <dsp:cNvSpPr/>
      </dsp:nvSpPr>
      <dsp:spPr>
        <a:xfrm>
          <a:off x="0" y="760470"/>
          <a:ext cx="3541732" cy="1745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baseline="0" dirty="0" smtClean="0"/>
            <a:t>Advantages: online multiplayer, open world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baseline="0" dirty="0" smtClean="0"/>
            <a:t>Disadvantages: very clustered</a:t>
          </a:r>
          <a:endParaRPr lang="en-US" sz="2400" kern="1200" dirty="0"/>
        </a:p>
      </dsp:txBody>
      <dsp:txXfrm>
        <a:off x="0" y="760470"/>
        <a:ext cx="3541732" cy="1745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51A96-72B5-4A53-B584-8D575044FFCE}">
      <dsp:nvSpPr>
        <dsp:cNvPr id="0" name=""/>
        <dsp:cNvSpPr/>
      </dsp:nvSpPr>
      <dsp:spPr>
        <a:xfrm>
          <a:off x="0" y="88"/>
          <a:ext cx="3541732" cy="537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Grand Theft Auto 1 and 2</a:t>
          </a:r>
          <a:endParaRPr lang="en-US" sz="2400" kern="1200" dirty="0"/>
        </a:p>
      </dsp:txBody>
      <dsp:txXfrm>
        <a:off x="0" y="88"/>
        <a:ext cx="3541732" cy="537258"/>
      </dsp:txXfrm>
    </dsp:sp>
    <dsp:sp modelId="{5D0A3944-1B55-498E-ADFD-8E6640F8061E}">
      <dsp:nvSpPr>
        <dsp:cNvPr id="0" name=""/>
        <dsp:cNvSpPr/>
      </dsp:nvSpPr>
      <dsp:spPr>
        <a:xfrm>
          <a:off x="0" y="537346"/>
          <a:ext cx="3541732" cy="1748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baseline="0" dirty="0" smtClean="0"/>
            <a:t>Advantages: Unique story line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baseline="0" dirty="0" smtClean="0"/>
            <a:t>Disadvantages: difficult to control</a:t>
          </a:r>
          <a:endParaRPr lang="en-US" sz="2400" kern="1200" dirty="0"/>
        </a:p>
      </dsp:txBody>
      <dsp:txXfrm>
        <a:off x="0" y="537346"/>
        <a:ext cx="3541732" cy="174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AA1B9EC-3A25-4ABB-824B-54EABA7ACE91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D519A18-AB90-4DD0-926F-3F33208FA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oling/TestProject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Matthew Gattis</a:t>
            </a:r>
          </a:p>
          <a:p>
            <a:r>
              <a:rPr lang="en-US" dirty="0" smtClean="0"/>
              <a:t>John Boling</a:t>
            </a:r>
          </a:p>
          <a:p>
            <a:r>
              <a:rPr lang="en-US" dirty="0" smtClean="0"/>
              <a:t>Randall Harper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 Pew </a:t>
            </a:r>
            <a:r>
              <a:rPr lang="en-US" dirty="0" err="1" smtClean="0"/>
              <a:t>Peww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680325" cy="35651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80960" cy="1066800"/>
          </a:xfrm>
        </p:spPr>
        <p:txBody>
          <a:bodyPr/>
          <a:lstStyle/>
          <a:p>
            <a:pPr algn="ctr"/>
            <a:r>
              <a:rPr lang="en-US" dirty="0" smtClean="0"/>
              <a:t>Architectural Model – Event-Driven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Assignments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5642"/>
              </p:ext>
            </p:extLst>
          </p:nvPr>
        </p:nvGraphicFramePr>
        <p:xfrm>
          <a:off x="228600" y="1371600"/>
          <a:ext cx="8763000" cy="518159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1515374"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</a:pPr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</a:pPr>
                      <a:r>
                        <a:rPr lang="en-US" dirty="0" smtClean="0"/>
                        <a:t>First 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</a:pPr>
                      <a:r>
                        <a:rPr lang="en-US" dirty="0" smtClean="0"/>
                        <a:t>Second 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</a:pPr>
                      <a:r>
                        <a:rPr lang="en-US" dirty="0" smtClean="0"/>
                        <a:t>Third Iteration</a:t>
                      </a:r>
                      <a:endParaRPr lang="en-US" dirty="0"/>
                    </a:p>
                  </a:txBody>
                  <a:tcPr/>
                </a:tc>
              </a:tr>
              <a:tr h="1222075">
                <a:tc>
                  <a:txBody>
                    <a:bodyPr/>
                    <a:lstStyle/>
                    <a:p>
                      <a:pPr algn="ctr">
                        <a:lnSpc>
                          <a:spcPct val="350000"/>
                        </a:lnSpc>
                      </a:pPr>
                      <a:r>
                        <a:rPr lang="en-US" dirty="0" smtClean="0"/>
                        <a:t>Matt</a:t>
                      </a:r>
                      <a:r>
                        <a:rPr lang="en-US" baseline="0" dirty="0" smtClean="0"/>
                        <a:t>hew </a:t>
                      </a:r>
                      <a:r>
                        <a:rPr lang="en-US" baseline="0" dirty="0" err="1" smtClean="0"/>
                        <a:t>Gattis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Event</a:t>
                      </a:r>
                      <a:r>
                        <a:rPr lang="en-US" sz="1600" baseline="0" dirty="0" smtClean="0"/>
                        <a:t> Manager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Environment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UML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Graphic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Score</a:t>
                      </a:r>
                      <a:r>
                        <a:rPr lang="en-US" baseline="0" dirty="0" smtClean="0"/>
                        <a:t>/Save game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Improvements</a:t>
                      </a:r>
                      <a:endParaRPr lang="en-US" dirty="0"/>
                    </a:p>
                  </a:txBody>
                  <a:tcPr/>
                </a:tc>
              </a:tr>
              <a:tr h="1222075">
                <a:tc>
                  <a:txBody>
                    <a:bodyPr/>
                    <a:lstStyle/>
                    <a:p>
                      <a:pPr algn="ctr">
                        <a:lnSpc>
                          <a:spcPct val="350000"/>
                        </a:lnSpc>
                      </a:pPr>
                      <a:r>
                        <a:rPr lang="en-US" dirty="0" smtClean="0"/>
                        <a:t>John Boling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UI Mockup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Planning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PowerPoint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Graphics Design</a:t>
                      </a:r>
                      <a:r>
                        <a:rPr lang="en-US" baseline="0" dirty="0" smtClean="0"/>
                        <a:t> and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Character Levels</a:t>
                      </a:r>
                      <a:endParaRPr lang="en-US" dirty="0"/>
                    </a:p>
                  </a:txBody>
                  <a:tcPr/>
                </a:tc>
              </a:tr>
              <a:tr h="1222075">
                <a:tc>
                  <a:txBody>
                    <a:bodyPr/>
                    <a:lstStyle/>
                    <a:p>
                      <a:pPr algn="ctr">
                        <a:lnSpc>
                          <a:spcPct val="350000"/>
                        </a:lnSpc>
                      </a:pPr>
                      <a:r>
                        <a:rPr lang="en-US" dirty="0" smtClean="0"/>
                        <a:t>Randall Harper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PowerPoint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Architectural</a:t>
                      </a:r>
                      <a:r>
                        <a:rPr lang="en-US" sz="1600" baseline="0" dirty="0" smtClean="0"/>
                        <a:t>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Bosses/Enemy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Control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Weapons/Ammo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8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We built this project for PC users, sorry if you have a Mac.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Go </a:t>
            </a:r>
            <a:r>
              <a:rPr lang="en-US" sz="2400" dirty="0"/>
              <a:t>to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github.com/Jboling/TestProject7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Download the .zip of all the project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more a more detailed installation guide, find the Installation ReadMe PowerPoint </a:t>
            </a:r>
            <a:r>
              <a:rPr lang="en-US" sz="2400" dirty="0"/>
              <a:t>on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://github.com/Jboling/TestProject7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600200"/>
            <a:ext cx="7680960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Single player survival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Health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Ammo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Enemies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Multiple weapons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Item store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Major Features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111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295400"/>
            <a:ext cx="7680960" cy="5257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R1:SPP shall have a single player survival mode</a:t>
            </a:r>
          </a:p>
          <a:p>
            <a:pPr marL="457200" lvl="1" indent="-285750"/>
            <a:r>
              <a:rPr lang="en-US" sz="2000" dirty="0" smtClean="0"/>
              <a:t>R1.1:SPP Shall have endless waves of enemies until the player 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R2:SPP shall remove health from the player’s health pool when they are hit by an enemy.</a:t>
            </a:r>
          </a:p>
          <a:p>
            <a:pPr marL="457200" lvl="1" indent="-285750"/>
            <a:r>
              <a:rPr lang="en-US" sz="2000" dirty="0" smtClean="0"/>
              <a:t>R2.1:SPP shall  have characters die when their health reaches zero.</a:t>
            </a:r>
          </a:p>
          <a:p>
            <a:pPr marL="457200" lvl="1" indent="-285750"/>
            <a:r>
              <a:rPr lang="en-US" sz="2000" dirty="0" smtClean="0"/>
              <a:t>R2.2:SPP shall have the </a:t>
            </a:r>
            <a:r>
              <a:rPr lang="en-US" sz="2000" dirty="0"/>
              <a:t>game </a:t>
            </a:r>
            <a:r>
              <a:rPr lang="en-US" sz="2000" dirty="0" smtClean="0"/>
              <a:t>end </a:t>
            </a:r>
            <a:r>
              <a:rPr lang="en-US" sz="2000" dirty="0"/>
              <a:t>when the player dies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R3:SPP shall have ammo held by the player in their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R4:SPP shall have an ammo “drop point” located on the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R5:SPP shall have enemies spawn in increasing number as a player progresses further in survival mode.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76200"/>
            <a:ext cx="7680960" cy="1066800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295400"/>
            <a:ext cx="7680960" cy="47244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R6:SPP </a:t>
            </a:r>
            <a:r>
              <a:rPr lang="en-US" sz="2400" dirty="0"/>
              <a:t>shall have enemies drop money </a:t>
            </a:r>
            <a:r>
              <a:rPr lang="en-US" sz="2400" dirty="0" smtClean="0"/>
              <a:t>for the player when killed.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R7:SPP </a:t>
            </a:r>
            <a:r>
              <a:rPr lang="en-US" sz="2400" dirty="0"/>
              <a:t>shall spawn stronger enemies, </a:t>
            </a:r>
            <a:r>
              <a:rPr lang="en-US" sz="2400" dirty="0" smtClean="0"/>
              <a:t>“Bosses</a:t>
            </a:r>
            <a:r>
              <a:rPr lang="en-US" sz="2400" dirty="0"/>
              <a:t>”, every 10 waves</a:t>
            </a:r>
            <a:r>
              <a:rPr lang="en-US" sz="2400" dirty="0" smtClean="0"/>
              <a:t>.</a:t>
            </a:r>
          </a:p>
          <a:p>
            <a:pPr marL="457200" lvl="1" indent="-285750"/>
            <a:r>
              <a:rPr lang="en-US" sz="2000" dirty="0" smtClean="0"/>
              <a:t>R7.1:SPP shall have Bosses</a:t>
            </a:r>
            <a:r>
              <a:rPr lang="en-US" sz="2000" dirty="0"/>
              <a:t>, when killed, </a:t>
            </a:r>
            <a:r>
              <a:rPr lang="en-US" sz="2000" dirty="0" smtClean="0"/>
              <a:t>drop </a:t>
            </a:r>
            <a:r>
              <a:rPr lang="en-US" sz="2000" dirty="0"/>
              <a:t>a larger loot amount than normal enemies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R8:SPP shall have an item store that will be accessible </a:t>
            </a:r>
            <a:r>
              <a:rPr lang="en-US" sz="2400" dirty="0"/>
              <a:t>at any </a:t>
            </a:r>
            <a:r>
              <a:rPr lang="en-US" sz="2400" dirty="0" smtClean="0"/>
              <a:t>time.</a:t>
            </a:r>
          </a:p>
          <a:p>
            <a:pPr marL="457200" lvl="1" indent="-285750"/>
            <a:r>
              <a:rPr lang="en-US" sz="2000" dirty="0" smtClean="0"/>
              <a:t>R8.1:SPP shall have the store contain purchasable item upgrades.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76200"/>
            <a:ext cx="7680960" cy="1066800"/>
          </a:xfrm>
        </p:spPr>
        <p:txBody>
          <a:bodyPr/>
          <a:lstStyle/>
          <a:p>
            <a:r>
              <a:rPr lang="en-US" dirty="0" smtClean="0"/>
              <a:t>Functional Requirements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game shall be graphically 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game system shall be available 99.98%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interface shall contain buttons that are easily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interface shall inform the user about current life, ammo, and total store credits.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Development Platform and system requirements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Platform: Windows </a:t>
            </a:r>
            <a:r>
              <a:rPr lang="en-US" dirty="0" smtClean="0"/>
              <a:t>XP or higher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</a:t>
            </a:r>
            <a:r>
              <a:rPr lang="en-US" dirty="0"/>
              <a:t>, at minimum, Visual Studio </a:t>
            </a:r>
            <a:r>
              <a:rPr lang="en-US" dirty="0" smtClean="0"/>
              <a:t>10.0.40219.1. Both </a:t>
            </a:r>
            <a:r>
              <a:rPr lang="en-US" dirty="0"/>
              <a:t>32-bit and 64-bit libraries will be included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you’re not using Visual Studio, simply run the .exe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30687937"/>
              </p:ext>
            </p:extLst>
          </p:nvPr>
        </p:nvGraphicFramePr>
        <p:xfrm>
          <a:off x="9099" y="1150620"/>
          <a:ext cx="3541732" cy="257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Feasibility Study – Comparison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59556868"/>
              </p:ext>
            </p:extLst>
          </p:nvPr>
        </p:nvGraphicFramePr>
        <p:xfrm>
          <a:off x="0" y="3810000"/>
          <a:ext cx="3541732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218" name="Picture 2" descr="http://i1.cdnds.net/13/37/618x354/gaming-grand-theft-auto-1-screenshot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14800" y="3733800"/>
            <a:ext cx="4191000" cy="2400671"/>
          </a:xfrm>
          <a:prstGeom prst="rect">
            <a:avLst/>
          </a:prstGeom>
          <a:noFill/>
        </p:spPr>
      </p:pic>
      <p:pic>
        <p:nvPicPr>
          <p:cNvPr id="9220" name="Picture 4" descr="http://media.pcgamer.com/files/2012/04/Realm-of-the-Mad-God-review-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114800" y="1219200"/>
            <a:ext cx="4191000" cy="2495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46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-76200"/>
            <a:ext cx="7680960" cy="1066800"/>
          </a:xfrm>
        </p:spPr>
        <p:txBody>
          <a:bodyPr/>
          <a:lstStyle/>
          <a:p>
            <a:r>
              <a:rPr lang="en-US" dirty="0" smtClean="0"/>
              <a:t>User Interface Mockup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1143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Mockup – Game Screen</a:t>
            </a:r>
            <a:endParaRPr lang="en-US" dirty="0"/>
          </a:p>
        </p:txBody>
      </p:sp>
      <p:pic>
        <p:nvPicPr>
          <p:cNvPr id="7170" name="Picture 2" descr="https://lh6.googleusercontent.com/24311F5QSWyanNCCgAj67zrGoMNn9kp_pxiHy1dcVorx93lYxCdUzT0nieU-5c0mApEhKm18dto=w1576-h6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6553200" cy="4914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49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3028</TotalTime>
  <Words>431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Mylar</vt:lpstr>
      <vt:lpstr>Shapes Pew Peww</vt:lpstr>
      <vt:lpstr>Major Features</vt:lpstr>
      <vt:lpstr>Functional Requirements</vt:lpstr>
      <vt:lpstr>Functional Requirements cont.</vt:lpstr>
      <vt:lpstr>Nonfunctional Requirements</vt:lpstr>
      <vt:lpstr>Feasibility Study</vt:lpstr>
      <vt:lpstr>Feasibility Study – Comparison</vt:lpstr>
      <vt:lpstr>User Interface Mockup</vt:lpstr>
      <vt:lpstr>UI Mockup – Game Screen</vt:lpstr>
      <vt:lpstr>Architectural Model – Event-Driven</vt:lpstr>
      <vt:lpstr>Domain Modeling</vt:lpstr>
      <vt:lpstr>Team Member Assignments</vt:lpstr>
      <vt:lpstr>Appendix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Therandy31</dc:creator>
  <cp:lastModifiedBy>Therandy31</cp:lastModifiedBy>
  <cp:revision>85</cp:revision>
  <dcterms:created xsi:type="dcterms:W3CDTF">2014-09-12T06:33:55Z</dcterms:created>
  <dcterms:modified xsi:type="dcterms:W3CDTF">2014-09-25T17:22:00Z</dcterms:modified>
</cp:coreProperties>
</file>