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72" r:id="rId5"/>
    <p:sldId id="262" r:id="rId6"/>
    <p:sldId id="284" r:id="rId7"/>
    <p:sldId id="275" r:id="rId8"/>
    <p:sldId id="277" r:id="rId9"/>
    <p:sldId id="260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ulim Park" panose="020B0604020202020204" charset="0"/>
      <p:regular r:id="rId17"/>
      <p:bold r:id="rId18"/>
      <p:italic r:id="rId19"/>
      <p:boldItalic r:id="rId20"/>
    </p:embeddedFont>
    <p:embeddedFont>
      <p:font typeface="Kulim Park Light" panose="020B0604020202020204" charset="0"/>
      <p:regular r:id="rId21"/>
      <p:bold r:id="rId22"/>
      <p:italic r:id="rId23"/>
      <p:boldItalic r:id="rId24"/>
    </p:embeddedFont>
    <p:embeddedFont>
      <p:font typeface="Product Sans" panose="020B0604020202020204" charset="0"/>
      <p:regular r:id="rId25"/>
      <p:bold r:id="rId26"/>
      <p:italic r:id="rId27"/>
      <p:boldItalic r:id="rId28"/>
    </p:embeddedFont>
    <p:embeddedFont>
      <p:font typeface="Red Hat Display Black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F86B52-6440-4B21-BFC4-9BCF36ACD055}">
  <a:tblStyle styleId="{DCF86B52-6440-4B21-BFC4-9BCF36ACD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F73C34-68A6-4B0C-A614-A2AE2E5F4E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3208cc93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3208cc93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4194" y="1771550"/>
            <a:ext cx="60126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45810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105219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00500" y="1079200"/>
            <a:ext cx="4858200" cy="2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▸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╺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■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●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○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■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●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431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○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431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Kulim Park"/>
              <a:buChar char="■"/>
              <a:defRPr sz="32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73700" y="871753"/>
            <a:ext cx="781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“</a:t>
            </a:r>
            <a:endParaRPr sz="7200">
              <a:solidFill>
                <a:schemeClr val="dk1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4759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45800" y="894725"/>
            <a:ext cx="3704100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046825" y="2004175"/>
            <a:ext cx="3203100" cy="2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╺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46825" y="1636475"/>
            <a:ext cx="2575200" cy="2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╺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84518" y="1636475"/>
            <a:ext cx="2575200" cy="2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╺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85800" y="685800"/>
            <a:ext cx="7772400" cy="377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85800" y="685800"/>
            <a:ext cx="7772400" cy="37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6825" y="1636475"/>
            <a:ext cx="54129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74194" y="1771550"/>
            <a:ext cx="60126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79F6"/>
                </a:solidFill>
              </a:rPr>
              <a:t>TherapyPal</a:t>
            </a:r>
            <a:br>
              <a:rPr lang="en" dirty="0"/>
            </a:br>
            <a:r>
              <a:rPr lang="en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Improving mental health, one session at a time.</a:t>
            </a:r>
            <a:endParaRPr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E8D91-5DE3-1D4D-97C1-D31A9412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12" y="978197"/>
            <a:ext cx="4314160" cy="431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ctrTitle" idx="4294967295"/>
          </p:nvPr>
        </p:nvSpPr>
        <p:spPr>
          <a:xfrm>
            <a:off x="1446599" y="2010850"/>
            <a:ext cx="6250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 dirty="0"/>
              <a:t>Thanks!</a:t>
            </a:r>
            <a:endParaRPr sz="11000"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4294967295"/>
          </p:nvPr>
        </p:nvSpPr>
        <p:spPr>
          <a:xfrm>
            <a:off x="2369924" y="3058583"/>
            <a:ext cx="4404149" cy="12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Kulim Park"/>
                <a:ea typeface="Kulim Park"/>
                <a:cs typeface="Kulim Park"/>
                <a:sym typeface="Kulim Park"/>
              </a:rPr>
              <a:t>Feel free to ask any question?</a:t>
            </a:r>
            <a:endParaRPr b="1" dirty="0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2508" y="1116350"/>
            <a:ext cx="8300488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5F79F6"/>
                </a:solidFill>
                <a:effectLst/>
                <a:latin typeface="Red Hat Display Black" panose="020B0604020202020204" charset="0"/>
              </a:rPr>
              <a:t>Prevalence of Mental Health Conditions: </a:t>
            </a:r>
            <a:br>
              <a:rPr lang="en-US" b="0" i="0" dirty="0">
                <a:solidFill>
                  <a:srgbClr val="5F79F6"/>
                </a:solidFill>
                <a:effectLst/>
                <a:latin typeface="Red Hat Display Black" panose="020B0604020202020204" charset="0"/>
              </a:rPr>
            </a:br>
            <a:r>
              <a:rPr lang="en-US" b="0" i="0" dirty="0">
                <a:solidFill>
                  <a:srgbClr val="5F79F6"/>
                </a:solidFill>
                <a:effectLst/>
                <a:latin typeface="Red Hat Display Black" panose="020B0604020202020204" charset="0"/>
              </a:rPr>
              <a:t>  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ed Hat Display Black" panose="020B0604020202020204" charset="0"/>
              </a:rPr>
              <a:t>OCD, ADHD/AD, and Postpartum Depression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Red Hat Display Black" panose="020B0604020202020204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7902C-FCCD-FCCC-948D-CC40524A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968" y="1954277"/>
            <a:ext cx="4801080" cy="2609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These </a:t>
            </a: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duct Sans" panose="020B0403030502040203" pitchFamily="34" charset="0"/>
              </a:rPr>
              <a:t>mental health conditions affect millions of people worldwide. Patients often struggle to find appropriate treatment or access to care, leading to a lack of progress in their recovery journey.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4B647-1722-CC61-3403-2BC2A70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722" y="1467295"/>
            <a:ext cx="3932716" cy="39327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 idx="4294967295"/>
          </p:nvPr>
        </p:nvSpPr>
        <p:spPr>
          <a:xfrm>
            <a:off x="690700" y="0"/>
            <a:ext cx="77676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  <a:latin typeface="Red Hat Display Black" panose="020B0604020202020204" charset="0"/>
              </a:rPr>
              <a:t>A stunning map of depression rates around the world</a:t>
            </a:r>
            <a:endParaRPr sz="1800" dirty="0">
              <a:solidFill>
                <a:schemeClr val="bg1"/>
              </a:solidFill>
              <a:latin typeface="Red Hat Display Black" panose="020B0604020202020204" charset="0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286381" y="1645404"/>
            <a:ext cx="646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our office</a:t>
            </a:r>
            <a:endParaRPr sz="800">
              <a:solidFill>
                <a:schemeClr val="dk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rot="10800000">
            <a:off x="1569775" y="1962125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2" name="Google Shape;182;p26"/>
          <p:cNvCxnSpPr/>
          <p:nvPr/>
        </p:nvCxnSpPr>
        <p:spPr>
          <a:xfrm rot="10800000">
            <a:off x="3087875" y="34253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3" name="Google Shape;183;p26"/>
          <p:cNvCxnSpPr/>
          <p:nvPr/>
        </p:nvCxnSpPr>
        <p:spPr>
          <a:xfrm rot="10800000">
            <a:off x="4025175" y="17803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4" name="Google Shape;184;p26"/>
          <p:cNvCxnSpPr/>
          <p:nvPr/>
        </p:nvCxnSpPr>
        <p:spPr>
          <a:xfrm rot="10800000">
            <a:off x="4672050" y="36673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5" name="Google Shape;185;p26"/>
          <p:cNvCxnSpPr/>
          <p:nvPr/>
        </p:nvCxnSpPr>
        <p:spPr>
          <a:xfrm rot="10800000">
            <a:off x="6582625" y="2234200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" name="Google Shape;186;p26"/>
          <p:cNvCxnSpPr/>
          <p:nvPr/>
        </p:nvCxnSpPr>
        <p:spPr>
          <a:xfrm rot="10800000">
            <a:off x="7245200" y="3752325"/>
            <a:ext cx="0" cy="12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AF1CD8-B944-3779-D58E-ECB4F3BB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14" y="778288"/>
            <a:ext cx="7416572" cy="3586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13" name="Google Shape;213;p29"/>
          <p:cNvGrpSpPr/>
          <p:nvPr/>
        </p:nvGrpSpPr>
        <p:grpSpPr>
          <a:xfrm>
            <a:off x="5916068" y="1722474"/>
            <a:ext cx="2283908" cy="2569098"/>
            <a:chOff x="5632317" y="1189775"/>
            <a:chExt cx="3305700" cy="3483050"/>
          </a:xfrm>
        </p:grpSpPr>
        <p:sp>
          <p:nvSpPr>
            <p:cNvPr id="214" name="Google Shape;214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rPr>
                <a:t>Get treatment</a:t>
              </a:r>
              <a:endParaRPr dirty="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endParaRPr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Once your quiz answers are analyzed, we'll connect you with a licensed therapist who specializes in your specific mental health needs. </a:t>
              </a:r>
              <a:endParaRPr sz="1200" dirty="0">
                <a:solidFill>
                  <a:schemeClr val="tx1">
                    <a:lumMod val="75000"/>
                  </a:schemeClr>
                </a:solidFill>
                <a:latin typeface="Kulim Park" panose="020B0604020202020204" charset="0"/>
                <a:ea typeface="Kulim Park Light"/>
                <a:cs typeface="Kulim Park Light"/>
                <a:sym typeface="Kulim Park Light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5" y="1722625"/>
            <a:ext cx="4475374" cy="2568947"/>
            <a:chOff x="-2930518" y="1189979"/>
            <a:chExt cx="6477600" cy="3482846"/>
          </a:xfrm>
        </p:grpSpPr>
        <p:sp>
          <p:nvSpPr>
            <p:cNvPr id="217" name="Google Shape;217;p29"/>
            <p:cNvSpPr/>
            <p:nvPr/>
          </p:nvSpPr>
          <p:spPr>
            <a:xfrm>
              <a:off x="-2930518" y="1189979"/>
              <a:ext cx="6477600" cy="6690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Kulim Park Light"/>
                  <a:ea typeface="Kulim Park Light"/>
                  <a:cs typeface="Kulim Park Light"/>
                  <a:sym typeface="Kulim Park Light"/>
                </a:rPr>
                <a:t>                  Take Quiz</a:t>
              </a:r>
              <a:endParaRPr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endParaRPr>
            </a:p>
          </p:txBody>
        </p:sp>
        <p:sp>
          <p:nvSpPr>
            <p:cNvPr id="218" name="Google Shape;218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With </a:t>
              </a:r>
              <a:r>
                <a:rPr lang="en-US" sz="1200" b="0" i="0" dirty="0" err="1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TherapyPal</a:t>
              </a: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, the first step is to take our depression quiz. This quiz is designed to help you identify symptoms of depression and assess your overall mental health.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  <a:latin typeface="Kulim Park" panose="020B0604020202020204" charset="0"/>
                <a:ea typeface="Kulim Park Light"/>
                <a:cs typeface="Kulim Park Light"/>
                <a:sym typeface="Kulim Park Light"/>
              </a:endParaRPr>
            </a:p>
          </p:txBody>
        </p:sp>
      </p:grpSp>
      <p:grpSp>
        <p:nvGrpSpPr>
          <p:cNvPr id="219" name="Google Shape;219;p29"/>
          <p:cNvGrpSpPr/>
          <p:nvPr/>
        </p:nvGrpSpPr>
        <p:grpSpPr>
          <a:xfrm>
            <a:off x="4058851" y="1722474"/>
            <a:ext cx="2283908" cy="2569098"/>
            <a:chOff x="2944204" y="1189775"/>
            <a:chExt cx="3305700" cy="3483050"/>
          </a:xfrm>
        </p:grpSpPr>
        <p:sp>
          <p:nvSpPr>
            <p:cNvPr id="220" name="Google Shape;220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Kulim Park Light"/>
                  <a:ea typeface="Kulim Park Light"/>
                  <a:cs typeface="Kulim Park Light"/>
                  <a:sym typeface="Kulim Park Light"/>
                </a:rPr>
                <a:t>Get Analysis</a:t>
              </a:r>
              <a:endParaRPr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Kulim Park" panose="020B0604020202020204" charset="0"/>
                </a:rPr>
                <a:t>Once you've taken the quiz, our team of experienced therapists will analyze your answers and develop a personalized treatment plan just for you</a:t>
              </a:r>
              <a:endParaRPr sz="1200" dirty="0">
                <a:solidFill>
                  <a:schemeClr val="tx1">
                    <a:lumMod val="75000"/>
                  </a:schemeClr>
                </a:solidFill>
                <a:latin typeface="Kulim Park" panose="020B0604020202020204" charset="0"/>
                <a:ea typeface="Kulim Park Light"/>
                <a:cs typeface="Kulim Park Light"/>
                <a:sym typeface="Kulim Park Light"/>
              </a:endParaRPr>
            </a:p>
          </p:txBody>
        </p:sp>
      </p:grp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5" y="1240125"/>
            <a:ext cx="2610600" cy="3903375"/>
          </a:xfrm>
          <a:prstGeom prst="rect">
            <a:avLst/>
          </a:prstGeom>
          <a:noFill/>
          <a:ln>
            <a:noFill/>
          </a:ln>
          <a:effectLst>
            <a:outerShdw blurRad="285750" dist="190500" algn="bl" rotWithShape="0">
              <a:srgbClr val="18266C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83773" y="1882677"/>
            <a:ext cx="1535261" cy="137814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066800" y="1115750"/>
            <a:ext cx="4270744" cy="151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Stepping</a:t>
            </a:r>
            <a:br>
              <a:rPr lang="en" sz="6000" dirty="0"/>
            </a:br>
            <a:r>
              <a:rPr lang="en" sz="6000" dirty="0"/>
              <a:t>Forward</a:t>
            </a:r>
            <a:endParaRPr sz="60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1066800" y="2789160"/>
            <a:ext cx="3611100" cy="14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Kulim Park" panose="020B0604020202020204" charset="0"/>
              </a:rPr>
              <a:t>The journey towards healing from depression starts with a single step.</a:t>
            </a:r>
            <a:endParaRPr dirty="0">
              <a:solidFill>
                <a:schemeClr val="tx1">
                  <a:lumMod val="75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50" y="370540"/>
            <a:ext cx="3413650" cy="4772962"/>
          </a:xfrm>
          <a:prstGeom prst="rect">
            <a:avLst/>
          </a:prstGeom>
          <a:noFill/>
          <a:ln>
            <a:noFill/>
          </a:ln>
          <a:effectLst>
            <a:outerShdw blurRad="285750" dist="190500" algn="bl" rotWithShape="0">
              <a:srgbClr val="18266C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title"/>
          </p:nvPr>
        </p:nvSpPr>
        <p:spPr>
          <a:xfrm>
            <a:off x="560055" y="801071"/>
            <a:ext cx="7772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385" name="Google Shape;385;p4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41"/>
          <p:cNvGrpSpPr/>
          <p:nvPr/>
        </p:nvGrpSpPr>
        <p:grpSpPr>
          <a:xfrm>
            <a:off x="1786339" y="1779601"/>
            <a:ext cx="473400" cy="473400"/>
            <a:chOff x="1786339" y="1779601"/>
            <a:chExt cx="473400" cy="473400"/>
          </a:xfrm>
        </p:grpSpPr>
        <p:sp>
          <p:nvSpPr>
            <p:cNvPr id="389" name="Google Shape;389;p41"/>
            <p:cNvSpPr/>
            <p:nvPr/>
          </p:nvSpPr>
          <p:spPr>
            <a:xfrm rot="8100000">
              <a:off x="1855667" y="18489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1955989" y="19426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91" name="Google Shape;391;p41"/>
          <p:cNvGrpSpPr/>
          <p:nvPr/>
        </p:nvGrpSpPr>
        <p:grpSpPr>
          <a:xfrm>
            <a:off x="3814414" y="1779601"/>
            <a:ext cx="473400" cy="473400"/>
            <a:chOff x="3814414" y="1779601"/>
            <a:chExt cx="473400" cy="473400"/>
          </a:xfrm>
        </p:grpSpPr>
        <p:sp>
          <p:nvSpPr>
            <p:cNvPr id="392" name="Google Shape;392;p41"/>
            <p:cNvSpPr/>
            <p:nvPr/>
          </p:nvSpPr>
          <p:spPr>
            <a:xfrm rot="8100000">
              <a:off x="3883742" y="18489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3984064" y="19426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94" name="Google Shape;394;p41"/>
          <p:cNvGrpSpPr/>
          <p:nvPr/>
        </p:nvGrpSpPr>
        <p:grpSpPr>
          <a:xfrm>
            <a:off x="5842489" y="1779601"/>
            <a:ext cx="473400" cy="473400"/>
            <a:chOff x="5842489" y="1779601"/>
            <a:chExt cx="473400" cy="473400"/>
          </a:xfrm>
        </p:grpSpPr>
        <p:sp>
          <p:nvSpPr>
            <p:cNvPr id="395" name="Google Shape;395;p41"/>
            <p:cNvSpPr/>
            <p:nvPr/>
          </p:nvSpPr>
          <p:spPr>
            <a:xfrm rot="8100000">
              <a:off x="5911817" y="18489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6012139" y="19426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5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00" name="Google Shape;400;p41"/>
          <p:cNvGrpSpPr/>
          <p:nvPr/>
        </p:nvGrpSpPr>
        <p:grpSpPr>
          <a:xfrm>
            <a:off x="4852739" y="3500100"/>
            <a:ext cx="473400" cy="473400"/>
            <a:chOff x="4852739" y="3500100"/>
            <a:chExt cx="473400" cy="473400"/>
          </a:xfrm>
        </p:grpSpPr>
        <p:sp>
          <p:nvSpPr>
            <p:cNvPr id="401" name="Google Shape;401;p41"/>
            <p:cNvSpPr/>
            <p:nvPr/>
          </p:nvSpPr>
          <p:spPr>
            <a:xfrm rot="-2700000">
              <a:off x="4922067" y="35694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 flipH="1">
              <a:off x="5022389" y="36763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4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03" name="Google Shape;403;p41"/>
          <p:cNvGrpSpPr/>
          <p:nvPr/>
        </p:nvGrpSpPr>
        <p:grpSpPr>
          <a:xfrm>
            <a:off x="2824664" y="3500100"/>
            <a:ext cx="473400" cy="473400"/>
            <a:chOff x="2824664" y="3500100"/>
            <a:chExt cx="473400" cy="473400"/>
          </a:xfrm>
        </p:grpSpPr>
        <p:sp>
          <p:nvSpPr>
            <p:cNvPr id="404" name="Google Shape;404;p41"/>
            <p:cNvSpPr/>
            <p:nvPr/>
          </p:nvSpPr>
          <p:spPr>
            <a:xfrm rot="-2700000">
              <a:off x="2893992" y="35694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 flipH="1">
              <a:off x="2994314" y="36763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sp>
        <p:nvSpPr>
          <p:cNvPr id="406" name="Google Shape;406;p41"/>
          <p:cNvSpPr txBox="1"/>
          <p:nvPr/>
        </p:nvSpPr>
        <p:spPr>
          <a:xfrm>
            <a:off x="1088203" y="1204221"/>
            <a:ext cx="186967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User takes the quiz on TherapyPal mobile application.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3407924" y="118718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Therapist logs into the TherapyPal website 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5156489" y="1187188"/>
            <a:ext cx="186967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Therapist contacts the patients and start the treatment Process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2259739" y="3992412"/>
            <a:ext cx="16144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 Answers are sent to the ML model for evaluation.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4262703" y="3988400"/>
            <a:ext cx="169998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Therapist enter the user details and retrieves the answers.</a:t>
            </a:r>
            <a:endParaRPr sz="9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1046825" y="2004175"/>
            <a:ext cx="3203100" cy="2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Take control of your mental health on the go with </a:t>
            </a:r>
            <a:r>
              <a:rPr lang="en-US" sz="1800" i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TherapyPal's</a:t>
            </a:r>
            <a:r>
              <a:rPr lang="en-US" sz="180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 mobile app. Access therapy quizzes, get results and get the support you need, whenever and wherever you need it."</a:t>
            </a:r>
            <a:endParaRPr sz="1800" dirty="0">
              <a:solidFill>
                <a:schemeClr val="tx1">
                  <a:lumMod val="60000"/>
                  <a:lumOff val="40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264" name="Google Shape;264;p32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5170326" y="403850"/>
            <a:ext cx="3065373" cy="4552884"/>
            <a:chOff x="3008050" y="423600"/>
            <a:chExt cx="3652733" cy="5425267"/>
          </a:xfrm>
          <a:solidFill>
            <a:schemeClr val="bg2">
              <a:lumMod val="50000"/>
            </a:schemeClr>
          </a:solidFill>
        </p:grpSpPr>
        <p:sp>
          <p:nvSpPr>
            <p:cNvPr id="266" name="Google Shape;266;p32"/>
            <p:cNvSpPr/>
            <p:nvPr/>
          </p:nvSpPr>
          <p:spPr>
            <a:xfrm>
              <a:off x="4135108" y="610117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545800" y="894725"/>
            <a:ext cx="3704100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37B93-35BD-83EA-8209-1A0D28FD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99" y="923929"/>
            <a:ext cx="2019854" cy="368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0BE2B-D504-6EB0-E017-0BBFD534B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" r="96"/>
          <a:stretch/>
        </p:blipFill>
        <p:spPr>
          <a:xfrm>
            <a:off x="4864882" y="403850"/>
            <a:ext cx="2057552" cy="4063665"/>
          </a:xfrm>
          <a:prstGeom prst="rect">
            <a:avLst/>
          </a:prstGeom>
        </p:spPr>
      </p:pic>
      <p:sp>
        <p:nvSpPr>
          <p:cNvPr id="7" name="Google Shape;266;p32">
            <a:extLst>
              <a:ext uri="{FF2B5EF4-FFF2-40B4-BE49-F238E27FC236}">
                <a16:creationId xmlns:a16="http://schemas.microsoft.com/office/drawing/2014/main" id="{090B0CEE-2400-1990-7702-B150F3B1C185}"/>
              </a:ext>
            </a:extLst>
          </p:cNvPr>
          <p:cNvSpPr/>
          <p:nvPr/>
        </p:nvSpPr>
        <p:spPr>
          <a:xfrm>
            <a:off x="4833885" y="194974"/>
            <a:ext cx="2119546" cy="4396359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904105" y="1830963"/>
            <a:ext cx="2514300" cy="2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Our easy-to-use </a:t>
            </a:r>
            <a:r>
              <a:rPr lang="en-US" sz="1800" b="0" i="0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therapyPal</a:t>
            </a:r>
            <a:r>
              <a:rPr lang="en-US" sz="18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Kulim Park" panose="020B0604020202020204" charset="0"/>
              </a:rPr>
              <a:t> desktop application allows you to connect with licensed therapists and get the support you need to improve your mental health."</a:t>
            </a:r>
            <a:endParaRPr sz="1800" dirty="0">
              <a:solidFill>
                <a:schemeClr val="tx1">
                  <a:lumMod val="60000"/>
                  <a:lumOff val="40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1" name="Google Shape;291;p34"/>
          <p:cNvGrpSpPr/>
          <p:nvPr/>
        </p:nvGrpSpPr>
        <p:grpSpPr>
          <a:xfrm>
            <a:off x="3368791" y="1063551"/>
            <a:ext cx="5148409" cy="3016391"/>
            <a:chOff x="1177450" y="241631"/>
            <a:chExt cx="6173152" cy="3616776"/>
          </a:xfrm>
        </p:grpSpPr>
        <p:sp>
          <p:nvSpPr>
            <p:cNvPr id="292" name="Google Shape;292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545800" y="894725"/>
            <a:ext cx="2907600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A75C2-DD9B-43AF-2DA8-45DFFF1B3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074"/>
          <a:stretch/>
        </p:blipFill>
        <p:spPr>
          <a:xfrm>
            <a:off x="3868881" y="1212679"/>
            <a:ext cx="4124520" cy="2565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008350" y="875502"/>
            <a:ext cx="5137267" cy="2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i="0" dirty="0">
                <a:solidFill>
                  <a:schemeClr val="bg1"/>
                </a:solidFill>
                <a:effectLst/>
                <a:latin typeface="Kulim Park" panose="020B0604020202020204" charset="0"/>
              </a:rPr>
              <a:t>Remember that depression is a treatable illness. With the right therapy, medication, and support, you can overcome this challenge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i="0" dirty="0">
                <a:solidFill>
                  <a:schemeClr val="bg1"/>
                </a:solidFill>
                <a:effectLst/>
                <a:latin typeface="Kulim Park" panose="020B0604020202020204" charset="0"/>
              </a:rPr>
              <a:t>and live a happy and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i="0" dirty="0">
                <a:solidFill>
                  <a:schemeClr val="bg1"/>
                </a:solidFill>
                <a:effectLst/>
                <a:latin typeface="Kulim Park" panose="020B0604020202020204" charset="0"/>
              </a:rPr>
              <a:t>healthy life.</a:t>
            </a:r>
            <a:endParaRPr sz="3000" dirty="0">
              <a:solidFill>
                <a:schemeClr val="bg1"/>
              </a:solidFill>
              <a:latin typeface="Kulim Park" panose="020B0604020202020204" charset="0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70191" y="1276398"/>
            <a:ext cx="3329932" cy="3867101"/>
          </a:xfrm>
          <a:prstGeom prst="rect">
            <a:avLst/>
          </a:prstGeom>
          <a:noFill/>
          <a:ln>
            <a:noFill/>
          </a:ln>
          <a:effectLst>
            <a:outerShdw blurRad="285750" dist="190500" algn="bl" rotWithShape="0">
              <a:srgbClr val="18266C">
                <a:alpha val="72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ia template">
  <a:themeElements>
    <a:clrScheme name="Custom 347">
      <a:dk1>
        <a:srgbClr val="4E515E"/>
      </a:dk1>
      <a:lt1>
        <a:srgbClr val="FFFFFF"/>
      </a:lt1>
      <a:dk2>
        <a:srgbClr val="B3B7CC"/>
      </a:dk2>
      <a:lt2>
        <a:srgbClr val="DEE0EB"/>
      </a:lt2>
      <a:accent1>
        <a:srgbClr val="5F79F6"/>
      </a:accent1>
      <a:accent2>
        <a:srgbClr val="B1BDF8"/>
      </a:accent2>
      <a:accent3>
        <a:srgbClr val="3F43AF"/>
      </a:accent3>
      <a:accent4>
        <a:srgbClr val="FF493F"/>
      </a:accent4>
      <a:accent5>
        <a:srgbClr val="FF8A00"/>
      </a:accent5>
      <a:accent6>
        <a:srgbClr val="FFBB4B"/>
      </a:accent6>
      <a:hlink>
        <a:srgbClr val="5F79F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338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Red Hat Display Black</vt:lpstr>
      <vt:lpstr>Product Sans</vt:lpstr>
      <vt:lpstr>Arial</vt:lpstr>
      <vt:lpstr>Calibri</vt:lpstr>
      <vt:lpstr>Kulim Park</vt:lpstr>
      <vt:lpstr>Kulim Park Light</vt:lpstr>
      <vt:lpstr>Celia template</vt:lpstr>
      <vt:lpstr>TherapyPal Improving mental health, one session at a time.</vt:lpstr>
      <vt:lpstr>Prevalence of Mental Health Conditions:    OCD, ADHD/AD, and Postpartum Depression</vt:lpstr>
      <vt:lpstr>A stunning map of depression rates around the world</vt:lpstr>
      <vt:lpstr>Our process is easy</vt:lpstr>
      <vt:lpstr>Stepping Forward</vt:lpstr>
      <vt:lpstr>Roadmap</vt:lpstr>
      <vt:lpstr>Mobile project</vt:lpstr>
      <vt:lpstr>Desktop project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TherapyPal Improving mental health, one session at a time.</dc:title>
  <dc:creator>ANUBHAV</dc:creator>
  <cp:lastModifiedBy>Vaani Pathariya</cp:lastModifiedBy>
  <cp:revision>4</cp:revision>
  <dcterms:modified xsi:type="dcterms:W3CDTF">2024-01-01T15:34:12Z</dcterms:modified>
</cp:coreProperties>
</file>