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16"/>
  </p:notesMasterIdLst>
  <p:handoutMasterIdLst>
    <p:handoutMasterId r:id="rId17"/>
  </p:handoutMasterIdLst>
  <p:sldIdLst>
    <p:sldId id="2528" r:id="rId2"/>
    <p:sldId id="2529" r:id="rId3"/>
    <p:sldId id="2530" r:id="rId4"/>
    <p:sldId id="2571" r:id="rId5"/>
    <p:sldId id="2578" r:id="rId6"/>
    <p:sldId id="2570" r:id="rId7"/>
    <p:sldId id="2572" r:id="rId8"/>
    <p:sldId id="2573" r:id="rId9"/>
    <p:sldId id="2556" r:id="rId10"/>
    <p:sldId id="2577" r:id="rId11"/>
    <p:sldId id="2579" r:id="rId12"/>
    <p:sldId id="2580" r:id="rId13"/>
    <p:sldId id="2581" r:id="rId14"/>
    <p:sldId id="2562" r:id="rId15"/>
  </p:sldIdLst>
  <p:sldSz cx="12858750" cy="723265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DE45"/>
    <a:srgbClr val="000000"/>
    <a:srgbClr val="FFFFFF"/>
    <a:srgbClr val="66CCFF"/>
    <a:srgbClr val="125B26"/>
    <a:srgbClr val="27B23C"/>
    <a:srgbClr val="134B28"/>
    <a:srgbClr val="63BC6F"/>
    <a:srgbClr val="C00000"/>
    <a:srgbClr val="A03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2" autoAdjust="0"/>
    <p:restoredTop sz="95313" autoAdjust="0"/>
  </p:normalViewPr>
  <p:slideViewPr>
    <p:cSldViewPr>
      <p:cViewPr varScale="1">
        <p:scale>
          <a:sx n="65" d="100"/>
          <a:sy n="65" d="100"/>
        </p:scale>
        <p:origin x="792" y="60"/>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2020/5/31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a:t>
            </a:fld>
            <a:endParaRPr lang="en-US" dirty="0"/>
          </a:p>
        </p:txBody>
      </p:sp>
    </p:spTree>
    <p:extLst>
      <p:ext uri="{BB962C8B-B14F-4D97-AF65-F5344CB8AC3E}">
        <p14:creationId xmlns:p14="http://schemas.microsoft.com/office/powerpoint/2010/main" val="25706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428632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706601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610810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404642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14</a:t>
            </a:fld>
            <a:endParaRPr lang="en-US" dirty="0"/>
          </a:p>
        </p:txBody>
      </p:sp>
    </p:spTree>
    <p:extLst>
      <p:ext uri="{BB962C8B-B14F-4D97-AF65-F5344CB8AC3E}">
        <p14:creationId xmlns:p14="http://schemas.microsoft.com/office/powerpoint/2010/main" val="237829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351259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4629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07935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78846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76148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42031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0437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57399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2020/5/31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2020/5/31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2.xml"/><Relationship Id="rId5" Type="http://schemas.openxmlformats.org/officeDocument/2006/relationships/tags" Target="../tags/tag7.xml"/><Relationship Id="rId10" Type="http://schemas.openxmlformats.org/officeDocument/2006/relationships/slideLayout" Target="../slideLayouts/slideLayout1.xml"/><Relationship Id="rId4" Type="http://schemas.openxmlformats.org/officeDocument/2006/relationships/tags" Target="../tags/tag6.xml"/><Relationship Id="rId9"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__.vsd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530684"/>
            <a:ext cx="12858395" cy="2701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259"/>
          <p:cNvSpPr>
            <a:spLocks noChangeArrowheads="1"/>
          </p:cNvSpPr>
          <p:nvPr/>
        </p:nvSpPr>
        <p:spPr bwMode="auto">
          <a:xfrm>
            <a:off x="3003426" y="3256285"/>
            <a:ext cx="695434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cap="all" dirty="0">
                <a:solidFill>
                  <a:schemeClr val="accent1"/>
                </a:solidFill>
                <a:cs typeface="Arial" panose="020B0604020202020204" pitchFamily="34" charset="0"/>
              </a:rPr>
              <a:t>A12 </a:t>
            </a:r>
            <a:r>
              <a:rPr lang="zh-CN" altLang="en-US" cap="all" dirty="0">
                <a:solidFill>
                  <a:schemeClr val="accent1"/>
                </a:solidFill>
                <a:cs typeface="Arial" panose="020B0604020202020204" pitchFamily="34" charset="0"/>
              </a:rPr>
              <a:t>基于算法的配送路线优化系统</a:t>
            </a:r>
          </a:p>
        </p:txBody>
      </p:sp>
      <p:sp>
        <p:nvSpPr>
          <p:cNvPr id="8" name="矩形 259"/>
          <p:cNvSpPr>
            <a:spLocks noChangeArrowheads="1"/>
          </p:cNvSpPr>
          <p:nvPr/>
        </p:nvSpPr>
        <p:spPr bwMode="auto">
          <a:xfrm>
            <a:off x="1964879" y="1096045"/>
            <a:ext cx="871296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cap="all" dirty="0">
                <a:solidFill>
                  <a:schemeClr val="accent1"/>
                </a:solidFill>
                <a:latin typeface="Agency FB" panose="020B0503020202020204" pitchFamily="34" charset="0"/>
                <a:cs typeface="Arial" panose="020B0604020202020204" pitchFamily="34" charset="0"/>
              </a:rPr>
              <a:t>第十一届中国大学生服务外包创新创业大赛</a:t>
            </a:r>
          </a:p>
        </p:txBody>
      </p:sp>
      <p:sp>
        <p:nvSpPr>
          <p:cNvPr id="9" name="矩形 259"/>
          <p:cNvSpPr>
            <a:spLocks noChangeArrowheads="1"/>
          </p:cNvSpPr>
          <p:nvPr/>
        </p:nvSpPr>
        <p:spPr bwMode="auto">
          <a:xfrm>
            <a:off x="3219450" y="5200501"/>
            <a:ext cx="6419850" cy="113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600" dirty="0">
                <a:solidFill>
                  <a:schemeClr val="bg1"/>
                </a:solidFill>
                <a:cs typeface="Arial" panose="020B0604020202020204" pitchFamily="34" charset="0"/>
              </a:rPr>
              <a:t>团队编号：</a:t>
            </a:r>
            <a:r>
              <a:rPr lang="en-US" altLang="zh-CN" sz="1600" dirty="0">
                <a:solidFill>
                  <a:schemeClr val="bg1"/>
                </a:solidFill>
                <a:cs typeface="Arial" panose="020B0604020202020204" pitchFamily="34" charset="0"/>
              </a:rPr>
              <a:t>1905397</a:t>
            </a:r>
          </a:p>
          <a:p>
            <a:pPr algn="ctr">
              <a:buNone/>
            </a:pPr>
            <a:r>
              <a:rPr lang="zh-CN" altLang="en-US" sz="1600" dirty="0">
                <a:solidFill>
                  <a:schemeClr val="bg1"/>
                </a:solidFill>
                <a:cs typeface="Arial" panose="020B0604020202020204" pitchFamily="34" charset="0"/>
              </a:rPr>
              <a:t>团队名称：逮虾户团队</a:t>
            </a:r>
          </a:p>
          <a:p>
            <a:pPr algn="ctr">
              <a:buNone/>
            </a:pPr>
            <a:r>
              <a:rPr lang="zh-CN" altLang="en-US" sz="1600" dirty="0">
                <a:solidFill>
                  <a:schemeClr val="bg1"/>
                </a:solidFill>
                <a:cs typeface="Arial" panose="020B0604020202020204" pitchFamily="34" charset="0"/>
              </a:rPr>
              <a:t>团队成员：李琦 徐乐乐</a:t>
            </a:r>
          </a:p>
          <a:p>
            <a:pPr algn="ctr">
              <a:buNone/>
            </a:pPr>
            <a:r>
              <a:rPr lang="zh-CN" altLang="en-US" sz="1600" dirty="0">
                <a:solidFill>
                  <a:schemeClr val="bg1"/>
                </a:solidFill>
                <a:cs typeface="Arial" panose="020B0604020202020204" pitchFamily="34" charset="0"/>
              </a:rPr>
              <a:t>提交时间：</a:t>
            </a:r>
            <a:r>
              <a:rPr lang="en-US" altLang="zh-CN" sz="1600" dirty="0">
                <a:solidFill>
                  <a:schemeClr val="bg1"/>
                </a:solidFill>
                <a:cs typeface="Arial" panose="020B0604020202020204" pitchFamily="34" charset="0"/>
              </a:rPr>
              <a:t>2020.05.31</a:t>
            </a:r>
            <a:r>
              <a:rPr lang="zh-CN" altLang="en-US" sz="1600" dirty="0">
                <a:solidFill>
                  <a:schemeClr val="bg1"/>
                </a:solidFill>
                <a:cs typeface="Arial" panose="020B0604020202020204" pitchFamily="34" charset="0"/>
              </a:rPr>
              <a:t> </a:t>
            </a:r>
          </a:p>
        </p:txBody>
      </p:sp>
      <p:sp>
        <p:nvSpPr>
          <p:cNvPr id="2" name="矩形 1"/>
          <p:cNvSpPr/>
          <p:nvPr/>
        </p:nvSpPr>
        <p:spPr>
          <a:xfrm>
            <a:off x="1820863" y="1004719"/>
            <a:ext cx="9073008" cy="32173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Tree>
    <p:custDataLst>
      <p:tags r:id="rId1"/>
    </p:custDataLst>
    <p:extLst>
      <p:ext uri="{BB962C8B-B14F-4D97-AF65-F5344CB8AC3E}">
        <p14:creationId xmlns:p14="http://schemas.microsoft.com/office/powerpoint/2010/main" val="26431365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340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39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par>
                          <p:cTn id="28" fill="hold">
                            <p:stCondLst>
                              <p:cond delay="51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par>
                          <p:cTn id="32" fill="hold">
                            <p:stCondLst>
                              <p:cond delay="56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9"/>
                                        </p:tgtEl>
                                        <p:attrNameLst>
                                          <p:attrName>ppt_y</p:attrName>
                                        </p:attrNameLst>
                                      </p:cBhvr>
                                      <p:tavLst>
                                        <p:tav tm="0">
                                          <p:val>
                                            <p:strVal val="#ppt_y"/>
                                          </p:val>
                                        </p:tav>
                                        <p:tav tm="100000">
                                          <p:val>
                                            <p:strVal val="#ppt_y"/>
                                          </p:val>
                                        </p:tav>
                                      </p:tavLst>
                                    </p:anim>
                                    <p:anim calcmode="lin" valueType="num">
                                      <p:cBhvr>
                                        <p:cTn id="3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9"/>
                                        </p:tgtEl>
                                      </p:cBhvr>
                                    </p:animEffect>
                                  </p:childTnLst>
                                </p:cTn>
                              </p:par>
                            </p:childTnLst>
                          </p:cTn>
                        </p:par>
                        <p:par>
                          <p:cTn id="40" fill="hold">
                            <p:stCondLst>
                              <p:cond delay="845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9" grpId="1"/>
      <p:bldP spid="2" grpId="0" animBg="1"/>
    </p:bldLst>
  </p:timing>
  <p:extLst>
    <p:ext uri="{E180D4A7-C9FB-4DFB-919C-405C955672EB}">
      <p14:showEvtLst xmlns:p14="http://schemas.microsoft.com/office/powerpoint/2010/main">
        <p14:playEvt time="338"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2898229"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3.1</a:t>
            </a:r>
            <a:r>
              <a:rPr lang="zh-CN" altLang="en-US" sz="2400" dirty="0">
                <a:latin typeface="微软雅黑" panose="020B0503020204020204" pitchFamily="34" charset="-122"/>
                <a:ea typeface="微软雅黑" panose="020B0503020204020204" pitchFamily="34" charset="-122"/>
                <a:cs typeface="+mn-ea"/>
                <a:sym typeface="+mn-lt"/>
              </a:rPr>
              <a:t>城市转移概率公式</a:t>
            </a:r>
            <a:endParaRPr lang="en-US" altLang="zh-CN" sz="2400" dirty="0">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AB6679-E39E-E940-BC8E-07932C96C4F0}"/>
                  </a:ext>
                </a:extLst>
              </p:cNvPr>
              <p:cNvSpPr txBox="1"/>
              <p:nvPr/>
            </p:nvSpPr>
            <p:spPr>
              <a:xfrm>
                <a:off x="2679625" y="1312069"/>
                <a:ext cx="5121402" cy="13408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𝑘</m:t>
                          </m:r>
                        </m:sup>
                      </m:sSubSup>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𝜏</m:t>
                                              </m:r>
                                            </m:e>
                                            <m:sub>
                                              <m:r>
                                                <a:rPr lang="en-US" altLang="zh-CN" b="0" i="1" smtClean="0">
                                                  <a:latin typeface="Cambria Math" panose="02040503050406030204" pitchFamily="18" charset="0"/>
                                                </a:rPr>
                                                <m:t>𝑖𝑗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e>
                                    <m:sup>
                                      <m:r>
                                        <a:rPr lang="zh-CN" altLang="en-US" b="0" i="1" smtClean="0">
                                          <a:latin typeface="Cambria Math" panose="02040503050406030204" pitchFamily="18" charset="0"/>
                                        </a:rPr>
                                        <m:t>𝛼</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𝜂</m:t>
                                              </m:r>
                                            </m:e>
                                            <m:sub>
                                              <m:r>
                                                <a:rPr lang="en-US" altLang="zh-CN" b="0" i="1" smtClean="0">
                                                  <a:latin typeface="Cambria Math" panose="02040503050406030204" pitchFamily="18" charset="0"/>
                                                  <a:ea typeface="Cambria Math" panose="02040503050406030204" pitchFamily="18" charset="0"/>
                                                </a:rPr>
                                                <m:t>𝑖𝑗</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𝑡</m:t>
                                              </m:r>
                                            </m:e>
                                          </m:d>
                                        </m:e>
                                      </m:d>
                                    </m:e>
                                    <m:sup>
                                      <m:r>
                                        <a:rPr lang="zh-CN" altLang="en-US" b="0" i="1" smtClean="0">
                                          <a:latin typeface="Cambria Math" panose="02040503050406030204" pitchFamily="18" charset="0"/>
                                          <a:ea typeface="Cambria Math" panose="02040503050406030204" pitchFamily="18" charset="0"/>
                                        </a:rPr>
                                        <m:t>𝛽</m:t>
                                      </m:r>
                                    </m:sup>
                                  </m:sSup>
                                </m:num>
                                <m:den>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𝑠</m:t>
                                      </m:r>
                                      <m:r>
                                        <a:rPr lang="zh-CN" altLang="en-US" b="0" i="1" smtClean="0">
                                          <a:latin typeface="Cambria Math" panose="02040503050406030204" pitchFamily="18" charset="0"/>
                                        </a:rPr>
                                        <m:t>𝜖</m:t>
                                      </m:r>
                                      <m:r>
                                        <a:rPr lang="en-US" altLang="zh-CN" b="0" i="1" smtClean="0">
                                          <a:latin typeface="Cambria Math" panose="02040503050406030204" pitchFamily="18" charset="0"/>
                                        </a:rPr>
                                        <m:t>𝑎𝑙𝑙𝑜</m:t>
                                      </m:r>
                                      <m:sSub>
                                        <m:sSubPr>
                                          <m:ctrlPr>
                                            <a:rPr lang="en-US" altLang="zh-CN" b="0" i="1" smtClean="0">
                                              <a:latin typeface="Cambria Math" panose="02040503050406030204" pitchFamily="18" charset="0"/>
                                            </a:rPr>
                                          </m:ctrlPr>
                                        </m:sSubPr>
                                        <m:e>
                                          <m:r>
                                            <m:rPr>
                                              <m:brk m:alnAt="9"/>
                                            </m:rPr>
                                            <a:rPr lang="en-US" altLang="zh-CN" b="0" i="1" smtClean="0">
                                              <a:latin typeface="Cambria Math" panose="02040503050406030204" pitchFamily="18" charset="0"/>
                                            </a:rPr>
                                            <m:t>𝑤</m:t>
                                          </m:r>
                                        </m:e>
                                        <m:sub>
                                          <m:r>
                                            <m:rPr>
                                              <m:brk m:alnAt="9"/>
                                            </m:rPr>
                                            <a:rPr lang="en-US" altLang="zh-CN" b="0" i="1" smtClean="0">
                                              <a:latin typeface="Cambria Math" panose="02040503050406030204" pitchFamily="18" charset="0"/>
                                            </a:rPr>
                                            <m:t>𝑘</m:t>
                                          </m:r>
                                        </m:sub>
                                      </m:sSub>
                                    </m:sub>
                                    <m:sup/>
                                    <m:e>
                                      <m:sSup>
                                        <m:sSupPr>
                                          <m:ctrlPr>
                                            <a:rPr lang="en-US" altLang="zh-CN" b="0" i="1" smtClean="0">
                                              <a:latin typeface="Cambria Math" panose="02040503050406030204" pitchFamily="18" charset="0"/>
                                            </a:rPr>
                                          </m:ctrlPr>
                                        </m:sSupPr>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𝜏</m:t>
                                                      </m:r>
                                                    </m:e>
                                                    <m:sub>
                                                      <m:r>
                                                        <a:rPr lang="en-US" altLang="zh-CN" b="0" i="1" smtClean="0">
                                                          <a:latin typeface="Cambria Math" panose="02040503050406030204" pitchFamily="18" charset="0"/>
                                                        </a:rPr>
                                                        <m:t>𝑖𝑠</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e>
                                            <m:sup>
                                              <m:r>
                                                <a:rPr lang="zh-CN" altLang="en-US" b="0" i="1" smtClean="0">
                                                  <a:latin typeface="Cambria Math" panose="02040503050406030204" pitchFamily="18" charset="0"/>
                                                </a:rPr>
                                                <m:t>𝛼</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𝜂</m:t>
                                                  </m:r>
                                                </m:e>
                                                <m:sub>
                                                  <m:r>
                                                    <a:rPr lang="en-US" altLang="zh-CN" b="0" i="1" smtClean="0">
                                                      <a:latin typeface="Cambria Math" panose="02040503050406030204" pitchFamily="18" charset="0"/>
                                                      <a:ea typeface="Cambria Math" panose="02040503050406030204" pitchFamily="18" charset="0"/>
                                                    </a:rPr>
                                                    <m:t>𝑖𝑠</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𝑡</m:t>
                                                  </m:r>
                                                </m:e>
                                              </m:d>
                                            </m:e>
                                          </m:d>
                                        </m:e>
                                        <m:sup>
                                          <m:r>
                                            <a:rPr lang="zh-CN" altLang="en-US" b="0" i="1" smtClean="0">
                                              <a:latin typeface="Cambria Math" panose="02040503050406030204" pitchFamily="18" charset="0"/>
                                            </a:rPr>
                                            <m:t>𝛽</m:t>
                                          </m:r>
                                        </m:sup>
                                      </m:sSup>
                                    </m:e>
                                  </m:nary>
                                </m:den>
                              </m:f>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𝜖</m:t>
                              </m:r>
                              <m:r>
                                <a:rPr lang="en-US" altLang="zh-CN" b="0" i="1" smtClean="0">
                                  <a:latin typeface="Cambria Math" panose="02040503050406030204" pitchFamily="18" charset="0"/>
                                </a:rPr>
                                <m:t>𝑎𝑙𝑙𝑜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e>
                            <m:e>
                              <m:r>
                                <a:rPr lang="en-US" altLang="zh-CN" b="0" i="1" smtClean="0">
                                  <a:latin typeface="Cambria Math" panose="02040503050406030204" pitchFamily="18" charset="0"/>
                                </a:rPr>
                                <m:t>0,</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𝑎𝑙𝑙𝑜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e>
                          </m:eqArr>
                        </m:e>
                      </m:d>
                    </m:oMath>
                  </m:oMathPara>
                </a14:m>
                <a:endParaRPr lang="zh-CN" altLang="en-US" dirty="0"/>
              </a:p>
            </p:txBody>
          </p:sp>
        </mc:Choice>
        <mc:Fallback xmlns="">
          <p:sp>
            <p:nvSpPr>
              <p:cNvPr id="6" name="文本框 5">
                <a:extLst>
                  <a:ext uri="{FF2B5EF4-FFF2-40B4-BE49-F238E27FC236}">
                    <a16:creationId xmlns:a16="http://schemas.microsoft.com/office/drawing/2014/main" id="{28AB6679-E39E-E940-BC8E-07932C96C4F0}"/>
                  </a:ext>
                </a:extLst>
              </p:cNvPr>
              <p:cNvSpPr txBox="1">
                <a:spLocks noRot="1" noChangeAspect="1" noMove="1" noResize="1" noEditPoints="1" noAdjustHandles="1" noChangeArrowheads="1" noChangeShapeType="1" noTextEdit="1"/>
              </p:cNvSpPr>
              <p:nvPr/>
            </p:nvSpPr>
            <p:spPr>
              <a:xfrm>
                <a:off x="2679625" y="1312069"/>
                <a:ext cx="5121402" cy="1340880"/>
              </a:xfrm>
              <a:prstGeom prst="rect">
                <a:avLst/>
              </a:prstGeom>
              <a:blipFill>
                <a:blip r:embed="rId3"/>
                <a:stretch>
                  <a:fillRect b="-14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08107D0-8474-3E4B-9FDC-2739B971642E}"/>
                  </a:ext>
                </a:extLst>
              </p:cNvPr>
              <p:cNvSpPr txBox="1"/>
              <p:nvPr/>
            </p:nvSpPr>
            <p:spPr>
              <a:xfrm>
                <a:off x="710149" y="3850529"/>
                <a:ext cx="6226576" cy="391646"/>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l-GR" altLang="zh-CN" i="1">
                            <a:latin typeface="Cambria Math" panose="02040503050406030204" pitchFamily="18" charset="0"/>
                          </a:rPr>
                          <m:t>𝜂</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：启发函数，表示蚂蚁从城市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转移到城市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的期望程度</a:t>
                </a:r>
              </a:p>
            </p:txBody>
          </p:sp>
        </mc:Choice>
        <mc:Fallback xmlns="">
          <p:sp>
            <p:nvSpPr>
              <p:cNvPr id="7" name="文本框 6">
                <a:extLst>
                  <a:ext uri="{FF2B5EF4-FFF2-40B4-BE49-F238E27FC236}">
                    <a16:creationId xmlns:a16="http://schemas.microsoft.com/office/drawing/2014/main" id="{F08107D0-8474-3E4B-9FDC-2739B971642E}"/>
                  </a:ext>
                </a:extLst>
              </p:cNvPr>
              <p:cNvSpPr txBox="1">
                <a:spLocks noRot="1" noChangeAspect="1" noMove="1" noResize="1" noEditPoints="1" noAdjustHandles="1" noChangeArrowheads="1" noChangeShapeType="1" noTextEdit="1"/>
              </p:cNvSpPr>
              <p:nvPr/>
            </p:nvSpPr>
            <p:spPr>
              <a:xfrm>
                <a:off x="710149" y="3850529"/>
                <a:ext cx="6226576" cy="391646"/>
              </a:xfrm>
              <a:prstGeom prst="rect">
                <a:avLst/>
              </a:prstGeom>
              <a:blipFill>
                <a:blip r:embed="rId4"/>
                <a:stretch>
                  <a:fillRect t="-9375"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25978D-5CFE-D144-A475-5ADC6EB6C320}"/>
                  </a:ext>
                </a:extLst>
              </p:cNvPr>
              <p:cNvSpPr txBox="1"/>
              <p:nvPr/>
            </p:nvSpPr>
            <p:spPr>
              <a:xfrm>
                <a:off x="725235" y="4442849"/>
                <a:ext cx="10929580" cy="64633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𝛼</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：信息素因子，反应了蚂蚁运动过程中基类的信息量在知道一群搜索中的重要程度，取值范围通常在</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[1,4]</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之间。如果信息素因子值设置过大，容易使随机搜索性减弱；其值过小容易过早陷入局部最优</a:t>
                </a:r>
              </a:p>
            </p:txBody>
          </p:sp>
        </mc:Choice>
        <mc:Fallback xmlns="">
          <p:sp>
            <p:nvSpPr>
              <p:cNvPr id="8" name="文本框 7">
                <a:extLst>
                  <a:ext uri="{FF2B5EF4-FFF2-40B4-BE49-F238E27FC236}">
                    <a16:creationId xmlns:a16="http://schemas.microsoft.com/office/drawing/2014/main" id="{3325978D-5CFE-D144-A475-5ADC6EB6C320}"/>
                  </a:ext>
                </a:extLst>
              </p:cNvPr>
              <p:cNvSpPr txBox="1">
                <a:spLocks noRot="1" noChangeAspect="1" noMove="1" noResize="1" noEditPoints="1" noAdjustHandles="1" noChangeArrowheads="1" noChangeShapeType="1" noTextEdit="1"/>
              </p:cNvSpPr>
              <p:nvPr/>
            </p:nvSpPr>
            <p:spPr>
              <a:xfrm>
                <a:off x="725235" y="4442849"/>
                <a:ext cx="10929580" cy="646331"/>
              </a:xfrm>
              <a:prstGeom prst="rect">
                <a:avLst/>
              </a:prstGeom>
              <a:blipFill>
                <a:blip r:embed="rId5"/>
                <a:stretch>
                  <a:fillRect l="-348" t="-5769"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5DDE2E9-C88D-B94F-9E42-D7A459272097}"/>
                  </a:ext>
                </a:extLst>
              </p:cNvPr>
              <p:cNvSpPr txBox="1"/>
              <p:nvPr/>
            </p:nvSpPr>
            <p:spPr>
              <a:xfrm>
                <a:off x="725235" y="5289854"/>
                <a:ext cx="10944666" cy="923330"/>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：启发函数因子，反应了启发式信息在知道蚁群搜索中的相对重要程度，取值范围在</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[3,4.5]</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之间。如果值设置过大，虽然收敛速度加快，但容易陷入局部最优，其值过小，一群容易陷入纯粹的随即搜索，很难找到最优解</a:t>
                </a:r>
              </a:p>
            </p:txBody>
          </p:sp>
        </mc:Choice>
        <mc:Fallback xmlns="">
          <p:sp>
            <p:nvSpPr>
              <p:cNvPr id="9" name="文本框 8">
                <a:extLst>
                  <a:ext uri="{FF2B5EF4-FFF2-40B4-BE49-F238E27FC236}">
                    <a16:creationId xmlns:a16="http://schemas.microsoft.com/office/drawing/2014/main" id="{45DDE2E9-C88D-B94F-9E42-D7A459272097}"/>
                  </a:ext>
                </a:extLst>
              </p:cNvPr>
              <p:cNvSpPr txBox="1">
                <a:spLocks noRot="1" noChangeAspect="1" noMove="1" noResize="1" noEditPoints="1" noAdjustHandles="1" noChangeArrowheads="1" noChangeShapeType="1" noTextEdit="1"/>
              </p:cNvSpPr>
              <p:nvPr/>
            </p:nvSpPr>
            <p:spPr>
              <a:xfrm>
                <a:off x="725235" y="5289854"/>
                <a:ext cx="10944666" cy="923330"/>
              </a:xfrm>
              <a:prstGeom prst="rect">
                <a:avLst/>
              </a:prstGeom>
              <a:blipFill>
                <a:blip r:embed="rId6"/>
                <a:stretch>
                  <a:fillRect l="-348" t="-4110" r="-232" b="-82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1A07FC3-2CDD-FE4C-8A9F-FB48F7C804A4}"/>
                  </a:ext>
                </a:extLst>
              </p:cNvPr>
              <p:cNvSpPr txBox="1"/>
              <p:nvPr/>
            </p:nvSpPr>
            <p:spPr>
              <a:xfrm>
                <a:off x="725235" y="3254287"/>
                <a:ext cx="5384231" cy="391646"/>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i="1" smtClean="0">
                            <a:latin typeface="Cambria Math" panose="02040503050406030204" pitchFamily="18" charset="0"/>
                            <a:ea typeface="宋体" panose="02010600030101010101" pitchFamily="2" charset="-122"/>
                            <a:cs typeface="Times New Roman" panose="02020603050405020304" pitchFamily="18" charset="0"/>
                          </a:rPr>
                          <m:t>𝜏</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时刻城市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连接路径上的信息素浓度</a:t>
                </a:r>
              </a:p>
            </p:txBody>
          </p:sp>
        </mc:Choice>
        <mc:Fallback xmlns="">
          <p:sp>
            <p:nvSpPr>
              <p:cNvPr id="10" name="文本框 9">
                <a:extLst>
                  <a:ext uri="{FF2B5EF4-FFF2-40B4-BE49-F238E27FC236}">
                    <a16:creationId xmlns:a16="http://schemas.microsoft.com/office/drawing/2014/main" id="{31A07FC3-2CDD-FE4C-8A9F-FB48F7C804A4}"/>
                  </a:ext>
                </a:extLst>
              </p:cNvPr>
              <p:cNvSpPr txBox="1">
                <a:spLocks noRot="1" noChangeAspect="1" noMove="1" noResize="1" noEditPoints="1" noAdjustHandles="1" noChangeArrowheads="1" noChangeShapeType="1" noTextEdit="1"/>
              </p:cNvSpPr>
              <p:nvPr/>
            </p:nvSpPr>
            <p:spPr>
              <a:xfrm>
                <a:off x="725235" y="3254287"/>
                <a:ext cx="5384231" cy="391646"/>
              </a:xfrm>
              <a:prstGeom prst="rect">
                <a:avLst/>
              </a:prstGeom>
              <a:blipFill>
                <a:blip r:embed="rId7"/>
                <a:stretch>
                  <a:fillRect t="-9375"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15C16FE-35FF-D349-8B00-AD4B957A8EA5}"/>
                  </a:ext>
                </a:extLst>
              </p:cNvPr>
              <p:cNvSpPr txBox="1"/>
              <p:nvPr/>
            </p:nvSpPr>
            <p:spPr>
              <a:xfrm>
                <a:off x="703384" y="2744196"/>
                <a:ext cx="4840236" cy="422873"/>
              </a:xfrm>
              <a:prstGeom prst="rect">
                <a:avLst/>
              </a:prstGeom>
              <a:noFill/>
            </p:spPr>
            <p:txBody>
              <a:bodyPr wrap="none" rtlCol="0">
                <a:spAutoFit/>
              </a:bodyPr>
              <a:lstStyle/>
              <a:p>
                <a14:m>
                  <m:oMath xmlns:m="http://schemas.openxmlformats.org/officeDocument/2006/math">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时刻蚂蚁</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从城市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向城市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转移的概率</a:t>
                </a:r>
              </a:p>
            </p:txBody>
          </p:sp>
        </mc:Choice>
        <mc:Fallback xmlns="">
          <p:sp>
            <p:nvSpPr>
              <p:cNvPr id="11" name="文本框 10">
                <a:extLst>
                  <a:ext uri="{FF2B5EF4-FFF2-40B4-BE49-F238E27FC236}">
                    <a16:creationId xmlns:a16="http://schemas.microsoft.com/office/drawing/2014/main" id="{B15C16FE-35FF-D349-8B00-AD4B957A8EA5}"/>
                  </a:ext>
                </a:extLst>
              </p:cNvPr>
              <p:cNvSpPr txBox="1">
                <a:spLocks noRot="1" noChangeAspect="1" noMove="1" noResize="1" noEditPoints="1" noAdjustHandles="1" noChangeArrowheads="1" noChangeShapeType="1" noTextEdit="1"/>
              </p:cNvSpPr>
              <p:nvPr/>
            </p:nvSpPr>
            <p:spPr>
              <a:xfrm>
                <a:off x="703384" y="2744196"/>
                <a:ext cx="4840236" cy="422873"/>
              </a:xfrm>
              <a:prstGeom prst="rect">
                <a:avLst/>
              </a:prstGeom>
              <a:blipFill>
                <a:blip r:embed="rId8"/>
                <a:stretch>
                  <a:fillRect t="-6061" b="-9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4371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2590453"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3.2</a:t>
            </a:r>
            <a:r>
              <a:rPr lang="zh-CN" altLang="en-US" sz="2400" dirty="0">
                <a:latin typeface="微软雅黑" panose="020B0503020204020204" pitchFamily="34" charset="-122"/>
                <a:ea typeface="微软雅黑" panose="020B0503020204020204" pitchFamily="34" charset="-122"/>
                <a:cs typeface="+mn-ea"/>
                <a:sym typeface="+mn-lt"/>
              </a:rPr>
              <a:t>信息素更新公式</a:t>
            </a:r>
            <a:endParaRPr lang="en-US" altLang="zh-CN" sz="2400" dirty="0">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ED08816-F83D-D74C-B800-7DAB18840692}"/>
                  </a:ext>
                </a:extLst>
              </p:cNvPr>
              <p:cNvSpPr txBox="1"/>
              <p:nvPr/>
            </p:nvSpPr>
            <p:spPr>
              <a:xfrm>
                <a:off x="2581911" y="1168053"/>
                <a:ext cx="4943597"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𝜌</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,0&lt;</m:t>
                              </m:r>
                              <m:r>
                                <a:rPr lang="en-US" altLang="zh-CN" b="0" i="1" smtClean="0">
                                  <a:latin typeface="Cambria Math" panose="02040503050406030204" pitchFamily="18" charset="0"/>
                                </a:rPr>
                                <m:t>𝜌</m:t>
                              </m:r>
                              <m:r>
                                <a:rPr lang="en-US" altLang="zh-CN" b="0" i="1" smtClean="0">
                                  <a:latin typeface="Cambria Math" panose="02040503050406030204" pitchFamily="18" charset="0"/>
                                </a:rPr>
                                <m:t>&lt;1</m:t>
                              </m:r>
                            </m:e>
                            <m:e>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m:rPr>
                                      <m:sty m:val="p"/>
                                    </m:rPr>
                                    <a:rPr lang="en-US" altLang="zh-CN" b="0" i="0" smtClean="0">
                                      <a:latin typeface="Cambria Math" panose="02040503050406030204" pitchFamily="18" charset="0"/>
                                    </a:rPr>
                                    <m:t>Δ</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𝑘</m:t>
                                      </m:r>
                                    </m:sup>
                                  </m:sSubSup>
                                </m:e>
                              </m:nary>
                            </m:e>
                          </m:eqArr>
                        </m:e>
                      </m:d>
                    </m:oMath>
                  </m:oMathPara>
                </a14:m>
                <a:endParaRPr lang="zh-CN" altLang="en-US" dirty="0"/>
              </a:p>
            </p:txBody>
          </p:sp>
        </mc:Choice>
        <mc:Fallback xmlns="">
          <p:sp>
            <p:nvSpPr>
              <p:cNvPr id="5" name="文本框 4">
                <a:extLst>
                  <a:ext uri="{FF2B5EF4-FFF2-40B4-BE49-F238E27FC236}">
                    <a16:creationId xmlns:a16="http://schemas.microsoft.com/office/drawing/2014/main" id="{4ED08816-F83D-D74C-B800-7DAB18840692}"/>
                  </a:ext>
                </a:extLst>
              </p:cNvPr>
              <p:cNvSpPr txBox="1">
                <a:spLocks noRot="1" noChangeAspect="1" noMove="1" noResize="1" noEditPoints="1" noAdjustHandles="1" noChangeArrowheads="1" noChangeShapeType="1" noTextEdit="1"/>
              </p:cNvSpPr>
              <p:nvPr/>
            </p:nvSpPr>
            <p:spPr>
              <a:xfrm>
                <a:off x="2581911" y="1168053"/>
                <a:ext cx="4943597" cy="1117998"/>
              </a:xfrm>
              <a:prstGeom prst="rect">
                <a:avLst/>
              </a:prstGeom>
              <a:blipFill>
                <a:blip r:embed="rId3"/>
                <a:stretch>
                  <a:fillRect l="-35294" t="-207865" b="-2966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E867643-EDF3-B249-B133-C2A21562D3A2}"/>
                  </a:ext>
                </a:extLst>
              </p:cNvPr>
              <p:cNvSpPr txBox="1"/>
              <p:nvPr/>
            </p:nvSpPr>
            <p:spPr>
              <a:xfrm>
                <a:off x="703384" y="3651090"/>
                <a:ext cx="7674858" cy="391646"/>
              </a:xfrm>
              <a:prstGeom prst="rect">
                <a:avLst/>
              </a:prstGeom>
              <a:noFill/>
            </p:spPr>
            <p:txBody>
              <a:bodyPr wrap="none" rtlCol="0">
                <a:spAutoFit/>
              </a:bodyPr>
              <a:lstStyle/>
              <a:p>
                <a14:m>
                  <m:oMath xmlns:m="http://schemas.openxmlformats.org/officeDocument/2006/math">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Δ</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𝜏</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𝑖𝑗</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：所有蚂蚁在城市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连接路径上释放信息素而增加的信息素浓度</a:t>
                </a:r>
              </a:p>
            </p:txBody>
          </p:sp>
        </mc:Choice>
        <mc:Fallback xmlns="">
          <p:sp>
            <p:nvSpPr>
              <p:cNvPr id="6" name="文本框 5">
                <a:extLst>
                  <a:ext uri="{FF2B5EF4-FFF2-40B4-BE49-F238E27FC236}">
                    <a16:creationId xmlns:a16="http://schemas.microsoft.com/office/drawing/2014/main" id="{4E867643-EDF3-B249-B133-C2A21562D3A2}"/>
                  </a:ext>
                </a:extLst>
              </p:cNvPr>
              <p:cNvSpPr txBox="1">
                <a:spLocks noRot="1" noChangeAspect="1" noMove="1" noResize="1" noEditPoints="1" noAdjustHandles="1" noChangeArrowheads="1" noChangeShapeType="1" noTextEdit="1"/>
              </p:cNvSpPr>
              <p:nvPr/>
            </p:nvSpPr>
            <p:spPr>
              <a:xfrm>
                <a:off x="703384" y="3651090"/>
                <a:ext cx="7674858" cy="391646"/>
              </a:xfrm>
              <a:prstGeom prst="rect">
                <a:avLst/>
              </a:prstGeom>
              <a:blipFill>
                <a:blip r:embed="rId4"/>
                <a:stretch>
                  <a:fillRect t="-937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0A48F70-8744-7441-85C9-C7E432897986}"/>
                  </a:ext>
                </a:extLst>
              </p:cNvPr>
              <p:cNvSpPr txBox="1"/>
              <p:nvPr/>
            </p:nvSpPr>
            <p:spPr>
              <a:xfrm>
                <a:off x="703384" y="3100551"/>
                <a:ext cx="7808228" cy="422873"/>
              </a:xfrm>
              <a:prstGeom prst="rect">
                <a:avLst/>
              </a:prstGeom>
              <a:noFill/>
            </p:spPr>
            <p:txBody>
              <a:bodyPr wrap="none" rtlCol="0">
                <a:spAutoFit/>
              </a:bodyPr>
              <a:lstStyle/>
              <a:p>
                <a14:m>
                  <m:oMath xmlns:m="http://schemas.openxmlformats.org/officeDocument/2006/math">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Δ</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𝜏</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：第</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只蚂蚁在城市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与城市</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连接路径上释放信息素而增加的信息素浓度</a:t>
                </a:r>
              </a:p>
            </p:txBody>
          </p:sp>
        </mc:Choice>
        <mc:Fallback xmlns="">
          <p:sp>
            <p:nvSpPr>
              <p:cNvPr id="7" name="文本框 6">
                <a:extLst>
                  <a:ext uri="{FF2B5EF4-FFF2-40B4-BE49-F238E27FC236}">
                    <a16:creationId xmlns:a16="http://schemas.microsoft.com/office/drawing/2014/main" id="{C0A48F70-8744-7441-85C9-C7E432897986}"/>
                  </a:ext>
                </a:extLst>
              </p:cNvPr>
              <p:cNvSpPr txBox="1">
                <a:spLocks noRot="1" noChangeAspect="1" noMove="1" noResize="1" noEditPoints="1" noAdjustHandles="1" noChangeArrowheads="1" noChangeShapeType="1" noTextEdit="1"/>
              </p:cNvSpPr>
              <p:nvPr/>
            </p:nvSpPr>
            <p:spPr>
              <a:xfrm>
                <a:off x="703384" y="3100551"/>
                <a:ext cx="7808228" cy="422873"/>
              </a:xfrm>
              <a:prstGeom prst="rect">
                <a:avLst/>
              </a:prstGeom>
              <a:blipFill>
                <a:blip r:embed="rId5"/>
                <a:stretch>
                  <a:fillRect t="-5882"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9EBA07C-C6AF-D049-8B3D-83DA62327CAC}"/>
                  </a:ext>
                </a:extLst>
              </p:cNvPr>
              <p:cNvSpPr txBox="1"/>
              <p:nvPr/>
            </p:nvSpPr>
            <p:spPr>
              <a:xfrm>
                <a:off x="703384" y="2464197"/>
                <a:ext cx="10838559" cy="64633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𝜌</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：信息素挥发程度，理想取值范围</a:t>
                </a:r>
                <a:r>
                  <a:rPr lang="en-US" altLang="zh-CN" dirty="0">
                    <a:latin typeface="Times New Roman" panose="02020603050405020304" pitchFamily="18" charset="0"/>
                    <a:cs typeface="Times New Roman" panose="02020603050405020304" pitchFamily="18" charset="0"/>
                  </a:rPr>
                  <a:t>[0.1,0.99]</a:t>
                </a:r>
                <a:r>
                  <a:rPr lang="zh-CN" altLang="en-US"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𝜌</m:t>
                    </m:r>
                  </m:oMath>
                </a14:m>
                <a:r>
                  <a:rPr lang="zh-CN" altLang="en-US" dirty="0">
                    <a:latin typeface="Times New Roman" panose="02020603050405020304" pitchFamily="18" charset="0"/>
                    <a:cs typeface="Times New Roman" panose="02020603050405020304" pitchFamily="18" charset="0"/>
                  </a:rPr>
                  <a:t>过小时在各路径上残留的信息素过多，导致无效的路径继续被搜索，影响算法收敛速度；</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𝜌</m:t>
                    </m:r>
                  </m:oMath>
                </a14:m>
                <a:r>
                  <a:rPr lang="zh-CN" altLang="en-US" dirty="0">
                    <a:latin typeface="Times New Roman" panose="02020603050405020304" pitchFamily="18" charset="0"/>
                    <a:cs typeface="Times New Roman" panose="02020603050405020304" pitchFamily="18" charset="0"/>
                  </a:rPr>
                  <a:t>过大无法保证有效的路径也会被放弃搜索，影响到最优值</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79EBA07C-C6AF-D049-8B3D-83DA62327CAC}"/>
                  </a:ext>
                </a:extLst>
              </p:cNvPr>
              <p:cNvSpPr txBox="1">
                <a:spLocks noRot="1" noChangeAspect="1" noMove="1" noResize="1" noEditPoints="1" noAdjustHandles="1" noChangeArrowheads="1" noChangeShapeType="1" noTextEdit="1"/>
              </p:cNvSpPr>
              <p:nvPr/>
            </p:nvSpPr>
            <p:spPr>
              <a:xfrm>
                <a:off x="703384" y="2464197"/>
                <a:ext cx="10838559" cy="646331"/>
              </a:xfrm>
              <a:prstGeom prst="rect">
                <a:avLst/>
              </a:prstGeom>
              <a:blipFill>
                <a:blip r:embed="rId6"/>
                <a:stretch>
                  <a:fillRect l="-351" t="-5769"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05E8866-F543-C147-A32C-2D3A29A33808}"/>
                  </a:ext>
                </a:extLst>
              </p:cNvPr>
              <p:cNvSpPr txBox="1"/>
              <p:nvPr/>
            </p:nvSpPr>
            <p:spPr>
              <a:xfrm>
                <a:off x="703384" y="5657141"/>
                <a:ext cx="3328540"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：第</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只蚂蚁经过路径总长度</a:t>
                </a:r>
              </a:p>
            </p:txBody>
          </p:sp>
        </mc:Choice>
        <mc:Fallback xmlns="">
          <p:sp>
            <p:nvSpPr>
              <p:cNvPr id="9" name="文本框 8">
                <a:extLst>
                  <a:ext uri="{FF2B5EF4-FFF2-40B4-BE49-F238E27FC236}">
                    <a16:creationId xmlns:a16="http://schemas.microsoft.com/office/drawing/2014/main" id="{705E8866-F543-C147-A32C-2D3A29A33808}"/>
                  </a:ext>
                </a:extLst>
              </p:cNvPr>
              <p:cNvSpPr txBox="1">
                <a:spLocks noRot="1" noChangeAspect="1" noMove="1" noResize="1" noEditPoints="1" noAdjustHandles="1" noChangeArrowheads="1" noChangeShapeType="1" noTextEdit="1"/>
              </p:cNvSpPr>
              <p:nvPr/>
            </p:nvSpPr>
            <p:spPr>
              <a:xfrm>
                <a:off x="703384" y="5657141"/>
                <a:ext cx="3328540" cy="369332"/>
              </a:xfrm>
              <a:prstGeom prst="rect">
                <a:avLst/>
              </a:prstGeom>
              <a:blipFill>
                <a:blip r:embed="rId7"/>
                <a:stretch>
                  <a:fillRect t="-6452" r="-760" b="-19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5598F7-F93B-2045-BE71-EFCF8D01ED4E}"/>
                  </a:ext>
                </a:extLst>
              </p:cNvPr>
              <p:cNvSpPr txBox="1"/>
              <p:nvPr/>
            </p:nvSpPr>
            <p:spPr>
              <a:xfrm>
                <a:off x="703384" y="5254037"/>
                <a:ext cx="4367221"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𝑄</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：信息素常数，理想取值范围</a:t>
                </a:r>
                <a:r>
                  <a:rPr lang="en-US" altLang="zh-CN" dirty="0">
                    <a:latin typeface="Times New Roman" panose="02020603050405020304" pitchFamily="18" charset="0"/>
                    <a:cs typeface="Times New Roman" panose="02020603050405020304" pitchFamily="18" charset="0"/>
                  </a:rPr>
                  <a:t>[10,10000]</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AF5598F7-F93B-2045-BE71-EFCF8D01ED4E}"/>
                  </a:ext>
                </a:extLst>
              </p:cNvPr>
              <p:cNvSpPr txBox="1">
                <a:spLocks noRot="1" noChangeAspect="1" noMove="1" noResize="1" noEditPoints="1" noAdjustHandles="1" noChangeArrowheads="1" noChangeShapeType="1" noTextEdit="1"/>
              </p:cNvSpPr>
              <p:nvPr/>
            </p:nvSpPr>
            <p:spPr>
              <a:xfrm>
                <a:off x="703384" y="5254037"/>
                <a:ext cx="4367221" cy="369332"/>
              </a:xfrm>
              <a:prstGeom prst="rect">
                <a:avLst/>
              </a:prstGeom>
              <a:blipFill>
                <a:blip r:embed="rId8"/>
                <a:stretch>
                  <a:fillRect t="-10000"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8C815E3-0654-9E4C-A2E5-339310893EF8}"/>
                  </a:ext>
                </a:extLst>
              </p:cNvPr>
              <p:cNvSpPr txBox="1"/>
              <p:nvPr/>
            </p:nvSpPr>
            <p:spPr>
              <a:xfrm>
                <a:off x="2581911" y="4076508"/>
                <a:ext cx="4051174"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Δ</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𝜏</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eqArr>
                            <m:eqArr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eqArrPr>
                            <m:e>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𝑄</m:t>
                                  </m:r>
                                </m:num>
                                <m:den>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sub>
                                  </m:sSub>
                                </m:den>
                              </m:f>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i="1">
                                  <a:latin typeface="Cambria Math" panose="02040503050406030204" pitchFamily="18" charset="0"/>
                                  <a:ea typeface="宋体" panose="02010600030101010101" pitchFamily="2" charset="-122"/>
                                  <a:cs typeface="Times New Roman" panose="02020603050405020304" pitchFamily="18" charset="0"/>
                                </a:rPr>
                                <m:t>若</m:t>
                              </m:r>
                              <m:r>
                                <a:rPr lang="zh-CN" altLang="en-US" i="1" smtClean="0">
                                  <a:latin typeface="Cambria Math" panose="02040503050406030204" pitchFamily="18" charset="0"/>
                                  <a:ea typeface="宋体" panose="02010600030101010101" pitchFamily="2" charset="-122"/>
                                  <a:cs typeface="Times New Roman" panose="02020603050405020304" pitchFamily="18" charset="0"/>
                                </a:rPr>
                                <m:t>蚂蚁</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r>
                                <a:rPr lang="zh-CN" altLang="en-US" i="1">
                                  <a:latin typeface="Cambria Math" panose="02040503050406030204" pitchFamily="18" charset="0"/>
                                  <a:ea typeface="宋体" panose="02010600030101010101" pitchFamily="2" charset="-122"/>
                                  <a:cs typeface="Times New Roman" panose="02020603050405020304" pitchFamily="18" charset="0"/>
                                </a:rPr>
                                <m:t>从</m:t>
                              </m:r>
                              <m:r>
                                <a:rPr lang="zh-CN" altLang="en-US" i="1" smtClean="0">
                                  <a:latin typeface="Cambria Math" panose="02040503050406030204" pitchFamily="18" charset="0"/>
                                  <a:ea typeface="宋体" panose="02010600030101010101" pitchFamily="2" charset="-122"/>
                                  <a:cs typeface="Times New Roman" panose="02020603050405020304" pitchFamily="18" charset="0"/>
                                </a:rPr>
                                <m:t>城市</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r>
                                <a:rPr lang="zh-CN" altLang="en-US" i="1">
                                  <a:latin typeface="Cambria Math" panose="02040503050406030204" pitchFamily="18" charset="0"/>
                                  <a:ea typeface="宋体" panose="02010600030101010101" pitchFamily="2" charset="-122"/>
                                  <a:cs typeface="Times New Roman" panose="02020603050405020304" pitchFamily="18" charset="0"/>
                                </a:rPr>
                                <m:t>到了</m:t>
                              </m:r>
                              <m:r>
                                <a:rPr lang="zh-CN" altLang="en-US" i="1" smtClean="0">
                                  <a:latin typeface="Cambria Math" panose="02040503050406030204" pitchFamily="18" charset="0"/>
                                  <a:ea typeface="宋体" panose="02010600030101010101" pitchFamily="2" charset="-122"/>
                                  <a:cs typeface="Times New Roman" panose="02020603050405020304" pitchFamily="18" charset="0"/>
                                </a:rPr>
                                <m:t>城市</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e>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m:t>
                              </m:r>
                              <m:r>
                                <a:rPr lang="zh-CN" altLang="en-US" i="1">
                                  <a:latin typeface="Cambria Math" panose="02040503050406030204" pitchFamily="18" charset="0"/>
                                  <a:ea typeface="宋体" panose="02010600030101010101" pitchFamily="2" charset="-122"/>
                                  <a:cs typeface="Times New Roman" panose="02020603050405020304" pitchFamily="18" charset="0"/>
                                </a:rPr>
                                <m:t>其他</m:t>
                              </m:r>
                            </m:e>
                          </m:eqArr>
                        </m:e>
                      </m:d>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78C815E3-0654-9E4C-A2E5-339310893EF8}"/>
                  </a:ext>
                </a:extLst>
              </p:cNvPr>
              <p:cNvSpPr txBox="1">
                <a:spLocks noRot="1" noChangeAspect="1" noMove="1" noResize="1" noEditPoints="1" noAdjustHandles="1" noChangeArrowheads="1" noChangeShapeType="1" noTextEdit="1"/>
              </p:cNvSpPr>
              <p:nvPr/>
            </p:nvSpPr>
            <p:spPr>
              <a:xfrm>
                <a:off x="2581911" y="4076508"/>
                <a:ext cx="4051174" cy="1117998"/>
              </a:xfrm>
              <a:prstGeom prst="rect">
                <a:avLst/>
              </a:prstGeom>
              <a:blipFill>
                <a:blip r:embed="rId9"/>
                <a:stretch>
                  <a:fillRect l="-27500" t="-208989" b="-296629"/>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0B992545-7409-5D41-84FF-C02902820CB9}"/>
              </a:ext>
            </a:extLst>
          </p:cNvPr>
          <p:cNvSpPr txBox="1"/>
          <p:nvPr/>
        </p:nvSpPr>
        <p:spPr>
          <a:xfrm>
            <a:off x="703384" y="6060245"/>
            <a:ext cx="5032147"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路径越长，则对于沿途信息素浓度的贡献量越低</a:t>
            </a:r>
          </a:p>
        </p:txBody>
      </p:sp>
    </p:spTree>
    <p:extLst>
      <p:ext uri="{BB962C8B-B14F-4D97-AF65-F5344CB8AC3E}">
        <p14:creationId xmlns:p14="http://schemas.microsoft.com/office/powerpoint/2010/main" val="26420487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1667123"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3.3</a:t>
            </a:r>
            <a:r>
              <a:rPr lang="zh-CN" altLang="en-US" sz="2400" dirty="0">
                <a:latin typeface="微软雅黑" panose="020B0503020204020204" pitchFamily="34" charset="-122"/>
                <a:ea typeface="微软雅黑" panose="020B0503020204020204" pitchFamily="34" charset="-122"/>
                <a:cs typeface="+mn-ea"/>
                <a:sym typeface="+mn-lt"/>
              </a:rPr>
              <a:t>算法流程</a:t>
            </a:r>
            <a:endParaRPr lang="en-US" altLang="zh-CN" sz="2400"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44AD6235-E22B-EA47-941F-E8FEA7E57865}"/>
              </a:ext>
            </a:extLst>
          </p:cNvPr>
          <p:cNvPicPr/>
          <p:nvPr/>
        </p:nvPicPr>
        <p:blipFill>
          <a:blip r:embed="rId3"/>
          <a:stretch>
            <a:fillRect/>
          </a:stretch>
        </p:blipFill>
        <p:spPr>
          <a:xfrm>
            <a:off x="452711" y="1143627"/>
            <a:ext cx="4392488" cy="6001090"/>
          </a:xfrm>
          <a:prstGeom prst="rect">
            <a:avLst/>
          </a:prstGeom>
        </p:spPr>
      </p:pic>
      <p:sp>
        <p:nvSpPr>
          <p:cNvPr id="3" name="文本框 2">
            <a:extLst>
              <a:ext uri="{FF2B5EF4-FFF2-40B4-BE49-F238E27FC236}">
                <a16:creationId xmlns:a16="http://schemas.microsoft.com/office/drawing/2014/main" id="{C69ADF10-3D27-2A42-A606-18C69653745A}"/>
              </a:ext>
            </a:extLst>
          </p:cNvPr>
          <p:cNvSpPr txBox="1"/>
          <p:nvPr/>
        </p:nvSpPr>
        <p:spPr>
          <a:xfrm>
            <a:off x="5421263" y="1534513"/>
            <a:ext cx="1338828" cy="369332"/>
          </a:xfrm>
          <a:prstGeom prst="rect">
            <a:avLst/>
          </a:prstGeom>
          <a:noFill/>
        </p:spPr>
        <p:txBody>
          <a:bodyPr wrap="none" rtlCol="0">
            <a:spAutoFit/>
          </a:bodyPr>
          <a:lstStyle/>
          <a:p>
            <a:r>
              <a:rPr kumimoji="1" lang="zh-CN" altLang="en-US" dirty="0">
                <a:latin typeface="+mn-ea"/>
                <a:ea typeface="+mn-ea"/>
              </a:rPr>
              <a:t>流程说明：</a:t>
            </a:r>
          </a:p>
        </p:txBody>
      </p:sp>
      <p:sp>
        <p:nvSpPr>
          <p:cNvPr id="4" name="文本框 3">
            <a:extLst>
              <a:ext uri="{FF2B5EF4-FFF2-40B4-BE49-F238E27FC236}">
                <a16:creationId xmlns:a16="http://schemas.microsoft.com/office/drawing/2014/main" id="{C9C36DCF-C267-504F-A3FD-73971A02F27B}"/>
              </a:ext>
            </a:extLst>
          </p:cNvPr>
          <p:cNvSpPr txBox="1"/>
          <p:nvPr/>
        </p:nvSpPr>
        <p:spPr>
          <a:xfrm>
            <a:off x="5565279" y="2133600"/>
            <a:ext cx="6264695" cy="1200329"/>
          </a:xfrm>
          <a:prstGeom prst="rect">
            <a:avLst/>
          </a:prstGeom>
          <a:noFill/>
        </p:spPr>
        <p:txBody>
          <a:bodyPr wrap="square" rtlCol="0">
            <a:spAutoFit/>
          </a:bodyPr>
          <a:lstStyle/>
          <a:p>
            <a:r>
              <a:rPr kumimoji="1" lang="en-US" altLang="zh-CN" dirty="0">
                <a:latin typeface="+mn-ea"/>
                <a:ea typeface="+mn-ea"/>
              </a:rPr>
              <a:t>1.</a:t>
            </a:r>
            <a:r>
              <a:rPr kumimoji="1" lang="zh-CN" altLang="en-US" dirty="0">
                <a:latin typeface="+mn-ea"/>
                <a:ea typeface="+mn-ea"/>
              </a:rPr>
              <a:t> 题目中对车的行驶距离和运载能力有要求，在选择下一个城市时，除了要考虑蚁群算法的城市转移概率，还要考虑选择下一个城市还具备运载空间，以及能否运载完下一个城市返回出发点；</a:t>
            </a:r>
          </a:p>
        </p:txBody>
      </p:sp>
      <p:sp>
        <p:nvSpPr>
          <p:cNvPr id="9" name="文本框 8">
            <a:extLst>
              <a:ext uri="{FF2B5EF4-FFF2-40B4-BE49-F238E27FC236}">
                <a16:creationId xmlns:a16="http://schemas.microsoft.com/office/drawing/2014/main" id="{5436CF8B-DEC2-0641-9D73-D427A1F73DE1}"/>
              </a:ext>
            </a:extLst>
          </p:cNvPr>
          <p:cNvSpPr txBox="1"/>
          <p:nvPr/>
        </p:nvSpPr>
        <p:spPr>
          <a:xfrm>
            <a:off x="5565280" y="3424108"/>
            <a:ext cx="6264694" cy="923330"/>
          </a:xfrm>
          <a:prstGeom prst="rect">
            <a:avLst/>
          </a:prstGeom>
          <a:noFill/>
        </p:spPr>
        <p:txBody>
          <a:bodyPr wrap="square" rtlCol="0">
            <a:spAutoFit/>
          </a:bodyPr>
          <a:lstStyle/>
          <a:p>
            <a:r>
              <a:rPr kumimoji="1" lang="en-US" altLang="zh-CN" dirty="0">
                <a:latin typeface="+mn-ea"/>
                <a:ea typeface="+mn-ea"/>
              </a:rPr>
              <a:t>2.</a:t>
            </a:r>
            <a:r>
              <a:rPr lang="zh-CN" altLang="zh-CN" dirty="0">
                <a:latin typeface="+mn-ea"/>
                <a:ea typeface="+mn-ea"/>
              </a:rPr>
              <a:t>配送车辆和出发的物流中心</a:t>
            </a:r>
            <a:r>
              <a:rPr lang="en-US" altLang="zh-CN" dirty="0">
                <a:latin typeface="+mn-ea"/>
                <a:ea typeface="+mn-ea"/>
              </a:rPr>
              <a:t>(</a:t>
            </a:r>
            <a:r>
              <a:rPr lang="zh-CN" altLang="zh-CN" dirty="0">
                <a:latin typeface="+mn-ea"/>
                <a:ea typeface="+mn-ea"/>
              </a:rPr>
              <a:t>多车型、多物流中心</a:t>
            </a:r>
            <a:r>
              <a:rPr lang="en-US" altLang="zh-CN" dirty="0">
                <a:latin typeface="+mn-ea"/>
                <a:ea typeface="+mn-ea"/>
              </a:rPr>
              <a:t>)</a:t>
            </a:r>
            <a:r>
              <a:rPr lang="zh-CN" altLang="zh-CN" dirty="0">
                <a:latin typeface="+mn-ea"/>
                <a:ea typeface="+mn-ea"/>
              </a:rPr>
              <a:t>随机生成，配送车如果回到出发点就完成</a:t>
            </a:r>
            <a:r>
              <a:rPr lang="en-US" altLang="zh-CN" dirty="0">
                <a:latin typeface="+mn-ea"/>
                <a:ea typeface="+mn-ea"/>
              </a:rPr>
              <a:t>1</a:t>
            </a:r>
            <a:r>
              <a:rPr lang="zh-CN" altLang="zh-CN" dirty="0">
                <a:latin typeface="+mn-ea"/>
                <a:ea typeface="+mn-ea"/>
              </a:rPr>
              <a:t>次配送过程，如果全部客户点完成配送则完成</a:t>
            </a:r>
            <a:r>
              <a:rPr lang="en-US" altLang="zh-CN" dirty="0">
                <a:latin typeface="+mn-ea"/>
                <a:ea typeface="+mn-ea"/>
              </a:rPr>
              <a:t>1</a:t>
            </a:r>
            <a:r>
              <a:rPr lang="zh-CN" altLang="zh-CN" dirty="0">
                <a:latin typeface="+mn-ea"/>
                <a:ea typeface="+mn-ea"/>
              </a:rPr>
              <a:t>次完整迭代 </a:t>
            </a:r>
            <a:r>
              <a:rPr lang="zh-CN" altLang="en-US" dirty="0">
                <a:latin typeface="+mn-ea"/>
                <a:ea typeface="+mn-ea"/>
              </a:rPr>
              <a:t>；</a:t>
            </a:r>
            <a:endParaRPr kumimoji="1" lang="zh-CN" altLang="en-US" dirty="0">
              <a:latin typeface="+mn-ea"/>
              <a:ea typeface="+mn-ea"/>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4306998-ABF1-BA4D-AC62-6C7FA9EA79A1}"/>
                  </a:ext>
                </a:extLst>
              </p:cNvPr>
              <p:cNvSpPr txBox="1"/>
              <p:nvPr/>
            </p:nvSpPr>
            <p:spPr>
              <a:xfrm>
                <a:off x="5565280" y="4450779"/>
                <a:ext cx="6264694" cy="1374672"/>
              </a:xfrm>
              <a:prstGeom prst="rect">
                <a:avLst/>
              </a:prstGeom>
              <a:noFill/>
            </p:spPr>
            <p:txBody>
              <a:bodyPr wrap="square" rtlCol="0">
                <a:spAutoFit/>
              </a:bodyPr>
              <a:lstStyle/>
              <a:p>
                <a:r>
                  <a:rPr kumimoji="1" lang="en-US" altLang="zh-CN" dirty="0">
                    <a:latin typeface="+mn-ea"/>
                    <a:ea typeface="+mn-ea"/>
                  </a:rPr>
                  <a:t>3.</a:t>
                </a:r>
                <a:r>
                  <a:rPr lang="zh-CN" altLang="en-US" dirty="0">
                    <a:latin typeface="+mn-ea"/>
                    <a:ea typeface="+mn-ea"/>
                  </a:rPr>
                  <a:t>迭代量化指标兼顾行驶距离和满载率，计算使用如下公式</a:t>
                </a:r>
                <a:r>
                  <a:rPr lang="zh-CN" altLang="zh-CN" dirty="0">
                    <a:latin typeface="+mn-ea"/>
                    <a:ea typeface="+mn-ea"/>
                  </a:rPr>
                  <a:t>，其中</a:t>
                </a:r>
                <a14:m>
                  <m:oMath xmlns:m="http://schemas.openxmlformats.org/officeDocument/2006/math">
                    <m:sSub>
                      <m:sSubPr>
                        <m:ctrlPr>
                          <a:rPr lang="zh-CN" altLang="zh-CN" i="1">
                            <a:latin typeface="Cambria Math" panose="02040503050406030204" pitchFamily="18" charset="0"/>
                            <a:ea typeface="+mn-ea"/>
                          </a:rPr>
                        </m:ctrlPr>
                      </m:sSubPr>
                      <m:e>
                        <m:r>
                          <m:rPr>
                            <m:sty m:val="p"/>
                          </m:rPr>
                          <a:rPr lang="en-US" altLang="zh-CN" b="0" i="0">
                            <a:latin typeface="Cambria Math" panose="02040503050406030204" pitchFamily="18" charset="0"/>
                            <a:ea typeface="+mn-ea"/>
                          </a:rPr>
                          <m:t>load</m:t>
                        </m:r>
                        <m:r>
                          <a:rPr lang="en-US" altLang="zh-CN" b="0" i="0">
                            <a:latin typeface="Cambria Math" panose="02040503050406030204" pitchFamily="18" charset="0"/>
                            <a:ea typeface="+mn-ea"/>
                          </a:rPr>
                          <m:t>_</m:t>
                        </m:r>
                        <m:r>
                          <m:rPr>
                            <m:sty m:val="p"/>
                          </m:rPr>
                          <a:rPr lang="en-US" altLang="zh-CN" b="0" i="0">
                            <a:latin typeface="Cambria Math" panose="02040503050406030204" pitchFamily="18" charset="0"/>
                            <a:ea typeface="+mn-ea"/>
                          </a:rPr>
                          <m:t>rate</m:t>
                        </m:r>
                      </m:e>
                      <m:sub>
                        <m:r>
                          <m:rPr>
                            <m:sty m:val="p"/>
                          </m:rPr>
                          <a:rPr lang="en-US" altLang="zh-CN" b="0" i="0">
                            <a:latin typeface="Cambria Math" panose="02040503050406030204" pitchFamily="18" charset="0"/>
                            <a:ea typeface="+mn-ea"/>
                          </a:rPr>
                          <m:t>i</m:t>
                        </m:r>
                      </m:sub>
                    </m:sSub>
                  </m:oMath>
                </a14:m>
                <a:r>
                  <a:rPr lang="zh-CN" altLang="zh-CN" dirty="0">
                    <a:latin typeface="+mn-ea"/>
                    <a:ea typeface="+mn-ea"/>
                  </a:rPr>
                  <a:t>表示配送车第</a:t>
                </a:r>
                <a:r>
                  <a:rPr lang="en-US" altLang="zh-CN" dirty="0" err="1">
                    <a:latin typeface="+mn-ea"/>
                    <a:ea typeface="+mn-ea"/>
                  </a:rPr>
                  <a:t>i</a:t>
                </a:r>
                <a:r>
                  <a:rPr lang="zh-CN" altLang="zh-CN" dirty="0">
                    <a:latin typeface="+mn-ea"/>
                    <a:ea typeface="+mn-ea"/>
                  </a:rPr>
                  <a:t>次配送的满载率，</a:t>
                </a:r>
                <a14:m>
                  <m:oMath xmlns:m="http://schemas.openxmlformats.org/officeDocument/2006/math">
                    <m:sSub>
                      <m:sSubPr>
                        <m:ctrlPr>
                          <a:rPr lang="zh-CN" altLang="zh-CN" i="1">
                            <a:latin typeface="Cambria Math" panose="02040503050406030204" pitchFamily="18" charset="0"/>
                            <a:ea typeface="+mn-ea"/>
                          </a:rPr>
                        </m:ctrlPr>
                      </m:sSubPr>
                      <m:e>
                        <m:r>
                          <m:rPr>
                            <m:sty m:val="p"/>
                          </m:rPr>
                          <a:rPr lang="en-US" altLang="zh-CN" b="0" i="0">
                            <a:latin typeface="Cambria Math" panose="02040503050406030204" pitchFamily="18" charset="0"/>
                            <a:ea typeface="+mn-ea"/>
                          </a:rPr>
                          <m:t>L</m:t>
                        </m:r>
                      </m:e>
                      <m:sub>
                        <m:r>
                          <m:rPr>
                            <m:sty m:val="p"/>
                          </m:rPr>
                          <a:rPr lang="en-US" altLang="zh-CN" b="0" i="0">
                            <a:latin typeface="Cambria Math" panose="02040503050406030204" pitchFamily="18" charset="0"/>
                            <a:ea typeface="+mn-ea"/>
                          </a:rPr>
                          <m:t>i</m:t>
                        </m:r>
                      </m:sub>
                    </m:sSub>
                  </m:oMath>
                </a14:m>
                <a:r>
                  <a:rPr lang="zh-CN" altLang="zh-CN" dirty="0">
                    <a:latin typeface="+mn-ea"/>
                    <a:ea typeface="+mn-ea"/>
                  </a:rPr>
                  <a:t>表示蚂蚁</a:t>
                </a:r>
                <a:r>
                  <a:rPr lang="en-US" altLang="zh-CN" dirty="0">
                    <a:latin typeface="+mn-ea"/>
                    <a:ea typeface="+mn-ea"/>
                  </a:rPr>
                  <a:t>(</a:t>
                </a:r>
                <a:r>
                  <a:rPr lang="zh-CN" altLang="zh-CN" dirty="0">
                    <a:latin typeface="+mn-ea"/>
                    <a:ea typeface="+mn-ea"/>
                  </a:rPr>
                  <a:t>配送车</a:t>
                </a:r>
                <a:r>
                  <a:rPr lang="en-US" altLang="zh-CN" dirty="0">
                    <a:latin typeface="+mn-ea"/>
                    <a:ea typeface="+mn-ea"/>
                  </a:rPr>
                  <a:t>)</a:t>
                </a:r>
                <a:r>
                  <a:rPr lang="zh-CN" altLang="zh-CN" dirty="0">
                    <a:latin typeface="+mn-ea"/>
                    <a:ea typeface="+mn-ea"/>
                  </a:rPr>
                  <a:t>第</a:t>
                </a:r>
                <a:r>
                  <a:rPr lang="en-US" altLang="zh-CN" dirty="0" err="1">
                    <a:latin typeface="+mn-ea"/>
                    <a:ea typeface="+mn-ea"/>
                  </a:rPr>
                  <a:t>i</a:t>
                </a:r>
                <a:r>
                  <a:rPr lang="zh-CN" altLang="zh-CN" dirty="0">
                    <a:latin typeface="+mn-ea"/>
                    <a:ea typeface="+mn-ea"/>
                  </a:rPr>
                  <a:t>次配送行驶的距离</a:t>
                </a:r>
                <a:r>
                  <a:rPr lang="zh-CN" altLang="zh-CN" dirty="0">
                    <a:effectLst/>
                    <a:latin typeface="+mn-ea"/>
                    <a:ea typeface="+mn-ea"/>
                  </a:rPr>
                  <a:t> </a:t>
                </a:r>
                <a:endParaRPr lang="en-US" altLang="zh-CN" dirty="0">
                  <a:effectLst/>
                  <a:latin typeface="+mn-ea"/>
                  <a:ea typeface="+mn-ea"/>
                </a:endParaRPr>
              </a:p>
              <a:p>
                <a:r>
                  <a:rPr lang="en-US" altLang="zh-CN" dirty="0">
                    <a:latin typeface="+mn-ea"/>
                    <a:ea typeface="+mn-ea"/>
                  </a:rPr>
                  <a:t>Indicator=</a:t>
                </a:r>
                <a14:m>
                  <m:oMath xmlns:m="http://schemas.openxmlformats.org/officeDocument/2006/math">
                    <m:f>
                      <m:fPr>
                        <m:ctrlPr>
                          <a:rPr lang="zh-CN" altLang="zh-CN" i="1">
                            <a:latin typeface="Cambria Math" panose="02040503050406030204" pitchFamily="18" charset="0"/>
                            <a:ea typeface="+mn-ea"/>
                          </a:rPr>
                        </m:ctrlPr>
                      </m:fPr>
                      <m:num>
                        <m:r>
                          <a:rPr lang="en-US" altLang="zh-CN" b="0" i="0">
                            <a:latin typeface="Cambria Math" panose="02040503050406030204" pitchFamily="18" charset="0"/>
                            <a:ea typeface="+mn-ea"/>
                          </a:rPr>
                          <m:t>1</m:t>
                        </m:r>
                      </m:num>
                      <m:den>
                        <m:r>
                          <m:rPr>
                            <m:sty m:val="p"/>
                          </m:rPr>
                          <a:rPr lang="en-US" altLang="zh-CN" b="0" i="0">
                            <a:latin typeface="Cambria Math" panose="02040503050406030204" pitchFamily="18" charset="0"/>
                            <a:ea typeface="+mn-ea"/>
                          </a:rPr>
                          <m:t>n</m:t>
                        </m:r>
                      </m:den>
                    </m:f>
                    <m:nary>
                      <m:naryPr>
                        <m:chr m:val="∑"/>
                        <m:limLoc m:val="undOvr"/>
                        <m:ctrlPr>
                          <a:rPr lang="zh-CN" altLang="zh-CN" i="1">
                            <a:latin typeface="Cambria Math" panose="02040503050406030204" pitchFamily="18" charset="0"/>
                            <a:ea typeface="+mn-ea"/>
                          </a:rPr>
                        </m:ctrlPr>
                      </m:naryPr>
                      <m:sub>
                        <m:r>
                          <m:rPr>
                            <m:sty m:val="p"/>
                          </m:rPr>
                          <a:rPr lang="en-US" altLang="zh-CN" b="0" i="0">
                            <a:latin typeface="Cambria Math" panose="02040503050406030204" pitchFamily="18" charset="0"/>
                            <a:ea typeface="+mn-ea"/>
                          </a:rPr>
                          <m:t>i</m:t>
                        </m:r>
                        <m:r>
                          <a:rPr lang="en-US" altLang="zh-CN" b="0" i="0">
                            <a:latin typeface="Cambria Math" panose="02040503050406030204" pitchFamily="18" charset="0"/>
                            <a:ea typeface="+mn-ea"/>
                          </a:rPr>
                          <m:t>=1</m:t>
                        </m:r>
                      </m:sub>
                      <m:sup>
                        <m:r>
                          <m:rPr>
                            <m:sty m:val="p"/>
                          </m:rPr>
                          <a:rPr lang="en-US" altLang="zh-CN" b="0" i="0">
                            <a:latin typeface="Cambria Math" panose="02040503050406030204" pitchFamily="18" charset="0"/>
                            <a:ea typeface="+mn-ea"/>
                          </a:rPr>
                          <m:t>n</m:t>
                        </m:r>
                      </m:sup>
                      <m:e>
                        <m:sSub>
                          <m:sSubPr>
                            <m:ctrlPr>
                              <a:rPr lang="zh-CN" altLang="zh-CN" i="1">
                                <a:latin typeface="Cambria Math" panose="02040503050406030204" pitchFamily="18" charset="0"/>
                                <a:ea typeface="+mn-ea"/>
                              </a:rPr>
                            </m:ctrlPr>
                          </m:sSubPr>
                          <m:e>
                            <m:r>
                              <m:rPr>
                                <m:sty m:val="p"/>
                              </m:rPr>
                              <a:rPr lang="en-US" altLang="zh-CN" b="0" i="0">
                                <a:latin typeface="Cambria Math" panose="02040503050406030204" pitchFamily="18" charset="0"/>
                                <a:ea typeface="+mn-ea"/>
                              </a:rPr>
                              <m:t>load</m:t>
                            </m:r>
                            <m:r>
                              <a:rPr lang="en-US" altLang="zh-CN" b="0" i="0">
                                <a:latin typeface="Cambria Math" panose="02040503050406030204" pitchFamily="18" charset="0"/>
                                <a:ea typeface="+mn-ea"/>
                              </a:rPr>
                              <m:t>_</m:t>
                            </m:r>
                            <m:r>
                              <m:rPr>
                                <m:sty m:val="p"/>
                              </m:rPr>
                              <a:rPr lang="en-US" altLang="zh-CN" b="0" i="0">
                                <a:latin typeface="Cambria Math" panose="02040503050406030204" pitchFamily="18" charset="0"/>
                                <a:ea typeface="+mn-ea"/>
                              </a:rPr>
                              <m:t>rate</m:t>
                            </m:r>
                          </m:e>
                          <m:sub>
                            <m:r>
                              <m:rPr>
                                <m:sty m:val="p"/>
                              </m:rPr>
                              <a:rPr lang="en-US" altLang="zh-CN" b="0" i="0">
                                <a:latin typeface="Cambria Math" panose="02040503050406030204" pitchFamily="18" charset="0"/>
                                <a:ea typeface="+mn-ea"/>
                              </a:rPr>
                              <m:t>i</m:t>
                            </m:r>
                          </m:sub>
                        </m:sSub>
                      </m:e>
                    </m:nary>
                  </m:oMath>
                </a14:m>
                <a:r>
                  <a:rPr lang="en-US" altLang="zh-CN" dirty="0">
                    <a:latin typeface="+mn-ea"/>
                    <a:ea typeface="+mn-ea"/>
                  </a:rPr>
                  <a:t>+</a:t>
                </a:r>
                <a14:m>
                  <m:oMath xmlns:m="http://schemas.openxmlformats.org/officeDocument/2006/math">
                    <m:f>
                      <m:fPr>
                        <m:ctrlPr>
                          <a:rPr lang="zh-CN" altLang="zh-CN" i="1">
                            <a:latin typeface="Cambria Math" panose="02040503050406030204" pitchFamily="18" charset="0"/>
                            <a:ea typeface="+mn-ea"/>
                          </a:rPr>
                        </m:ctrlPr>
                      </m:fPr>
                      <m:num>
                        <m:r>
                          <a:rPr lang="en-US" altLang="zh-CN" b="0" i="0">
                            <a:latin typeface="Cambria Math" panose="02040503050406030204" pitchFamily="18" charset="0"/>
                            <a:ea typeface="+mn-ea"/>
                          </a:rPr>
                          <m:t>100</m:t>
                        </m:r>
                      </m:num>
                      <m:den>
                        <m:nary>
                          <m:naryPr>
                            <m:chr m:val="∑"/>
                            <m:limLoc m:val="undOvr"/>
                            <m:ctrlPr>
                              <a:rPr lang="zh-CN" altLang="zh-CN" i="1">
                                <a:latin typeface="Cambria Math" panose="02040503050406030204" pitchFamily="18" charset="0"/>
                                <a:ea typeface="+mn-ea"/>
                              </a:rPr>
                            </m:ctrlPr>
                          </m:naryPr>
                          <m:sub>
                            <m:r>
                              <m:rPr>
                                <m:sty m:val="p"/>
                              </m:rPr>
                              <a:rPr lang="en-US" altLang="zh-CN" b="0" i="0">
                                <a:latin typeface="Cambria Math" panose="02040503050406030204" pitchFamily="18" charset="0"/>
                                <a:ea typeface="+mn-ea"/>
                              </a:rPr>
                              <m:t>i</m:t>
                            </m:r>
                            <m:r>
                              <a:rPr lang="en-US" altLang="zh-CN" b="0" i="0">
                                <a:latin typeface="Cambria Math" panose="02040503050406030204" pitchFamily="18" charset="0"/>
                                <a:ea typeface="+mn-ea"/>
                              </a:rPr>
                              <m:t>=1</m:t>
                            </m:r>
                          </m:sub>
                          <m:sup>
                            <m:r>
                              <m:rPr>
                                <m:sty m:val="p"/>
                              </m:rPr>
                              <a:rPr lang="en-US" altLang="zh-CN" b="0" i="0">
                                <a:latin typeface="Cambria Math" panose="02040503050406030204" pitchFamily="18" charset="0"/>
                                <a:ea typeface="+mn-ea"/>
                              </a:rPr>
                              <m:t>n</m:t>
                            </m:r>
                          </m:sup>
                          <m:e>
                            <m:sSub>
                              <m:sSubPr>
                                <m:ctrlPr>
                                  <a:rPr lang="zh-CN" altLang="zh-CN" i="1">
                                    <a:latin typeface="Cambria Math" panose="02040503050406030204" pitchFamily="18" charset="0"/>
                                    <a:ea typeface="+mn-ea"/>
                                  </a:rPr>
                                </m:ctrlPr>
                              </m:sSubPr>
                              <m:e>
                                <m:r>
                                  <m:rPr>
                                    <m:sty m:val="p"/>
                                  </m:rPr>
                                  <a:rPr lang="en-US" altLang="zh-CN" b="0" i="0">
                                    <a:latin typeface="Cambria Math" panose="02040503050406030204" pitchFamily="18" charset="0"/>
                                    <a:ea typeface="+mn-ea"/>
                                  </a:rPr>
                                  <m:t>L</m:t>
                                </m:r>
                              </m:e>
                              <m:sub>
                                <m:r>
                                  <m:rPr>
                                    <m:sty m:val="p"/>
                                  </m:rPr>
                                  <a:rPr lang="en-US" altLang="zh-CN" b="0" i="0">
                                    <a:latin typeface="Cambria Math" panose="02040503050406030204" pitchFamily="18" charset="0"/>
                                    <a:ea typeface="+mn-ea"/>
                                  </a:rPr>
                                  <m:t>i</m:t>
                                </m:r>
                              </m:sub>
                            </m:sSub>
                          </m:e>
                        </m:nary>
                      </m:den>
                    </m:f>
                  </m:oMath>
                </a14:m>
                <a:r>
                  <a:rPr lang="zh-CN" altLang="zh-CN" dirty="0">
                    <a:effectLst/>
                    <a:latin typeface="+mn-ea"/>
                    <a:ea typeface="+mn-ea"/>
                  </a:rPr>
                  <a:t> </a:t>
                </a:r>
                <a:endParaRPr kumimoji="1" lang="zh-CN" altLang="en-US" dirty="0">
                  <a:latin typeface="+mn-ea"/>
                  <a:ea typeface="+mn-ea"/>
                </a:endParaRPr>
              </a:p>
            </p:txBody>
          </p:sp>
        </mc:Choice>
        <mc:Fallback xmlns="">
          <p:sp>
            <p:nvSpPr>
              <p:cNvPr id="10" name="文本框 9">
                <a:extLst>
                  <a:ext uri="{FF2B5EF4-FFF2-40B4-BE49-F238E27FC236}">
                    <a16:creationId xmlns:a16="http://schemas.microsoft.com/office/drawing/2014/main" id="{84306998-ABF1-BA4D-AC62-6C7FA9EA79A1}"/>
                  </a:ext>
                </a:extLst>
              </p:cNvPr>
              <p:cNvSpPr txBox="1">
                <a:spLocks noRot="1" noChangeAspect="1" noMove="1" noResize="1" noEditPoints="1" noAdjustHandles="1" noChangeArrowheads="1" noChangeShapeType="1" noTextEdit="1"/>
              </p:cNvSpPr>
              <p:nvPr/>
            </p:nvSpPr>
            <p:spPr>
              <a:xfrm>
                <a:off x="5565280" y="4450779"/>
                <a:ext cx="6264694" cy="1374672"/>
              </a:xfrm>
              <a:prstGeom prst="rect">
                <a:avLst/>
              </a:prstGeom>
              <a:blipFill>
                <a:blip r:embed="rId4"/>
                <a:stretch>
                  <a:fillRect l="-607" t="-909" r="-2227" b="-36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6390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2898229"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3.4</a:t>
            </a:r>
            <a:r>
              <a:rPr lang="zh-CN" altLang="en-US" sz="2400" dirty="0">
                <a:latin typeface="微软雅黑" panose="020B0503020204020204" pitchFamily="34" charset="-122"/>
                <a:ea typeface="微软雅黑" panose="020B0503020204020204" pitchFamily="34" charset="-122"/>
                <a:cs typeface="+mn-ea"/>
                <a:sym typeface="+mn-lt"/>
              </a:rPr>
              <a:t>算法参数验证实验</a:t>
            </a:r>
            <a:endParaRPr lang="en-US" altLang="zh-CN" sz="2400" dirty="0">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80BA5BCE-EAA8-F042-81EB-9926D4913752}"/>
              </a:ext>
            </a:extLst>
          </p:cNvPr>
          <p:cNvSpPr txBox="1"/>
          <p:nvPr/>
        </p:nvSpPr>
        <p:spPr>
          <a:xfrm>
            <a:off x="236489" y="982393"/>
            <a:ext cx="7048724" cy="369332"/>
          </a:xfrm>
          <a:prstGeom prst="rect">
            <a:avLst/>
          </a:prstGeom>
          <a:noFill/>
        </p:spPr>
        <p:txBody>
          <a:bodyPr wrap="none" rtlCol="0">
            <a:spAutoFit/>
          </a:bodyPr>
          <a:lstStyle/>
          <a:p>
            <a:r>
              <a:rPr kumimoji="1" lang="zh-CN" altLang="en-US" dirty="0"/>
              <a:t>为获得最优参数，参数验证实验每</a:t>
            </a:r>
            <a:r>
              <a:rPr kumimoji="1" lang="en-US" altLang="zh-CN" dirty="0"/>
              <a:t>10</a:t>
            </a:r>
            <a:r>
              <a:rPr kumimoji="1" lang="zh-CN" altLang="en-US" dirty="0"/>
              <a:t>次取平均值记录，结果如下：</a:t>
            </a:r>
          </a:p>
        </p:txBody>
      </p:sp>
      <mc:AlternateContent xmlns:mc="http://schemas.openxmlformats.org/markup-compatibility/2006">
        <mc:Choice xmlns:a14="http://schemas.microsoft.com/office/drawing/2010/main" Requires="a14">
          <p:graphicFrame>
            <p:nvGraphicFramePr>
              <p:cNvPr id="12" name="表格 5">
                <a:extLst>
                  <a:ext uri="{FF2B5EF4-FFF2-40B4-BE49-F238E27FC236}">
                    <a16:creationId xmlns:a16="http://schemas.microsoft.com/office/drawing/2014/main" id="{7C899CD8-26B6-9941-8946-8FF8441E6608}"/>
                  </a:ext>
                </a:extLst>
              </p:cNvPr>
              <p:cNvGraphicFramePr>
                <a:graphicFrameLocks noGrp="1"/>
              </p:cNvGraphicFramePr>
              <p:nvPr>
                <p:extLst>
                  <p:ext uri="{D42A27DB-BD31-4B8C-83A1-F6EECF244321}">
                    <p14:modId xmlns:p14="http://schemas.microsoft.com/office/powerpoint/2010/main" val="8249578"/>
                  </p:ext>
                </p:extLst>
              </p:nvPr>
            </p:nvGraphicFramePr>
            <p:xfrm>
              <a:off x="225370" y="1441765"/>
              <a:ext cx="10389284" cy="5562600"/>
            </p:xfrm>
            <a:graphic>
              <a:graphicData uri="http://schemas.openxmlformats.org/drawingml/2006/table">
                <a:tbl>
                  <a:tblPr firstRow="1" bandRow="1">
                    <a:tableStyleId>{5C22544A-7EE6-4342-B048-85BDC9FD1C3A}</a:tableStyleId>
                  </a:tblPr>
                  <a:tblGrid>
                    <a:gridCol w="1281284">
                      <a:extLst>
                        <a:ext uri="{9D8B030D-6E8A-4147-A177-3AD203B41FA5}">
                          <a16:colId xmlns:a16="http://schemas.microsoft.com/office/drawing/2014/main" val="1590368168"/>
                        </a:ext>
                      </a:extLst>
                    </a:gridCol>
                    <a:gridCol w="1080000">
                      <a:extLst>
                        <a:ext uri="{9D8B030D-6E8A-4147-A177-3AD203B41FA5}">
                          <a16:colId xmlns:a16="http://schemas.microsoft.com/office/drawing/2014/main" val="2837227821"/>
                        </a:ext>
                      </a:extLst>
                    </a:gridCol>
                    <a:gridCol w="1080000">
                      <a:extLst>
                        <a:ext uri="{9D8B030D-6E8A-4147-A177-3AD203B41FA5}">
                          <a16:colId xmlns:a16="http://schemas.microsoft.com/office/drawing/2014/main" val="1392581455"/>
                        </a:ext>
                      </a:extLst>
                    </a:gridCol>
                    <a:gridCol w="1080000">
                      <a:extLst>
                        <a:ext uri="{9D8B030D-6E8A-4147-A177-3AD203B41FA5}">
                          <a16:colId xmlns:a16="http://schemas.microsoft.com/office/drawing/2014/main" val="4050982403"/>
                        </a:ext>
                      </a:extLst>
                    </a:gridCol>
                    <a:gridCol w="1080000">
                      <a:extLst>
                        <a:ext uri="{9D8B030D-6E8A-4147-A177-3AD203B41FA5}">
                          <a16:colId xmlns:a16="http://schemas.microsoft.com/office/drawing/2014/main" val="727692527"/>
                        </a:ext>
                      </a:extLst>
                    </a:gridCol>
                    <a:gridCol w="1620000">
                      <a:extLst>
                        <a:ext uri="{9D8B030D-6E8A-4147-A177-3AD203B41FA5}">
                          <a16:colId xmlns:a16="http://schemas.microsoft.com/office/drawing/2014/main" val="3720912208"/>
                        </a:ext>
                      </a:extLst>
                    </a:gridCol>
                    <a:gridCol w="1584000">
                      <a:extLst>
                        <a:ext uri="{9D8B030D-6E8A-4147-A177-3AD203B41FA5}">
                          <a16:colId xmlns:a16="http://schemas.microsoft.com/office/drawing/2014/main" val="1596395739"/>
                        </a:ext>
                      </a:extLst>
                    </a:gridCol>
                    <a:gridCol w="1584000">
                      <a:extLst>
                        <a:ext uri="{9D8B030D-6E8A-4147-A177-3AD203B41FA5}">
                          <a16:colId xmlns:a16="http://schemas.microsoft.com/office/drawing/2014/main" val="2395921354"/>
                        </a:ext>
                      </a:extLst>
                    </a:gridCol>
                  </a:tblGrid>
                  <a:tr h="370840">
                    <a:tc>
                      <a:txBody>
                        <a:bodyPr/>
                        <a:lstStyle/>
                        <a:p>
                          <a:pPr algn="ctr"/>
                          <a:r>
                            <a:rPr lang="zh-CN" altLang="en-US" dirty="0"/>
                            <a:t>实验组别</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𝜶</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𝜷</m:t>
                                </m:r>
                              </m:oMath>
                            </m:oMathPara>
                          </a14:m>
                          <a:endParaRPr lang="zh-CN" altLang="en-US" dirty="0"/>
                        </a:p>
                      </a:txBody>
                      <a:tcPr anchor="ctr"/>
                    </a:tc>
                    <a:tc>
                      <a:txBody>
                        <a:bodyPr/>
                        <a:lstStyle/>
                        <a:p>
                          <a:pPr algn="ctr"/>
                          <a:r>
                            <a:rPr lang="en-US" altLang="zh-CN" b="1" dirty="0"/>
                            <a:t>1-</a:t>
                          </a:r>
                          <a14:m>
                            <m:oMath xmlns:m="http://schemas.openxmlformats.org/officeDocument/2006/math">
                              <m:r>
                                <a:rPr lang="en-US" altLang="zh-CN" b="1" i="1" smtClean="0">
                                  <a:latin typeface="Cambria Math" panose="02040503050406030204" pitchFamily="18" charset="0"/>
                                </a:rPr>
                                <m:t>𝝆</m:t>
                              </m:r>
                            </m:oMath>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𝑸</m:t>
                                </m:r>
                              </m:oMath>
                            </m:oMathPara>
                          </a14:m>
                          <a:endParaRPr lang="zh-CN" altLang="en-US" dirty="0"/>
                        </a:p>
                      </a:txBody>
                      <a:tcPr anchor="ctr"/>
                    </a:tc>
                    <a:tc>
                      <a:txBody>
                        <a:bodyPr/>
                        <a:lstStyle/>
                        <a:p>
                          <a:pPr algn="ctr"/>
                          <a:r>
                            <a:rPr lang="zh-CN" altLang="en-US" dirty="0"/>
                            <a:t>平均载货率</a:t>
                          </a:r>
                        </a:p>
                      </a:txBody>
                      <a:tcPr anchor="ctr"/>
                    </a:tc>
                    <a:tc>
                      <a:txBody>
                        <a:bodyPr/>
                        <a:lstStyle/>
                        <a:p>
                          <a:pPr algn="ctr"/>
                          <a:r>
                            <a:rPr lang="zh-CN" altLang="en-US" dirty="0"/>
                            <a:t>平均行驶距离</a:t>
                          </a:r>
                        </a:p>
                      </a:txBody>
                      <a:tcPr anchor="ctr"/>
                    </a:tc>
                    <a:tc>
                      <a:txBody>
                        <a:bodyPr/>
                        <a:lstStyle/>
                        <a:p>
                          <a:pPr algn="ctr"/>
                          <a:r>
                            <a:rPr lang="zh-CN" altLang="en-US" dirty="0"/>
                            <a:t>平均量化指标</a:t>
                          </a:r>
                        </a:p>
                      </a:txBody>
                      <a:tcPr anchor="ctr"/>
                    </a:tc>
                    <a:extLst>
                      <a:ext uri="{0D108BD9-81ED-4DB2-BD59-A6C34878D82A}">
                        <a16:rowId xmlns:a16="http://schemas.microsoft.com/office/drawing/2014/main" val="1777949535"/>
                      </a:ext>
                    </a:extLst>
                  </a:tr>
                  <a:tr h="370840">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121.1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1.81382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90097699"/>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125.1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1.78856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10728480"/>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130.6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1.75566</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2890578"/>
                      </a:ext>
                    </a:extLst>
                  </a:tr>
                  <a:tr h="370840">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133.2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1.73898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12665606"/>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134.7</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1.71676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7801372"/>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122.5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1.80498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28073712"/>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7</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121.5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1.81322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6671705"/>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124.4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1.79193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05394472"/>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9</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121.3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1.81264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6395235"/>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123.8</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1.79584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1407375"/>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1.82209</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3555787"/>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0.7</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119.1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1.82763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3798287"/>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119.6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1.82413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8524154"/>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119.2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1.82705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4770485"/>
                      </a:ext>
                    </a:extLst>
                  </a:tr>
                </a:tbl>
              </a:graphicData>
            </a:graphic>
          </p:graphicFrame>
        </mc:Choice>
        <mc:Fallback>
          <p:graphicFrame>
            <p:nvGraphicFramePr>
              <p:cNvPr id="12" name="表格 5">
                <a:extLst>
                  <a:ext uri="{FF2B5EF4-FFF2-40B4-BE49-F238E27FC236}">
                    <a16:creationId xmlns:a16="http://schemas.microsoft.com/office/drawing/2014/main" id="{7C899CD8-26B6-9941-8946-8FF8441E6608}"/>
                  </a:ext>
                </a:extLst>
              </p:cNvPr>
              <p:cNvGraphicFramePr>
                <a:graphicFrameLocks noGrp="1"/>
              </p:cNvGraphicFramePr>
              <p:nvPr>
                <p:extLst>
                  <p:ext uri="{D42A27DB-BD31-4B8C-83A1-F6EECF244321}">
                    <p14:modId xmlns:p14="http://schemas.microsoft.com/office/powerpoint/2010/main" val="8249578"/>
                  </p:ext>
                </p:extLst>
              </p:nvPr>
            </p:nvGraphicFramePr>
            <p:xfrm>
              <a:off x="225370" y="1441765"/>
              <a:ext cx="10389284" cy="5562600"/>
            </p:xfrm>
            <a:graphic>
              <a:graphicData uri="http://schemas.openxmlformats.org/drawingml/2006/table">
                <a:tbl>
                  <a:tblPr firstRow="1" bandRow="1">
                    <a:tableStyleId>{5C22544A-7EE6-4342-B048-85BDC9FD1C3A}</a:tableStyleId>
                  </a:tblPr>
                  <a:tblGrid>
                    <a:gridCol w="1281284">
                      <a:extLst>
                        <a:ext uri="{9D8B030D-6E8A-4147-A177-3AD203B41FA5}">
                          <a16:colId xmlns:a16="http://schemas.microsoft.com/office/drawing/2014/main" val="1590368168"/>
                        </a:ext>
                      </a:extLst>
                    </a:gridCol>
                    <a:gridCol w="1080000">
                      <a:extLst>
                        <a:ext uri="{9D8B030D-6E8A-4147-A177-3AD203B41FA5}">
                          <a16:colId xmlns:a16="http://schemas.microsoft.com/office/drawing/2014/main" val="2837227821"/>
                        </a:ext>
                      </a:extLst>
                    </a:gridCol>
                    <a:gridCol w="1080000">
                      <a:extLst>
                        <a:ext uri="{9D8B030D-6E8A-4147-A177-3AD203B41FA5}">
                          <a16:colId xmlns:a16="http://schemas.microsoft.com/office/drawing/2014/main" val="1392581455"/>
                        </a:ext>
                      </a:extLst>
                    </a:gridCol>
                    <a:gridCol w="1080000">
                      <a:extLst>
                        <a:ext uri="{9D8B030D-6E8A-4147-A177-3AD203B41FA5}">
                          <a16:colId xmlns:a16="http://schemas.microsoft.com/office/drawing/2014/main" val="4050982403"/>
                        </a:ext>
                      </a:extLst>
                    </a:gridCol>
                    <a:gridCol w="1080000">
                      <a:extLst>
                        <a:ext uri="{9D8B030D-6E8A-4147-A177-3AD203B41FA5}">
                          <a16:colId xmlns:a16="http://schemas.microsoft.com/office/drawing/2014/main" val="727692527"/>
                        </a:ext>
                      </a:extLst>
                    </a:gridCol>
                    <a:gridCol w="1620000">
                      <a:extLst>
                        <a:ext uri="{9D8B030D-6E8A-4147-A177-3AD203B41FA5}">
                          <a16:colId xmlns:a16="http://schemas.microsoft.com/office/drawing/2014/main" val="3720912208"/>
                        </a:ext>
                      </a:extLst>
                    </a:gridCol>
                    <a:gridCol w="1584000">
                      <a:extLst>
                        <a:ext uri="{9D8B030D-6E8A-4147-A177-3AD203B41FA5}">
                          <a16:colId xmlns:a16="http://schemas.microsoft.com/office/drawing/2014/main" val="1596395739"/>
                        </a:ext>
                      </a:extLst>
                    </a:gridCol>
                    <a:gridCol w="1584000">
                      <a:extLst>
                        <a:ext uri="{9D8B030D-6E8A-4147-A177-3AD203B41FA5}">
                          <a16:colId xmlns:a16="http://schemas.microsoft.com/office/drawing/2014/main" val="2395921354"/>
                        </a:ext>
                      </a:extLst>
                    </a:gridCol>
                  </a:tblGrid>
                  <a:tr h="370840">
                    <a:tc>
                      <a:txBody>
                        <a:bodyPr/>
                        <a:lstStyle/>
                        <a:p>
                          <a:pPr algn="ctr"/>
                          <a:r>
                            <a:rPr lang="zh-CN" altLang="en-US" dirty="0"/>
                            <a:t>实验组别</a:t>
                          </a:r>
                        </a:p>
                      </a:txBody>
                      <a:tcPr anchor="ctr"/>
                    </a:tc>
                    <a:tc>
                      <a:txBody>
                        <a:bodyPr/>
                        <a:lstStyle/>
                        <a:p>
                          <a:endParaRPr lang="zh-CN"/>
                        </a:p>
                      </a:txBody>
                      <a:tcPr anchor="ctr">
                        <a:blipFill>
                          <a:blip r:embed="rId3"/>
                          <a:stretch>
                            <a:fillRect l="-118539" t="-13115" r="-742697" b="-1401639"/>
                          </a:stretch>
                        </a:blipFill>
                      </a:tcPr>
                    </a:tc>
                    <a:tc>
                      <a:txBody>
                        <a:bodyPr/>
                        <a:lstStyle/>
                        <a:p>
                          <a:endParaRPr lang="zh-CN"/>
                        </a:p>
                      </a:txBody>
                      <a:tcPr anchor="ctr">
                        <a:blipFill>
                          <a:blip r:embed="rId3"/>
                          <a:stretch>
                            <a:fillRect l="-219774" t="-13115" r="-646893" b="-1401639"/>
                          </a:stretch>
                        </a:blipFill>
                      </a:tcPr>
                    </a:tc>
                    <a:tc>
                      <a:txBody>
                        <a:bodyPr/>
                        <a:lstStyle/>
                        <a:p>
                          <a:endParaRPr lang="zh-CN"/>
                        </a:p>
                      </a:txBody>
                      <a:tcPr anchor="ctr">
                        <a:blipFill>
                          <a:blip r:embed="rId3"/>
                          <a:stretch>
                            <a:fillRect l="-319774" t="-13115" r="-546893" b="-1401639"/>
                          </a:stretch>
                        </a:blipFill>
                      </a:tcPr>
                    </a:tc>
                    <a:tc>
                      <a:txBody>
                        <a:bodyPr/>
                        <a:lstStyle/>
                        <a:p>
                          <a:endParaRPr lang="zh-CN"/>
                        </a:p>
                      </a:txBody>
                      <a:tcPr anchor="ctr">
                        <a:blipFill>
                          <a:blip r:embed="rId3"/>
                          <a:stretch>
                            <a:fillRect l="-417416" t="-13115" r="-443820" b="-1401639"/>
                          </a:stretch>
                        </a:blipFill>
                      </a:tcPr>
                    </a:tc>
                    <a:tc>
                      <a:txBody>
                        <a:bodyPr/>
                        <a:lstStyle/>
                        <a:p>
                          <a:pPr algn="ctr"/>
                          <a:r>
                            <a:rPr lang="zh-CN" altLang="en-US" dirty="0"/>
                            <a:t>平均载货率</a:t>
                          </a:r>
                        </a:p>
                      </a:txBody>
                      <a:tcPr anchor="ctr"/>
                    </a:tc>
                    <a:tc>
                      <a:txBody>
                        <a:bodyPr/>
                        <a:lstStyle/>
                        <a:p>
                          <a:pPr algn="ctr"/>
                          <a:r>
                            <a:rPr lang="zh-CN" altLang="en-US" dirty="0"/>
                            <a:t>平均行驶距离</a:t>
                          </a:r>
                        </a:p>
                      </a:txBody>
                      <a:tcPr anchor="ctr"/>
                    </a:tc>
                    <a:tc>
                      <a:txBody>
                        <a:bodyPr/>
                        <a:lstStyle/>
                        <a:p>
                          <a:pPr algn="ctr"/>
                          <a:r>
                            <a:rPr lang="zh-CN" altLang="en-US" dirty="0"/>
                            <a:t>平均量化指标</a:t>
                          </a:r>
                        </a:p>
                      </a:txBody>
                      <a:tcPr anchor="ctr"/>
                    </a:tc>
                    <a:extLst>
                      <a:ext uri="{0D108BD9-81ED-4DB2-BD59-A6C34878D82A}">
                        <a16:rowId xmlns:a16="http://schemas.microsoft.com/office/drawing/2014/main" val="1777949535"/>
                      </a:ext>
                    </a:extLst>
                  </a:tr>
                  <a:tr h="370840">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121.1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1.81382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90097699"/>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125.1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1.78856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10728480"/>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130.6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1.75566</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2890578"/>
                      </a:ext>
                    </a:extLst>
                  </a:tr>
                  <a:tr h="370840">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133.2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1.73898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12665606"/>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134.7</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1.71676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7801372"/>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122.5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1.80498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28073712"/>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7</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121.5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1.81322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6671705"/>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124.4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1.79193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05394472"/>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9</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121.3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1.81264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6395235"/>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123.8</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1.79584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1407375"/>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120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1.82209</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3555787"/>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0.7</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119.1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1.82763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3798287"/>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119.6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1.82413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8524154"/>
                      </a:ext>
                    </a:extLst>
                  </a:tr>
                  <a:tr h="370840">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100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0.9875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a:effectLst/>
                              <a:latin typeface="Times New Roman" panose="02020603050405020304" pitchFamily="18" charset="0"/>
                              <a:ea typeface="楷体" panose="02010609060101010101" pitchFamily="49" charset="-122"/>
                              <a:cs typeface="Times New Roman" panose="02020603050405020304" pitchFamily="18" charset="0"/>
                            </a:rPr>
                            <a:t>119.2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2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kern="100" dirty="0">
                              <a:effectLst/>
                              <a:latin typeface="Times New Roman" panose="02020603050405020304" pitchFamily="18" charset="0"/>
                              <a:ea typeface="楷体" panose="02010609060101010101" pitchFamily="49" charset="-122"/>
                              <a:cs typeface="Times New Roman" panose="02020603050405020304" pitchFamily="18" charset="0"/>
                            </a:rPr>
                            <a:t>1.82705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4770485"/>
                      </a:ext>
                    </a:extLst>
                  </a:tr>
                </a:tbl>
              </a:graphicData>
            </a:graphic>
          </p:graphicFrame>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A597D4D-278A-494B-8686-988745DBBC8C}"/>
                  </a:ext>
                </a:extLst>
              </p:cNvPr>
              <p:cNvSpPr txBox="1"/>
              <p:nvPr/>
            </p:nvSpPr>
            <p:spPr>
              <a:xfrm>
                <a:off x="10614655" y="1672109"/>
                <a:ext cx="2244096" cy="2454775"/>
              </a:xfrm>
              <a:prstGeom prst="rect">
                <a:avLst/>
              </a:prstGeom>
              <a:noFill/>
            </p:spPr>
            <p:txBody>
              <a:bodyPr wrap="square" rtlCol="0">
                <a:spAutoFit/>
              </a:bodyPr>
              <a:lstStyle/>
              <a:p>
                <a:r>
                  <a:rPr lang="zh-CN" altLang="en-US" sz="1400" dirty="0"/>
                  <a:t>注参数含义：</a:t>
                </a:r>
                <a:endParaRPr lang="en-US" altLang="zh-CN" sz="1400" dirty="0"/>
              </a:p>
              <a:p>
                <a14:m>
                  <m:oMath xmlns:m="http://schemas.openxmlformats.org/officeDocument/2006/math">
                    <m:r>
                      <a:rPr lang="en-US" altLang="zh-CN" sz="1400" b="0" i="1" smtClean="0">
                        <a:latin typeface="Cambria Math" panose="02040503050406030204" pitchFamily="18" charset="0"/>
                      </a:rPr>
                      <m:t>𝛼</m:t>
                    </m:r>
                  </m:oMath>
                </a14:m>
                <a:r>
                  <a:rPr lang="en-US" altLang="zh-CN" sz="1400" dirty="0"/>
                  <a:t>——</a:t>
                </a:r>
                <a:r>
                  <a:rPr lang="zh-CN" altLang="en-US" sz="1400" dirty="0"/>
                  <a:t>信息素因子</a:t>
                </a:r>
                <a:endParaRPr lang="en-US" altLang="zh-CN" sz="1400" dirty="0"/>
              </a:p>
              <a:p>
                <a14:m>
                  <m:oMath xmlns:m="http://schemas.openxmlformats.org/officeDocument/2006/math">
                    <m:r>
                      <a:rPr lang="en-US" altLang="zh-CN" sz="1400" b="0" i="1" smtClean="0">
                        <a:latin typeface="Cambria Math" panose="02040503050406030204" pitchFamily="18" charset="0"/>
                      </a:rPr>
                      <m:t>𝛽</m:t>
                    </m:r>
                  </m:oMath>
                </a14:m>
                <a:r>
                  <a:rPr lang="en-US" altLang="zh-CN" sz="1400" dirty="0"/>
                  <a:t>——</a:t>
                </a:r>
                <a:r>
                  <a:rPr lang="zh-CN" altLang="en-US" sz="1400" dirty="0"/>
                  <a:t>启发函数因子</a:t>
                </a:r>
                <a:endParaRPr lang="en-US" altLang="zh-CN" sz="1400" dirty="0"/>
              </a:p>
              <a:p>
                <a14:m>
                  <m:oMath xmlns:m="http://schemas.openxmlformats.org/officeDocument/2006/math">
                    <m:r>
                      <a:rPr lang="en-US" altLang="zh-CN" sz="1400" b="0" i="1" smtClean="0">
                        <a:latin typeface="Cambria Math" panose="02040503050406030204" pitchFamily="18" charset="0"/>
                      </a:rPr>
                      <m:t>𝜌</m:t>
                    </m:r>
                  </m:oMath>
                </a14:m>
                <a:r>
                  <a:rPr lang="en-US" altLang="zh-CN" sz="1400" dirty="0"/>
                  <a:t>——</a:t>
                </a:r>
                <a:r>
                  <a:rPr lang="zh-CN" altLang="en-US" sz="1400" dirty="0"/>
                  <a:t>信息素挥发程度</a:t>
                </a:r>
                <a:endParaRPr lang="en-US" altLang="zh-CN" sz="1400" dirty="0"/>
              </a:p>
              <a:p>
                <a14:m>
                  <m:oMath xmlns:m="http://schemas.openxmlformats.org/officeDocument/2006/math">
                    <m:r>
                      <a:rPr lang="en-US" altLang="zh-CN" sz="1400" b="0" i="1" smtClean="0">
                        <a:latin typeface="Cambria Math" panose="02040503050406030204" pitchFamily="18" charset="0"/>
                      </a:rPr>
                      <m:t>𝑄</m:t>
                    </m:r>
                  </m:oMath>
                </a14:m>
                <a:r>
                  <a:rPr lang="en-US" altLang="zh-CN" sz="1400" dirty="0"/>
                  <a:t>——</a:t>
                </a:r>
                <a:r>
                  <a:rPr lang="zh-CN" altLang="en-US" sz="1400" dirty="0"/>
                  <a:t>信息素常数</a:t>
                </a:r>
                <a:endParaRPr lang="en-US" altLang="zh-CN" sz="1400" dirty="0"/>
              </a:p>
              <a:p>
                <a:endParaRPr lang="en-US" altLang="zh-CN" sz="1400" dirty="0"/>
              </a:p>
              <a:p>
                <a:r>
                  <a:rPr lang="zh-CN" altLang="en-US" sz="1400" dirty="0"/>
                  <a:t>量化指标计算公式：</a:t>
                </a:r>
                <a:endParaRPr lang="en-US" altLang="zh-CN" sz="1400" dirty="0"/>
              </a:p>
              <a:p>
                <a14:m>
                  <m:oMathPara xmlns:m="http://schemas.openxmlformats.org/officeDocument/2006/math">
                    <m:oMathParaPr>
                      <m:jc m:val="centerGroup"/>
                    </m:oMathParaPr>
                    <m:oMath xmlns:m="http://schemas.openxmlformats.org/officeDocument/2006/math">
                      <m:r>
                        <a:rPr lang="zh-CN" altLang="en-US" sz="1400" dirty="0">
                          <a:latin typeface="Cambria Math" panose="02040503050406030204" pitchFamily="18" charset="0"/>
                        </a:rPr>
                        <m:t>量化指标</m:t>
                      </m:r>
                      <m:r>
                        <a:rPr lang="en-US" altLang="zh-CN" sz="1400" i="1" dirty="0">
                          <a:latin typeface="Cambria Math" panose="02040503050406030204" pitchFamily="18" charset="0"/>
                          <a:ea typeface="Cambria Math" panose="02040503050406030204" pitchFamily="18" charset="0"/>
                        </a:rPr>
                        <m:t>=</m:t>
                      </m:r>
                      <m:r>
                        <a:rPr lang="zh-CN" altLang="en-US" sz="1400" i="1" dirty="0" smtClean="0">
                          <a:latin typeface="Cambria Math" panose="02040503050406030204" pitchFamily="18" charset="0"/>
                          <a:ea typeface="Cambria Math" panose="02040503050406030204" pitchFamily="18" charset="0"/>
                        </a:rPr>
                        <m:t>平均</m:t>
                      </m:r>
                      <m:r>
                        <a:rPr lang="zh-CN" altLang="en-US" sz="1400" i="1" dirty="0">
                          <a:latin typeface="Cambria Math" panose="02040503050406030204" pitchFamily="18" charset="0"/>
                          <a:ea typeface="Cambria Math" panose="02040503050406030204" pitchFamily="18" charset="0"/>
                        </a:rPr>
                        <m:t>载货率</m:t>
                      </m:r>
                      <m:r>
                        <a:rPr lang="en-US" altLang="zh-CN" sz="1400" i="1" dirty="0" smtClean="0">
                          <a:latin typeface="Cambria Math" panose="02040503050406030204" pitchFamily="18" charset="0"/>
                          <a:ea typeface="Cambria Math" panose="02040503050406030204" pitchFamily="18" charset="0"/>
                        </a:rPr>
                        <m:t>+</m:t>
                      </m:r>
                      <m:f>
                        <m:fPr>
                          <m:ctrlPr>
                            <a:rPr lang="en-US" altLang="zh-CN" sz="1400" i="1" dirty="0" smtClean="0">
                              <a:latin typeface="Cambria Math" panose="02040503050406030204" pitchFamily="18" charset="0"/>
                              <a:ea typeface="Cambria Math" panose="02040503050406030204" pitchFamily="18" charset="0"/>
                            </a:rPr>
                          </m:ctrlPr>
                        </m:fPr>
                        <m:num>
                          <m:r>
                            <a:rPr lang="en-US" altLang="zh-CN" sz="1400" b="0" i="1" dirty="0" smtClean="0">
                              <a:latin typeface="Cambria Math" panose="02040503050406030204" pitchFamily="18" charset="0"/>
                              <a:ea typeface="Cambria Math" panose="02040503050406030204" pitchFamily="18" charset="0"/>
                            </a:rPr>
                            <m:t>100</m:t>
                          </m:r>
                        </m:num>
                        <m:den>
                          <m:r>
                            <a:rPr lang="zh-CN" altLang="en-US" sz="1400" i="1" dirty="0">
                              <a:latin typeface="Cambria Math" panose="02040503050406030204" pitchFamily="18" charset="0"/>
                              <a:ea typeface="Cambria Math" panose="02040503050406030204" pitchFamily="18" charset="0"/>
                            </a:rPr>
                            <m:t>总</m:t>
                          </m:r>
                          <m:r>
                            <a:rPr lang="zh-CN" altLang="en-US" sz="1400" i="1" dirty="0" smtClean="0">
                              <a:latin typeface="Cambria Math" panose="02040503050406030204" pitchFamily="18" charset="0"/>
                              <a:ea typeface="Cambria Math" panose="02040503050406030204" pitchFamily="18" charset="0"/>
                            </a:rPr>
                            <m:t>行驶距离</m:t>
                          </m:r>
                        </m:den>
                      </m:f>
                    </m:oMath>
                  </m:oMathPara>
                </a14:m>
                <a:endParaRPr lang="en-US" altLang="zh-CN" sz="1400" dirty="0"/>
              </a:p>
            </p:txBody>
          </p:sp>
        </mc:Choice>
        <mc:Fallback>
          <p:sp>
            <p:nvSpPr>
              <p:cNvPr id="3" name="文本框 2">
                <a:extLst>
                  <a:ext uri="{FF2B5EF4-FFF2-40B4-BE49-F238E27FC236}">
                    <a16:creationId xmlns:a16="http://schemas.microsoft.com/office/drawing/2014/main" id="{2A597D4D-278A-494B-8686-988745DBBC8C}"/>
                  </a:ext>
                </a:extLst>
              </p:cNvPr>
              <p:cNvSpPr txBox="1">
                <a:spLocks noRot="1" noChangeAspect="1" noMove="1" noResize="1" noEditPoints="1" noAdjustHandles="1" noChangeArrowheads="1" noChangeShapeType="1" noTextEdit="1"/>
              </p:cNvSpPr>
              <p:nvPr/>
            </p:nvSpPr>
            <p:spPr>
              <a:xfrm>
                <a:off x="10614655" y="1672109"/>
                <a:ext cx="2244096" cy="2454775"/>
              </a:xfrm>
              <a:prstGeom prst="rect">
                <a:avLst/>
              </a:prstGeom>
              <a:blipFill>
                <a:blip r:embed="rId4"/>
                <a:stretch>
                  <a:fillRect l="-815" t="-744" b="-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7262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5925"/>
            <a:ext cx="12858395"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3219450" y="3731210"/>
            <a:ext cx="64198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cap="all" dirty="0">
                <a:solidFill>
                  <a:schemeClr val="bg1"/>
                </a:solidFill>
                <a:cs typeface="Arial" panose="020B0604020202020204" pitchFamily="34" charset="0"/>
              </a:rPr>
              <a:t>如有误，欢迎指正</a:t>
            </a:r>
          </a:p>
        </p:txBody>
      </p:sp>
      <p:sp>
        <p:nvSpPr>
          <p:cNvPr id="8" name="矩形 259"/>
          <p:cNvSpPr>
            <a:spLocks noChangeArrowheads="1"/>
          </p:cNvSpPr>
          <p:nvPr/>
        </p:nvSpPr>
        <p:spPr bwMode="auto">
          <a:xfrm>
            <a:off x="3909095" y="2361551"/>
            <a:ext cx="506000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9600" b="1" cap="all" dirty="0">
                <a:solidFill>
                  <a:schemeClr val="bg1"/>
                </a:solidFill>
                <a:latin typeface="Agency FB" panose="020B0503020202020204" pitchFamily="34" charset="0"/>
                <a:cs typeface="Arial" panose="020B0604020202020204" pitchFamily="34" charset="0"/>
              </a:rPr>
              <a:t>谢谢观看</a:t>
            </a:r>
          </a:p>
        </p:txBody>
      </p:sp>
      <p:sp>
        <p:nvSpPr>
          <p:cNvPr id="2" name="矩形 1"/>
          <p:cNvSpPr/>
          <p:nvPr/>
        </p:nvSpPr>
        <p:spPr>
          <a:xfrm>
            <a:off x="2593635" y="2272706"/>
            <a:ext cx="7671481" cy="285489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80546046"/>
      </p:ext>
    </p:extLst>
  </p:cSld>
  <p:clrMapOvr>
    <a:masterClrMapping/>
  </p:clrMapOvr>
  <mc:AlternateContent xmlns:mc="http://schemas.openxmlformats.org/markup-compatibility/2006" xmlns:p14="http://schemas.microsoft.com/office/powerpoint/2010/main">
    <mc:Choice Requires="p14">
      <p:transition spd="slow" p14:dur="1200" advTm="8105">
        <p:dissolve/>
      </p:transition>
    </mc:Choice>
    <mc:Fallback xmlns="">
      <p:transition spd="slow" advTm="8105">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26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31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par>
                          <p:cTn id="28" fill="hold">
                            <p:stCondLst>
                              <p:cond delay="400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3493514" y="1489047"/>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1645732" y="3047789"/>
            <a:ext cx="3299296" cy="677108"/>
          </a:xfrm>
          <a:prstGeom prst="rect">
            <a:avLst/>
          </a:prstGeom>
          <a:noFill/>
        </p:spPr>
        <p:txBody>
          <a:bodyPr wrap="square" lIns="0" tIns="0" rIns="0" bIns="0">
            <a:spAutoFit/>
          </a:bodyPr>
          <a:lstStyle/>
          <a:p>
            <a:pPr algn="ctr">
              <a:defRPr/>
            </a:pPr>
            <a:r>
              <a:rPr lang="en-US" altLang="zh-CN" sz="44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5710332" y="2275515"/>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5"/>
            </p:custDataLst>
          </p:nvPr>
        </p:nvSpPr>
        <p:spPr>
          <a:xfrm>
            <a:off x="6241157" y="2214416"/>
            <a:ext cx="3331046" cy="4536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问题描述与分析</a:t>
            </a:r>
          </a:p>
        </p:txBody>
      </p:sp>
      <p:sp>
        <p:nvSpPr>
          <p:cNvPr id="22" name="MH_Number_2"/>
          <p:cNvSpPr/>
          <p:nvPr>
            <p:custDataLst>
              <p:tags r:id="rId6"/>
            </p:custDataLst>
          </p:nvPr>
        </p:nvSpPr>
        <p:spPr>
          <a:xfrm>
            <a:off x="5710332" y="3145031"/>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7"/>
            </p:custDataLst>
          </p:nvPr>
        </p:nvSpPr>
        <p:spPr>
          <a:xfrm>
            <a:off x="6241157" y="3083933"/>
            <a:ext cx="3525386" cy="4536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系统架构</a:t>
            </a:r>
          </a:p>
        </p:txBody>
      </p:sp>
      <p:sp>
        <p:nvSpPr>
          <p:cNvPr id="24" name="MH_Number_3"/>
          <p:cNvSpPr/>
          <p:nvPr>
            <p:custDataLst>
              <p:tags r:id="rId8"/>
            </p:custDataLst>
          </p:nvPr>
        </p:nvSpPr>
        <p:spPr>
          <a:xfrm>
            <a:off x="5710332" y="4014547"/>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9"/>
            </p:custDataLst>
          </p:nvPr>
        </p:nvSpPr>
        <p:spPr>
          <a:xfrm>
            <a:off x="6241157" y="3952134"/>
            <a:ext cx="3525386" cy="4562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蚁群算法说明</a:t>
            </a:r>
            <a:endParaRPr lang="en-US" altLang="zh-CN"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615584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animBg="1"/>
      <p:bldP spid="22" grpId="0" animBg="1"/>
      <p:bldP spid="23" grpId="0" animBg="1"/>
      <p:bldP spid="24" grpId="0" animBg="1"/>
      <p:bldP spid="2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960135" y="2464197"/>
            <a:ext cx="610942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endParaRPr lang="en-US" sz="6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6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问题描述与分析</a:t>
            </a:r>
          </a:p>
        </p:txBody>
      </p:sp>
      <p:sp>
        <p:nvSpPr>
          <p:cNvPr id="5124" name="矩形 10"/>
          <p:cNvSpPr>
            <a:spLocks noChangeArrowheads="1"/>
          </p:cNvSpPr>
          <p:nvPr/>
        </p:nvSpPr>
        <p:spPr bwMode="auto">
          <a:xfrm>
            <a:off x="3063083" y="2506360"/>
            <a:ext cx="4006481"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002" dirty="0">
                <a:solidFill>
                  <a:schemeClr val="accent1"/>
                </a:solidFill>
                <a:latin typeface="Arial" panose="020B0604020202020204" pitchFamily="34" charset="0"/>
                <a:ea typeface="微软雅黑" panose="020B0503020204020204" pitchFamily="34" charset="-122"/>
                <a:sym typeface="Arial" panose="020B0604020202020204" pitchFamily="34" charset="0"/>
              </a:rPr>
              <a:t>Problem Description and Analysis</a:t>
            </a:r>
            <a:endParaRPr lang="zh-CN" altLang="en-US" sz="2002"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7293470" y="1614088"/>
            <a:ext cx="2994731"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01</a:t>
            </a:r>
            <a:endParaRPr lang="zh-CN" altLang="en-US" sz="23900"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320269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1667123"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1.1</a:t>
            </a:r>
            <a:r>
              <a:rPr lang="zh-CN" altLang="en-US" sz="2400" dirty="0">
                <a:latin typeface="微软雅黑" panose="020B0503020204020204" pitchFamily="34" charset="-122"/>
                <a:ea typeface="微软雅黑" panose="020B0503020204020204" pitchFamily="34" charset="-122"/>
                <a:cs typeface="+mn-ea"/>
                <a:sym typeface="+mn-lt"/>
              </a:rPr>
              <a:t>问题描述</a:t>
            </a:r>
            <a:endParaRPr lang="en-US" altLang="zh-CN" sz="2400" dirty="0">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C41AE9B4-9F3C-0E49-9615-86522D97A5D1}"/>
              </a:ext>
            </a:extLst>
          </p:cNvPr>
          <p:cNvSpPr txBox="1"/>
          <p:nvPr/>
        </p:nvSpPr>
        <p:spPr>
          <a:xfrm>
            <a:off x="703385" y="1330344"/>
            <a:ext cx="1704313"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问题说明</a:t>
            </a:r>
          </a:p>
        </p:txBody>
      </p:sp>
      <p:sp>
        <p:nvSpPr>
          <p:cNvPr id="10" name="文本框 9">
            <a:extLst>
              <a:ext uri="{FF2B5EF4-FFF2-40B4-BE49-F238E27FC236}">
                <a16:creationId xmlns:a16="http://schemas.microsoft.com/office/drawing/2014/main" id="{D0367EEF-911B-F24A-A7EC-9E2774063160}"/>
              </a:ext>
            </a:extLst>
          </p:cNvPr>
          <p:cNvSpPr txBox="1"/>
          <p:nvPr/>
        </p:nvSpPr>
        <p:spPr>
          <a:xfrm>
            <a:off x="703384" y="2010340"/>
            <a:ext cx="10635175" cy="1200329"/>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由单一起点出发，配送多个终点后再回到起点，根据车辆数量，承载限制，不同车辆服务成本、运行里程限制等条件选择最优运输路径，使成本最小化，配送订单最大化，满载率最大化（如由一个配送中心向各个销售点配送货物，通过算法确定配送中心每辆车的配送方案，包括配送至哪个客户，配送量，下一个配送目的地）。</a:t>
            </a:r>
          </a:p>
        </p:txBody>
      </p:sp>
      <p:sp>
        <p:nvSpPr>
          <p:cNvPr id="11" name="文本框 10">
            <a:extLst>
              <a:ext uri="{FF2B5EF4-FFF2-40B4-BE49-F238E27FC236}">
                <a16:creationId xmlns:a16="http://schemas.microsoft.com/office/drawing/2014/main" id="{F8B8612D-C7FE-0F42-9462-B1C9EA1C011E}"/>
              </a:ext>
            </a:extLst>
          </p:cNvPr>
          <p:cNvSpPr txBox="1"/>
          <p:nvPr/>
        </p:nvSpPr>
        <p:spPr>
          <a:xfrm>
            <a:off x="703384" y="3429000"/>
            <a:ext cx="1088760"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目标</a:t>
            </a:r>
          </a:p>
        </p:txBody>
      </p:sp>
      <p:sp>
        <p:nvSpPr>
          <p:cNvPr id="12" name="文本框 11">
            <a:extLst>
              <a:ext uri="{FF2B5EF4-FFF2-40B4-BE49-F238E27FC236}">
                <a16:creationId xmlns:a16="http://schemas.microsoft.com/office/drawing/2014/main" id="{FB1AA1A5-3564-D44D-A857-3D23A14B7E4A}"/>
              </a:ext>
            </a:extLst>
          </p:cNvPr>
          <p:cNvSpPr txBox="1"/>
          <p:nvPr/>
        </p:nvSpPr>
        <p:spPr>
          <a:xfrm>
            <a:off x="703383" y="4108996"/>
            <a:ext cx="10635175"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通过算法模型构建，利用计算机语言进行开发法，最终可通过设置配送点坐标或距离，个配送点业务量，车辆装载等参数，程序能够自动计算出最优路线顺序。</a:t>
            </a:r>
          </a:p>
        </p:txBody>
      </p:sp>
      <p:sp>
        <p:nvSpPr>
          <p:cNvPr id="13" name="文本框 12">
            <a:extLst>
              <a:ext uri="{FF2B5EF4-FFF2-40B4-BE49-F238E27FC236}">
                <a16:creationId xmlns:a16="http://schemas.microsoft.com/office/drawing/2014/main" id="{5DC1AE69-8A15-4B41-86E9-F781A2BEEE03}"/>
              </a:ext>
            </a:extLst>
          </p:cNvPr>
          <p:cNvSpPr txBox="1"/>
          <p:nvPr/>
        </p:nvSpPr>
        <p:spPr>
          <a:xfrm>
            <a:off x="703384" y="4973658"/>
            <a:ext cx="1704313"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解决思路</a:t>
            </a:r>
          </a:p>
        </p:txBody>
      </p:sp>
      <p:sp>
        <p:nvSpPr>
          <p:cNvPr id="14" name="文本框 13">
            <a:extLst>
              <a:ext uri="{FF2B5EF4-FFF2-40B4-BE49-F238E27FC236}">
                <a16:creationId xmlns:a16="http://schemas.microsoft.com/office/drawing/2014/main" id="{63F9AEAB-B46D-A144-8976-9485FB8220C7}"/>
              </a:ext>
            </a:extLst>
          </p:cNvPr>
          <p:cNvSpPr txBox="1"/>
          <p:nvPr/>
        </p:nvSpPr>
        <p:spPr>
          <a:xfrm>
            <a:off x="703382" y="5653654"/>
            <a:ext cx="10635175"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通过仿生学算法（蚁群算法、遗传算法等）构建数学模型，计算最佳配送路线。</a:t>
            </a:r>
          </a:p>
        </p:txBody>
      </p:sp>
    </p:spTree>
    <p:extLst>
      <p:ext uri="{BB962C8B-B14F-4D97-AF65-F5344CB8AC3E}">
        <p14:creationId xmlns:p14="http://schemas.microsoft.com/office/powerpoint/2010/main" val="1714137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1667123"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1.2</a:t>
            </a:r>
            <a:r>
              <a:rPr lang="zh-CN" altLang="en-US" sz="2400" dirty="0">
                <a:latin typeface="微软雅黑" panose="020B0503020204020204" pitchFamily="34" charset="-122"/>
                <a:ea typeface="微软雅黑" panose="020B0503020204020204" pitchFamily="34" charset="-122"/>
                <a:cs typeface="+mn-ea"/>
                <a:sym typeface="+mn-lt"/>
              </a:rPr>
              <a:t>问题分析</a:t>
            </a:r>
            <a:endParaRPr lang="en-US" altLang="zh-CN" sz="2400" dirty="0">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91512FDC-E77A-364C-8D96-027D3C6CCCD6}"/>
              </a:ext>
            </a:extLst>
          </p:cNvPr>
          <p:cNvSpPr txBox="1"/>
          <p:nvPr/>
        </p:nvSpPr>
        <p:spPr>
          <a:xfrm>
            <a:off x="719047" y="1658784"/>
            <a:ext cx="10635175" cy="92333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蚁群算法是一种用来寻找优化路径的概率性算法，其灵感来源于蚂蚁在寻找食物过程中发现路径的行为。这种算法具有分布计算、信息正反馈和启发式搜索的特征，本质上是进化算法中的一种启发式全局优化算法。本项目将采用蚁群算法的思想来解决配送路线问题。</a:t>
            </a:r>
          </a:p>
        </p:txBody>
      </p:sp>
      <p:sp>
        <p:nvSpPr>
          <p:cNvPr id="11" name="文本框 10">
            <a:extLst>
              <a:ext uri="{FF2B5EF4-FFF2-40B4-BE49-F238E27FC236}">
                <a16:creationId xmlns:a16="http://schemas.microsoft.com/office/drawing/2014/main" id="{0F8F82A1-A652-3045-83F6-93B27BC0483D}"/>
              </a:ext>
            </a:extLst>
          </p:cNvPr>
          <p:cNvSpPr txBox="1"/>
          <p:nvPr/>
        </p:nvSpPr>
        <p:spPr>
          <a:xfrm>
            <a:off x="740743" y="3186018"/>
            <a:ext cx="10635175"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为贴近现实，算法在设计过程中应尽量满足多物流中心和多个车型的要求，且最后给出的规划路线尽量在行驶距离较短的情况下满足较高满载率。</a:t>
            </a:r>
          </a:p>
        </p:txBody>
      </p:sp>
      <p:sp>
        <p:nvSpPr>
          <p:cNvPr id="12" name="文本框 11">
            <a:extLst>
              <a:ext uri="{FF2B5EF4-FFF2-40B4-BE49-F238E27FC236}">
                <a16:creationId xmlns:a16="http://schemas.microsoft.com/office/drawing/2014/main" id="{8E8BDB01-AEF5-F445-A0AE-CB977B862025}"/>
              </a:ext>
            </a:extLst>
          </p:cNvPr>
          <p:cNvSpPr txBox="1"/>
          <p:nvPr/>
        </p:nvSpPr>
        <p:spPr>
          <a:xfrm>
            <a:off x="812751" y="4471129"/>
            <a:ext cx="10635175" cy="369332"/>
          </a:xfrm>
          <a:prstGeom prst="rect">
            <a:avLst/>
          </a:prstGeom>
          <a:noFill/>
        </p:spPr>
        <p:txBody>
          <a:bodyPr wrap="square" rtlCol="0">
            <a:spAutoFit/>
          </a:bodyPr>
          <a:lstStyle/>
          <a:p>
            <a:r>
              <a:rPr lang="zh-CN" altLang="zh-CN" dirty="0"/>
              <a:t>系统</a:t>
            </a:r>
            <a:r>
              <a:rPr lang="zh-CN" altLang="en-US" dirty="0"/>
              <a:t>应兼具</a:t>
            </a:r>
            <a:r>
              <a:rPr lang="zh-CN" altLang="zh-CN" dirty="0"/>
              <a:t>方便性和可移植性，</a:t>
            </a:r>
            <a:r>
              <a:rPr lang="zh-CN" altLang="en-US" dirty="0"/>
              <a:t>用户在网页即可完成数据录入，快速方便查阅配送路线。</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43255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992742" y="3060294"/>
            <a:ext cx="4076822" cy="178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endParaRPr lang="en-US" sz="337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7593"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系统架构</a:t>
            </a:r>
          </a:p>
        </p:txBody>
      </p:sp>
      <p:sp>
        <p:nvSpPr>
          <p:cNvPr id="5124" name="矩形 10"/>
          <p:cNvSpPr>
            <a:spLocks noChangeArrowheads="1"/>
          </p:cNvSpPr>
          <p:nvPr/>
        </p:nvSpPr>
        <p:spPr bwMode="auto">
          <a:xfrm>
            <a:off x="4621458" y="2506360"/>
            <a:ext cx="2448106"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002" dirty="0">
                <a:solidFill>
                  <a:schemeClr val="accent1"/>
                </a:solidFill>
                <a:latin typeface="Arial" panose="020B0604020202020204" pitchFamily="34" charset="0"/>
                <a:ea typeface="微软雅黑" panose="020B0503020204020204" pitchFamily="34" charset="-122"/>
                <a:sym typeface="Arial" panose="020B0604020202020204" pitchFamily="34" charset="0"/>
              </a:rPr>
              <a:t>System architecture</a:t>
            </a:r>
            <a:endParaRPr lang="zh-CN" altLang="en-US" sz="2002"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7293470" y="1614088"/>
            <a:ext cx="3366627"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02</a:t>
            </a:r>
            <a:endParaRPr lang="zh-CN" altLang="en-US" sz="23900"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799918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1667123"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2.1</a:t>
            </a:r>
            <a:r>
              <a:rPr lang="zh-CN" altLang="en-US" sz="2400" dirty="0">
                <a:latin typeface="微软雅黑" panose="020B0503020204020204" pitchFamily="34" charset="-122"/>
                <a:ea typeface="微软雅黑" panose="020B0503020204020204" pitchFamily="34" charset="-122"/>
                <a:cs typeface="+mn-ea"/>
                <a:sym typeface="+mn-lt"/>
              </a:rPr>
              <a:t>系统架构</a:t>
            </a:r>
            <a:endParaRPr lang="en-US" altLang="zh-CN" sz="2400" dirty="0">
              <a:latin typeface="微软雅黑" panose="020B0503020204020204" pitchFamily="34" charset="-122"/>
              <a:ea typeface="微软雅黑" panose="020B0503020204020204" pitchFamily="34" charset="-122"/>
              <a:cs typeface="+mn-ea"/>
              <a:sym typeface="+mn-lt"/>
            </a:endParaRPr>
          </a:p>
        </p:txBody>
      </p:sp>
      <p:sp>
        <p:nvSpPr>
          <p:cNvPr id="5" name="Rectangle 2">
            <a:extLst>
              <a:ext uri="{FF2B5EF4-FFF2-40B4-BE49-F238E27FC236}">
                <a16:creationId xmlns:a16="http://schemas.microsoft.com/office/drawing/2014/main" id="{C1C55C9F-C588-D14D-A5D8-7F32A16C3720}"/>
              </a:ext>
            </a:extLst>
          </p:cNvPr>
          <p:cNvSpPr>
            <a:spLocks noChangeArrowheads="1"/>
          </p:cNvSpPr>
          <p:nvPr/>
        </p:nvSpPr>
        <p:spPr bwMode="auto">
          <a:xfrm>
            <a:off x="956767" y="282423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B1EF0D7-7A40-9846-A032-1A0948D1B58F}"/>
              </a:ext>
            </a:extLst>
          </p:cNvPr>
          <p:cNvGraphicFramePr>
            <a:graphicFrameLocks noChangeAspect="1"/>
          </p:cNvGraphicFramePr>
          <p:nvPr>
            <p:extLst>
              <p:ext uri="{D42A27DB-BD31-4B8C-83A1-F6EECF244321}">
                <p14:modId xmlns:p14="http://schemas.microsoft.com/office/powerpoint/2010/main" val="252584466"/>
              </p:ext>
            </p:extLst>
          </p:nvPr>
        </p:nvGraphicFramePr>
        <p:xfrm>
          <a:off x="668735" y="2248174"/>
          <a:ext cx="5418950" cy="2736301"/>
        </p:xfrm>
        <a:graphic>
          <a:graphicData uri="http://schemas.openxmlformats.org/presentationml/2006/ole">
            <mc:AlternateContent xmlns:mc="http://schemas.openxmlformats.org/markup-compatibility/2006">
              <mc:Choice xmlns:v="urn:schemas-microsoft-com:vml" Requires="v">
                <p:oleObj spid="_x0000_s1036" r:id="rId4" imgW="4711700" imgH="2387600" progId="Visio.Drawing.15">
                  <p:embed/>
                </p:oleObj>
              </mc:Choice>
              <mc:Fallback>
                <p:oleObj r:id="rId4" imgW="4711700" imgH="23876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735" y="2248174"/>
                        <a:ext cx="5418950" cy="2736301"/>
                      </a:xfrm>
                      <a:prstGeom prst="rect">
                        <a:avLst/>
                      </a:prstGeom>
                      <a:noFill/>
                    </p:spPr>
                  </p:pic>
                </p:oleObj>
              </mc:Fallback>
            </mc:AlternateContent>
          </a:graphicData>
        </a:graphic>
      </p:graphicFrame>
      <p:sp>
        <p:nvSpPr>
          <p:cNvPr id="2" name="文本框 1">
            <a:extLst>
              <a:ext uri="{FF2B5EF4-FFF2-40B4-BE49-F238E27FC236}">
                <a16:creationId xmlns:a16="http://schemas.microsoft.com/office/drawing/2014/main" id="{81AD10AB-7D65-4359-BDFE-CE60C019BCE3}"/>
              </a:ext>
            </a:extLst>
          </p:cNvPr>
          <p:cNvSpPr txBox="1"/>
          <p:nvPr/>
        </p:nvSpPr>
        <p:spPr>
          <a:xfrm>
            <a:off x="6581067" y="1897021"/>
            <a:ext cx="5608948" cy="646331"/>
          </a:xfrm>
          <a:prstGeom prst="rect">
            <a:avLst/>
          </a:prstGeom>
          <a:noFill/>
        </p:spPr>
        <p:txBody>
          <a:bodyPr wrap="square" rtlCol="0">
            <a:spAutoFit/>
          </a:bodyPr>
          <a:lstStyle/>
          <a:p>
            <a:r>
              <a:rPr lang="zh-CN" altLang="en-US" dirty="0"/>
              <a:t>考虑到系统的便利性、移植性和跨平台，本系统采用</a:t>
            </a:r>
            <a:r>
              <a:rPr lang="en-US" altLang="zh-CN" dirty="0"/>
              <a:t>B/S</a:t>
            </a:r>
            <a:r>
              <a:rPr lang="zh-CN" altLang="en-US" dirty="0"/>
              <a:t>架构搭建配送路线优化系统平台</a:t>
            </a:r>
          </a:p>
        </p:txBody>
      </p:sp>
      <p:sp>
        <p:nvSpPr>
          <p:cNvPr id="10" name="文本框 9">
            <a:extLst>
              <a:ext uri="{FF2B5EF4-FFF2-40B4-BE49-F238E27FC236}">
                <a16:creationId xmlns:a16="http://schemas.microsoft.com/office/drawing/2014/main" id="{0CAEB31E-3C4E-47DF-86F2-76EAFB782FE9}"/>
              </a:ext>
            </a:extLst>
          </p:cNvPr>
          <p:cNvSpPr txBox="1"/>
          <p:nvPr/>
        </p:nvSpPr>
        <p:spPr>
          <a:xfrm>
            <a:off x="6581067" y="2871659"/>
            <a:ext cx="5608948" cy="646331"/>
          </a:xfrm>
          <a:prstGeom prst="rect">
            <a:avLst/>
          </a:prstGeom>
          <a:noFill/>
        </p:spPr>
        <p:txBody>
          <a:bodyPr wrap="square" rtlCol="0">
            <a:spAutoFit/>
          </a:bodyPr>
          <a:lstStyle/>
          <a:p>
            <a:r>
              <a:rPr lang="zh-CN" altLang="en-US" dirty="0"/>
              <a:t>前端借助</a:t>
            </a:r>
            <a:r>
              <a:rPr lang="en-US" altLang="zh-CN" dirty="0"/>
              <a:t>Web</a:t>
            </a:r>
            <a:r>
              <a:rPr lang="zh-CN" altLang="en-US" dirty="0"/>
              <a:t>技术搭建</a:t>
            </a:r>
            <a:r>
              <a:rPr lang="en-US" altLang="zh-CN" dirty="0"/>
              <a:t>UI</a:t>
            </a:r>
            <a:r>
              <a:rPr lang="zh-CN" altLang="en-US" dirty="0"/>
              <a:t>，实现数据及界面的良好展示</a:t>
            </a:r>
          </a:p>
        </p:txBody>
      </p:sp>
      <p:sp>
        <p:nvSpPr>
          <p:cNvPr id="11" name="文本框 10">
            <a:extLst>
              <a:ext uri="{FF2B5EF4-FFF2-40B4-BE49-F238E27FC236}">
                <a16:creationId xmlns:a16="http://schemas.microsoft.com/office/drawing/2014/main" id="{BF961B68-706A-4ACC-818C-8484A12A0366}"/>
              </a:ext>
            </a:extLst>
          </p:cNvPr>
          <p:cNvSpPr txBox="1"/>
          <p:nvPr/>
        </p:nvSpPr>
        <p:spPr>
          <a:xfrm>
            <a:off x="6581067" y="3846297"/>
            <a:ext cx="5608948" cy="646331"/>
          </a:xfrm>
          <a:prstGeom prst="rect">
            <a:avLst/>
          </a:prstGeom>
          <a:noFill/>
        </p:spPr>
        <p:txBody>
          <a:bodyPr wrap="square" rtlCol="0">
            <a:spAutoFit/>
          </a:bodyPr>
          <a:lstStyle/>
          <a:p>
            <a:r>
              <a:rPr lang="zh-CN" altLang="en-US" dirty="0"/>
              <a:t>服务端使用</a:t>
            </a:r>
            <a:r>
              <a:rPr lang="en-US" altLang="zh-CN" dirty="0"/>
              <a:t>Flask</a:t>
            </a:r>
            <a:r>
              <a:rPr lang="zh-CN" altLang="en-US" dirty="0"/>
              <a:t>框架，接收用户所添加数据并将路线规划结果返回前端</a:t>
            </a:r>
          </a:p>
        </p:txBody>
      </p:sp>
      <p:sp>
        <p:nvSpPr>
          <p:cNvPr id="12" name="文本框 11">
            <a:extLst>
              <a:ext uri="{FF2B5EF4-FFF2-40B4-BE49-F238E27FC236}">
                <a16:creationId xmlns:a16="http://schemas.microsoft.com/office/drawing/2014/main" id="{3B2835BF-4C95-424B-90DF-283E4E3C72E6}"/>
              </a:ext>
            </a:extLst>
          </p:cNvPr>
          <p:cNvSpPr txBox="1"/>
          <p:nvPr/>
        </p:nvSpPr>
        <p:spPr>
          <a:xfrm>
            <a:off x="6581067" y="4984475"/>
            <a:ext cx="5608948" cy="646331"/>
          </a:xfrm>
          <a:prstGeom prst="rect">
            <a:avLst/>
          </a:prstGeom>
          <a:noFill/>
        </p:spPr>
        <p:txBody>
          <a:bodyPr wrap="square" rtlCol="0">
            <a:spAutoFit/>
          </a:bodyPr>
          <a:lstStyle/>
          <a:p>
            <a:r>
              <a:rPr lang="zh-CN" altLang="en-US" dirty="0"/>
              <a:t>线路优化算法以蚁群算法为核心，借助用户输入相关数据构建最优路径</a:t>
            </a:r>
          </a:p>
        </p:txBody>
      </p:sp>
    </p:spTree>
    <p:extLst>
      <p:ext uri="{BB962C8B-B14F-4D97-AF65-F5344CB8AC3E}">
        <p14:creationId xmlns:p14="http://schemas.microsoft.com/office/powerpoint/2010/main" val="32091460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线连接符 27">
            <a:extLst>
              <a:ext uri="{FF2B5EF4-FFF2-40B4-BE49-F238E27FC236}">
                <a16:creationId xmlns:a16="http://schemas.microsoft.com/office/drawing/2014/main" id="{06EDF497-C453-2D45-88E9-D50576A3174E}"/>
              </a:ext>
            </a:extLst>
          </p:cNvPr>
          <p:cNvCxnSpPr/>
          <p:nvPr/>
        </p:nvCxnSpPr>
        <p:spPr>
          <a:xfrm flipV="1">
            <a:off x="0" y="736005"/>
            <a:ext cx="12858750" cy="10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3" name="文本框 22"/>
          <p:cNvSpPr txBox="1"/>
          <p:nvPr/>
        </p:nvSpPr>
        <p:spPr>
          <a:xfrm>
            <a:off x="392023" y="266575"/>
            <a:ext cx="1777731" cy="369332"/>
          </a:xfrm>
          <a:prstGeom prst="rect">
            <a:avLst/>
          </a:prstGeom>
          <a:noFill/>
        </p:spPr>
        <p:txBody>
          <a:bodyPr wrap="none" lIns="0" tIns="0" rIns="0" bIns="0" rtlCol="0">
            <a:spAutoFit/>
          </a:bodyPr>
          <a:lstStyle/>
          <a:p>
            <a:pPr defTabSz="964278"/>
            <a:r>
              <a:rPr lang="en-US" altLang="zh-CN" sz="2400" dirty="0">
                <a:latin typeface="微软雅黑" panose="020B0503020204020204" pitchFamily="34" charset="-122"/>
                <a:ea typeface="微软雅黑" panose="020B0503020204020204" pitchFamily="34" charset="-122"/>
                <a:cs typeface="+mn-ea"/>
                <a:sym typeface="+mn-lt"/>
              </a:rPr>
              <a:t>2.2Flask</a:t>
            </a:r>
            <a:r>
              <a:rPr lang="zh-CN" altLang="en-US" sz="2400" dirty="0">
                <a:latin typeface="微软雅黑" panose="020B0503020204020204" pitchFamily="34" charset="-122"/>
                <a:ea typeface="微软雅黑" panose="020B0503020204020204" pitchFamily="34" charset="-122"/>
                <a:cs typeface="+mn-ea"/>
                <a:sym typeface="+mn-lt"/>
              </a:rPr>
              <a:t>框架</a:t>
            </a:r>
            <a:endParaRPr lang="en-US" altLang="zh-CN" sz="2400" dirty="0">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DEAF59E9-840D-47B7-B17B-F14532680AAC}"/>
              </a:ext>
            </a:extLst>
          </p:cNvPr>
          <p:cNvSpPr/>
          <p:nvPr/>
        </p:nvSpPr>
        <p:spPr>
          <a:xfrm>
            <a:off x="450532" y="1090115"/>
            <a:ext cx="2034531"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什么是</a:t>
            </a:r>
            <a:r>
              <a:rPr lang="en-US" altLang="zh-CN" sz="2400" b="0" cap="none" spc="0" dirty="0">
                <a:ln w="0"/>
                <a:solidFill>
                  <a:schemeClr val="tx1"/>
                </a:solidFill>
                <a:effectLst>
                  <a:outerShdw blurRad="38100" dist="19050" dir="2700000" algn="tl" rotWithShape="0">
                    <a:schemeClr val="dk1">
                      <a:alpha val="40000"/>
                    </a:schemeClr>
                  </a:outerShdw>
                </a:effectLst>
              </a:rPr>
              <a:t>Flask</a:t>
            </a:r>
            <a:r>
              <a:rPr lang="zh-CN" altLang="en-US" sz="2400" b="0" cap="none" spc="0" dirty="0">
                <a:ln w="0"/>
                <a:solidFill>
                  <a:schemeClr val="tx1"/>
                </a:solidFill>
                <a:effectLst>
                  <a:outerShdw blurRad="38100" dist="19050" dir="2700000" algn="tl" rotWithShape="0">
                    <a:schemeClr val="dk1">
                      <a:alpha val="40000"/>
                    </a:schemeClr>
                  </a:outerShdw>
                </a:effectLst>
              </a:rPr>
              <a:t>？</a:t>
            </a:r>
          </a:p>
        </p:txBody>
      </p:sp>
      <p:sp>
        <p:nvSpPr>
          <p:cNvPr id="6" name="矩形 5">
            <a:extLst>
              <a:ext uri="{FF2B5EF4-FFF2-40B4-BE49-F238E27FC236}">
                <a16:creationId xmlns:a16="http://schemas.microsoft.com/office/drawing/2014/main" id="{F0E58F12-6E5F-4418-AF41-8DF446749575}"/>
              </a:ext>
            </a:extLst>
          </p:cNvPr>
          <p:cNvSpPr/>
          <p:nvPr/>
        </p:nvSpPr>
        <p:spPr>
          <a:xfrm>
            <a:off x="450532" y="2985990"/>
            <a:ext cx="2342308"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为什么用</a:t>
            </a:r>
            <a:r>
              <a:rPr lang="en-US" altLang="zh-CN" sz="2400" b="0" cap="none" spc="0" dirty="0">
                <a:ln w="0"/>
                <a:solidFill>
                  <a:schemeClr val="tx1"/>
                </a:solidFill>
                <a:effectLst>
                  <a:outerShdw blurRad="38100" dist="19050" dir="2700000" algn="tl" rotWithShape="0">
                    <a:schemeClr val="dk1">
                      <a:alpha val="40000"/>
                    </a:schemeClr>
                  </a:outerShdw>
                </a:effectLst>
              </a:rPr>
              <a:t>Flask</a:t>
            </a:r>
            <a:r>
              <a:rPr lang="zh-CN" altLang="en-US" sz="2400" b="0" cap="none" spc="0" dirty="0">
                <a:ln w="0"/>
                <a:solidFill>
                  <a:schemeClr val="tx1"/>
                </a:solidFill>
                <a:effectLst>
                  <a:outerShdw blurRad="38100" dist="19050" dir="2700000" algn="tl" rotWithShape="0">
                    <a:schemeClr val="dk1">
                      <a:alpha val="40000"/>
                    </a:schemeClr>
                  </a:outerShdw>
                </a:effectLst>
              </a:rPr>
              <a:t>？</a:t>
            </a:r>
          </a:p>
        </p:txBody>
      </p:sp>
      <p:sp>
        <p:nvSpPr>
          <p:cNvPr id="3" name="文本框 2">
            <a:extLst>
              <a:ext uri="{FF2B5EF4-FFF2-40B4-BE49-F238E27FC236}">
                <a16:creationId xmlns:a16="http://schemas.microsoft.com/office/drawing/2014/main" id="{432C0269-2AFC-4A1E-BC1B-730A67ADBB1B}"/>
              </a:ext>
            </a:extLst>
          </p:cNvPr>
          <p:cNvSpPr txBox="1"/>
          <p:nvPr/>
        </p:nvSpPr>
        <p:spPr>
          <a:xfrm>
            <a:off x="478190" y="1817389"/>
            <a:ext cx="11449272" cy="1200329"/>
          </a:xfrm>
          <a:prstGeom prst="rect">
            <a:avLst/>
          </a:prstGeom>
          <a:noFill/>
        </p:spPr>
        <p:txBody>
          <a:bodyPr wrap="square" rtlCol="0">
            <a:spAutoFit/>
          </a:bodyPr>
          <a:lstStyle/>
          <a:p>
            <a:r>
              <a:rPr lang="en-US" altLang="zh-CN" dirty="0"/>
              <a:t>Flask</a:t>
            </a:r>
            <a:r>
              <a:rPr lang="zh-CN" altLang="zh-CN" dirty="0"/>
              <a:t>是一个轻量级的可定制框架，使用</a:t>
            </a:r>
            <a:r>
              <a:rPr lang="en-US" altLang="zh-CN" dirty="0"/>
              <a:t>Python</a:t>
            </a:r>
            <a:r>
              <a:rPr lang="zh-CN" altLang="zh-CN" dirty="0"/>
              <a:t>语言编写，较其他同类型框架更为灵活、轻便、安全且容易上手。它可以很好地结合</a:t>
            </a:r>
            <a:r>
              <a:rPr lang="en-US" altLang="zh-CN" dirty="0"/>
              <a:t>MVC</a:t>
            </a:r>
            <a:r>
              <a:rPr lang="zh-CN" altLang="zh-CN" dirty="0"/>
              <a:t>模式进行开发，开发人员分工合作。</a:t>
            </a:r>
            <a:r>
              <a:rPr lang="en-US" altLang="zh-CN" dirty="0"/>
              <a:t>Flask</a:t>
            </a:r>
            <a:r>
              <a:rPr lang="zh-CN" altLang="zh-CN" dirty="0"/>
              <a:t>具有很强的定制型，可以在保持核心功能简单的同时实现功能的丰富与扩展。</a:t>
            </a:r>
          </a:p>
          <a:p>
            <a:endParaRPr lang="zh-CN" altLang="en-US" dirty="0"/>
          </a:p>
        </p:txBody>
      </p:sp>
      <p:sp>
        <p:nvSpPr>
          <p:cNvPr id="8" name="文本框 7">
            <a:extLst>
              <a:ext uri="{FF2B5EF4-FFF2-40B4-BE49-F238E27FC236}">
                <a16:creationId xmlns:a16="http://schemas.microsoft.com/office/drawing/2014/main" id="{5DD5124A-514F-4779-8EF5-89C4F87FB20C}"/>
              </a:ext>
            </a:extLst>
          </p:cNvPr>
          <p:cNvSpPr txBox="1"/>
          <p:nvPr/>
        </p:nvSpPr>
        <p:spPr>
          <a:xfrm>
            <a:off x="478190" y="3586154"/>
            <a:ext cx="11449272" cy="369332"/>
          </a:xfrm>
          <a:prstGeom prst="rect">
            <a:avLst/>
          </a:prstGeom>
          <a:noFill/>
        </p:spPr>
        <p:txBody>
          <a:bodyPr wrap="square" rtlCol="0">
            <a:spAutoFit/>
          </a:bodyPr>
          <a:lstStyle/>
          <a:p>
            <a:pPr lvl="0"/>
            <a:r>
              <a:rPr lang="en-US" altLang="zh-CN" dirty="0"/>
              <a:t>1. </a:t>
            </a:r>
            <a:r>
              <a:rPr lang="zh-CN" altLang="zh-CN" dirty="0"/>
              <a:t>后续的路径规划算法研究，主要开发语言也是应用</a:t>
            </a:r>
            <a:r>
              <a:rPr lang="en-US" altLang="zh-CN" dirty="0"/>
              <a:t>python</a:t>
            </a:r>
            <a:r>
              <a:rPr lang="zh-CN" altLang="zh-CN" dirty="0"/>
              <a:t>，整个系统统一开发语言，便于开发和维护；</a:t>
            </a:r>
          </a:p>
        </p:txBody>
      </p:sp>
      <p:sp>
        <p:nvSpPr>
          <p:cNvPr id="9" name="文本框 8">
            <a:extLst>
              <a:ext uri="{FF2B5EF4-FFF2-40B4-BE49-F238E27FC236}">
                <a16:creationId xmlns:a16="http://schemas.microsoft.com/office/drawing/2014/main" id="{7A329A5B-4C71-46D0-9514-B05A2DBCFE7A}"/>
              </a:ext>
            </a:extLst>
          </p:cNvPr>
          <p:cNvSpPr txBox="1"/>
          <p:nvPr/>
        </p:nvSpPr>
        <p:spPr>
          <a:xfrm>
            <a:off x="511927" y="4154590"/>
            <a:ext cx="11449272" cy="369332"/>
          </a:xfrm>
          <a:prstGeom prst="rect">
            <a:avLst/>
          </a:prstGeom>
          <a:noFill/>
        </p:spPr>
        <p:txBody>
          <a:bodyPr wrap="square" rtlCol="0">
            <a:spAutoFit/>
          </a:bodyPr>
          <a:lstStyle/>
          <a:p>
            <a:pPr lvl="0"/>
            <a:r>
              <a:rPr lang="en-US" altLang="zh-CN" dirty="0"/>
              <a:t>2. Flask</a:t>
            </a:r>
            <a:r>
              <a:rPr lang="zh-CN" altLang="zh-CN" dirty="0"/>
              <a:t>因为灵活、轻便和高效的特点被业界认可，拥有内置服务器和单元测试，便于学习掌握</a:t>
            </a:r>
            <a:r>
              <a:rPr lang="zh-CN" altLang="en-US" dirty="0"/>
              <a:t>；</a:t>
            </a:r>
            <a:endParaRPr lang="zh-CN" altLang="zh-CN" dirty="0"/>
          </a:p>
        </p:txBody>
      </p:sp>
      <p:sp>
        <p:nvSpPr>
          <p:cNvPr id="10" name="文本框 9">
            <a:extLst>
              <a:ext uri="{FF2B5EF4-FFF2-40B4-BE49-F238E27FC236}">
                <a16:creationId xmlns:a16="http://schemas.microsoft.com/office/drawing/2014/main" id="{B168D04E-C853-4408-9819-6B8A3AFEFE5E}"/>
              </a:ext>
            </a:extLst>
          </p:cNvPr>
          <p:cNvSpPr txBox="1"/>
          <p:nvPr/>
        </p:nvSpPr>
        <p:spPr>
          <a:xfrm>
            <a:off x="529162" y="4723026"/>
            <a:ext cx="11449272" cy="646331"/>
          </a:xfrm>
          <a:prstGeom prst="rect">
            <a:avLst/>
          </a:prstGeom>
          <a:noFill/>
        </p:spPr>
        <p:txBody>
          <a:bodyPr wrap="square" rtlCol="0">
            <a:spAutoFit/>
          </a:bodyPr>
          <a:lstStyle/>
          <a:p>
            <a:pPr lvl="0"/>
            <a:r>
              <a:rPr lang="en-US" altLang="zh-CN" dirty="0"/>
              <a:t>3. Flask</a:t>
            </a:r>
            <a:r>
              <a:rPr lang="zh-CN" altLang="zh-CN" dirty="0"/>
              <a:t>中用于灵活的</a:t>
            </a:r>
            <a:r>
              <a:rPr lang="en-US" altLang="zh-CN" dirty="0"/>
              <a:t>Jinja2</a:t>
            </a:r>
            <a:r>
              <a:rPr lang="zh-CN" altLang="zh-CN" dirty="0"/>
              <a:t>模板引擎，提高了前端代码的复用率，这样可以提高开发效率和有利于后期开发还维护</a:t>
            </a:r>
            <a:r>
              <a:rPr lang="zh-CN" altLang="en-US" dirty="0"/>
              <a:t>。</a:t>
            </a:r>
            <a:endParaRPr lang="zh-CN" altLang="zh-CN" dirty="0"/>
          </a:p>
        </p:txBody>
      </p:sp>
    </p:spTree>
    <p:extLst>
      <p:ext uri="{BB962C8B-B14F-4D97-AF65-F5344CB8AC3E}">
        <p14:creationId xmlns:p14="http://schemas.microsoft.com/office/powerpoint/2010/main" val="32517623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046698" y="3060294"/>
            <a:ext cx="6022866" cy="178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endParaRPr lang="en-US" sz="337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7593"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蚁群算法说明</a:t>
            </a:r>
          </a:p>
        </p:txBody>
      </p:sp>
      <p:sp>
        <p:nvSpPr>
          <p:cNvPr id="5124" name="矩形 10"/>
          <p:cNvSpPr>
            <a:spLocks noChangeArrowheads="1"/>
          </p:cNvSpPr>
          <p:nvPr/>
        </p:nvSpPr>
        <p:spPr bwMode="auto">
          <a:xfrm>
            <a:off x="2952731" y="2506360"/>
            <a:ext cx="4116833"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chemeClr val="accent1"/>
                </a:solidFill>
                <a:latin typeface="Arial" panose="020B0604020202020204" pitchFamily="34" charset="0"/>
                <a:ea typeface="微软雅黑" panose="020B0503020204020204" pitchFamily="34" charset="-122"/>
                <a:sym typeface="Arial" panose="020B0604020202020204" pitchFamily="34" charset="0"/>
              </a:rPr>
              <a:t>Description of ant colony algorithm</a:t>
            </a:r>
            <a:endParaRPr lang="zh-CN" altLang="en-US" sz="2002"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7293470" y="1614088"/>
            <a:ext cx="3453189"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03</a:t>
            </a:r>
            <a:endParaRPr lang="zh-CN" altLang="en-US" sz="23900"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934202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TIMING" val="|0.6|1.3|1.4|1|2.2"/>
</p:tagLst>
</file>

<file path=ppt/tags/tag13.xml><?xml version="1.0" encoding="utf-8"?>
<p:tagLst xmlns:a="http://schemas.openxmlformats.org/drawingml/2006/main" xmlns:r="http://schemas.openxmlformats.org/officeDocument/2006/relationships" xmlns:p="http://schemas.openxmlformats.org/presentationml/2006/main">
  <p:tag name="TIMING" val="|0.6|1.3|1.4|1|2.2"/>
</p:tagLst>
</file>

<file path=ppt/tags/tag14.xml><?xml version="1.0" encoding="utf-8"?>
<p:tagLst xmlns:a="http://schemas.openxmlformats.org/drawingml/2006/main" xmlns:r="http://schemas.openxmlformats.org/officeDocument/2006/relationships" xmlns:p="http://schemas.openxmlformats.org/presentationml/2006/main">
  <p:tag name="TIMING" val="|2|0.8|0.7|0.6|0.6"/>
</p:tagLst>
</file>

<file path=ppt/tags/tag15.xml><?xml version="1.0" encoding="utf-8"?>
<p:tagLst xmlns:a="http://schemas.openxmlformats.org/drawingml/2006/main" xmlns:r="http://schemas.openxmlformats.org/officeDocument/2006/relationships" xmlns:p="http://schemas.openxmlformats.org/presentationml/2006/main">
  <p:tag name="TIMING" val="|1.7"/>
</p:tagLst>
</file>

<file path=ppt/tags/tag2.xml><?xml version="1.0" encoding="utf-8"?>
<p:tagLst xmlns:a="http://schemas.openxmlformats.org/drawingml/2006/main" xmlns:r="http://schemas.openxmlformats.org/officeDocument/2006/relationships" xmlns:p="http://schemas.openxmlformats.org/presentationml/2006/main">
  <p:tag name="TIMING" val="|2.6"/>
</p:tagLst>
</file>

<file path=ppt/tags/tag3.xml><?xml version="1.0" encoding="utf-8"?>
<p:tagLst xmlns:a="http://schemas.openxmlformats.org/drawingml/2006/main" xmlns:r="http://schemas.openxmlformats.org/officeDocument/2006/relationships" xmlns:p="http://schemas.openxmlformats.org/presentationml/2006/main">
  <p:tag name="TIMING" val="|1.4|1.4|1.2|2.2|1.5"/>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1310</Words>
  <Application>Microsoft Office PowerPoint</Application>
  <PresentationFormat>自定义</PresentationFormat>
  <Paragraphs>217</Paragraphs>
  <Slides>14</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6" baseType="lpstr">
      <vt:lpstr>黑体</vt:lpstr>
      <vt:lpstr>宋体</vt:lpstr>
      <vt:lpstr>微软雅黑</vt:lpstr>
      <vt:lpstr>Agency FB</vt:lpstr>
      <vt:lpstr>Arial</vt:lpstr>
      <vt:lpstr>Calibri</vt:lpstr>
      <vt:lpstr>Calibri Light</vt:lpstr>
      <vt:lpstr>Cambria Math</vt:lpstr>
      <vt:lpstr>Impact</vt:lpstr>
      <vt:lpstr>Times New Roman</vt:lpstr>
      <vt:lpstr>自定义设计方案</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bt031.pptx</dc:title>
  <dc:creator/>
  <cp:lastModifiedBy/>
  <cp:revision>1</cp:revision>
  <dcterms:created xsi:type="dcterms:W3CDTF">2016-09-26T19:01:29Z</dcterms:created>
  <dcterms:modified xsi:type="dcterms:W3CDTF">2020-05-31T06:13:43Z</dcterms:modified>
</cp:coreProperties>
</file>