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57" r:id="rId3"/>
    <p:sldId id="258" r:id="rId4"/>
    <p:sldId id="267" r:id="rId5"/>
    <p:sldId id="259" r:id="rId6"/>
    <p:sldId id="268" r:id="rId7"/>
    <p:sldId id="262" r:id="rId8"/>
    <p:sldId id="263"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68FA2A-D936-2CCE-AF9A-99DCA5864AB0}" v="539" dt="2024-05-14T20:21:45.276"/>
    <p1510:client id="{BCDAFD3E-82BB-2BEC-3FF0-44B49A5D6D00}" v="453" dt="2024-05-13T21:09:33.577"/>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p:cViewPr varScale="1">
        <p:scale>
          <a:sx n="86" d="100"/>
          <a:sy n="86" d="100"/>
        </p:scale>
        <p:origin x="114" y="198"/>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512BC2-4B4D-42B3-A9DF-F2D03971AB78}"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27B516DB-D8A5-48A0-8C1E-E8C27389946A}">
      <dgm:prSet/>
      <dgm:spPr/>
      <dgm:t>
        <a:bodyPr/>
        <a:lstStyle/>
        <a:p>
          <a:r>
            <a:rPr lang="en-US"/>
            <a:t>1. id: Unique identifier for each listing. </a:t>
          </a:r>
        </a:p>
      </dgm:t>
    </dgm:pt>
    <dgm:pt modelId="{757BBB3A-E555-415D-B505-6587D118B13C}" type="parTrans" cxnId="{2D38295B-DCB1-445E-BF80-67AA2A3DDDB1}">
      <dgm:prSet/>
      <dgm:spPr/>
      <dgm:t>
        <a:bodyPr/>
        <a:lstStyle/>
        <a:p>
          <a:endParaRPr lang="en-US"/>
        </a:p>
      </dgm:t>
    </dgm:pt>
    <dgm:pt modelId="{0DDEB94C-ADBF-44EA-ACAD-CB292D92EAA9}" type="sibTrans" cxnId="{2D38295B-DCB1-445E-BF80-67AA2A3DDDB1}">
      <dgm:prSet/>
      <dgm:spPr/>
      <dgm:t>
        <a:bodyPr/>
        <a:lstStyle/>
        <a:p>
          <a:endParaRPr lang="en-US"/>
        </a:p>
      </dgm:t>
    </dgm:pt>
    <dgm:pt modelId="{6F81768F-1626-4D75-A183-A23AD0557288}">
      <dgm:prSet/>
      <dgm:spPr/>
      <dgm:t>
        <a:bodyPr/>
        <a:lstStyle/>
        <a:p>
          <a:r>
            <a:rPr lang="en-US"/>
            <a:t>2. listing_url: URL of the listing on the hotel aggregator platform. </a:t>
          </a:r>
        </a:p>
      </dgm:t>
    </dgm:pt>
    <dgm:pt modelId="{220A6036-308C-4A9A-B53A-21D7D6A753C8}" type="parTrans" cxnId="{F987DE92-9B9E-46CF-9D60-AA595C7F4725}">
      <dgm:prSet/>
      <dgm:spPr/>
      <dgm:t>
        <a:bodyPr/>
        <a:lstStyle/>
        <a:p>
          <a:endParaRPr lang="en-US"/>
        </a:p>
      </dgm:t>
    </dgm:pt>
    <dgm:pt modelId="{78317B5F-E291-4C77-AC05-DC8F9324812F}" type="sibTrans" cxnId="{F987DE92-9B9E-46CF-9D60-AA595C7F4725}">
      <dgm:prSet/>
      <dgm:spPr/>
      <dgm:t>
        <a:bodyPr/>
        <a:lstStyle/>
        <a:p>
          <a:endParaRPr lang="en-US"/>
        </a:p>
      </dgm:t>
    </dgm:pt>
    <dgm:pt modelId="{954CD140-C045-4D67-B5E9-64A494CB2BE0}">
      <dgm:prSet/>
      <dgm:spPr/>
      <dgm:t>
        <a:bodyPr/>
        <a:lstStyle/>
        <a:p>
          <a:r>
            <a:rPr lang="en-US"/>
            <a:t>3. scrape_id: Identifier for the data scraping event. </a:t>
          </a:r>
        </a:p>
      </dgm:t>
    </dgm:pt>
    <dgm:pt modelId="{A4918296-2083-4C91-BDA2-DD31D9A38D1F}" type="parTrans" cxnId="{504F1E0A-6C53-4FE8-8FEA-E88C77583C22}">
      <dgm:prSet/>
      <dgm:spPr/>
      <dgm:t>
        <a:bodyPr/>
        <a:lstStyle/>
        <a:p>
          <a:endParaRPr lang="en-US"/>
        </a:p>
      </dgm:t>
    </dgm:pt>
    <dgm:pt modelId="{0AFC1617-ED69-4FB4-99D3-FFE97DF44113}" type="sibTrans" cxnId="{504F1E0A-6C53-4FE8-8FEA-E88C77583C22}">
      <dgm:prSet/>
      <dgm:spPr/>
      <dgm:t>
        <a:bodyPr/>
        <a:lstStyle/>
        <a:p>
          <a:endParaRPr lang="en-US"/>
        </a:p>
      </dgm:t>
    </dgm:pt>
    <dgm:pt modelId="{2174195F-DE67-4C85-90F7-951E0DF053A1}">
      <dgm:prSet/>
      <dgm:spPr/>
      <dgm:t>
        <a:bodyPr/>
        <a:lstStyle/>
        <a:p>
          <a:r>
            <a:rPr lang="en-US"/>
            <a:t>4. last_scraped: Date of the last data scrape.</a:t>
          </a:r>
        </a:p>
      </dgm:t>
    </dgm:pt>
    <dgm:pt modelId="{71D613A5-7F07-4BD9-B80F-CAB24A54A456}" type="parTrans" cxnId="{E2E2E102-F50A-466F-B14B-C486C72282BD}">
      <dgm:prSet/>
      <dgm:spPr/>
      <dgm:t>
        <a:bodyPr/>
        <a:lstStyle/>
        <a:p>
          <a:endParaRPr lang="en-US"/>
        </a:p>
      </dgm:t>
    </dgm:pt>
    <dgm:pt modelId="{2AE0CCEB-F0C2-41B8-B57B-D25960845155}" type="sibTrans" cxnId="{E2E2E102-F50A-466F-B14B-C486C72282BD}">
      <dgm:prSet/>
      <dgm:spPr/>
      <dgm:t>
        <a:bodyPr/>
        <a:lstStyle/>
        <a:p>
          <a:endParaRPr lang="en-US"/>
        </a:p>
      </dgm:t>
    </dgm:pt>
    <dgm:pt modelId="{FC8F6F4A-9E2F-48AB-9BE7-5C05C6123D83}">
      <dgm:prSet/>
      <dgm:spPr/>
      <dgm:t>
        <a:bodyPr/>
        <a:lstStyle/>
        <a:p>
          <a:r>
            <a:rPr lang="en-US"/>
            <a:t>5. source: Source of the listing information.</a:t>
          </a:r>
        </a:p>
      </dgm:t>
    </dgm:pt>
    <dgm:pt modelId="{A9D6A7D5-A749-4CB7-BDFD-FD95BD04C699}" type="parTrans" cxnId="{99D7E9E5-B4B0-4C02-A593-3BF643A440E0}">
      <dgm:prSet/>
      <dgm:spPr/>
      <dgm:t>
        <a:bodyPr/>
        <a:lstStyle/>
        <a:p>
          <a:endParaRPr lang="en-US"/>
        </a:p>
      </dgm:t>
    </dgm:pt>
    <dgm:pt modelId="{6F03D269-58BC-49CE-B66A-863C7566C27D}" type="sibTrans" cxnId="{99D7E9E5-B4B0-4C02-A593-3BF643A440E0}">
      <dgm:prSet/>
      <dgm:spPr/>
      <dgm:t>
        <a:bodyPr/>
        <a:lstStyle/>
        <a:p>
          <a:endParaRPr lang="en-US"/>
        </a:p>
      </dgm:t>
    </dgm:pt>
    <dgm:pt modelId="{4FC7A6DC-BCB2-4001-A11B-369315AB13A8}">
      <dgm:prSet/>
      <dgm:spPr/>
      <dgm:t>
        <a:bodyPr/>
        <a:lstStyle/>
        <a:p>
          <a:r>
            <a:rPr lang="en-US"/>
            <a:t>6. name: Name of the listing. </a:t>
          </a:r>
        </a:p>
      </dgm:t>
    </dgm:pt>
    <dgm:pt modelId="{3B874DB6-5DC1-4F7E-95AB-4EE2B31CA40A}" type="parTrans" cxnId="{6914A373-AFC5-41EE-AAFD-18CD80E62DA2}">
      <dgm:prSet/>
      <dgm:spPr/>
      <dgm:t>
        <a:bodyPr/>
        <a:lstStyle/>
        <a:p>
          <a:endParaRPr lang="en-US"/>
        </a:p>
      </dgm:t>
    </dgm:pt>
    <dgm:pt modelId="{319031C9-8218-4B3A-BA76-5B4834DE33FD}" type="sibTrans" cxnId="{6914A373-AFC5-41EE-AAFD-18CD80E62DA2}">
      <dgm:prSet/>
      <dgm:spPr/>
      <dgm:t>
        <a:bodyPr/>
        <a:lstStyle/>
        <a:p>
          <a:endParaRPr lang="en-US"/>
        </a:p>
      </dgm:t>
    </dgm:pt>
    <dgm:pt modelId="{3BC5BB34-D5E3-46F3-8A05-EA89484765BB}">
      <dgm:prSet/>
      <dgm:spPr/>
      <dgm:t>
        <a:bodyPr/>
        <a:lstStyle/>
        <a:p>
          <a:r>
            <a:rPr lang="en-US"/>
            <a:t>7. description: Description of the listing. </a:t>
          </a:r>
        </a:p>
      </dgm:t>
    </dgm:pt>
    <dgm:pt modelId="{52FF1E11-4D56-498D-8435-C278D2AD716F}" type="parTrans" cxnId="{4826D686-57DE-4D97-80CA-12D2223F5E1D}">
      <dgm:prSet/>
      <dgm:spPr/>
      <dgm:t>
        <a:bodyPr/>
        <a:lstStyle/>
        <a:p>
          <a:endParaRPr lang="en-US"/>
        </a:p>
      </dgm:t>
    </dgm:pt>
    <dgm:pt modelId="{ED1543C2-EC5C-46C3-9966-362ECE4E250C}" type="sibTrans" cxnId="{4826D686-57DE-4D97-80CA-12D2223F5E1D}">
      <dgm:prSet/>
      <dgm:spPr/>
      <dgm:t>
        <a:bodyPr/>
        <a:lstStyle/>
        <a:p>
          <a:endParaRPr lang="en-US"/>
        </a:p>
      </dgm:t>
    </dgm:pt>
    <dgm:pt modelId="{D7B76B3A-B59F-4A83-8BA8-53641FB26F63}">
      <dgm:prSet/>
      <dgm:spPr/>
      <dgm:t>
        <a:bodyPr/>
        <a:lstStyle/>
        <a:p>
          <a:r>
            <a:rPr lang="en-US"/>
            <a:t>8. neighborhood_overview: Overview of the neighborhood where the listing is located.</a:t>
          </a:r>
        </a:p>
      </dgm:t>
    </dgm:pt>
    <dgm:pt modelId="{C172A2E3-F4C3-4258-909B-1C5AC588B8EC}" type="parTrans" cxnId="{FF3FBB5A-5B0A-4354-B26F-FCA3076BC697}">
      <dgm:prSet/>
      <dgm:spPr/>
      <dgm:t>
        <a:bodyPr/>
        <a:lstStyle/>
        <a:p>
          <a:endParaRPr lang="en-US"/>
        </a:p>
      </dgm:t>
    </dgm:pt>
    <dgm:pt modelId="{C53E477B-8C1E-45DF-8862-FDE868E88113}" type="sibTrans" cxnId="{FF3FBB5A-5B0A-4354-B26F-FCA3076BC697}">
      <dgm:prSet/>
      <dgm:spPr/>
      <dgm:t>
        <a:bodyPr/>
        <a:lstStyle/>
        <a:p>
          <a:endParaRPr lang="en-US"/>
        </a:p>
      </dgm:t>
    </dgm:pt>
    <dgm:pt modelId="{ACBCD780-6669-43F8-B45B-BAC2D05281E7}">
      <dgm:prSet/>
      <dgm:spPr/>
      <dgm:t>
        <a:bodyPr/>
        <a:lstStyle/>
        <a:p>
          <a:r>
            <a:rPr lang="en-US"/>
            <a:t>9. picture_url: URL of the listing's picture.</a:t>
          </a:r>
        </a:p>
      </dgm:t>
    </dgm:pt>
    <dgm:pt modelId="{A1DCB2B2-D133-4C59-BD80-519D966D5297}" type="parTrans" cxnId="{18968A73-8B99-4A47-8FA8-579565EEDEE4}">
      <dgm:prSet/>
      <dgm:spPr/>
      <dgm:t>
        <a:bodyPr/>
        <a:lstStyle/>
        <a:p>
          <a:endParaRPr lang="en-US"/>
        </a:p>
      </dgm:t>
    </dgm:pt>
    <dgm:pt modelId="{B208E175-3527-4EAE-A668-584FDB77CE41}" type="sibTrans" cxnId="{18968A73-8B99-4A47-8FA8-579565EEDEE4}">
      <dgm:prSet/>
      <dgm:spPr/>
      <dgm:t>
        <a:bodyPr/>
        <a:lstStyle/>
        <a:p>
          <a:endParaRPr lang="en-US"/>
        </a:p>
      </dgm:t>
    </dgm:pt>
    <dgm:pt modelId="{64BB0F51-FF00-4845-B298-33A8536A8DC9}">
      <dgm:prSet/>
      <dgm:spPr/>
      <dgm:t>
        <a:bodyPr/>
        <a:lstStyle/>
        <a:p>
          <a:r>
            <a:rPr lang="en-US"/>
            <a:t>10. host_id: Unique identifier for the host. </a:t>
          </a:r>
        </a:p>
      </dgm:t>
    </dgm:pt>
    <dgm:pt modelId="{6B03EE2D-536E-42F0-A486-B16B6D1B7017}" type="parTrans" cxnId="{E144FBD6-5A34-420A-B379-3F2ACB465A3F}">
      <dgm:prSet/>
      <dgm:spPr/>
      <dgm:t>
        <a:bodyPr/>
        <a:lstStyle/>
        <a:p>
          <a:endParaRPr lang="en-US"/>
        </a:p>
      </dgm:t>
    </dgm:pt>
    <dgm:pt modelId="{83138DC5-BAA6-40B8-970E-AF492ECCB9B5}" type="sibTrans" cxnId="{E144FBD6-5A34-420A-B379-3F2ACB465A3F}">
      <dgm:prSet/>
      <dgm:spPr/>
      <dgm:t>
        <a:bodyPr/>
        <a:lstStyle/>
        <a:p>
          <a:endParaRPr lang="en-US"/>
        </a:p>
      </dgm:t>
    </dgm:pt>
    <dgm:pt modelId="{A2D49E6F-1B0C-4C33-959E-57EAAB534CF3}">
      <dgm:prSet/>
      <dgm:spPr/>
      <dgm:t>
        <a:bodyPr/>
        <a:lstStyle/>
        <a:p>
          <a:r>
            <a:rPr lang="en-US"/>
            <a:t>11. ... (and many more columns capturing details about hosts, location, property type, room details, amenities, pricing, availability, reviews, and other relevant information)</a:t>
          </a:r>
        </a:p>
      </dgm:t>
    </dgm:pt>
    <dgm:pt modelId="{D6B9CF1A-C629-4AD8-B648-D5579E9A4CEF}" type="parTrans" cxnId="{3A81C71F-9839-45F9-A186-3D55A68276C4}">
      <dgm:prSet/>
      <dgm:spPr/>
      <dgm:t>
        <a:bodyPr/>
        <a:lstStyle/>
        <a:p>
          <a:endParaRPr lang="en-US"/>
        </a:p>
      </dgm:t>
    </dgm:pt>
    <dgm:pt modelId="{BC96B021-F2C7-4877-83F9-9B7F35CA0F13}" type="sibTrans" cxnId="{3A81C71F-9839-45F9-A186-3D55A68276C4}">
      <dgm:prSet/>
      <dgm:spPr/>
      <dgm:t>
        <a:bodyPr/>
        <a:lstStyle/>
        <a:p>
          <a:endParaRPr lang="en-US"/>
        </a:p>
      </dgm:t>
    </dgm:pt>
    <dgm:pt modelId="{5B8F2A08-4BEB-4EB4-B421-070FCDABFE71}" type="pres">
      <dgm:prSet presAssocID="{82512BC2-4B4D-42B3-A9DF-F2D03971AB78}" presName="diagram" presStyleCnt="0">
        <dgm:presLayoutVars>
          <dgm:dir/>
          <dgm:resizeHandles val="exact"/>
        </dgm:presLayoutVars>
      </dgm:prSet>
      <dgm:spPr/>
    </dgm:pt>
    <dgm:pt modelId="{98E159B7-71E0-41D5-9927-6CB77DE465AD}" type="pres">
      <dgm:prSet presAssocID="{27B516DB-D8A5-48A0-8C1E-E8C27389946A}" presName="node" presStyleLbl="node1" presStyleIdx="0" presStyleCnt="11">
        <dgm:presLayoutVars>
          <dgm:bulletEnabled val="1"/>
        </dgm:presLayoutVars>
      </dgm:prSet>
      <dgm:spPr/>
    </dgm:pt>
    <dgm:pt modelId="{17781903-E007-47FC-BAE9-57F9448F5C6A}" type="pres">
      <dgm:prSet presAssocID="{0DDEB94C-ADBF-44EA-ACAD-CB292D92EAA9}" presName="sibTrans" presStyleCnt="0"/>
      <dgm:spPr/>
    </dgm:pt>
    <dgm:pt modelId="{A60B87C2-00CD-4533-A7DC-C1F3BCF31A8A}" type="pres">
      <dgm:prSet presAssocID="{6F81768F-1626-4D75-A183-A23AD0557288}" presName="node" presStyleLbl="node1" presStyleIdx="1" presStyleCnt="11">
        <dgm:presLayoutVars>
          <dgm:bulletEnabled val="1"/>
        </dgm:presLayoutVars>
      </dgm:prSet>
      <dgm:spPr/>
    </dgm:pt>
    <dgm:pt modelId="{61B01BCB-1151-429B-A4E0-31C3C9F928FE}" type="pres">
      <dgm:prSet presAssocID="{78317B5F-E291-4C77-AC05-DC8F9324812F}" presName="sibTrans" presStyleCnt="0"/>
      <dgm:spPr/>
    </dgm:pt>
    <dgm:pt modelId="{4D8DBFB0-D0AA-4D7B-A0F6-2C61365CA792}" type="pres">
      <dgm:prSet presAssocID="{954CD140-C045-4D67-B5E9-64A494CB2BE0}" presName="node" presStyleLbl="node1" presStyleIdx="2" presStyleCnt="11">
        <dgm:presLayoutVars>
          <dgm:bulletEnabled val="1"/>
        </dgm:presLayoutVars>
      </dgm:prSet>
      <dgm:spPr/>
    </dgm:pt>
    <dgm:pt modelId="{00351000-8B83-4FD9-AEAF-E3386FFD962E}" type="pres">
      <dgm:prSet presAssocID="{0AFC1617-ED69-4FB4-99D3-FFE97DF44113}" presName="sibTrans" presStyleCnt="0"/>
      <dgm:spPr/>
    </dgm:pt>
    <dgm:pt modelId="{74B0EA3F-381A-4294-A368-0DF5167C64B6}" type="pres">
      <dgm:prSet presAssocID="{2174195F-DE67-4C85-90F7-951E0DF053A1}" presName="node" presStyleLbl="node1" presStyleIdx="3" presStyleCnt="11">
        <dgm:presLayoutVars>
          <dgm:bulletEnabled val="1"/>
        </dgm:presLayoutVars>
      </dgm:prSet>
      <dgm:spPr/>
    </dgm:pt>
    <dgm:pt modelId="{8B347DEC-0F62-4BDB-A1DE-0A62537C828C}" type="pres">
      <dgm:prSet presAssocID="{2AE0CCEB-F0C2-41B8-B57B-D25960845155}" presName="sibTrans" presStyleCnt="0"/>
      <dgm:spPr/>
    </dgm:pt>
    <dgm:pt modelId="{09CB035F-71ED-48E6-8992-538D401051AD}" type="pres">
      <dgm:prSet presAssocID="{FC8F6F4A-9E2F-48AB-9BE7-5C05C6123D83}" presName="node" presStyleLbl="node1" presStyleIdx="4" presStyleCnt="11">
        <dgm:presLayoutVars>
          <dgm:bulletEnabled val="1"/>
        </dgm:presLayoutVars>
      </dgm:prSet>
      <dgm:spPr/>
    </dgm:pt>
    <dgm:pt modelId="{8E2625FA-5910-4721-9F30-5AD9C97F47EA}" type="pres">
      <dgm:prSet presAssocID="{6F03D269-58BC-49CE-B66A-863C7566C27D}" presName="sibTrans" presStyleCnt="0"/>
      <dgm:spPr/>
    </dgm:pt>
    <dgm:pt modelId="{4CA95635-BA43-4E24-824F-2425F46C30B2}" type="pres">
      <dgm:prSet presAssocID="{4FC7A6DC-BCB2-4001-A11B-369315AB13A8}" presName="node" presStyleLbl="node1" presStyleIdx="5" presStyleCnt="11">
        <dgm:presLayoutVars>
          <dgm:bulletEnabled val="1"/>
        </dgm:presLayoutVars>
      </dgm:prSet>
      <dgm:spPr/>
    </dgm:pt>
    <dgm:pt modelId="{6AAD8F68-788F-418D-AAB8-4D718D1E7E31}" type="pres">
      <dgm:prSet presAssocID="{319031C9-8218-4B3A-BA76-5B4834DE33FD}" presName="sibTrans" presStyleCnt="0"/>
      <dgm:spPr/>
    </dgm:pt>
    <dgm:pt modelId="{158A0166-C8EE-44C5-9720-E9769D435173}" type="pres">
      <dgm:prSet presAssocID="{3BC5BB34-D5E3-46F3-8A05-EA89484765BB}" presName="node" presStyleLbl="node1" presStyleIdx="6" presStyleCnt="11">
        <dgm:presLayoutVars>
          <dgm:bulletEnabled val="1"/>
        </dgm:presLayoutVars>
      </dgm:prSet>
      <dgm:spPr/>
    </dgm:pt>
    <dgm:pt modelId="{E326A4B1-99A9-429C-A37F-E78C0BEEB059}" type="pres">
      <dgm:prSet presAssocID="{ED1543C2-EC5C-46C3-9966-362ECE4E250C}" presName="sibTrans" presStyleCnt="0"/>
      <dgm:spPr/>
    </dgm:pt>
    <dgm:pt modelId="{429004B6-BAE7-4745-BB05-399FB27B0A75}" type="pres">
      <dgm:prSet presAssocID="{D7B76B3A-B59F-4A83-8BA8-53641FB26F63}" presName="node" presStyleLbl="node1" presStyleIdx="7" presStyleCnt="11">
        <dgm:presLayoutVars>
          <dgm:bulletEnabled val="1"/>
        </dgm:presLayoutVars>
      </dgm:prSet>
      <dgm:spPr/>
    </dgm:pt>
    <dgm:pt modelId="{FB35D24D-37FA-456F-A2F0-20461E5DE79B}" type="pres">
      <dgm:prSet presAssocID="{C53E477B-8C1E-45DF-8862-FDE868E88113}" presName="sibTrans" presStyleCnt="0"/>
      <dgm:spPr/>
    </dgm:pt>
    <dgm:pt modelId="{C6A7A347-22B4-48C6-A5C2-824D69C785FF}" type="pres">
      <dgm:prSet presAssocID="{ACBCD780-6669-43F8-B45B-BAC2D05281E7}" presName="node" presStyleLbl="node1" presStyleIdx="8" presStyleCnt="11">
        <dgm:presLayoutVars>
          <dgm:bulletEnabled val="1"/>
        </dgm:presLayoutVars>
      </dgm:prSet>
      <dgm:spPr/>
    </dgm:pt>
    <dgm:pt modelId="{0EE19C2A-5B4D-4924-BC91-D6EF8F7AAE10}" type="pres">
      <dgm:prSet presAssocID="{B208E175-3527-4EAE-A668-584FDB77CE41}" presName="sibTrans" presStyleCnt="0"/>
      <dgm:spPr/>
    </dgm:pt>
    <dgm:pt modelId="{572F57A3-8E43-48B2-8877-673F65A4ABCA}" type="pres">
      <dgm:prSet presAssocID="{64BB0F51-FF00-4845-B298-33A8536A8DC9}" presName="node" presStyleLbl="node1" presStyleIdx="9" presStyleCnt="11">
        <dgm:presLayoutVars>
          <dgm:bulletEnabled val="1"/>
        </dgm:presLayoutVars>
      </dgm:prSet>
      <dgm:spPr/>
    </dgm:pt>
    <dgm:pt modelId="{69B4D1B6-3FA6-4A04-9AD8-5F528B4E7F50}" type="pres">
      <dgm:prSet presAssocID="{83138DC5-BAA6-40B8-970E-AF492ECCB9B5}" presName="sibTrans" presStyleCnt="0"/>
      <dgm:spPr/>
    </dgm:pt>
    <dgm:pt modelId="{D965A6E1-6CC8-4545-A77B-C5176A05017C}" type="pres">
      <dgm:prSet presAssocID="{A2D49E6F-1B0C-4C33-959E-57EAAB534CF3}" presName="node" presStyleLbl="node1" presStyleIdx="10" presStyleCnt="11">
        <dgm:presLayoutVars>
          <dgm:bulletEnabled val="1"/>
        </dgm:presLayoutVars>
      </dgm:prSet>
      <dgm:spPr/>
    </dgm:pt>
  </dgm:ptLst>
  <dgm:cxnLst>
    <dgm:cxn modelId="{E2E2E102-F50A-466F-B14B-C486C72282BD}" srcId="{82512BC2-4B4D-42B3-A9DF-F2D03971AB78}" destId="{2174195F-DE67-4C85-90F7-951E0DF053A1}" srcOrd="3" destOrd="0" parTransId="{71D613A5-7F07-4BD9-B80F-CAB24A54A456}" sibTransId="{2AE0CCEB-F0C2-41B8-B57B-D25960845155}"/>
    <dgm:cxn modelId="{504F1E0A-6C53-4FE8-8FEA-E88C77583C22}" srcId="{82512BC2-4B4D-42B3-A9DF-F2D03971AB78}" destId="{954CD140-C045-4D67-B5E9-64A494CB2BE0}" srcOrd="2" destOrd="0" parTransId="{A4918296-2083-4C91-BDA2-DD31D9A38D1F}" sibTransId="{0AFC1617-ED69-4FB4-99D3-FFE97DF44113}"/>
    <dgm:cxn modelId="{7D15F40B-A5F5-46B3-9078-C91026EDF751}" type="presOf" srcId="{82512BC2-4B4D-42B3-A9DF-F2D03971AB78}" destId="{5B8F2A08-4BEB-4EB4-B421-070FCDABFE71}" srcOrd="0" destOrd="0" presId="urn:microsoft.com/office/officeart/2005/8/layout/default"/>
    <dgm:cxn modelId="{3A81C71F-9839-45F9-A186-3D55A68276C4}" srcId="{82512BC2-4B4D-42B3-A9DF-F2D03971AB78}" destId="{A2D49E6F-1B0C-4C33-959E-57EAAB534CF3}" srcOrd="10" destOrd="0" parTransId="{D6B9CF1A-C629-4AD8-B648-D5579E9A4CEF}" sibTransId="{BC96B021-F2C7-4877-83F9-9B7F35CA0F13}"/>
    <dgm:cxn modelId="{E22F3D23-1B1D-440A-B0F1-E4044117FCCC}" type="presOf" srcId="{27B516DB-D8A5-48A0-8C1E-E8C27389946A}" destId="{98E159B7-71E0-41D5-9927-6CB77DE465AD}" srcOrd="0" destOrd="0" presId="urn:microsoft.com/office/officeart/2005/8/layout/default"/>
    <dgm:cxn modelId="{2D38295B-DCB1-445E-BF80-67AA2A3DDDB1}" srcId="{82512BC2-4B4D-42B3-A9DF-F2D03971AB78}" destId="{27B516DB-D8A5-48A0-8C1E-E8C27389946A}" srcOrd="0" destOrd="0" parTransId="{757BBB3A-E555-415D-B505-6587D118B13C}" sibTransId="{0DDEB94C-ADBF-44EA-ACAD-CB292D92EAA9}"/>
    <dgm:cxn modelId="{F2ABC341-E953-4364-80F3-919F5A636550}" type="presOf" srcId="{ACBCD780-6669-43F8-B45B-BAC2D05281E7}" destId="{C6A7A347-22B4-48C6-A5C2-824D69C785FF}" srcOrd="0" destOrd="0" presId="urn:microsoft.com/office/officeart/2005/8/layout/default"/>
    <dgm:cxn modelId="{BDB46C47-0745-4210-A5AA-5E74F6926613}" type="presOf" srcId="{4FC7A6DC-BCB2-4001-A11B-369315AB13A8}" destId="{4CA95635-BA43-4E24-824F-2425F46C30B2}" srcOrd="0" destOrd="0" presId="urn:microsoft.com/office/officeart/2005/8/layout/default"/>
    <dgm:cxn modelId="{18968A73-8B99-4A47-8FA8-579565EEDEE4}" srcId="{82512BC2-4B4D-42B3-A9DF-F2D03971AB78}" destId="{ACBCD780-6669-43F8-B45B-BAC2D05281E7}" srcOrd="8" destOrd="0" parTransId="{A1DCB2B2-D133-4C59-BD80-519D966D5297}" sibTransId="{B208E175-3527-4EAE-A668-584FDB77CE41}"/>
    <dgm:cxn modelId="{6914A373-AFC5-41EE-AAFD-18CD80E62DA2}" srcId="{82512BC2-4B4D-42B3-A9DF-F2D03971AB78}" destId="{4FC7A6DC-BCB2-4001-A11B-369315AB13A8}" srcOrd="5" destOrd="0" parTransId="{3B874DB6-5DC1-4F7E-95AB-4EE2B31CA40A}" sibTransId="{319031C9-8218-4B3A-BA76-5B4834DE33FD}"/>
    <dgm:cxn modelId="{FF3FBB5A-5B0A-4354-B26F-FCA3076BC697}" srcId="{82512BC2-4B4D-42B3-A9DF-F2D03971AB78}" destId="{D7B76B3A-B59F-4A83-8BA8-53641FB26F63}" srcOrd="7" destOrd="0" parTransId="{C172A2E3-F4C3-4258-909B-1C5AC588B8EC}" sibTransId="{C53E477B-8C1E-45DF-8862-FDE868E88113}"/>
    <dgm:cxn modelId="{4826D686-57DE-4D97-80CA-12D2223F5E1D}" srcId="{82512BC2-4B4D-42B3-A9DF-F2D03971AB78}" destId="{3BC5BB34-D5E3-46F3-8A05-EA89484765BB}" srcOrd="6" destOrd="0" parTransId="{52FF1E11-4D56-498D-8435-C278D2AD716F}" sibTransId="{ED1543C2-EC5C-46C3-9966-362ECE4E250C}"/>
    <dgm:cxn modelId="{F987DE92-9B9E-46CF-9D60-AA595C7F4725}" srcId="{82512BC2-4B4D-42B3-A9DF-F2D03971AB78}" destId="{6F81768F-1626-4D75-A183-A23AD0557288}" srcOrd="1" destOrd="0" parTransId="{220A6036-308C-4A9A-B53A-21D7D6A753C8}" sibTransId="{78317B5F-E291-4C77-AC05-DC8F9324812F}"/>
    <dgm:cxn modelId="{0CDAEA96-E878-4525-AD21-51FDE3D19802}" type="presOf" srcId="{2174195F-DE67-4C85-90F7-951E0DF053A1}" destId="{74B0EA3F-381A-4294-A368-0DF5167C64B6}" srcOrd="0" destOrd="0" presId="urn:microsoft.com/office/officeart/2005/8/layout/default"/>
    <dgm:cxn modelId="{8852E5A2-AFA3-4869-9CF7-A63A4CA25361}" type="presOf" srcId="{954CD140-C045-4D67-B5E9-64A494CB2BE0}" destId="{4D8DBFB0-D0AA-4D7B-A0F6-2C61365CA792}" srcOrd="0" destOrd="0" presId="urn:microsoft.com/office/officeart/2005/8/layout/default"/>
    <dgm:cxn modelId="{CD0E44AE-8AFD-4AF9-9CC8-C360D7CAB4DF}" type="presOf" srcId="{A2D49E6F-1B0C-4C33-959E-57EAAB534CF3}" destId="{D965A6E1-6CC8-4545-A77B-C5176A05017C}" srcOrd="0" destOrd="0" presId="urn:microsoft.com/office/officeart/2005/8/layout/default"/>
    <dgm:cxn modelId="{11E5DFAF-687A-429A-BD11-DE96C8C3F820}" type="presOf" srcId="{3BC5BB34-D5E3-46F3-8A05-EA89484765BB}" destId="{158A0166-C8EE-44C5-9720-E9769D435173}" srcOrd="0" destOrd="0" presId="urn:microsoft.com/office/officeart/2005/8/layout/default"/>
    <dgm:cxn modelId="{1D9526B5-4D16-41CE-AC94-5045E0D6B861}" type="presOf" srcId="{6F81768F-1626-4D75-A183-A23AD0557288}" destId="{A60B87C2-00CD-4533-A7DC-C1F3BCF31A8A}" srcOrd="0" destOrd="0" presId="urn:microsoft.com/office/officeart/2005/8/layout/default"/>
    <dgm:cxn modelId="{8AD12ABB-0781-4A27-B71B-FBBA5AEC46F7}" type="presOf" srcId="{64BB0F51-FF00-4845-B298-33A8536A8DC9}" destId="{572F57A3-8E43-48B2-8877-673F65A4ABCA}" srcOrd="0" destOrd="0" presId="urn:microsoft.com/office/officeart/2005/8/layout/default"/>
    <dgm:cxn modelId="{7A97F4C0-F286-4DE0-A141-2D582AFA0E0A}" type="presOf" srcId="{FC8F6F4A-9E2F-48AB-9BE7-5C05C6123D83}" destId="{09CB035F-71ED-48E6-8992-538D401051AD}" srcOrd="0" destOrd="0" presId="urn:microsoft.com/office/officeart/2005/8/layout/default"/>
    <dgm:cxn modelId="{64CAF2C6-9BBF-4544-A32F-0901E8B212B7}" type="presOf" srcId="{D7B76B3A-B59F-4A83-8BA8-53641FB26F63}" destId="{429004B6-BAE7-4745-BB05-399FB27B0A75}" srcOrd="0" destOrd="0" presId="urn:microsoft.com/office/officeart/2005/8/layout/default"/>
    <dgm:cxn modelId="{E144FBD6-5A34-420A-B379-3F2ACB465A3F}" srcId="{82512BC2-4B4D-42B3-A9DF-F2D03971AB78}" destId="{64BB0F51-FF00-4845-B298-33A8536A8DC9}" srcOrd="9" destOrd="0" parTransId="{6B03EE2D-536E-42F0-A486-B16B6D1B7017}" sibTransId="{83138DC5-BAA6-40B8-970E-AF492ECCB9B5}"/>
    <dgm:cxn modelId="{99D7E9E5-B4B0-4C02-A593-3BF643A440E0}" srcId="{82512BC2-4B4D-42B3-A9DF-F2D03971AB78}" destId="{FC8F6F4A-9E2F-48AB-9BE7-5C05C6123D83}" srcOrd="4" destOrd="0" parTransId="{A9D6A7D5-A749-4CB7-BDFD-FD95BD04C699}" sibTransId="{6F03D269-58BC-49CE-B66A-863C7566C27D}"/>
    <dgm:cxn modelId="{56B66A3C-5DEC-4FBB-9E95-21EA2A0AC655}" type="presParOf" srcId="{5B8F2A08-4BEB-4EB4-B421-070FCDABFE71}" destId="{98E159B7-71E0-41D5-9927-6CB77DE465AD}" srcOrd="0" destOrd="0" presId="urn:microsoft.com/office/officeart/2005/8/layout/default"/>
    <dgm:cxn modelId="{F97CE091-5CD3-4BB3-9978-60623FA26CC3}" type="presParOf" srcId="{5B8F2A08-4BEB-4EB4-B421-070FCDABFE71}" destId="{17781903-E007-47FC-BAE9-57F9448F5C6A}" srcOrd="1" destOrd="0" presId="urn:microsoft.com/office/officeart/2005/8/layout/default"/>
    <dgm:cxn modelId="{39B211CE-32CE-4510-8675-9B587C18F480}" type="presParOf" srcId="{5B8F2A08-4BEB-4EB4-B421-070FCDABFE71}" destId="{A60B87C2-00CD-4533-A7DC-C1F3BCF31A8A}" srcOrd="2" destOrd="0" presId="urn:microsoft.com/office/officeart/2005/8/layout/default"/>
    <dgm:cxn modelId="{B8E3838D-0BDE-4B85-AA17-AAE152E57548}" type="presParOf" srcId="{5B8F2A08-4BEB-4EB4-B421-070FCDABFE71}" destId="{61B01BCB-1151-429B-A4E0-31C3C9F928FE}" srcOrd="3" destOrd="0" presId="urn:microsoft.com/office/officeart/2005/8/layout/default"/>
    <dgm:cxn modelId="{E1E2E027-F999-4482-89B4-6E47769CB8D3}" type="presParOf" srcId="{5B8F2A08-4BEB-4EB4-B421-070FCDABFE71}" destId="{4D8DBFB0-D0AA-4D7B-A0F6-2C61365CA792}" srcOrd="4" destOrd="0" presId="urn:microsoft.com/office/officeart/2005/8/layout/default"/>
    <dgm:cxn modelId="{E18B5407-200B-4E82-892F-2BABA9BD1E82}" type="presParOf" srcId="{5B8F2A08-4BEB-4EB4-B421-070FCDABFE71}" destId="{00351000-8B83-4FD9-AEAF-E3386FFD962E}" srcOrd="5" destOrd="0" presId="urn:microsoft.com/office/officeart/2005/8/layout/default"/>
    <dgm:cxn modelId="{94204DBF-61E5-47BE-BAF8-E2226B12756D}" type="presParOf" srcId="{5B8F2A08-4BEB-4EB4-B421-070FCDABFE71}" destId="{74B0EA3F-381A-4294-A368-0DF5167C64B6}" srcOrd="6" destOrd="0" presId="urn:microsoft.com/office/officeart/2005/8/layout/default"/>
    <dgm:cxn modelId="{3D4E812C-69F7-4400-AFAB-5FA5B5AE2B03}" type="presParOf" srcId="{5B8F2A08-4BEB-4EB4-B421-070FCDABFE71}" destId="{8B347DEC-0F62-4BDB-A1DE-0A62537C828C}" srcOrd="7" destOrd="0" presId="urn:microsoft.com/office/officeart/2005/8/layout/default"/>
    <dgm:cxn modelId="{620D6653-B223-4680-B288-0A4BE76ACE27}" type="presParOf" srcId="{5B8F2A08-4BEB-4EB4-B421-070FCDABFE71}" destId="{09CB035F-71ED-48E6-8992-538D401051AD}" srcOrd="8" destOrd="0" presId="urn:microsoft.com/office/officeart/2005/8/layout/default"/>
    <dgm:cxn modelId="{6DF03949-E19E-42F4-8434-18AF83627B52}" type="presParOf" srcId="{5B8F2A08-4BEB-4EB4-B421-070FCDABFE71}" destId="{8E2625FA-5910-4721-9F30-5AD9C97F47EA}" srcOrd="9" destOrd="0" presId="urn:microsoft.com/office/officeart/2005/8/layout/default"/>
    <dgm:cxn modelId="{BC732AE0-18CD-4F11-B81A-5860571A2B17}" type="presParOf" srcId="{5B8F2A08-4BEB-4EB4-B421-070FCDABFE71}" destId="{4CA95635-BA43-4E24-824F-2425F46C30B2}" srcOrd="10" destOrd="0" presId="urn:microsoft.com/office/officeart/2005/8/layout/default"/>
    <dgm:cxn modelId="{6CB37819-251B-44DC-B6EB-5151FD23B4AF}" type="presParOf" srcId="{5B8F2A08-4BEB-4EB4-B421-070FCDABFE71}" destId="{6AAD8F68-788F-418D-AAB8-4D718D1E7E31}" srcOrd="11" destOrd="0" presId="urn:microsoft.com/office/officeart/2005/8/layout/default"/>
    <dgm:cxn modelId="{BF919766-4956-4C9C-B4E1-E46693E20452}" type="presParOf" srcId="{5B8F2A08-4BEB-4EB4-B421-070FCDABFE71}" destId="{158A0166-C8EE-44C5-9720-E9769D435173}" srcOrd="12" destOrd="0" presId="urn:microsoft.com/office/officeart/2005/8/layout/default"/>
    <dgm:cxn modelId="{BA1C6014-6FBE-441C-929F-BF67C45E7BED}" type="presParOf" srcId="{5B8F2A08-4BEB-4EB4-B421-070FCDABFE71}" destId="{E326A4B1-99A9-429C-A37F-E78C0BEEB059}" srcOrd="13" destOrd="0" presId="urn:microsoft.com/office/officeart/2005/8/layout/default"/>
    <dgm:cxn modelId="{E3965F6E-977A-4985-B21E-63820819BE40}" type="presParOf" srcId="{5B8F2A08-4BEB-4EB4-B421-070FCDABFE71}" destId="{429004B6-BAE7-4745-BB05-399FB27B0A75}" srcOrd="14" destOrd="0" presId="urn:microsoft.com/office/officeart/2005/8/layout/default"/>
    <dgm:cxn modelId="{FDFE6363-4C2F-461C-A0BB-9D5B81CD6129}" type="presParOf" srcId="{5B8F2A08-4BEB-4EB4-B421-070FCDABFE71}" destId="{FB35D24D-37FA-456F-A2F0-20461E5DE79B}" srcOrd="15" destOrd="0" presId="urn:microsoft.com/office/officeart/2005/8/layout/default"/>
    <dgm:cxn modelId="{A8252E2F-39F8-4083-9F03-3F4D9A503CD8}" type="presParOf" srcId="{5B8F2A08-4BEB-4EB4-B421-070FCDABFE71}" destId="{C6A7A347-22B4-48C6-A5C2-824D69C785FF}" srcOrd="16" destOrd="0" presId="urn:microsoft.com/office/officeart/2005/8/layout/default"/>
    <dgm:cxn modelId="{7C08F65D-66D8-4446-B93E-E4CB562C0D39}" type="presParOf" srcId="{5B8F2A08-4BEB-4EB4-B421-070FCDABFE71}" destId="{0EE19C2A-5B4D-4924-BC91-D6EF8F7AAE10}" srcOrd="17" destOrd="0" presId="urn:microsoft.com/office/officeart/2005/8/layout/default"/>
    <dgm:cxn modelId="{B0FC1331-E67E-4CBD-AAD3-8CAA78CC5873}" type="presParOf" srcId="{5B8F2A08-4BEB-4EB4-B421-070FCDABFE71}" destId="{572F57A3-8E43-48B2-8877-673F65A4ABCA}" srcOrd="18" destOrd="0" presId="urn:microsoft.com/office/officeart/2005/8/layout/default"/>
    <dgm:cxn modelId="{F7C68A69-A880-46FB-B7A0-72655D2C85FB}" type="presParOf" srcId="{5B8F2A08-4BEB-4EB4-B421-070FCDABFE71}" destId="{69B4D1B6-3FA6-4A04-9AD8-5F528B4E7F50}" srcOrd="19" destOrd="0" presId="urn:microsoft.com/office/officeart/2005/8/layout/default"/>
    <dgm:cxn modelId="{F77B495B-5B09-41B2-A5AC-8764FAFAC967}" type="presParOf" srcId="{5B8F2A08-4BEB-4EB4-B421-070FCDABFE71}" destId="{D965A6E1-6CC8-4545-A77B-C5176A05017C}" srcOrd="2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E159B7-71E0-41D5-9927-6CB77DE465AD}">
      <dsp:nvSpPr>
        <dsp:cNvPr id="0" name=""/>
        <dsp:cNvSpPr/>
      </dsp:nvSpPr>
      <dsp:spPr>
        <a:xfrm>
          <a:off x="582645" y="1178"/>
          <a:ext cx="2174490" cy="130469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1. id: Unique identifier for each listing. </a:t>
          </a:r>
        </a:p>
      </dsp:txBody>
      <dsp:txXfrm>
        <a:off x="582645" y="1178"/>
        <a:ext cx="2174490" cy="1304694"/>
      </dsp:txXfrm>
    </dsp:sp>
    <dsp:sp modelId="{A60B87C2-00CD-4533-A7DC-C1F3BCF31A8A}">
      <dsp:nvSpPr>
        <dsp:cNvPr id="0" name=""/>
        <dsp:cNvSpPr/>
      </dsp:nvSpPr>
      <dsp:spPr>
        <a:xfrm>
          <a:off x="2974584" y="1178"/>
          <a:ext cx="2174490" cy="1304694"/>
        </a:xfrm>
        <a:prstGeom prst="rect">
          <a:avLst/>
        </a:prstGeom>
        <a:solidFill>
          <a:schemeClr val="accent5">
            <a:hueOff val="126190"/>
            <a:satOff val="-4820"/>
            <a:lumOff val="-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2. listing_url: URL of the listing on the hotel aggregator platform. </a:t>
          </a:r>
        </a:p>
      </dsp:txBody>
      <dsp:txXfrm>
        <a:off x="2974584" y="1178"/>
        <a:ext cx="2174490" cy="1304694"/>
      </dsp:txXfrm>
    </dsp:sp>
    <dsp:sp modelId="{4D8DBFB0-D0AA-4D7B-A0F6-2C61365CA792}">
      <dsp:nvSpPr>
        <dsp:cNvPr id="0" name=""/>
        <dsp:cNvSpPr/>
      </dsp:nvSpPr>
      <dsp:spPr>
        <a:xfrm>
          <a:off x="5366524" y="1178"/>
          <a:ext cx="2174490" cy="1304694"/>
        </a:xfrm>
        <a:prstGeom prst="rect">
          <a:avLst/>
        </a:prstGeom>
        <a:solidFill>
          <a:schemeClr val="accent5">
            <a:hueOff val="252380"/>
            <a:satOff val="-9639"/>
            <a:lumOff val="-1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3. scrape_id: Identifier for the data scraping event. </a:t>
          </a:r>
        </a:p>
      </dsp:txBody>
      <dsp:txXfrm>
        <a:off x="5366524" y="1178"/>
        <a:ext cx="2174490" cy="1304694"/>
      </dsp:txXfrm>
    </dsp:sp>
    <dsp:sp modelId="{74B0EA3F-381A-4294-A368-0DF5167C64B6}">
      <dsp:nvSpPr>
        <dsp:cNvPr id="0" name=""/>
        <dsp:cNvSpPr/>
      </dsp:nvSpPr>
      <dsp:spPr>
        <a:xfrm>
          <a:off x="7758464" y="1178"/>
          <a:ext cx="2174490" cy="1304694"/>
        </a:xfrm>
        <a:prstGeom prst="rect">
          <a:avLst/>
        </a:prstGeom>
        <a:solidFill>
          <a:schemeClr val="accent5">
            <a:hueOff val="378570"/>
            <a:satOff val="-14458"/>
            <a:lumOff val="-2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4. last_scraped: Date of the last data scrape.</a:t>
          </a:r>
        </a:p>
      </dsp:txBody>
      <dsp:txXfrm>
        <a:off x="7758464" y="1178"/>
        <a:ext cx="2174490" cy="1304694"/>
      </dsp:txXfrm>
    </dsp:sp>
    <dsp:sp modelId="{09CB035F-71ED-48E6-8992-538D401051AD}">
      <dsp:nvSpPr>
        <dsp:cNvPr id="0" name=""/>
        <dsp:cNvSpPr/>
      </dsp:nvSpPr>
      <dsp:spPr>
        <a:xfrm>
          <a:off x="582645" y="1523321"/>
          <a:ext cx="2174490" cy="1304694"/>
        </a:xfrm>
        <a:prstGeom prst="rect">
          <a:avLst/>
        </a:prstGeom>
        <a:solidFill>
          <a:schemeClr val="accent5">
            <a:hueOff val="504760"/>
            <a:satOff val="-19278"/>
            <a:lumOff val="-3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5. source: Source of the listing information.</a:t>
          </a:r>
        </a:p>
      </dsp:txBody>
      <dsp:txXfrm>
        <a:off x="582645" y="1523321"/>
        <a:ext cx="2174490" cy="1304694"/>
      </dsp:txXfrm>
    </dsp:sp>
    <dsp:sp modelId="{4CA95635-BA43-4E24-824F-2425F46C30B2}">
      <dsp:nvSpPr>
        <dsp:cNvPr id="0" name=""/>
        <dsp:cNvSpPr/>
      </dsp:nvSpPr>
      <dsp:spPr>
        <a:xfrm>
          <a:off x="2974584" y="1523321"/>
          <a:ext cx="2174490" cy="1304694"/>
        </a:xfrm>
        <a:prstGeom prst="rect">
          <a:avLst/>
        </a:prstGeom>
        <a:solidFill>
          <a:schemeClr val="accent5">
            <a:hueOff val="630951"/>
            <a:satOff val="-24097"/>
            <a:lumOff val="-45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6. name: Name of the listing. </a:t>
          </a:r>
        </a:p>
      </dsp:txBody>
      <dsp:txXfrm>
        <a:off x="2974584" y="1523321"/>
        <a:ext cx="2174490" cy="1304694"/>
      </dsp:txXfrm>
    </dsp:sp>
    <dsp:sp modelId="{158A0166-C8EE-44C5-9720-E9769D435173}">
      <dsp:nvSpPr>
        <dsp:cNvPr id="0" name=""/>
        <dsp:cNvSpPr/>
      </dsp:nvSpPr>
      <dsp:spPr>
        <a:xfrm>
          <a:off x="5366524" y="1523321"/>
          <a:ext cx="2174490" cy="1304694"/>
        </a:xfrm>
        <a:prstGeom prst="rect">
          <a:avLst/>
        </a:prstGeom>
        <a:solidFill>
          <a:schemeClr val="accent5">
            <a:hueOff val="757141"/>
            <a:satOff val="-28917"/>
            <a:lumOff val="-5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7. description: Description of the listing. </a:t>
          </a:r>
        </a:p>
      </dsp:txBody>
      <dsp:txXfrm>
        <a:off x="5366524" y="1523321"/>
        <a:ext cx="2174490" cy="1304694"/>
      </dsp:txXfrm>
    </dsp:sp>
    <dsp:sp modelId="{429004B6-BAE7-4745-BB05-399FB27B0A75}">
      <dsp:nvSpPr>
        <dsp:cNvPr id="0" name=""/>
        <dsp:cNvSpPr/>
      </dsp:nvSpPr>
      <dsp:spPr>
        <a:xfrm>
          <a:off x="7758464" y="1523321"/>
          <a:ext cx="2174490" cy="1304694"/>
        </a:xfrm>
        <a:prstGeom prst="rect">
          <a:avLst/>
        </a:prstGeom>
        <a:solidFill>
          <a:schemeClr val="accent5">
            <a:hueOff val="883331"/>
            <a:satOff val="-33736"/>
            <a:lumOff val="-6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8. neighborhood_overview: Overview of the neighborhood where the listing is located.</a:t>
          </a:r>
        </a:p>
      </dsp:txBody>
      <dsp:txXfrm>
        <a:off x="7758464" y="1523321"/>
        <a:ext cx="2174490" cy="1304694"/>
      </dsp:txXfrm>
    </dsp:sp>
    <dsp:sp modelId="{C6A7A347-22B4-48C6-A5C2-824D69C785FF}">
      <dsp:nvSpPr>
        <dsp:cNvPr id="0" name=""/>
        <dsp:cNvSpPr/>
      </dsp:nvSpPr>
      <dsp:spPr>
        <a:xfrm>
          <a:off x="1778615" y="3045465"/>
          <a:ext cx="2174490" cy="1304694"/>
        </a:xfrm>
        <a:prstGeom prst="rect">
          <a:avLst/>
        </a:prstGeom>
        <a:solidFill>
          <a:schemeClr val="accent5">
            <a:hueOff val="1009521"/>
            <a:satOff val="-38556"/>
            <a:lumOff val="-721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9. picture_url: URL of the listing's picture.</a:t>
          </a:r>
        </a:p>
      </dsp:txBody>
      <dsp:txXfrm>
        <a:off x="1778615" y="3045465"/>
        <a:ext cx="2174490" cy="1304694"/>
      </dsp:txXfrm>
    </dsp:sp>
    <dsp:sp modelId="{572F57A3-8E43-48B2-8877-673F65A4ABCA}">
      <dsp:nvSpPr>
        <dsp:cNvPr id="0" name=""/>
        <dsp:cNvSpPr/>
      </dsp:nvSpPr>
      <dsp:spPr>
        <a:xfrm>
          <a:off x="4170554" y="3045465"/>
          <a:ext cx="2174490" cy="1304694"/>
        </a:xfrm>
        <a:prstGeom prst="rect">
          <a:avLst/>
        </a:prstGeom>
        <a:solidFill>
          <a:schemeClr val="accent5">
            <a:hueOff val="1135711"/>
            <a:satOff val="-43375"/>
            <a:lumOff val="-8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10. host_id: Unique identifier for the host. </a:t>
          </a:r>
        </a:p>
      </dsp:txBody>
      <dsp:txXfrm>
        <a:off x="4170554" y="3045465"/>
        <a:ext cx="2174490" cy="1304694"/>
      </dsp:txXfrm>
    </dsp:sp>
    <dsp:sp modelId="{D965A6E1-6CC8-4545-A77B-C5176A05017C}">
      <dsp:nvSpPr>
        <dsp:cNvPr id="0" name=""/>
        <dsp:cNvSpPr/>
      </dsp:nvSpPr>
      <dsp:spPr>
        <a:xfrm>
          <a:off x="6562494" y="3045465"/>
          <a:ext cx="2174490" cy="1304694"/>
        </a:xfrm>
        <a:prstGeom prst="rect">
          <a:avLst/>
        </a:prstGeom>
        <a:solidFill>
          <a:schemeClr val="accent5">
            <a:hueOff val="1261901"/>
            <a:satOff val="-48195"/>
            <a:lumOff val="-90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11. ... (and many more columns capturing details about hosts, location, property type, room details, amenities, pricing, availability, reviews, and other relevant information)</a:t>
          </a:r>
        </a:p>
      </dsp:txBody>
      <dsp:txXfrm>
        <a:off x="6562494" y="3045465"/>
        <a:ext cx="2174490" cy="130469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5/14/2024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5/14/2024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B0FE2824-C2A0-4931-BB32-60B24BDBB3CC}" type="datetimeFigureOut">
              <a:rPr lang="en-US" smtClean="0"/>
              <a:t>5/14/2024</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B0FE2824-C2A0-4931-BB32-60B24BDBB3CC}" type="datetimeFigureOut">
              <a:rPr lang="en-US" smtClean="0"/>
              <a:t>5/14/2024</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B0FE2824-C2A0-4931-BB32-60B24BDBB3CC}" type="datetimeFigureOut">
              <a:rPr lang="en-US" smtClean="0"/>
              <a:t>5/14/2024</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dirty="0"/>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B0FE2824-C2A0-4931-BB32-60B24BDBB3CC}" type="datetimeFigureOut">
              <a:rPr lang="en-US" smtClean="0"/>
              <a:t>5/14/2024</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B0FE2824-C2A0-4931-BB32-60B24BDBB3CC}" type="datetimeFigureOut">
              <a:rPr lang="en-US" smtClean="0"/>
              <a:t>5/14/2024</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B0FE2824-C2A0-4931-BB32-60B24BDBB3CC}" type="datetimeFigureOut">
              <a:rPr lang="en-US" smtClean="0"/>
              <a:t>5/14/2024</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B0FE2824-C2A0-4931-BB32-60B24BDBB3CC}" type="datetimeFigureOut">
              <a:rPr lang="en-US" smtClean="0"/>
              <a:t>5/14/2024</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dirty="0"/>
              <a:t>Click to edit Master title style</a:t>
            </a:r>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B0FE2824-C2A0-4931-BB32-60B24BDBB3CC}" type="datetimeFigureOut">
              <a:rPr lang="en-US" smtClean="0"/>
              <a:t>5/14/2024</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dirty="0"/>
              <a:t>Click to edit Master title style</a:t>
            </a:r>
          </a:p>
        </p:txBody>
      </p:sp>
      <p:sp>
        <p:nvSpPr>
          <p:cNvPr id="3" name="Picture Placeholder 2" title="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B0FE2824-C2A0-4931-BB32-60B24BDBB3CC}" type="datetimeFigureOut">
              <a:rPr lang="en-US" smtClean="0"/>
              <a:t>5/14/2024</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3"/>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5/14/2024</a:t>
            </a:fld>
            <a:endParaRPr lang="en-US" dirty="0"/>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dirty="0"/>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e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t="-29000" b="-2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bg2"/>
                </a:solidFill>
              </a:rPr>
              <a:t>HOTEL AGGREGATOR ANALYSIS</a:t>
            </a:r>
            <a:endParaRPr lang="en-US">
              <a:solidFill>
                <a:schemeClr val="bg2"/>
              </a:solidFill>
            </a:endParaRPr>
          </a:p>
        </p:txBody>
      </p:sp>
      <p:sp>
        <p:nvSpPr>
          <p:cNvPr id="3" name="Subtitle 2"/>
          <p:cNvSpPr>
            <a:spLocks noGrp="1"/>
          </p:cNvSpPr>
          <p:nvPr>
            <p:ph type="subTitle" idx="4294967295"/>
          </p:nvPr>
        </p:nvSpPr>
        <p:spPr>
          <a:xfrm>
            <a:off x="0" y="5338763"/>
            <a:ext cx="10515600" cy="474662"/>
          </a:xfrm>
        </p:spPr>
        <p:txBody>
          <a:bodyPr vert="horz" lIns="91440" tIns="45720" rIns="91440" bIns="45720" rtlCol="0" anchor="t">
            <a:normAutofit/>
          </a:bodyPr>
          <a:lstStyle/>
          <a:p>
            <a:r>
              <a:rPr lang="en-US" dirty="0"/>
              <a:t>Prepared by Onuh Theresa</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94716" y="739978"/>
            <a:ext cx="5334930" cy="3004145"/>
          </a:xfrm>
        </p:spPr>
        <p:txBody>
          <a:bodyPr vert="horz" lIns="91440" tIns="45720" rIns="91440" bIns="45720" rtlCol="0" anchor="b">
            <a:normAutofit/>
          </a:bodyPr>
          <a:lstStyle/>
          <a:p>
            <a:pPr algn="ctr"/>
            <a:r>
              <a:rPr lang="en-US" sz="6000" dirty="0">
                <a:solidFill>
                  <a:schemeClr val="tx1"/>
                </a:solidFill>
                <a:latin typeface="Century Schoolbook"/>
                <a:cs typeface="Calibri"/>
              </a:rPr>
              <a:t>THANK YOU</a:t>
            </a:r>
          </a:p>
        </p:txBody>
      </p:sp>
      <p:sp>
        <p:nvSpPr>
          <p:cNvPr id="10" name="Freeform: Shape 9">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3" name="Picture 2" descr="A key on a table&#10;&#10;Description automatically generated">
            <a:extLst>
              <a:ext uri="{FF2B5EF4-FFF2-40B4-BE49-F238E27FC236}">
                <a16:creationId xmlns:a16="http://schemas.microsoft.com/office/drawing/2014/main" id="{D96A402C-9CE8-BC12-6B2A-2BD3C92097CD}"/>
              </a:ext>
            </a:extLst>
          </p:cNvPr>
          <p:cNvPicPr>
            <a:picLocks noChangeAspect="1"/>
          </p:cNvPicPr>
          <p:nvPr/>
        </p:nvPicPr>
        <p:blipFill rotWithShape="1">
          <a:blip r:embed="rId2"/>
          <a:srcRect l="14875" r="9176"/>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0" name="Freeform: Shape 19">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2198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sz="2400" dirty="0">
                <a:ea typeface="+mn-lt"/>
                <a:cs typeface="+mn-lt"/>
              </a:rPr>
              <a:t>The dataset comprises various attributes related to listings, hosts, reviews, and availability. The objective is to create comprehensive visualizations and insights that shed light on trends, patterns, and factors influencing the performance of listings. Through Power BI, I will explore key metrics such as pricing, availability, host characteristics, and review scores to derive actionable insights for improving the overall quality and competitiveness of the listings.</a:t>
            </a:r>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l="-18000" r="-18000"/>
          </a:stretch>
        </a:blip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B5EFB13-9482-D28C-F474-6424ADFB8E57}"/>
              </a:ext>
            </a:extLst>
          </p:cNvPr>
          <p:cNvSpPr>
            <a:spLocks noGrp="1"/>
          </p:cNvSpPr>
          <p:nvPr>
            <p:ph idx="1"/>
          </p:nvPr>
        </p:nvSpPr>
        <p:spPr>
          <a:xfrm>
            <a:off x="766314" y="153837"/>
            <a:ext cx="6472686" cy="455764"/>
          </a:xfrm>
        </p:spPr>
        <p:txBody>
          <a:bodyPr vert="horz" lIns="91440" tIns="45720" rIns="91440" bIns="45720" rtlCol="0" anchor="t">
            <a:noAutofit/>
          </a:bodyPr>
          <a:lstStyle/>
          <a:p>
            <a:r>
              <a:rPr lang="en-US" sz="2800" b="1" dirty="0">
                <a:solidFill>
                  <a:schemeClr val="bg1"/>
                </a:solidFill>
              </a:rPr>
              <a:t>DATA SET OVERVIEW</a:t>
            </a:r>
          </a:p>
        </p:txBody>
      </p:sp>
      <p:sp>
        <p:nvSpPr>
          <p:cNvPr id="5" name="Text Placeholder 4">
            <a:extLst>
              <a:ext uri="{FF2B5EF4-FFF2-40B4-BE49-F238E27FC236}">
                <a16:creationId xmlns:a16="http://schemas.microsoft.com/office/drawing/2014/main" id="{D4BF07CE-B76C-6A4D-A1FE-EFCB10646935}"/>
              </a:ext>
            </a:extLst>
          </p:cNvPr>
          <p:cNvSpPr>
            <a:spLocks noGrp="1"/>
          </p:cNvSpPr>
          <p:nvPr>
            <p:ph type="body" sz="half" idx="2"/>
          </p:nvPr>
        </p:nvSpPr>
        <p:spPr>
          <a:xfrm>
            <a:off x="11346611" y="3581400"/>
            <a:ext cx="7189" cy="1311216"/>
          </a:xfrm>
        </p:spPr>
        <p:txBody>
          <a:bodyPr/>
          <a:lstStyle/>
          <a:p>
            <a:endParaRPr lang="en-US"/>
          </a:p>
        </p:txBody>
      </p:sp>
    </p:spTree>
    <p:extLst>
      <p:ext uri="{BB962C8B-B14F-4D97-AF65-F5344CB8AC3E}">
        <p14:creationId xmlns:p14="http://schemas.microsoft.com/office/powerpoint/2010/main" val="190048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58A9B7D-2721-42AE-028E-C90913D5BF87}"/>
              </a:ext>
            </a:extLst>
          </p:cNvPr>
          <p:cNvPicPr>
            <a:picLocks noChangeAspect="1"/>
          </p:cNvPicPr>
          <p:nvPr/>
        </p:nvPicPr>
        <p:blipFill rotWithShape="1">
          <a:blip r:embed="rId2">
            <a:duotone>
              <a:schemeClr val="bg2">
                <a:shade val="45000"/>
                <a:satMod val="135000"/>
              </a:schemeClr>
              <a:prstClr val="white"/>
            </a:duotone>
          </a:blip>
          <a:srcRect t="31820" r="9085" b="-7"/>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AE5EA7-3AD6-1121-E129-1BDF4A47AD49}"/>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400">
                <a:solidFill>
                  <a:schemeClr val="tx1"/>
                </a:solidFill>
              </a:rPr>
              <a:t>DATASET DESCRIPTION</a:t>
            </a:r>
          </a:p>
        </p:txBody>
      </p:sp>
      <p:graphicFrame>
        <p:nvGraphicFramePr>
          <p:cNvPr id="5" name="TextBox 2">
            <a:extLst>
              <a:ext uri="{FF2B5EF4-FFF2-40B4-BE49-F238E27FC236}">
                <a16:creationId xmlns:a16="http://schemas.microsoft.com/office/drawing/2014/main" id="{CA4CFC2C-216A-6F4C-8334-FF9E15ED6557}"/>
              </a:ext>
            </a:extLst>
          </p:cNvPr>
          <p:cNvGraphicFramePr/>
          <p:nvPr>
            <p:extLst>
              <p:ext uri="{D42A27DB-BD31-4B8C-83A1-F6EECF244321}">
                <p14:modId xmlns:p14="http://schemas.microsoft.com/office/powerpoint/2010/main" val="341312087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8267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tint">
            <a:extLst>
              <a:ext uri="{FF2B5EF4-FFF2-40B4-BE49-F238E27FC236}">
                <a16:creationId xmlns:a16="http://schemas.microsoft.com/office/drawing/2014/main" id="{D380959B-464C-9ED8-C9EB-AB6FC997C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25448" y="8300"/>
            <a:ext cx="10966551" cy="68497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06B83858-ED7D-57B6-6CAA-83168807C4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5" cy="6858000"/>
          </a:xfrm>
          <a:prstGeom prst="rect">
            <a:avLst/>
          </a:prstGeom>
          <a:ln>
            <a:noFill/>
          </a:ln>
          <a:effectLst>
            <a:outerShdw blurRad="317500" dist="127000" dir="2400000" sx="95000" sy="95000" algn="t"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2013" y="-2873"/>
            <a:ext cx="4610622" cy="762213"/>
          </a:xfrm>
        </p:spPr>
        <p:txBody>
          <a:bodyPr vert="horz" lIns="91440" tIns="45720" rIns="91440" bIns="45720" rtlCol="0" anchor="ctr">
            <a:normAutofit/>
          </a:bodyPr>
          <a:lstStyle/>
          <a:p>
            <a:r>
              <a:rPr lang="en-US" sz="4000" kern="1200" dirty="0">
                <a:solidFill>
                  <a:schemeClr val="tx1"/>
                </a:solidFill>
                <a:latin typeface="+mj-lt"/>
                <a:ea typeface="+mj-ea"/>
                <a:cs typeface="+mj-cs"/>
              </a:rPr>
              <a:t>OBJECTIVES</a:t>
            </a:r>
          </a:p>
        </p:txBody>
      </p:sp>
      <p:sp>
        <p:nvSpPr>
          <p:cNvPr id="23" name="Rectangle 22">
            <a:extLst>
              <a:ext uri="{FF2B5EF4-FFF2-40B4-BE49-F238E27FC236}">
                <a16:creationId xmlns:a16="http://schemas.microsoft.com/office/drawing/2014/main" id="{FF97FFD4-A8B9-3D4D-1623-7BE467E46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10200" cy="6858000"/>
          </a:xfrm>
          <a:prstGeom prst="rect">
            <a:avLst/>
          </a:prstGeom>
          <a:solidFill>
            <a:srgbClr val="FFFFFF"/>
          </a:solidFill>
          <a:ln>
            <a:noFill/>
          </a:ln>
          <a:effectLst>
            <a:outerShdw blurRad="190500" dist="139700" dir="300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13" descr="A building with a sign on it&#10;&#10;Description automatically generated">
            <a:extLst>
              <a:ext uri="{FF2B5EF4-FFF2-40B4-BE49-F238E27FC236}">
                <a16:creationId xmlns:a16="http://schemas.microsoft.com/office/drawing/2014/main" id="{E4C7F3C4-E597-5EC7-7C29-EC0DD5E71E5E}"/>
              </a:ext>
            </a:extLst>
          </p:cNvPr>
          <p:cNvPicPr>
            <a:picLocks noGrp="1" noChangeAspect="1"/>
          </p:cNvPicPr>
          <p:nvPr>
            <p:ph sz="half" idx="2"/>
          </p:nvPr>
        </p:nvPicPr>
        <p:blipFill>
          <a:blip r:embed="rId2"/>
          <a:stretch>
            <a:fillRect/>
          </a:stretch>
        </p:blipFill>
        <p:spPr>
          <a:xfrm>
            <a:off x="7749" y="140900"/>
            <a:ext cx="5394702" cy="6711349"/>
          </a:xfrm>
          <a:prstGeom prst="rect">
            <a:avLst/>
          </a:prstGeom>
          <a:ln>
            <a:solidFill>
              <a:schemeClr val="tx1"/>
            </a:solidFill>
          </a:ln>
        </p:spPr>
      </p:pic>
      <p:sp>
        <p:nvSpPr>
          <p:cNvPr id="3" name="Content Placeholder 2"/>
          <p:cNvSpPr>
            <a:spLocks noGrp="1"/>
          </p:cNvSpPr>
          <p:nvPr>
            <p:ph sz="half" idx="1"/>
          </p:nvPr>
        </p:nvSpPr>
        <p:spPr>
          <a:xfrm>
            <a:off x="6092013" y="759339"/>
            <a:ext cx="5085074" cy="5969571"/>
          </a:xfrm>
        </p:spPr>
        <p:txBody>
          <a:bodyPr vert="horz" lIns="91440" tIns="45720" rIns="91440" bIns="45720" rtlCol="0" anchor="ctr">
            <a:normAutofit fontScale="85000" lnSpcReduction="20000"/>
          </a:bodyPr>
          <a:lstStyle/>
          <a:p>
            <a:r>
              <a:rPr lang="en-US" dirty="0">
                <a:ea typeface="+mn-lt"/>
                <a:cs typeface="+mn-lt"/>
              </a:rPr>
              <a:t>1. Geographical Insights: - Visualize the distribution of listings on a map to identify popular neighborhoods. - Explore the geographical concentration of listings and host locations.</a:t>
            </a:r>
          </a:p>
          <a:p>
            <a:r>
              <a:rPr lang="en-US" dirty="0">
                <a:ea typeface="+mn-lt"/>
                <a:cs typeface="+mn-lt"/>
              </a:rPr>
              <a:t> 2. Pricing and Availability Analysis: - Analyze pricing trends based on property types, room types, and accommodation capacity. - Investigate the availability of listings over time and identify peak periods.</a:t>
            </a:r>
          </a:p>
          <a:p>
            <a:r>
              <a:rPr lang="en-US" dirty="0">
                <a:ea typeface="+mn-lt"/>
                <a:cs typeface="+mn-lt"/>
              </a:rPr>
              <a:t> 3. Host Performance: - Evaluate host characteristics, including </a:t>
            </a:r>
            <a:r>
              <a:rPr lang="en-US" err="1">
                <a:ea typeface="+mn-lt"/>
                <a:cs typeface="+mn-lt"/>
              </a:rPr>
              <a:t>superhost</a:t>
            </a:r>
            <a:r>
              <a:rPr lang="en-US" dirty="0">
                <a:ea typeface="+mn-lt"/>
                <a:cs typeface="+mn-lt"/>
              </a:rPr>
              <a:t> status, response times, and verification methods. - Explore correlations between host attributes and listing performance. </a:t>
            </a:r>
            <a:endParaRPr lang="en-US">
              <a:ea typeface="+mn-lt"/>
              <a:cs typeface="+mn-lt"/>
            </a:endParaRPr>
          </a:p>
          <a:p>
            <a:r>
              <a:rPr lang="en-US" dirty="0">
                <a:ea typeface="+mn-lt"/>
                <a:cs typeface="+mn-lt"/>
              </a:rPr>
              <a:t>4. Review Scores and Guest Satisfaction: - Examine review scores and their impact on overall listing performance. - Identify areas for improvement based on specific review categories.</a:t>
            </a:r>
          </a:p>
          <a:p>
            <a:r>
              <a:rPr lang="en-US" dirty="0">
                <a:ea typeface="+mn-lt"/>
                <a:cs typeface="+mn-lt"/>
              </a:rPr>
              <a:t> 5. Property Type and Room Analysis: - Analyse the distribution of property types and room types. - Explore trends in the popularity of specific accommodation setups.</a:t>
            </a:r>
            <a:endParaRPr lang="en-US"/>
          </a:p>
        </p:txBody>
      </p:sp>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1A353A-A0D6-69D6-4BF8-C0041D58358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b="1" kern="1200">
                <a:solidFill>
                  <a:schemeClr val="bg1"/>
                </a:solidFill>
                <a:latin typeface="+mj-lt"/>
                <a:ea typeface="+mj-ea"/>
                <a:cs typeface="+mj-cs"/>
              </a:rPr>
              <a:t>GEOGRAPHICAL INSIGHTS/PRICING AND AVAILABILTY ANALYSIS</a:t>
            </a:r>
          </a:p>
        </p:txBody>
      </p:sp>
      <p:pic>
        <p:nvPicPr>
          <p:cNvPr id="5" name="Content Placeholder 4" descr="A screenshot of a hotel&#10;&#10;Description automatically generated">
            <a:extLst>
              <a:ext uri="{FF2B5EF4-FFF2-40B4-BE49-F238E27FC236}">
                <a16:creationId xmlns:a16="http://schemas.microsoft.com/office/drawing/2014/main" id="{0C4E6A68-B95D-B67A-9DF1-4831140DD332}"/>
              </a:ext>
            </a:extLst>
          </p:cNvPr>
          <p:cNvPicPr>
            <a:picLocks noGrp="1" noChangeAspect="1"/>
          </p:cNvPicPr>
          <p:nvPr>
            <p:ph idx="1"/>
          </p:nvPr>
        </p:nvPicPr>
        <p:blipFill rotWithShape="1">
          <a:blip r:embed="rId2"/>
          <a:srcRect b="881"/>
          <a:stretch/>
        </p:blipFill>
        <p:spPr>
          <a:xfrm>
            <a:off x="4689" y="1402058"/>
            <a:ext cx="12182620" cy="5458122"/>
          </a:xfrm>
          <a:prstGeom prst="rect">
            <a:avLst/>
          </a:prstGeom>
        </p:spPr>
      </p:pic>
    </p:spTree>
    <p:extLst>
      <p:ext uri="{BB962C8B-B14F-4D97-AF65-F5344CB8AC3E}">
        <p14:creationId xmlns:p14="http://schemas.microsoft.com/office/powerpoint/2010/main" val="3443760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52313" y="-368119"/>
            <a:ext cx="10515600" cy="1145224"/>
          </a:xfrm>
        </p:spPr>
        <p:txBody>
          <a:bodyPr>
            <a:normAutofit/>
          </a:bodyPr>
          <a:lstStyle/>
          <a:p>
            <a:r>
              <a:rPr lang="en-US" sz="3200" b="1" dirty="0">
                <a:solidFill>
                  <a:schemeClr val="tx1"/>
                </a:solidFill>
                <a:highlight>
                  <a:srgbClr val="000000"/>
                </a:highlight>
              </a:rPr>
              <a:t>HOST PERFORMANCE</a:t>
            </a:r>
          </a:p>
        </p:txBody>
      </p:sp>
      <p:pic>
        <p:nvPicPr>
          <p:cNvPr id="3" name="Content Placeholder 2" descr="A screenshot of a computer&#10;&#10;Description automatically generated">
            <a:extLst>
              <a:ext uri="{FF2B5EF4-FFF2-40B4-BE49-F238E27FC236}">
                <a16:creationId xmlns:a16="http://schemas.microsoft.com/office/drawing/2014/main" id="{2AEA68E5-BEC0-80AF-8CBC-345D1E981154}"/>
              </a:ext>
            </a:extLst>
          </p:cNvPr>
          <p:cNvPicPr>
            <a:picLocks noGrp="1" noChangeAspect="1"/>
          </p:cNvPicPr>
          <p:nvPr>
            <p:ph idx="1"/>
          </p:nvPr>
        </p:nvPicPr>
        <p:blipFill>
          <a:blip r:embed="rId2"/>
          <a:stretch>
            <a:fillRect/>
          </a:stretch>
        </p:blipFill>
        <p:spPr>
          <a:xfrm>
            <a:off x="244416" y="1154805"/>
            <a:ext cx="11818186" cy="5520449"/>
          </a:xfrm>
        </p:spPr>
      </p:pic>
    </p:spTree>
    <p:extLst>
      <p:ext uri="{BB962C8B-B14F-4D97-AF65-F5344CB8AC3E}">
        <p14:creationId xmlns:p14="http://schemas.microsoft.com/office/powerpoint/2010/main" val="338706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b="1" kern="1200" dirty="0">
                <a:solidFill>
                  <a:schemeClr val="bg1"/>
                </a:solidFill>
                <a:latin typeface="+mj-lt"/>
                <a:ea typeface="+mj-ea"/>
                <a:cs typeface="+mj-cs"/>
              </a:rPr>
              <a:t>REVIEW SCORES AND GUEST SATISFACTION/PROPERTY TYPE AND ROOM ANALYSIS</a:t>
            </a:r>
          </a:p>
        </p:txBody>
      </p:sp>
      <p:pic>
        <p:nvPicPr>
          <p:cNvPr id="8" name="Content Placeholder 7" descr="A screenshot of a computer&#10;&#10;Description automatically generated">
            <a:extLst>
              <a:ext uri="{FF2B5EF4-FFF2-40B4-BE49-F238E27FC236}">
                <a16:creationId xmlns:a16="http://schemas.microsoft.com/office/drawing/2014/main" id="{A98AB5B9-FE8E-78EC-5418-4BEF1F1968F2}"/>
              </a:ext>
            </a:extLst>
          </p:cNvPr>
          <p:cNvPicPr>
            <a:picLocks noGrp="1" noChangeAspect="1"/>
          </p:cNvPicPr>
          <p:nvPr>
            <p:ph idx="1"/>
          </p:nvPr>
        </p:nvPicPr>
        <p:blipFill>
          <a:blip r:embed="rId2"/>
          <a:stretch>
            <a:fillRect/>
          </a:stretch>
        </p:blipFill>
        <p:spPr>
          <a:xfrm>
            <a:off x="1260244" y="1718358"/>
            <a:ext cx="9527739" cy="4825520"/>
          </a:xfrm>
          <a:prstGeom prst="rect">
            <a:avLst/>
          </a:prstGeom>
        </p:spPr>
      </p:pic>
    </p:spTree>
    <p:extLst>
      <p:ext uri="{BB962C8B-B14F-4D97-AF65-F5344CB8AC3E}">
        <p14:creationId xmlns:p14="http://schemas.microsoft.com/office/powerpoint/2010/main" val="34405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68084" y="-471405"/>
            <a:ext cx="11552206" cy="1901952"/>
          </a:xfrm>
        </p:spPr>
        <p:txBody>
          <a:bodyPr vert="horz" lIns="91440" tIns="45720" rIns="91440" bIns="45720" rtlCol="0" anchor="ctr">
            <a:normAutofit/>
          </a:bodyPr>
          <a:lstStyle/>
          <a:p>
            <a:r>
              <a:rPr lang="en-US" sz="2800" dirty="0">
                <a:solidFill>
                  <a:schemeClr val="tx1"/>
                </a:solidFill>
                <a:highlight>
                  <a:srgbClr val="000000"/>
                </a:highlight>
              </a:rPr>
              <a:t>RECOMMENDATIONS/INSIGHTS</a:t>
            </a:r>
          </a:p>
        </p:txBody>
      </p:sp>
      <p:sp>
        <p:nvSpPr>
          <p:cNvPr id="5" name="Text Placeholder 4">
            <a:extLst>
              <a:ext uri="{FF2B5EF4-FFF2-40B4-BE49-F238E27FC236}">
                <a16:creationId xmlns:a16="http://schemas.microsoft.com/office/drawing/2014/main" id="{89C9972F-3353-303C-C9CF-8F02F62E41C1}"/>
              </a:ext>
            </a:extLst>
          </p:cNvPr>
          <p:cNvSpPr>
            <a:spLocks noGrp="1"/>
          </p:cNvSpPr>
          <p:nvPr>
            <p:ph type="body" sz="half" idx="2"/>
          </p:nvPr>
        </p:nvSpPr>
        <p:spPr>
          <a:xfrm>
            <a:off x="7766650" y="705929"/>
            <a:ext cx="4421035" cy="4833667"/>
          </a:xfrm>
        </p:spPr>
        <p:txBody>
          <a:bodyPr vert="horz" lIns="91440" tIns="45720" rIns="91440" bIns="45720" rtlCol="0" anchor="t">
            <a:noAutofit/>
          </a:bodyPr>
          <a:lstStyle/>
          <a:p>
            <a:pPr marL="285750" indent="-285750">
              <a:buChar char="•"/>
            </a:pPr>
            <a:r>
              <a:rPr lang="en-US" sz="1800" dirty="0"/>
              <a:t>Melbourne happens to be the most popular host location.</a:t>
            </a:r>
          </a:p>
          <a:p>
            <a:pPr marL="285750" indent="-285750">
              <a:buChar char="•"/>
            </a:pPr>
            <a:r>
              <a:rPr lang="en-US" sz="1800" dirty="0"/>
              <a:t>Casa-particular is the most expensive property type while serviced apartment is the cheapest.</a:t>
            </a:r>
          </a:p>
          <a:p>
            <a:pPr marL="285750" indent="-285750">
              <a:buChar char="•"/>
            </a:pPr>
            <a:r>
              <a:rPr lang="en-US" sz="1800" dirty="0"/>
              <a:t>Shared room is the most affordable room type.</a:t>
            </a:r>
          </a:p>
          <a:p>
            <a:pPr marL="285750" indent="-285750">
              <a:buChar char="•"/>
            </a:pPr>
            <a:r>
              <a:rPr lang="en-US" sz="1800" dirty="0"/>
              <a:t>The demand for entire room type increased from 2015 to  2016, but experienced  decreasing and fluctuating demand after 2016.</a:t>
            </a:r>
          </a:p>
          <a:p>
            <a:pPr marL="285750" indent="-285750">
              <a:buChar char="•"/>
            </a:pPr>
            <a:r>
              <a:rPr lang="en-US" sz="1800" dirty="0"/>
              <a:t>Host response although above average should be improved on.</a:t>
            </a:r>
          </a:p>
          <a:p>
            <a:pPr marL="285750" indent="-285750">
              <a:buChar char="•"/>
            </a:pPr>
            <a:r>
              <a:rPr lang="en-US" sz="1800" dirty="0"/>
              <a:t>Total revenue also declined after 2016 which could have been as a result of  declined availability, so availability should also be worked on.</a:t>
            </a:r>
          </a:p>
          <a:p>
            <a:pPr marL="285750" indent="-285750">
              <a:buChar char="•"/>
            </a:pPr>
            <a:endParaRPr lang="en-US" dirty="0"/>
          </a:p>
        </p:txBody>
      </p:sp>
      <p:pic>
        <p:nvPicPr>
          <p:cNvPr id="3" name="Picture 2" descr="A room with a large bed and a television&#10;&#10;Description automatically generated">
            <a:extLst>
              <a:ext uri="{FF2B5EF4-FFF2-40B4-BE49-F238E27FC236}">
                <a16:creationId xmlns:a16="http://schemas.microsoft.com/office/drawing/2014/main" id="{201AD3B2-E194-88F4-39AE-BF69A48D83E2}"/>
              </a:ext>
            </a:extLst>
          </p:cNvPr>
          <p:cNvPicPr>
            <a:picLocks noChangeAspect="1"/>
          </p:cNvPicPr>
          <p:nvPr/>
        </p:nvPicPr>
        <p:blipFill rotWithShape="1">
          <a:blip r:embed="rId2"/>
          <a:srcRect t="2954" r="-2" b="-2"/>
          <a:stretch/>
        </p:blipFill>
        <p:spPr>
          <a:xfrm>
            <a:off x="-1102" y="829770"/>
            <a:ext cx="7608304" cy="5211906"/>
          </a:xfrm>
          <a:prstGeom prst="rect">
            <a:avLst/>
          </a:prstGeom>
        </p:spPr>
      </p:pic>
    </p:spTree>
    <p:extLst>
      <p:ext uri="{BB962C8B-B14F-4D97-AF65-F5344CB8AC3E}">
        <p14:creationId xmlns:p14="http://schemas.microsoft.com/office/powerpoint/2010/main" val="182743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128</Words>
  <Application>Microsoft Office PowerPoint</Application>
  <PresentationFormat>Widescreen</PresentationFormat>
  <Paragraphs>37</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CITY SKETCH 16X9</vt:lpstr>
      <vt:lpstr>HOTEL AGGREGATOR ANALYSIS</vt:lpstr>
      <vt:lpstr>PROBLEM STATEMENT</vt:lpstr>
      <vt:lpstr>PowerPoint Presentation</vt:lpstr>
      <vt:lpstr>DATASET DESCRIPTION</vt:lpstr>
      <vt:lpstr>OBJECTIVES</vt:lpstr>
      <vt:lpstr>GEOGRAPHICAL INSIGHTS/PRICING AND AVAILABILTY ANALYSIS</vt:lpstr>
      <vt:lpstr>HOST PERFORMANCE</vt:lpstr>
      <vt:lpstr>REVIEW SCORES AND GUEST SATISFACTION/PROPERTY TYPE AND ROOM ANALYSIS</vt:lpstr>
      <vt:lpstr>RECOMMENDATIONS/INSIGHTS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lastModifiedBy/>
  <cp:revision>358</cp:revision>
  <dcterms:created xsi:type="dcterms:W3CDTF">2024-05-13T20:14:51Z</dcterms:created>
  <dcterms:modified xsi:type="dcterms:W3CDTF">2024-05-14T20:22:42Z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