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6"/>
  </p:notesMasterIdLst>
  <p:sldIdLst>
    <p:sldId id="256" r:id="rId2"/>
    <p:sldId id="260" r:id="rId3"/>
    <p:sldId id="261" r:id="rId4"/>
    <p:sldId id="271" r:id="rId5"/>
    <p:sldId id="262" r:id="rId6"/>
    <p:sldId id="272" r:id="rId7"/>
    <p:sldId id="273" r:id="rId8"/>
    <p:sldId id="267" r:id="rId9"/>
    <p:sldId id="264" r:id="rId10"/>
    <p:sldId id="269" r:id="rId11"/>
    <p:sldId id="265" r:id="rId12"/>
    <p:sldId id="266" r:id="rId13"/>
    <p:sldId id="268" r:id="rId14"/>
    <p:sldId id="270" r:id="rId15"/>
  </p:sldIdLst>
  <p:sldSz cx="12192000" cy="6858000"/>
  <p:notesSz cx="6858000" cy="9144000"/>
  <p:embeddedFontLst>
    <p:embeddedFont>
      <p:font typeface="Cambria Math" panose="02040503050406030204" pitchFamily="18" charset="0"/>
      <p:regular r:id="rId17"/>
    </p:embeddedFont>
    <p:embeddedFont>
      <p:font typeface="Figtree" panose="020B0604020202020204" charset="0"/>
      <p:regular r:id="rId18"/>
      <p:bold r:id="rId19"/>
      <p:italic r:id="rId20"/>
      <p:boldItalic r:id="rId21"/>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2024-05-07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2024-05-07</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2024-05-07</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2024-05-07</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2024-05-07</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2024-05-07</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2024-05-07</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2024-05-07</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2024-05-07</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2024-05-07</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2024-05-07</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2024-05-07</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2024-05-07</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2024-05-07</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sv-SE" dirty="0"/>
              <a:t>EQ2341 – </a:t>
            </a:r>
            <a:r>
              <a:rPr lang="sv-SE" dirty="0" err="1"/>
              <a:t>Activity</a:t>
            </a:r>
            <a:r>
              <a:rPr lang="sv-SE" dirty="0"/>
              <a:t> </a:t>
            </a:r>
            <a:r>
              <a:rPr lang="sv-SE" dirty="0" err="1"/>
              <a:t>Recognition</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r>
              <a:rPr lang="sv-SE" dirty="0"/>
              <a:t>Theresa Hösl</a:t>
            </a:r>
          </a:p>
        </p:txBody>
      </p:sp>
    </p:spTree>
    <p:extLst>
      <p:ext uri="{BB962C8B-B14F-4D97-AF65-F5344CB8AC3E}">
        <p14:creationId xmlns:p14="http://schemas.microsoft.com/office/powerpoint/2010/main" val="2081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B278-A8DA-5B50-E833-BC953714FAF8}"/>
              </a:ext>
            </a:extLst>
          </p:cNvPr>
          <p:cNvSpPr>
            <a:spLocks noGrp="1"/>
          </p:cNvSpPr>
          <p:nvPr>
            <p:ph type="title"/>
          </p:nvPr>
        </p:nvSpPr>
        <p:spPr/>
        <p:txBody>
          <a:bodyPr/>
          <a:lstStyle/>
          <a:p>
            <a:r>
              <a:rPr lang="de-DE" dirty="0" err="1"/>
              <a:t>Assignment</a:t>
            </a:r>
            <a:r>
              <a:rPr lang="de-DE" dirty="0"/>
              <a:t> 5 - 1</a:t>
            </a:r>
          </a:p>
        </p:txBody>
      </p:sp>
      <p:grpSp>
        <p:nvGrpSpPr>
          <p:cNvPr id="84" name="Groupe 83">
            <a:extLst>
              <a:ext uri="{FF2B5EF4-FFF2-40B4-BE49-F238E27FC236}">
                <a16:creationId xmlns:a16="http://schemas.microsoft.com/office/drawing/2014/main" id="{7D2FC977-327E-EAFF-1544-1A33E81C0423}"/>
              </a:ext>
            </a:extLst>
          </p:cNvPr>
          <p:cNvGrpSpPr/>
          <p:nvPr/>
        </p:nvGrpSpPr>
        <p:grpSpPr>
          <a:xfrm>
            <a:off x="681966" y="2014469"/>
            <a:ext cx="10424160" cy="4389631"/>
            <a:chOff x="1389889" y="1807991"/>
            <a:chExt cx="10424160" cy="4389631"/>
          </a:xfrm>
        </p:grpSpPr>
        <p:sp>
          <p:nvSpPr>
            <p:cNvPr id="4" name="Rectangle 3">
              <a:extLst>
                <a:ext uri="{FF2B5EF4-FFF2-40B4-BE49-F238E27FC236}">
                  <a16:creationId xmlns:a16="http://schemas.microsoft.com/office/drawing/2014/main" id="{326AD2A7-03FF-0C43-EA83-A11E11868BA4}"/>
                </a:ext>
              </a:extLst>
            </p:cNvPr>
            <p:cNvSpPr/>
            <p:nvPr/>
          </p:nvSpPr>
          <p:spPr>
            <a:xfrm>
              <a:off x="4374490" y="1807991"/>
              <a:ext cx="1975104" cy="8631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BE" dirty="0"/>
                <a:t>A5</a:t>
              </a:r>
            </a:p>
          </p:txBody>
        </p:sp>
        <p:sp>
          <p:nvSpPr>
            <p:cNvPr id="5" name="Rectangle 4">
              <a:extLst>
                <a:ext uri="{FF2B5EF4-FFF2-40B4-BE49-F238E27FC236}">
                  <a16:creationId xmlns:a16="http://schemas.microsoft.com/office/drawing/2014/main" id="{097A5F43-5D98-1F95-DEF5-D7838D05EF1A}"/>
                </a:ext>
              </a:extLst>
            </p:cNvPr>
            <p:cNvSpPr/>
            <p:nvPr/>
          </p:nvSpPr>
          <p:spPr>
            <a:xfrm>
              <a:off x="1389889" y="3685641"/>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TRUE</a:t>
              </a:r>
            </a:p>
          </p:txBody>
        </p:sp>
        <p:sp>
          <p:nvSpPr>
            <p:cNvPr id="6" name="Rectangle 5">
              <a:extLst>
                <a:ext uri="{FF2B5EF4-FFF2-40B4-BE49-F238E27FC236}">
                  <a16:creationId xmlns:a16="http://schemas.microsoft.com/office/drawing/2014/main" id="{4BF91C8C-B043-5972-5E1B-1EA8C356305D}"/>
                </a:ext>
              </a:extLst>
            </p:cNvPr>
            <p:cNvSpPr/>
            <p:nvPr/>
          </p:nvSpPr>
          <p:spPr>
            <a:xfrm>
              <a:off x="3105911" y="3686861"/>
              <a:ext cx="1975104" cy="8631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BE" dirty="0"/>
                <a:t>A4</a:t>
              </a:r>
            </a:p>
          </p:txBody>
        </p:sp>
        <p:sp>
          <p:nvSpPr>
            <p:cNvPr id="7" name="Rectangle 6">
              <a:extLst>
                <a:ext uri="{FF2B5EF4-FFF2-40B4-BE49-F238E27FC236}">
                  <a16:creationId xmlns:a16="http://schemas.microsoft.com/office/drawing/2014/main" id="{686E71E9-802F-406C-155C-258DE3ED05FF}"/>
                </a:ext>
              </a:extLst>
            </p:cNvPr>
            <p:cNvSpPr/>
            <p:nvPr/>
          </p:nvSpPr>
          <p:spPr>
            <a:xfrm>
              <a:off x="5796076" y="3673450"/>
              <a:ext cx="1975104" cy="8631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BE" dirty="0"/>
                <a:t>A6</a:t>
              </a:r>
            </a:p>
          </p:txBody>
        </p:sp>
        <p:sp>
          <p:nvSpPr>
            <p:cNvPr id="8" name="Rectangle 7">
              <a:extLst>
                <a:ext uri="{FF2B5EF4-FFF2-40B4-BE49-F238E27FC236}">
                  <a16:creationId xmlns:a16="http://schemas.microsoft.com/office/drawing/2014/main" id="{E5A46E73-9926-5028-9FB0-E550D3E0006F}"/>
                </a:ext>
              </a:extLst>
            </p:cNvPr>
            <p:cNvSpPr/>
            <p:nvPr/>
          </p:nvSpPr>
          <p:spPr>
            <a:xfrm>
              <a:off x="8419794" y="3685641"/>
              <a:ext cx="1975104" cy="8631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BE" dirty="0"/>
                <a:t>A1</a:t>
              </a:r>
            </a:p>
          </p:txBody>
        </p:sp>
        <p:cxnSp>
          <p:nvCxnSpPr>
            <p:cNvPr id="10" name="Connecteur droit 9">
              <a:extLst>
                <a:ext uri="{FF2B5EF4-FFF2-40B4-BE49-F238E27FC236}">
                  <a16:creationId xmlns:a16="http://schemas.microsoft.com/office/drawing/2014/main" id="{6C484943-DFF8-AEEE-7ECA-FF407864750F}"/>
                </a:ext>
              </a:extLst>
            </p:cNvPr>
            <p:cNvCxnSpPr>
              <a:cxnSpLocks/>
            </p:cNvCxnSpPr>
            <p:nvPr/>
          </p:nvCxnSpPr>
          <p:spPr>
            <a:xfrm flipV="1">
              <a:off x="2390850" y="2670048"/>
              <a:ext cx="1998270" cy="99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6468DA2E-7FC6-98E7-7956-758C197112BF}"/>
                </a:ext>
              </a:extLst>
            </p:cNvPr>
            <p:cNvCxnSpPr>
              <a:cxnSpLocks/>
            </p:cNvCxnSpPr>
            <p:nvPr/>
          </p:nvCxnSpPr>
          <p:spPr>
            <a:xfrm>
              <a:off x="6349594" y="2680940"/>
              <a:ext cx="2070200" cy="100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9BFB9E7-4853-BEC5-7057-8FBB946012CE}"/>
                </a:ext>
              </a:extLst>
            </p:cNvPr>
            <p:cNvCxnSpPr>
              <a:cxnSpLocks/>
              <a:stCxn id="6" idx="0"/>
              <a:endCxn id="4" idx="2"/>
            </p:cNvCxnSpPr>
            <p:nvPr/>
          </p:nvCxnSpPr>
          <p:spPr>
            <a:xfrm flipV="1">
              <a:off x="4093463" y="2671184"/>
              <a:ext cx="1268579" cy="101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2F810326-2660-FD7A-E376-D565AB7E1BA0}"/>
                </a:ext>
              </a:extLst>
            </p:cNvPr>
            <p:cNvCxnSpPr>
              <a:cxnSpLocks/>
              <a:stCxn id="7" idx="0"/>
              <a:endCxn id="4" idx="2"/>
            </p:cNvCxnSpPr>
            <p:nvPr/>
          </p:nvCxnSpPr>
          <p:spPr>
            <a:xfrm flipH="1" flipV="1">
              <a:off x="5362042" y="2671184"/>
              <a:ext cx="1421586" cy="10022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16BECDFD-EA24-3063-D362-DBF6D88BFDC6}"/>
                </a:ext>
              </a:extLst>
            </p:cNvPr>
            <p:cNvSpPr txBox="1"/>
            <p:nvPr/>
          </p:nvSpPr>
          <p:spPr>
            <a:xfrm>
              <a:off x="3076345" y="2896819"/>
              <a:ext cx="302667" cy="369332"/>
            </a:xfrm>
            <a:prstGeom prst="rect">
              <a:avLst/>
            </a:prstGeom>
            <a:noFill/>
          </p:spPr>
          <p:txBody>
            <a:bodyPr wrap="square" rtlCol="0">
              <a:spAutoFit/>
            </a:bodyPr>
            <a:lstStyle/>
            <a:p>
              <a:r>
                <a:rPr lang="fr-BE" dirty="0"/>
                <a:t>1</a:t>
              </a:r>
            </a:p>
          </p:txBody>
        </p:sp>
        <p:sp>
          <p:nvSpPr>
            <p:cNvPr id="23" name="ZoneTexte 22">
              <a:extLst>
                <a:ext uri="{FF2B5EF4-FFF2-40B4-BE49-F238E27FC236}">
                  <a16:creationId xmlns:a16="http://schemas.microsoft.com/office/drawing/2014/main" id="{763DFBFA-B7FB-4FE4-1099-2FB00DC2B7B9}"/>
                </a:ext>
              </a:extLst>
            </p:cNvPr>
            <p:cNvSpPr txBox="1"/>
            <p:nvPr/>
          </p:nvSpPr>
          <p:spPr>
            <a:xfrm>
              <a:off x="4369458" y="2896819"/>
              <a:ext cx="302667" cy="369332"/>
            </a:xfrm>
            <a:prstGeom prst="rect">
              <a:avLst/>
            </a:prstGeom>
            <a:noFill/>
          </p:spPr>
          <p:txBody>
            <a:bodyPr wrap="square" rtlCol="0">
              <a:spAutoFit/>
            </a:bodyPr>
            <a:lstStyle/>
            <a:p>
              <a:r>
                <a:rPr lang="fr-BE" dirty="0"/>
                <a:t>2</a:t>
              </a:r>
            </a:p>
          </p:txBody>
        </p:sp>
        <p:sp>
          <p:nvSpPr>
            <p:cNvPr id="25" name="ZoneTexte 24">
              <a:extLst>
                <a:ext uri="{FF2B5EF4-FFF2-40B4-BE49-F238E27FC236}">
                  <a16:creationId xmlns:a16="http://schemas.microsoft.com/office/drawing/2014/main" id="{92A60021-F791-D687-6ADA-781A5B6F6338}"/>
                </a:ext>
              </a:extLst>
            </p:cNvPr>
            <p:cNvSpPr txBox="1"/>
            <p:nvPr/>
          </p:nvSpPr>
          <p:spPr>
            <a:xfrm>
              <a:off x="6198260" y="2910926"/>
              <a:ext cx="302667" cy="369332"/>
            </a:xfrm>
            <a:prstGeom prst="rect">
              <a:avLst/>
            </a:prstGeom>
            <a:noFill/>
          </p:spPr>
          <p:txBody>
            <a:bodyPr wrap="square" rtlCol="0">
              <a:spAutoFit/>
            </a:bodyPr>
            <a:lstStyle/>
            <a:p>
              <a:r>
                <a:rPr lang="fr-BE" dirty="0"/>
                <a:t>3</a:t>
              </a:r>
            </a:p>
          </p:txBody>
        </p:sp>
        <p:sp>
          <p:nvSpPr>
            <p:cNvPr id="26" name="ZoneTexte 25">
              <a:extLst>
                <a:ext uri="{FF2B5EF4-FFF2-40B4-BE49-F238E27FC236}">
                  <a16:creationId xmlns:a16="http://schemas.microsoft.com/office/drawing/2014/main" id="{3D2866DA-D5ED-8EF1-A658-84C7F8BAF6F6}"/>
                </a:ext>
              </a:extLst>
            </p:cNvPr>
            <p:cNvSpPr txBox="1"/>
            <p:nvPr/>
          </p:nvSpPr>
          <p:spPr>
            <a:xfrm>
              <a:off x="7468512" y="2910926"/>
              <a:ext cx="302667" cy="369332"/>
            </a:xfrm>
            <a:prstGeom prst="rect">
              <a:avLst/>
            </a:prstGeom>
            <a:noFill/>
          </p:spPr>
          <p:txBody>
            <a:bodyPr wrap="square" rtlCol="0">
              <a:spAutoFit/>
            </a:bodyPr>
            <a:lstStyle/>
            <a:p>
              <a:r>
                <a:rPr lang="fr-BE" dirty="0"/>
                <a:t>4</a:t>
              </a:r>
            </a:p>
          </p:txBody>
        </p:sp>
        <p:sp>
          <p:nvSpPr>
            <p:cNvPr id="37" name="Rectangle 36">
              <a:extLst>
                <a:ext uri="{FF2B5EF4-FFF2-40B4-BE49-F238E27FC236}">
                  <a16:creationId xmlns:a16="http://schemas.microsoft.com/office/drawing/2014/main" id="{16F00618-EF8D-CF8F-C3F2-A60095CD864D}"/>
                </a:ext>
              </a:extLst>
            </p:cNvPr>
            <p:cNvSpPr/>
            <p:nvPr/>
          </p:nvSpPr>
          <p:spPr>
            <a:xfrm>
              <a:off x="1842823" y="5324245"/>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38" name="Rectangle 37">
              <a:extLst>
                <a:ext uri="{FF2B5EF4-FFF2-40B4-BE49-F238E27FC236}">
                  <a16:creationId xmlns:a16="http://schemas.microsoft.com/office/drawing/2014/main" id="{0F6C6B99-B806-81F8-0F02-7D98D421E723}"/>
                </a:ext>
              </a:extLst>
            </p:cNvPr>
            <p:cNvSpPr/>
            <p:nvPr/>
          </p:nvSpPr>
          <p:spPr>
            <a:xfrm>
              <a:off x="3033370" y="5334001"/>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39" name="Rectangle 38">
              <a:extLst>
                <a:ext uri="{FF2B5EF4-FFF2-40B4-BE49-F238E27FC236}">
                  <a16:creationId xmlns:a16="http://schemas.microsoft.com/office/drawing/2014/main" id="{A3561898-50E6-D8B2-1823-7442CCA87C1E}"/>
                </a:ext>
              </a:extLst>
            </p:cNvPr>
            <p:cNvSpPr/>
            <p:nvPr/>
          </p:nvSpPr>
          <p:spPr>
            <a:xfrm>
              <a:off x="4245681" y="5334001"/>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40" name="Rectangle 39">
              <a:extLst>
                <a:ext uri="{FF2B5EF4-FFF2-40B4-BE49-F238E27FC236}">
                  <a16:creationId xmlns:a16="http://schemas.microsoft.com/office/drawing/2014/main" id="{E00AC621-4F56-D606-E3B4-3EE95407FD5D}"/>
                </a:ext>
              </a:extLst>
            </p:cNvPr>
            <p:cNvSpPr/>
            <p:nvPr/>
          </p:nvSpPr>
          <p:spPr>
            <a:xfrm>
              <a:off x="5782666" y="5356374"/>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41" name="Rectangle 40">
              <a:extLst>
                <a:ext uri="{FF2B5EF4-FFF2-40B4-BE49-F238E27FC236}">
                  <a16:creationId xmlns:a16="http://schemas.microsoft.com/office/drawing/2014/main" id="{C48DD46D-7546-985E-7F72-A1BE759AE63F}"/>
                </a:ext>
              </a:extLst>
            </p:cNvPr>
            <p:cNvSpPr/>
            <p:nvPr/>
          </p:nvSpPr>
          <p:spPr>
            <a:xfrm>
              <a:off x="6968031" y="5356374"/>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42" name="Rectangle 41">
              <a:extLst>
                <a:ext uri="{FF2B5EF4-FFF2-40B4-BE49-F238E27FC236}">
                  <a16:creationId xmlns:a16="http://schemas.microsoft.com/office/drawing/2014/main" id="{3A6D76C8-BC5B-13D3-54A5-4A6CF711CF8A}"/>
                </a:ext>
              </a:extLst>
            </p:cNvPr>
            <p:cNvSpPr/>
            <p:nvPr/>
          </p:nvSpPr>
          <p:spPr>
            <a:xfrm>
              <a:off x="8406384" y="5356374"/>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43" name="Rectangle 42">
              <a:extLst>
                <a:ext uri="{FF2B5EF4-FFF2-40B4-BE49-F238E27FC236}">
                  <a16:creationId xmlns:a16="http://schemas.microsoft.com/office/drawing/2014/main" id="{1ED2E102-C387-8985-3528-99C75FE0A031}"/>
                </a:ext>
              </a:extLst>
            </p:cNvPr>
            <p:cNvSpPr/>
            <p:nvPr/>
          </p:nvSpPr>
          <p:spPr>
            <a:xfrm>
              <a:off x="9596324" y="5356374"/>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FALSE</a:t>
              </a:r>
            </a:p>
          </p:txBody>
        </p:sp>
        <p:sp>
          <p:nvSpPr>
            <p:cNvPr id="44" name="Rectangle 43">
              <a:extLst>
                <a:ext uri="{FF2B5EF4-FFF2-40B4-BE49-F238E27FC236}">
                  <a16:creationId xmlns:a16="http://schemas.microsoft.com/office/drawing/2014/main" id="{B6496749-5361-BDF6-D17C-06B1468C2526}"/>
                </a:ext>
              </a:extLst>
            </p:cNvPr>
            <p:cNvSpPr/>
            <p:nvPr/>
          </p:nvSpPr>
          <p:spPr>
            <a:xfrm>
              <a:off x="10813087" y="5356374"/>
              <a:ext cx="1000962" cy="84124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dirty="0"/>
                <a:t>TRUE</a:t>
              </a:r>
            </a:p>
          </p:txBody>
        </p:sp>
        <p:cxnSp>
          <p:nvCxnSpPr>
            <p:cNvPr id="45" name="Connecteur droit 44">
              <a:extLst>
                <a:ext uri="{FF2B5EF4-FFF2-40B4-BE49-F238E27FC236}">
                  <a16:creationId xmlns:a16="http://schemas.microsoft.com/office/drawing/2014/main" id="{AF020AC3-3172-0647-61C4-2E9B4453B9FF}"/>
                </a:ext>
              </a:extLst>
            </p:cNvPr>
            <p:cNvCxnSpPr>
              <a:cxnSpLocks/>
              <a:stCxn id="37" idx="0"/>
              <a:endCxn id="6" idx="2"/>
            </p:cNvCxnSpPr>
            <p:nvPr/>
          </p:nvCxnSpPr>
          <p:spPr>
            <a:xfrm flipV="1">
              <a:off x="2343304" y="4550054"/>
              <a:ext cx="1750159" cy="774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27078084-EC3D-2D33-1FF3-ED9F1AAF2F27}"/>
                </a:ext>
              </a:extLst>
            </p:cNvPr>
            <p:cNvCxnSpPr>
              <a:cxnSpLocks/>
              <a:stCxn id="44" idx="0"/>
              <a:endCxn id="8" idx="2"/>
            </p:cNvCxnSpPr>
            <p:nvPr/>
          </p:nvCxnSpPr>
          <p:spPr>
            <a:xfrm flipH="1" flipV="1">
              <a:off x="9407346" y="4548834"/>
              <a:ext cx="1906222" cy="807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1D646BF6-3166-2138-8C73-DD7B63F06498}"/>
                </a:ext>
              </a:extLst>
            </p:cNvPr>
            <p:cNvCxnSpPr>
              <a:cxnSpLocks/>
              <a:stCxn id="43" idx="0"/>
              <a:endCxn id="8" idx="2"/>
            </p:cNvCxnSpPr>
            <p:nvPr/>
          </p:nvCxnSpPr>
          <p:spPr>
            <a:xfrm flipH="1" flipV="1">
              <a:off x="9407346" y="4548834"/>
              <a:ext cx="689459" cy="807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681B19EC-A40D-6CE9-FD5A-E50FE2CC2C22}"/>
                </a:ext>
              </a:extLst>
            </p:cNvPr>
            <p:cNvCxnSpPr>
              <a:cxnSpLocks/>
              <a:stCxn id="42" idx="0"/>
              <a:endCxn id="8" idx="2"/>
            </p:cNvCxnSpPr>
            <p:nvPr/>
          </p:nvCxnSpPr>
          <p:spPr>
            <a:xfrm flipV="1">
              <a:off x="8906865" y="4548834"/>
              <a:ext cx="500481" cy="807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50D50866-5C22-3ACE-AA20-DE1EBEDA7515}"/>
                </a:ext>
              </a:extLst>
            </p:cNvPr>
            <p:cNvCxnSpPr>
              <a:cxnSpLocks/>
              <a:stCxn id="40" idx="0"/>
              <a:endCxn id="7" idx="2"/>
            </p:cNvCxnSpPr>
            <p:nvPr/>
          </p:nvCxnSpPr>
          <p:spPr>
            <a:xfrm flipV="1">
              <a:off x="6283147" y="4536643"/>
              <a:ext cx="500481" cy="819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093B8FF3-5BCE-B663-A19E-CA24428E2482}"/>
                </a:ext>
              </a:extLst>
            </p:cNvPr>
            <p:cNvCxnSpPr>
              <a:cxnSpLocks/>
              <a:stCxn id="7" idx="2"/>
              <a:endCxn id="41" idx="0"/>
            </p:cNvCxnSpPr>
            <p:nvPr/>
          </p:nvCxnSpPr>
          <p:spPr>
            <a:xfrm>
              <a:off x="6783628" y="4536643"/>
              <a:ext cx="684884" cy="819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6938A8A8-3561-239D-2D98-2AEF2C18958D}"/>
                </a:ext>
              </a:extLst>
            </p:cNvPr>
            <p:cNvCxnSpPr>
              <a:cxnSpLocks/>
              <a:stCxn id="38" idx="0"/>
              <a:endCxn id="6" idx="2"/>
            </p:cNvCxnSpPr>
            <p:nvPr/>
          </p:nvCxnSpPr>
          <p:spPr>
            <a:xfrm flipV="1">
              <a:off x="3533851" y="4550054"/>
              <a:ext cx="559612" cy="783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7D85AACC-10A6-B414-7A97-696F08B7B452}"/>
                </a:ext>
              </a:extLst>
            </p:cNvPr>
            <p:cNvCxnSpPr>
              <a:cxnSpLocks/>
              <a:stCxn id="6" idx="2"/>
              <a:endCxn id="39" idx="0"/>
            </p:cNvCxnSpPr>
            <p:nvPr/>
          </p:nvCxnSpPr>
          <p:spPr>
            <a:xfrm>
              <a:off x="4093463" y="4550054"/>
              <a:ext cx="652699" cy="783947"/>
            </a:xfrm>
            <a:prstGeom prst="line">
              <a:avLst/>
            </a:prstGeom>
          </p:spPr>
          <p:style>
            <a:lnRef idx="1">
              <a:schemeClr val="accent1"/>
            </a:lnRef>
            <a:fillRef idx="0">
              <a:schemeClr val="accent1"/>
            </a:fillRef>
            <a:effectRef idx="0">
              <a:schemeClr val="accent1"/>
            </a:effectRef>
            <a:fontRef idx="minor">
              <a:schemeClr val="tx1"/>
            </a:fontRef>
          </p:style>
        </p:cxnSp>
        <p:sp>
          <p:nvSpPr>
            <p:cNvPr id="76" name="ZoneTexte 75">
              <a:extLst>
                <a:ext uri="{FF2B5EF4-FFF2-40B4-BE49-F238E27FC236}">
                  <a16:creationId xmlns:a16="http://schemas.microsoft.com/office/drawing/2014/main" id="{A4E94E51-3631-F5A9-7D4E-133E00AB43BE}"/>
                </a:ext>
              </a:extLst>
            </p:cNvPr>
            <p:cNvSpPr txBox="1"/>
            <p:nvPr/>
          </p:nvSpPr>
          <p:spPr>
            <a:xfrm>
              <a:off x="2583062" y="4797756"/>
              <a:ext cx="302667" cy="369332"/>
            </a:xfrm>
            <a:prstGeom prst="rect">
              <a:avLst/>
            </a:prstGeom>
            <a:noFill/>
          </p:spPr>
          <p:txBody>
            <a:bodyPr wrap="square" rtlCol="0">
              <a:spAutoFit/>
            </a:bodyPr>
            <a:lstStyle/>
            <a:p>
              <a:r>
                <a:rPr lang="fr-BE" dirty="0"/>
                <a:t>1</a:t>
              </a:r>
            </a:p>
          </p:txBody>
        </p:sp>
        <p:sp>
          <p:nvSpPr>
            <p:cNvPr id="77" name="ZoneTexte 76">
              <a:extLst>
                <a:ext uri="{FF2B5EF4-FFF2-40B4-BE49-F238E27FC236}">
                  <a16:creationId xmlns:a16="http://schemas.microsoft.com/office/drawing/2014/main" id="{DA04A6B5-6341-1727-47F6-3A3A97A8A2AF}"/>
                </a:ext>
              </a:extLst>
            </p:cNvPr>
            <p:cNvSpPr txBox="1"/>
            <p:nvPr/>
          </p:nvSpPr>
          <p:spPr>
            <a:xfrm>
              <a:off x="6212096" y="4797756"/>
              <a:ext cx="302667" cy="369332"/>
            </a:xfrm>
            <a:prstGeom prst="rect">
              <a:avLst/>
            </a:prstGeom>
            <a:noFill/>
          </p:spPr>
          <p:txBody>
            <a:bodyPr wrap="square" rtlCol="0">
              <a:spAutoFit/>
            </a:bodyPr>
            <a:lstStyle/>
            <a:p>
              <a:r>
                <a:rPr lang="fr-BE" dirty="0"/>
                <a:t>1</a:t>
              </a:r>
            </a:p>
          </p:txBody>
        </p:sp>
        <p:sp>
          <p:nvSpPr>
            <p:cNvPr id="78" name="ZoneTexte 77">
              <a:extLst>
                <a:ext uri="{FF2B5EF4-FFF2-40B4-BE49-F238E27FC236}">
                  <a16:creationId xmlns:a16="http://schemas.microsoft.com/office/drawing/2014/main" id="{9CCCB5E8-2D0C-32CB-4D95-81A484F5AEA3}"/>
                </a:ext>
              </a:extLst>
            </p:cNvPr>
            <p:cNvSpPr txBox="1"/>
            <p:nvPr/>
          </p:nvSpPr>
          <p:spPr>
            <a:xfrm>
              <a:off x="8861143" y="4797756"/>
              <a:ext cx="302667" cy="369332"/>
            </a:xfrm>
            <a:prstGeom prst="rect">
              <a:avLst/>
            </a:prstGeom>
            <a:noFill/>
          </p:spPr>
          <p:txBody>
            <a:bodyPr wrap="square" rtlCol="0">
              <a:spAutoFit/>
            </a:bodyPr>
            <a:lstStyle/>
            <a:p>
              <a:r>
                <a:rPr lang="fr-BE" dirty="0"/>
                <a:t>1</a:t>
              </a:r>
            </a:p>
          </p:txBody>
        </p:sp>
        <p:sp>
          <p:nvSpPr>
            <p:cNvPr id="79" name="ZoneTexte 78">
              <a:extLst>
                <a:ext uri="{FF2B5EF4-FFF2-40B4-BE49-F238E27FC236}">
                  <a16:creationId xmlns:a16="http://schemas.microsoft.com/office/drawing/2014/main" id="{91E5C899-FD71-F81B-F00D-A7175CC6F418}"/>
                </a:ext>
              </a:extLst>
            </p:cNvPr>
            <p:cNvSpPr txBox="1"/>
            <p:nvPr/>
          </p:nvSpPr>
          <p:spPr>
            <a:xfrm>
              <a:off x="9837139" y="4792484"/>
              <a:ext cx="302667" cy="369332"/>
            </a:xfrm>
            <a:prstGeom prst="rect">
              <a:avLst/>
            </a:prstGeom>
            <a:noFill/>
          </p:spPr>
          <p:txBody>
            <a:bodyPr wrap="square" rtlCol="0">
              <a:spAutoFit/>
            </a:bodyPr>
            <a:lstStyle/>
            <a:p>
              <a:r>
                <a:rPr lang="fr-BE" dirty="0"/>
                <a:t>2</a:t>
              </a:r>
            </a:p>
          </p:txBody>
        </p:sp>
        <p:sp>
          <p:nvSpPr>
            <p:cNvPr id="80" name="ZoneTexte 79">
              <a:extLst>
                <a:ext uri="{FF2B5EF4-FFF2-40B4-BE49-F238E27FC236}">
                  <a16:creationId xmlns:a16="http://schemas.microsoft.com/office/drawing/2014/main" id="{D8E0F2E7-CD75-F587-6E36-38EFDD82EA5A}"/>
                </a:ext>
              </a:extLst>
            </p:cNvPr>
            <p:cNvSpPr txBox="1"/>
            <p:nvPr/>
          </p:nvSpPr>
          <p:spPr>
            <a:xfrm>
              <a:off x="7214085" y="4792484"/>
              <a:ext cx="302667" cy="369332"/>
            </a:xfrm>
            <a:prstGeom prst="rect">
              <a:avLst/>
            </a:prstGeom>
            <a:noFill/>
          </p:spPr>
          <p:txBody>
            <a:bodyPr wrap="square" rtlCol="0">
              <a:spAutoFit/>
            </a:bodyPr>
            <a:lstStyle/>
            <a:p>
              <a:r>
                <a:rPr lang="fr-BE" dirty="0"/>
                <a:t>2</a:t>
              </a:r>
            </a:p>
          </p:txBody>
        </p:sp>
        <p:sp>
          <p:nvSpPr>
            <p:cNvPr id="81" name="ZoneTexte 80">
              <a:extLst>
                <a:ext uri="{FF2B5EF4-FFF2-40B4-BE49-F238E27FC236}">
                  <a16:creationId xmlns:a16="http://schemas.microsoft.com/office/drawing/2014/main" id="{3E6E88B8-80DA-EF3C-2DA1-9D90BCCFABF1}"/>
                </a:ext>
              </a:extLst>
            </p:cNvPr>
            <p:cNvSpPr txBox="1"/>
            <p:nvPr/>
          </p:nvSpPr>
          <p:spPr>
            <a:xfrm>
              <a:off x="3423878" y="4797756"/>
              <a:ext cx="302667" cy="369332"/>
            </a:xfrm>
            <a:prstGeom prst="rect">
              <a:avLst/>
            </a:prstGeom>
            <a:noFill/>
          </p:spPr>
          <p:txBody>
            <a:bodyPr wrap="square" rtlCol="0">
              <a:spAutoFit/>
            </a:bodyPr>
            <a:lstStyle/>
            <a:p>
              <a:r>
                <a:rPr lang="fr-BE" dirty="0"/>
                <a:t>2</a:t>
              </a:r>
            </a:p>
          </p:txBody>
        </p:sp>
        <p:sp>
          <p:nvSpPr>
            <p:cNvPr id="82" name="ZoneTexte 81">
              <a:extLst>
                <a:ext uri="{FF2B5EF4-FFF2-40B4-BE49-F238E27FC236}">
                  <a16:creationId xmlns:a16="http://schemas.microsoft.com/office/drawing/2014/main" id="{4569F4F1-8E5D-0E6C-4B50-C52772CEB729}"/>
                </a:ext>
              </a:extLst>
            </p:cNvPr>
            <p:cNvSpPr txBox="1"/>
            <p:nvPr/>
          </p:nvSpPr>
          <p:spPr>
            <a:xfrm>
              <a:off x="10598370" y="4792484"/>
              <a:ext cx="302667" cy="369332"/>
            </a:xfrm>
            <a:prstGeom prst="rect">
              <a:avLst/>
            </a:prstGeom>
            <a:noFill/>
          </p:spPr>
          <p:txBody>
            <a:bodyPr wrap="square" rtlCol="0">
              <a:spAutoFit/>
            </a:bodyPr>
            <a:lstStyle/>
            <a:p>
              <a:r>
                <a:rPr lang="fr-BE" dirty="0"/>
                <a:t>3</a:t>
              </a:r>
            </a:p>
          </p:txBody>
        </p:sp>
        <p:sp>
          <p:nvSpPr>
            <p:cNvPr id="83" name="ZoneTexte 82">
              <a:extLst>
                <a:ext uri="{FF2B5EF4-FFF2-40B4-BE49-F238E27FC236}">
                  <a16:creationId xmlns:a16="http://schemas.microsoft.com/office/drawing/2014/main" id="{C5514916-0031-3B7A-D382-A90DC58C615E}"/>
                </a:ext>
              </a:extLst>
            </p:cNvPr>
            <p:cNvSpPr txBox="1"/>
            <p:nvPr/>
          </p:nvSpPr>
          <p:spPr>
            <a:xfrm>
              <a:off x="4501154" y="4792484"/>
              <a:ext cx="302667" cy="369332"/>
            </a:xfrm>
            <a:prstGeom prst="rect">
              <a:avLst/>
            </a:prstGeom>
            <a:noFill/>
          </p:spPr>
          <p:txBody>
            <a:bodyPr wrap="square" rtlCol="0">
              <a:spAutoFit/>
            </a:bodyPr>
            <a:lstStyle/>
            <a:p>
              <a:r>
                <a:rPr lang="fr-BE" dirty="0"/>
                <a:t>3</a:t>
              </a:r>
            </a:p>
          </p:txBody>
        </p:sp>
      </p:grpSp>
    </p:spTree>
    <p:extLst>
      <p:ext uri="{BB962C8B-B14F-4D97-AF65-F5344CB8AC3E}">
        <p14:creationId xmlns:p14="http://schemas.microsoft.com/office/powerpoint/2010/main" val="209661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B278-A8DA-5B50-E833-BC953714FAF8}"/>
              </a:ext>
            </a:extLst>
          </p:cNvPr>
          <p:cNvSpPr>
            <a:spLocks noGrp="1"/>
          </p:cNvSpPr>
          <p:nvPr>
            <p:ph type="title"/>
          </p:nvPr>
        </p:nvSpPr>
        <p:spPr/>
        <p:txBody>
          <a:bodyPr/>
          <a:lstStyle/>
          <a:p>
            <a:r>
              <a:rPr lang="de-DE" dirty="0" err="1"/>
              <a:t>Assignment</a:t>
            </a:r>
            <a:r>
              <a:rPr lang="de-DE" dirty="0"/>
              <a:t> 5 - 2</a:t>
            </a:r>
          </a:p>
        </p:txBody>
      </p:sp>
      <p:sp>
        <p:nvSpPr>
          <p:cNvPr id="3" name="Content Placeholder 2">
            <a:extLst>
              <a:ext uri="{FF2B5EF4-FFF2-40B4-BE49-F238E27FC236}">
                <a16:creationId xmlns:a16="http://schemas.microsoft.com/office/drawing/2014/main" id="{B028635A-6617-33C3-5283-F991CA595B16}"/>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en-US" dirty="0"/>
              <a:t>Compute the train and test set errors for the three Monk datasets </a:t>
            </a:r>
            <a:r>
              <a:rPr lang="de-DE" dirty="0" err="1"/>
              <a:t>for</a:t>
            </a:r>
            <a:r>
              <a:rPr lang="de-DE" dirty="0"/>
              <a:t> </a:t>
            </a:r>
            <a:r>
              <a:rPr lang="de-DE" dirty="0" err="1"/>
              <a:t>the</a:t>
            </a:r>
            <a:r>
              <a:rPr lang="de-DE" dirty="0"/>
              <a:t> </a:t>
            </a:r>
            <a:r>
              <a:rPr lang="de-DE" dirty="0" err="1"/>
              <a:t>full</a:t>
            </a:r>
            <a:r>
              <a:rPr lang="de-DE" dirty="0"/>
              <a:t> </a:t>
            </a:r>
            <a:r>
              <a:rPr lang="de-DE" dirty="0" err="1"/>
              <a:t>trees</a:t>
            </a:r>
            <a:r>
              <a:rPr lang="de-DE" sz="1800" dirty="0">
                <a:latin typeface="CMR10"/>
              </a:rPr>
              <a:t>.</a:t>
            </a:r>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Error </a:t>
            </a:r>
            <a:r>
              <a:rPr lang="de-DE" dirty="0" err="1"/>
              <a:t>for</a:t>
            </a:r>
            <a:r>
              <a:rPr lang="de-DE" dirty="0"/>
              <a:t> </a:t>
            </a:r>
            <a:r>
              <a:rPr lang="de-DE" dirty="0" err="1"/>
              <a:t>training</a:t>
            </a:r>
            <a:r>
              <a:rPr lang="de-DE" dirty="0"/>
              <a:t> </a:t>
            </a:r>
            <a:r>
              <a:rPr lang="de-DE" dirty="0" err="1"/>
              <a:t>sets</a:t>
            </a:r>
            <a:r>
              <a:rPr lang="de-DE" dirty="0"/>
              <a:t> </a:t>
            </a:r>
            <a:r>
              <a:rPr lang="de-DE" dirty="0" err="1"/>
              <a:t>is</a:t>
            </a:r>
            <a:r>
              <a:rPr lang="de-DE" dirty="0"/>
              <a:t> 0, </a:t>
            </a:r>
            <a:r>
              <a:rPr lang="de-DE" dirty="0" err="1"/>
              <a:t>because</a:t>
            </a:r>
            <a:r>
              <a:rPr lang="de-DE" dirty="0"/>
              <a:t> </a:t>
            </a:r>
            <a:r>
              <a:rPr lang="de-DE" dirty="0" err="1"/>
              <a:t>they</a:t>
            </a:r>
            <a:r>
              <a:rPr lang="de-DE" dirty="0"/>
              <a:t> </a:t>
            </a:r>
            <a:r>
              <a:rPr lang="de-DE" dirty="0" err="1"/>
              <a:t>were</a:t>
            </a:r>
            <a:r>
              <a:rPr lang="de-DE" dirty="0"/>
              <a:t> </a:t>
            </a:r>
            <a:r>
              <a:rPr lang="de-DE" dirty="0" err="1"/>
              <a:t>used</a:t>
            </a:r>
            <a:r>
              <a:rPr lang="de-DE" dirty="0"/>
              <a:t> </a:t>
            </a:r>
            <a:r>
              <a:rPr lang="de-DE" dirty="0" err="1"/>
              <a:t>to</a:t>
            </a:r>
            <a:r>
              <a:rPr lang="de-DE" dirty="0"/>
              <a:t> </a:t>
            </a:r>
            <a:r>
              <a:rPr lang="de-DE" dirty="0" err="1"/>
              <a:t>build</a:t>
            </a:r>
            <a:r>
              <a:rPr lang="de-DE" dirty="0"/>
              <a:t> </a:t>
            </a:r>
            <a:r>
              <a:rPr lang="de-DE" dirty="0" err="1"/>
              <a:t>the</a:t>
            </a:r>
            <a:r>
              <a:rPr lang="de-DE" dirty="0"/>
              <a:t> </a:t>
            </a:r>
            <a:r>
              <a:rPr lang="de-DE" dirty="0" err="1"/>
              <a:t>tree</a:t>
            </a:r>
            <a:endParaRPr lang="de-DE" dirty="0"/>
          </a:p>
        </p:txBody>
      </p:sp>
      <p:graphicFrame>
        <p:nvGraphicFramePr>
          <p:cNvPr id="4" name="Table 3">
            <a:extLst>
              <a:ext uri="{FF2B5EF4-FFF2-40B4-BE49-F238E27FC236}">
                <a16:creationId xmlns:a16="http://schemas.microsoft.com/office/drawing/2014/main" id="{13F26E10-F65F-8392-9550-BB9FA570FD1C}"/>
              </a:ext>
            </a:extLst>
          </p:cNvPr>
          <p:cNvGraphicFramePr>
            <a:graphicFrameLocks noGrp="1"/>
          </p:cNvGraphicFramePr>
          <p:nvPr>
            <p:extLst>
              <p:ext uri="{D42A27DB-BD31-4B8C-83A1-F6EECF244321}">
                <p14:modId xmlns:p14="http://schemas.microsoft.com/office/powerpoint/2010/main" val="86749668"/>
              </p:ext>
            </p:extLst>
          </p:nvPr>
        </p:nvGraphicFramePr>
        <p:xfrm>
          <a:off x="2031206" y="342900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57833059"/>
                    </a:ext>
                  </a:extLst>
                </a:gridCol>
                <a:gridCol w="2709333">
                  <a:extLst>
                    <a:ext uri="{9D8B030D-6E8A-4147-A177-3AD203B41FA5}">
                      <a16:colId xmlns:a16="http://schemas.microsoft.com/office/drawing/2014/main" val="1891287924"/>
                    </a:ext>
                  </a:extLst>
                </a:gridCol>
                <a:gridCol w="2709333">
                  <a:extLst>
                    <a:ext uri="{9D8B030D-6E8A-4147-A177-3AD203B41FA5}">
                      <a16:colId xmlns:a16="http://schemas.microsoft.com/office/drawing/2014/main" val="1775435753"/>
                    </a:ext>
                  </a:extLst>
                </a:gridCol>
              </a:tblGrid>
              <a:tr h="370840">
                <a:tc>
                  <a:txBody>
                    <a:bodyPr/>
                    <a:lstStyle/>
                    <a:p>
                      <a:endParaRPr lang="de-DE"/>
                    </a:p>
                  </a:txBody>
                  <a:tcPr/>
                </a:tc>
                <a:tc>
                  <a:txBody>
                    <a:bodyPr/>
                    <a:lstStyle/>
                    <a:p>
                      <a:r>
                        <a:rPr lang="de-DE" dirty="0" err="1"/>
                        <a:t>E_train</a:t>
                      </a:r>
                      <a:endParaRPr lang="de-DE" dirty="0"/>
                    </a:p>
                  </a:txBody>
                  <a:tcPr/>
                </a:tc>
                <a:tc>
                  <a:txBody>
                    <a:bodyPr/>
                    <a:lstStyle/>
                    <a:p>
                      <a:r>
                        <a:rPr lang="de-DE" dirty="0" err="1"/>
                        <a:t>E_test</a:t>
                      </a:r>
                      <a:endParaRPr lang="de-DE" dirty="0"/>
                    </a:p>
                  </a:txBody>
                  <a:tcPr/>
                </a:tc>
                <a:extLst>
                  <a:ext uri="{0D108BD9-81ED-4DB2-BD59-A6C34878D82A}">
                    <a16:rowId xmlns:a16="http://schemas.microsoft.com/office/drawing/2014/main" val="2450480948"/>
                  </a:ext>
                </a:extLst>
              </a:tr>
              <a:tr h="370840">
                <a:tc>
                  <a:txBody>
                    <a:bodyPr/>
                    <a:lstStyle/>
                    <a:p>
                      <a:r>
                        <a:rPr lang="de-DE" dirty="0"/>
                        <a:t>MONK-1</a:t>
                      </a:r>
                    </a:p>
                  </a:txBody>
                  <a:tcPr/>
                </a:tc>
                <a:tc>
                  <a:txBody>
                    <a:bodyPr/>
                    <a:lstStyle/>
                    <a:p>
                      <a:r>
                        <a:rPr lang="de-DE" dirty="0"/>
                        <a:t>0</a:t>
                      </a:r>
                    </a:p>
                  </a:txBody>
                  <a:tcPr/>
                </a:tc>
                <a:tc>
                  <a:txBody>
                    <a:bodyPr/>
                    <a:lstStyle/>
                    <a:p>
                      <a:r>
                        <a:rPr lang="de-DE" sz="1800" b="0" i="0" kern="1200" dirty="0">
                          <a:solidFill>
                            <a:schemeClr val="dk1"/>
                          </a:solidFill>
                          <a:effectLst/>
                          <a:latin typeface="+mn-lt"/>
                          <a:ea typeface="+mn-ea"/>
                          <a:cs typeface="+mn-cs"/>
                        </a:rPr>
                        <a:t>0.171</a:t>
                      </a:r>
                      <a:endParaRPr lang="de-DE" dirty="0"/>
                    </a:p>
                  </a:txBody>
                  <a:tcPr/>
                </a:tc>
                <a:extLst>
                  <a:ext uri="{0D108BD9-81ED-4DB2-BD59-A6C34878D82A}">
                    <a16:rowId xmlns:a16="http://schemas.microsoft.com/office/drawing/2014/main" val="718248411"/>
                  </a:ext>
                </a:extLst>
              </a:tr>
              <a:tr h="370840">
                <a:tc>
                  <a:txBody>
                    <a:bodyPr/>
                    <a:lstStyle/>
                    <a:p>
                      <a:r>
                        <a:rPr lang="de-DE" dirty="0"/>
                        <a:t>MONK-2</a:t>
                      </a:r>
                    </a:p>
                  </a:txBody>
                  <a:tcPr/>
                </a:tc>
                <a:tc>
                  <a:txBody>
                    <a:bodyPr/>
                    <a:lstStyle/>
                    <a:p>
                      <a:r>
                        <a:rPr lang="de-DE" dirty="0"/>
                        <a:t>0</a:t>
                      </a:r>
                    </a:p>
                  </a:txBody>
                  <a:tcPr/>
                </a:tc>
                <a:tc>
                  <a:txBody>
                    <a:bodyPr/>
                    <a:lstStyle/>
                    <a:p>
                      <a:r>
                        <a:rPr lang="de-DE" sz="1800" b="0" i="0" kern="1200" dirty="0">
                          <a:solidFill>
                            <a:schemeClr val="dk1"/>
                          </a:solidFill>
                          <a:effectLst/>
                          <a:latin typeface="+mn-lt"/>
                          <a:ea typeface="+mn-ea"/>
                          <a:cs typeface="+mn-cs"/>
                        </a:rPr>
                        <a:t>0.307</a:t>
                      </a:r>
                      <a:endParaRPr lang="de-DE" dirty="0"/>
                    </a:p>
                  </a:txBody>
                  <a:tcPr/>
                </a:tc>
                <a:extLst>
                  <a:ext uri="{0D108BD9-81ED-4DB2-BD59-A6C34878D82A}">
                    <a16:rowId xmlns:a16="http://schemas.microsoft.com/office/drawing/2014/main" val="2375970768"/>
                  </a:ext>
                </a:extLst>
              </a:tr>
              <a:tr h="370840">
                <a:tc>
                  <a:txBody>
                    <a:bodyPr/>
                    <a:lstStyle/>
                    <a:p>
                      <a:r>
                        <a:rPr lang="de-DE" dirty="0"/>
                        <a:t>MONK-3</a:t>
                      </a:r>
                    </a:p>
                  </a:txBody>
                  <a:tcPr/>
                </a:tc>
                <a:tc>
                  <a:txBody>
                    <a:bodyPr/>
                    <a:lstStyle/>
                    <a:p>
                      <a:r>
                        <a:rPr lang="de-DE" dirty="0"/>
                        <a:t>0</a:t>
                      </a:r>
                    </a:p>
                  </a:txBody>
                  <a:tcPr/>
                </a:tc>
                <a:tc>
                  <a:txBody>
                    <a:bodyPr/>
                    <a:lstStyle/>
                    <a:p>
                      <a:r>
                        <a:rPr lang="de-DE" sz="1800" b="0" i="0" kern="1200" dirty="0">
                          <a:solidFill>
                            <a:schemeClr val="dk1"/>
                          </a:solidFill>
                          <a:effectLst/>
                          <a:latin typeface="+mn-lt"/>
                          <a:ea typeface="+mn-ea"/>
                          <a:cs typeface="+mn-cs"/>
                        </a:rPr>
                        <a:t>0.056</a:t>
                      </a:r>
                      <a:endParaRPr lang="de-DE" dirty="0"/>
                    </a:p>
                  </a:txBody>
                  <a:tcPr/>
                </a:tc>
                <a:extLst>
                  <a:ext uri="{0D108BD9-81ED-4DB2-BD59-A6C34878D82A}">
                    <a16:rowId xmlns:a16="http://schemas.microsoft.com/office/drawing/2014/main" val="2952629288"/>
                  </a:ext>
                </a:extLst>
              </a:tr>
            </a:tbl>
          </a:graphicData>
        </a:graphic>
      </p:graphicFrame>
    </p:spTree>
    <p:extLst>
      <p:ext uri="{BB962C8B-B14F-4D97-AF65-F5344CB8AC3E}">
        <p14:creationId xmlns:p14="http://schemas.microsoft.com/office/powerpoint/2010/main" val="13018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B278-A8DA-5B50-E833-BC953714FAF8}"/>
              </a:ext>
            </a:extLst>
          </p:cNvPr>
          <p:cNvSpPr>
            <a:spLocks noGrp="1"/>
          </p:cNvSpPr>
          <p:nvPr>
            <p:ph type="title"/>
          </p:nvPr>
        </p:nvSpPr>
        <p:spPr/>
        <p:txBody>
          <a:bodyPr/>
          <a:lstStyle/>
          <a:p>
            <a:r>
              <a:rPr lang="de-DE" dirty="0" err="1"/>
              <a:t>Assignment</a:t>
            </a:r>
            <a:r>
              <a:rPr lang="de-DE" dirty="0"/>
              <a:t> 6</a:t>
            </a:r>
          </a:p>
        </p:txBody>
      </p:sp>
      <p:sp>
        <p:nvSpPr>
          <p:cNvPr id="3" name="Content Placeholder 2">
            <a:extLst>
              <a:ext uri="{FF2B5EF4-FFF2-40B4-BE49-F238E27FC236}">
                <a16:creationId xmlns:a16="http://schemas.microsoft.com/office/drawing/2014/main" id="{B028635A-6617-33C3-5283-F991CA595B16}"/>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en-US" dirty="0"/>
              <a:t>Explain pruning from a bias variance trade-off perspective</a:t>
            </a:r>
            <a:r>
              <a:rPr lang="en-US" sz="1800" b="0" i="0" u="none" strike="noStrike" baseline="0" dirty="0">
                <a:latin typeface="CMR10"/>
              </a:rPr>
              <a:t>.</a:t>
            </a:r>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a:t>
            </a:r>
            <a:endParaRPr lang="de-DE" dirty="0"/>
          </a:p>
          <a:p>
            <a:r>
              <a:rPr lang="de-DE" dirty="0"/>
              <a:t>A </a:t>
            </a:r>
            <a:r>
              <a:rPr lang="de-DE" dirty="0" err="1"/>
              <a:t>too</a:t>
            </a:r>
            <a:r>
              <a:rPr lang="de-DE" dirty="0"/>
              <a:t> </a:t>
            </a:r>
            <a:r>
              <a:rPr lang="de-DE" dirty="0" err="1"/>
              <a:t>complex</a:t>
            </a:r>
            <a:r>
              <a:rPr lang="de-DE" dirty="0"/>
              <a:t> </a:t>
            </a:r>
            <a:r>
              <a:rPr lang="de-DE" dirty="0" err="1"/>
              <a:t>model</a:t>
            </a:r>
            <a:r>
              <a:rPr lang="de-DE" dirty="0"/>
              <a:t> </a:t>
            </a:r>
            <a:r>
              <a:rPr lang="de-DE" dirty="0" err="1"/>
              <a:t>results</a:t>
            </a:r>
            <a:r>
              <a:rPr lang="de-DE" dirty="0"/>
              <a:t> in a </a:t>
            </a:r>
            <a:r>
              <a:rPr lang="de-DE" dirty="0" err="1"/>
              <a:t>low</a:t>
            </a:r>
            <a:r>
              <a:rPr lang="de-DE" dirty="0"/>
              <a:t> </a:t>
            </a:r>
            <a:r>
              <a:rPr lang="de-DE" dirty="0" err="1"/>
              <a:t>bias</a:t>
            </a:r>
            <a:r>
              <a:rPr lang="de-DE" dirty="0"/>
              <a:t> but high </a:t>
            </a:r>
            <a:r>
              <a:rPr lang="de-DE" dirty="0" err="1"/>
              <a:t>variance</a:t>
            </a:r>
            <a:r>
              <a:rPr lang="de-DE" dirty="0"/>
              <a:t> (</a:t>
            </a:r>
            <a:r>
              <a:rPr lang="de-DE" dirty="0" err="1"/>
              <a:t>overfitting</a:t>
            </a:r>
            <a:r>
              <a:rPr lang="de-DE" dirty="0"/>
              <a:t>)</a:t>
            </a:r>
          </a:p>
          <a:p>
            <a:r>
              <a:rPr lang="de-DE" dirty="0" err="1"/>
              <a:t>Pruning</a:t>
            </a:r>
            <a:r>
              <a:rPr lang="de-DE" dirty="0"/>
              <a:t> </a:t>
            </a:r>
            <a:r>
              <a:rPr lang="de-DE" dirty="0" err="1"/>
              <a:t>simplifies</a:t>
            </a:r>
            <a:r>
              <a:rPr lang="de-DE" dirty="0"/>
              <a:t> </a:t>
            </a:r>
            <a:r>
              <a:rPr lang="de-DE" dirty="0" err="1"/>
              <a:t>the</a:t>
            </a:r>
            <a:r>
              <a:rPr lang="de-DE" dirty="0"/>
              <a:t> </a:t>
            </a:r>
            <a:r>
              <a:rPr lang="de-DE" dirty="0" err="1"/>
              <a:t>model</a:t>
            </a:r>
            <a:r>
              <a:rPr lang="de-DE" dirty="0"/>
              <a:t>, </a:t>
            </a:r>
            <a:r>
              <a:rPr lang="de-DE" dirty="0" err="1"/>
              <a:t>increasing</a:t>
            </a:r>
            <a:r>
              <a:rPr lang="de-DE" dirty="0"/>
              <a:t> </a:t>
            </a:r>
            <a:r>
              <a:rPr lang="de-DE" dirty="0" err="1"/>
              <a:t>the</a:t>
            </a:r>
            <a:r>
              <a:rPr lang="de-DE" dirty="0"/>
              <a:t> </a:t>
            </a:r>
            <a:r>
              <a:rPr lang="de-DE" dirty="0" err="1"/>
              <a:t>bias</a:t>
            </a:r>
            <a:r>
              <a:rPr lang="de-DE" dirty="0"/>
              <a:t> but </a:t>
            </a:r>
            <a:r>
              <a:rPr lang="de-DE" dirty="0" err="1"/>
              <a:t>reducing</a:t>
            </a:r>
            <a:r>
              <a:rPr lang="de-DE" dirty="0"/>
              <a:t> </a:t>
            </a:r>
            <a:r>
              <a:rPr lang="de-DE" dirty="0" err="1"/>
              <a:t>the</a:t>
            </a:r>
            <a:r>
              <a:rPr lang="de-DE" dirty="0"/>
              <a:t> </a:t>
            </a:r>
            <a:r>
              <a:rPr lang="de-DE" dirty="0" err="1"/>
              <a:t>variance</a:t>
            </a:r>
            <a:r>
              <a:rPr lang="de-DE" dirty="0"/>
              <a:t>. </a:t>
            </a:r>
            <a:r>
              <a:rPr lang="de-DE" dirty="0" err="1"/>
              <a:t>We</a:t>
            </a:r>
            <a:r>
              <a:rPr lang="de-DE" dirty="0"/>
              <a:t> </a:t>
            </a:r>
            <a:r>
              <a:rPr lang="de-DE" dirty="0" err="1"/>
              <a:t>might</a:t>
            </a:r>
            <a:r>
              <a:rPr lang="de-DE" dirty="0"/>
              <a:t> </a:t>
            </a:r>
            <a:r>
              <a:rPr lang="de-DE" dirty="0" err="1"/>
              <a:t>increase</a:t>
            </a:r>
            <a:r>
              <a:rPr lang="de-DE" dirty="0"/>
              <a:t> </a:t>
            </a:r>
            <a:r>
              <a:rPr lang="de-DE" dirty="0" err="1"/>
              <a:t>performance</a:t>
            </a:r>
            <a:r>
              <a:rPr lang="de-DE" dirty="0"/>
              <a:t> </a:t>
            </a:r>
            <a:r>
              <a:rPr lang="de-DE" dirty="0" err="1"/>
              <a:t>to</a:t>
            </a:r>
            <a:r>
              <a:rPr lang="de-DE" dirty="0"/>
              <a:t> a </a:t>
            </a:r>
            <a:r>
              <a:rPr lang="de-DE" dirty="0" err="1"/>
              <a:t>certain</a:t>
            </a:r>
            <a:r>
              <a:rPr lang="de-DE" dirty="0"/>
              <a:t> </a:t>
            </a:r>
            <a:r>
              <a:rPr lang="de-DE" dirty="0" err="1"/>
              <a:t>degree</a:t>
            </a:r>
            <a:r>
              <a:rPr lang="de-DE" dirty="0"/>
              <a:t> </a:t>
            </a:r>
            <a:r>
              <a:rPr lang="de-DE" dirty="0" err="1"/>
              <a:t>until</a:t>
            </a:r>
            <a:r>
              <a:rPr lang="de-DE" dirty="0"/>
              <a:t> </a:t>
            </a:r>
            <a:r>
              <a:rPr lang="de-DE" dirty="0" err="1"/>
              <a:t>the</a:t>
            </a:r>
            <a:r>
              <a:rPr lang="de-DE" dirty="0"/>
              <a:t> </a:t>
            </a:r>
            <a:r>
              <a:rPr lang="de-DE" dirty="0" err="1"/>
              <a:t>model</a:t>
            </a:r>
            <a:r>
              <a:rPr lang="de-DE" dirty="0"/>
              <a:t> </a:t>
            </a:r>
            <a:r>
              <a:rPr lang="de-DE" dirty="0" err="1"/>
              <a:t>is</a:t>
            </a:r>
            <a:r>
              <a:rPr lang="de-DE" dirty="0"/>
              <a:t> </a:t>
            </a:r>
            <a:r>
              <a:rPr lang="de-DE" dirty="0" err="1"/>
              <a:t>too</a:t>
            </a:r>
            <a:r>
              <a:rPr lang="de-DE" dirty="0"/>
              <a:t> simple </a:t>
            </a:r>
            <a:r>
              <a:rPr lang="de-DE" dirty="0" err="1"/>
              <a:t>for</a:t>
            </a:r>
            <a:r>
              <a:rPr lang="de-DE" dirty="0"/>
              <a:t> </a:t>
            </a:r>
            <a:r>
              <a:rPr lang="de-DE" dirty="0" err="1"/>
              <a:t>the</a:t>
            </a:r>
            <a:r>
              <a:rPr lang="de-DE" dirty="0"/>
              <a:t> </a:t>
            </a:r>
            <a:r>
              <a:rPr lang="de-DE" dirty="0" err="1"/>
              <a:t>dataset</a:t>
            </a:r>
            <a:r>
              <a:rPr lang="de-DE" dirty="0"/>
              <a:t> and </a:t>
            </a:r>
            <a:r>
              <a:rPr lang="de-DE" dirty="0" err="1"/>
              <a:t>the</a:t>
            </a:r>
            <a:r>
              <a:rPr lang="de-DE" dirty="0"/>
              <a:t> </a:t>
            </a:r>
            <a:r>
              <a:rPr lang="de-DE" dirty="0" err="1"/>
              <a:t>bias</a:t>
            </a:r>
            <a:r>
              <a:rPr lang="de-DE" dirty="0"/>
              <a:t> </a:t>
            </a:r>
            <a:r>
              <a:rPr lang="de-DE" dirty="0" err="1"/>
              <a:t>becomes</a:t>
            </a:r>
            <a:r>
              <a:rPr lang="de-DE" dirty="0"/>
              <a:t> </a:t>
            </a:r>
            <a:r>
              <a:rPr lang="de-DE" dirty="0" err="1"/>
              <a:t>too</a:t>
            </a:r>
            <a:r>
              <a:rPr lang="de-DE" dirty="0"/>
              <a:t> high, </a:t>
            </a:r>
            <a:r>
              <a:rPr lang="de-DE" dirty="0" err="1"/>
              <a:t>we</a:t>
            </a:r>
            <a:r>
              <a:rPr lang="de-DE" dirty="0"/>
              <a:t> </a:t>
            </a:r>
            <a:r>
              <a:rPr lang="de-DE" dirty="0" err="1"/>
              <a:t>underfit</a:t>
            </a:r>
            <a:r>
              <a:rPr lang="de-DE" dirty="0"/>
              <a:t>.</a:t>
            </a:r>
          </a:p>
          <a:p>
            <a:pPr marL="0" indent="0">
              <a:buNone/>
            </a:pPr>
            <a:endParaRPr lang="de-DE" dirty="0"/>
          </a:p>
        </p:txBody>
      </p:sp>
    </p:spTree>
    <p:extLst>
      <p:ext uri="{BB962C8B-B14F-4D97-AF65-F5344CB8AC3E}">
        <p14:creationId xmlns:p14="http://schemas.microsoft.com/office/powerpoint/2010/main" val="187216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C89-5E80-6B3A-0F30-D856182A9358}"/>
              </a:ext>
            </a:extLst>
          </p:cNvPr>
          <p:cNvSpPr>
            <a:spLocks noGrp="1"/>
          </p:cNvSpPr>
          <p:nvPr>
            <p:ph type="title"/>
          </p:nvPr>
        </p:nvSpPr>
        <p:spPr/>
        <p:txBody>
          <a:bodyPr/>
          <a:lstStyle/>
          <a:p>
            <a:r>
              <a:rPr lang="de-DE" dirty="0" err="1"/>
              <a:t>Assignment</a:t>
            </a:r>
            <a:r>
              <a:rPr lang="de-DE" dirty="0"/>
              <a:t> 7 - 1</a:t>
            </a:r>
          </a:p>
        </p:txBody>
      </p:sp>
      <p:sp>
        <p:nvSpPr>
          <p:cNvPr id="3" name="Content Placeholder 2">
            <a:extLst>
              <a:ext uri="{FF2B5EF4-FFF2-40B4-BE49-F238E27FC236}">
                <a16:creationId xmlns:a16="http://schemas.microsoft.com/office/drawing/2014/main" id="{BD134332-4346-B6D8-E38A-48AC29E5485A}"/>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en-US" dirty="0"/>
              <a:t>Plot the classification error on the test sets as a function </a:t>
            </a:r>
            <a:r>
              <a:rPr lang="de-DE" dirty="0" err="1"/>
              <a:t>of</a:t>
            </a:r>
            <a:r>
              <a:rPr lang="de-DE" dirty="0"/>
              <a:t> </a:t>
            </a:r>
            <a:r>
              <a:rPr lang="de-DE" dirty="0" err="1"/>
              <a:t>the</a:t>
            </a:r>
            <a:r>
              <a:rPr lang="de-DE" dirty="0"/>
              <a:t> </a:t>
            </a:r>
            <a:r>
              <a:rPr lang="de-DE" dirty="0" err="1"/>
              <a:t>parameter</a:t>
            </a:r>
            <a:r>
              <a:rPr lang="de-DE" dirty="0"/>
              <a:t> </a:t>
            </a:r>
            <a:r>
              <a:rPr lang="de-DE" dirty="0" err="1"/>
              <a:t>fraction</a:t>
            </a:r>
            <a:r>
              <a:rPr lang="en-US" dirty="0"/>
              <a:t>.</a:t>
            </a:r>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 for MONK-1: best fraction is 0.7</a:t>
            </a:r>
            <a:endParaRPr lang="de-DE" dirty="0"/>
          </a:p>
          <a:p>
            <a:pPr marL="0" indent="0">
              <a:buNone/>
            </a:pPr>
            <a:endParaRPr lang="de-DE" dirty="0"/>
          </a:p>
        </p:txBody>
      </p:sp>
      <p:pic>
        <p:nvPicPr>
          <p:cNvPr id="13" name="Picture 12" descr="A graph with a line&#10;&#10;Description automatically generated">
            <a:extLst>
              <a:ext uri="{FF2B5EF4-FFF2-40B4-BE49-F238E27FC236}">
                <a16:creationId xmlns:a16="http://schemas.microsoft.com/office/drawing/2014/main" id="{10190144-B35D-3290-87D9-811A9F247D62}"/>
              </a:ext>
            </a:extLst>
          </p:cNvPr>
          <p:cNvPicPr>
            <a:picLocks noChangeAspect="1"/>
          </p:cNvPicPr>
          <p:nvPr/>
        </p:nvPicPr>
        <p:blipFill>
          <a:blip r:embed="rId2"/>
          <a:stretch>
            <a:fillRect/>
          </a:stretch>
        </p:blipFill>
        <p:spPr>
          <a:xfrm>
            <a:off x="1575534" y="3802236"/>
            <a:ext cx="4079999" cy="3060000"/>
          </a:xfrm>
          <a:prstGeom prst="rect">
            <a:avLst/>
          </a:prstGeom>
        </p:spPr>
      </p:pic>
      <p:pic>
        <p:nvPicPr>
          <p:cNvPr id="15" name="Picture 14" descr="A graph with a line and dots&#10;&#10;Description automatically generated">
            <a:extLst>
              <a:ext uri="{FF2B5EF4-FFF2-40B4-BE49-F238E27FC236}">
                <a16:creationId xmlns:a16="http://schemas.microsoft.com/office/drawing/2014/main" id="{70E41840-E1B3-A7CA-6D6C-90973CC766D5}"/>
              </a:ext>
            </a:extLst>
          </p:cNvPr>
          <p:cNvPicPr>
            <a:picLocks noChangeAspect="1"/>
          </p:cNvPicPr>
          <p:nvPr/>
        </p:nvPicPr>
        <p:blipFill>
          <a:blip r:embed="rId3"/>
          <a:stretch>
            <a:fillRect/>
          </a:stretch>
        </p:blipFill>
        <p:spPr>
          <a:xfrm>
            <a:off x="6325983" y="3802236"/>
            <a:ext cx="4264167" cy="3060000"/>
          </a:xfrm>
          <a:prstGeom prst="rect">
            <a:avLst/>
          </a:prstGeom>
        </p:spPr>
      </p:pic>
      <p:sp>
        <p:nvSpPr>
          <p:cNvPr id="16" name="TextBox 15">
            <a:extLst>
              <a:ext uri="{FF2B5EF4-FFF2-40B4-BE49-F238E27FC236}">
                <a16:creationId xmlns:a16="http://schemas.microsoft.com/office/drawing/2014/main" id="{A6FB5023-B577-3F52-16A1-53EE0A28921D}"/>
              </a:ext>
            </a:extLst>
          </p:cNvPr>
          <p:cNvSpPr txBox="1"/>
          <p:nvPr/>
        </p:nvSpPr>
        <p:spPr>
          <a:xfrm>
            <a:off x="1575534" y="3494459"/>
            <a:ext cx="4364182" cy="307777"/>
          </a:xfrm>
          <a:prstGeom prst="rect">
            <a:avLst/>
          </a:prstGeom>
          <a:noFill/>
        </p:spPr>
        <p:txBody>
          <a:bodyPr wrap="square" rtlCol="0">
            <a:spAutoFit/>
          </a:bodyPr>
          <a:lstStyle/>
          <a:p>
            <a:pPr algn="ctr"/>
            <a:r>
              <a:rPr lang="de-DE" sz="1400" dirty="0">
                <a:solidFill>
                  <a:schemeClr val="accent1"/>
                </a:solidFill>
              </a:rPr>
              <a:t>Mean </a:t>
            </a:r>
            <a:r>
              <a:rPr lang="de-DE" sz="1400" dirty="0" err="1">
                <a:solidFill>
                  <a:schemeClr val="accent1"/>
                </a:solidFill>
              </a:rPr>
              <a:t>performance</a:t>
            </a:r>
            <a:r>
              <a:rPr lang="de-DE" sz="1400" dirty="0">
                <a:solidFill>
                  <a:schemeClr val="accent1"/>
                </a:solidFill>
              </a:rPr>
              <a:t> </a:t>
            </a:r>
            <a:r>
              <a:rPr lang="de-DE" sz="1400" dirty="0" err="1">
                <a:solidFill>
                  <a:schemeClr val="accent1"/>
                </a:solidFill>
              </a:rPr>
              <a:t>over</a:t>
            </a:r>
            <a:r>
              <a:rPr lang="de-DE" sz="1400" dirty="0">
                <a:solidFill>
                  <a:schemeClr val="accent1"/>
                </a:solidFill>
              </a:rPr>
              <a:t> 10 </a:t>
            </a:r>
            <a:r>
              <a:rPr lang="de-DE" sz="1400" dirty="0" err="1">
                <a:solidFill>
                  <a:schemeClr val="accent1"/>
                </a:solidFill>
              </a:rPr>
              <a:t>runs</a:t>
            </a:r>
            <a:r>
              <a:rPr lang="de-DE" sz="1400" dirty="0">
                <a:solidFill>
                  <a:schemeClr val="accent1"/>
                </a:solidFill>
              </a:rPr>
              <a:t> </a:t>
            </a:r>
          </a:p>
        </p:txBody>
      </p:sp>
      <p:sp>
        <p:nvSpPr>
          <p:cNvPr id="17" name="TextBox 16">
            <a:extLst>
              <a:ext uri="{FF2B5EF4-FFF2-40B4-BE49-F238E27FC236}">
                <a16:creationId xmlns:a16="http://schemas.microsoft.com/office/drawing/2014/main" id="{3A09D03C-FF8C-C09F-94DE-42FA20365B6F}"/>
              </a:ext>
            </a:extLst>
          </p:cNvPr>
          <p:cNvSpPr txBox="1"/>
          <p:nvPr/>
        </p:nvSpPr>
        <p:spPr>
          <a:xfrm>
            <a:off x="6275976" y="3494458"/>
            <a:ext cx="4364182" cy="307777"/>
          </a:xfrm>
          <a:prstGeom prst="rect">
            <a:avLst/>
          </a:prstGeom>
          <a:noFill/>
        </p:spPr>
        <p:txBody>
          <a:bodyPr wrap="square" rtlCol="0">
            <a:spAutoFit/>
          </a:bodyPr>
          <a:lstStyle/>
          <a:p>
            <a:pPr algn="ctr"/>
            <a:r>
              <a:rPr lang="de-DE" sz="1400" dirty="0" err="1">
                <a:solidFill>
                  <a:schemeClr val="accent1"/>
                </a:solidFill>
              </a:rPr>
              <a:t>Variance</a:t>
            </a:r>
            <a:r>
              <a:rPr lang="de-DE" sz="1400" dirty="0">
                <a:solidFill>
                  <a:schemeClr val="accent1"/>
                </a:solidFill>
              </a:rPr>
              <a:t> </a:t>
            </a:r>
            <a:r>
              <a:rPr lang="de-DE" sz="1400" dirty="0" err="1">
                <a:solidFill>
                  <a:schemeClr val="accent1"/>
                </a:solidFill>
              </a:rPr>
              <a:t>of</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performance</a:t>
            </a:r>
            <a:r>
              <a:rPr lang="de-DE" sz="1400" dirty="0">
                <a:solidFill>
                  <a:schemeClr val="accent1"/>
                </a:solidFill>
              </a:rPr>
              <a:t> </a:t>
            </a:r>
            <a:r>
              <a:rPr lang="de-DE" sz="1400" dirty="0" err="1">
                <a:solidFill>
                  <a:schemeClr val="accent1"/>
                </a:solidFill>
              </a:rPr>
              <a:t>over</a:t>
            </a:r>
            <a:r>
              <a:rPr lang="de-DE" sz="1400" dirty="0">
                <a:solidFill>
                  <a:schemeClr val="accent1"/>
                </a:solidFill>
              </a:rPr>
              <a:t> 10 </a:t>
            </a:r>
            <a:r>
              <a:rPr lang="de-DE" sz="1400" dirty="0" err="1">
                <a:solidFill>
                  <a:schemeClr val="accent1"/>
                </a:solidFill>
              </a:rPr>
              <a:t>runs</a:t>
            </a:r>
            <a:r>
              <a:rPr lang="de-DE" sz="1400" dirty="0">
                <a:solidFill>
                  <a:schemeClr val="accent1"/>
                </a:solidFill>
              </a:rPr>
              <a:t> </a:t>
            </a:r>
          </a:p>
        </p:txBody>
      </p:sp>
    </p:spTree>
    <p:extLst>
      <p:ext uri="{BB962C8B-B14F-4D97-AF65-F5344CB8AC3E}">
        <p14:creationId xmlns:p14="http://schemas.microsoft.com/office/powerpoint/2010/main" val="312155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C89-5E80-6B3A-0F30-D856182A9358}"/>
              </a:ext>
            </a:extLst>
          </p:cNvPr>
          <p:cNvSpPr>
            <a:spLocks noGrp="1"/>
          </p:cNvSpPr>
          <p:nvPr>
            <p:ph type="title"/>
          </p:nvPr>
        </p:nvSpPr>
        <p:spPr/>
        <p:txBody>
          <a:bodyPr/>
          <a:lstStyle/>
          <a:p>
            <a:r>
              <a:rPr lang="de-DE" dirty="0" err="1"/>
              <a:t>Assignment</a:t>
            </a:r>
            <a:r>
              <a:rPr lang="de-DE" dirty="0"/>
              <a:t> 7 - 2</a:t>
            </a:r>
          </a:p>
        </p:txBody>
      </p:sp>
      <p:sp>
        <p:nvSpPr>
          <p:cNvPr id="3" name="Content Placeholder 2">
            <a:extLst>
              <a:ext uri="{FF2B5EF4-FFF2-40B4-BE49-F238E27FC236}">
                <a16:creationId xmlns:a16="http://schemas.microsoft.com/office/drawing/2014/main" id="{BD134332-4346-B6D8-E38A-48AC29E5485A}"/>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en-US" dirty="0"/>
              <a:t>Plot the classification error on the test sets as a function </a:t>
            </a:r>
            <a:r>
              <a:rPr lang="de-DE" dirty="0" err="1"/>
              <a:t>of</a:t>
            </a:r>
            <a:r>
              <a:rPr lang="de-DE" dirty="0"/>
              <a:t> </a:t>
            </a:r>
            <a:r>
              <a:rPr lang="de-DE" dirty="0" err="1"/>
              <a:t>the</a:t>
            </a:r>
            <a:r>
              <a:rPr lang="de-DE" dirty="0"/>
              <a:t> </a:t>
            </a:r>
            <a:r>
              <a:rPr lang="de-DE" dirty="0" err="1"/>
              <a:t>parameter</a:t>
            </a:r>
            <a:r>
              <a:rPr lang="de-DE" dirty="0"/>
              <a:t> </a:t>
            </a:r>
            <a:r>
              <a:rPr lang="de-DE" dirty="0" err="1"/>
              <a:t>fraction</a:t>
            </a:r>
            <a:r>
              <a:rPr lang="en-US" dirty="0"/>
              <a:t>.</a:t>
            </a:r>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a:t>
            </a:r>
            <a:r>
              <a:rPr lang="en-GB" dirty="0">
                <a:solidFill>
                  <a:srgbClr val="00356D"/>
                </a:solidFill>
                <a:latin typeface="Arial" panose="020B0604020202020204" pitchFamily="34" charset="0"/>
              </a:rPr>
              <a:t> for</a:t>
            </a:r>
            <a:r>
              <a:rPr lang="en-GB" sz="2000" kern="1200" dirty="0">
                <a:solidFill>
                  <a:srgbClr val="00356D"/>
                </a:solidFill>
                <a:effectLst/>
                <a:latin typeface="Arial" panose="020B0604020202020204" pitchFamily="34" charset="0"/>
                <a:ea typeface="+mn-ea"/>
                <a:cs typeface="+mn-cs"/>
              </a:rPr>
              <a:t> MONK-3: best fraction is 0.6</a:t>
            </a:r>
            <a:endParaRPr lang="de-DE" dirty="0"/>
          </a:p>
          <a:p>
            <a:pPr marL="0" indent="0">
              <a:buNone/>
            </a:pPr>
            <a:endParaRPr lang="de-DE" dirty="0"/>
          </a:p>
        </p:txBody>
      </p:sp>
      <p:pic>
        <p:nvPicPr>
          <p:cNvPr id="13" name="Picture 12">
            <a:extLst>
              <a:ext uri="{FF2B5EF4-FFF2-40B4-BE49-F238E27FC236}">
                <a16:creationId xmlns:a16="http://schemas.microsoft.com/office/drawing/2014/main" id="{10190144-B35D-3290-87D9-811A9F247D62}"/>
              </a:ext>
            </a:extLst>
          </p:cNvPr>
          <p:cNvPicPr>
            <a:picLocks noChangeAspect="1"/>
          </p:cNvPicPr>
          <p:nvPr/>
        </p:nvPicPr>
        <p:blipFill>
          <a:blip r:embed="rId2"/>
          <a:srcRect/>
          <a:stretch/>
        </p:blipFill>
        <p:spPr>
          <a:xfrm>
            <a:off x="1575534" y="3802236"/>
            <a:ext cx="4079999" cy="3059999"/>
          </a:xfrm>
          <a:prstGeom prst="rect">
            <a:avLst/>
          </a:prstGeom>
        </p:spPr>
      </p:pic>
      <p:pic>
        <p:nvPicPr>
          <p:cNvPr id="15" name="Picture 14">
            <a:extLst>
              <a:ext uri="{FF2B5EF4-FFF2-40B4-BE49-F238E27FC236}">
                <a16:creationId xmlns:a16="http://schemas.microsoft.com/office/drawing/2014/main" id="{70E41840-E1B3-A7CA-6D6C-90973CC766D5}"/>
              </a:ext>
            </a:extLst>
          </p:cNvPr>
          <p:cNvPicPr>
            <a:picLocks noChangeAspect="1"/>
          </p:cNvPicPr>
          <p:nvPr/>
        </p:nvPicPr>
        <p:blipFill>
          <a:blip r:embed="rId3"/>
          <a:srcRect/>
          <a:stretch/>
        </p:blipFill>
        <p:spPr>
          <a:xfrm>
            <a:off x="6354317" y="3798000"/>
            <a:ext cx="4207500" cy="3060000"/>
          </a:xfrm>
          <a:prstGeom prst="rect">
            <a:avLst/>
          </a:prstGeom>
        </p:spPr>
      </p:pic>
      <p:sp>
        <p:nvSpPr>
          <p:cNvPr id="16" name="TextBox 15">
            <a:extLst>
              <a:ext uri="{FF2B5EF4-FFF2-40B4-BE49-F238E27FC236}">
                <a16:creationId xmlns:a16="http://schemas.microsoft.com/office/drawing/2014/main" id="{A6FB5023-B577-3F52-16A1-53EE0A28921D}"/>
              </a:ext>
            </a:extLst>
          </p:cNvPr>
          <p:cNvSpPr txBox="1"/>
          <p:nvPr/>
        </p:nvSpPr>
        <p:spPr>
          <a:xfrm>
            <a:off x="1575534" y="3494459"/>
            <a:ext cx="4364182" cy="307777"/>
          </a:xfrm>
          <a:prstGeom prst="rect">
            <a:avLst/>
          </a:prstGeom>
          <a:noFill/>
        </p:spPr>
        <p:txBody>
          <a:bodyPr wrap="square" rtlCol="0">
            <a:spAutoFit/>
          </a:bodyPr>
          <a:lstStyle/>
          <a:p>
            <a:pPr algn="ctr"/>
            <a:r>
              <a:rPr lang="de-DE" sz="1400" dirty="0">
                <a:solidFill>
                  <a:schemeClr val="accent1"/>
                </a:solidFill>
              </a:rPr>
              <a:t>Mean </a:t>
            </a:r>
            <a:r>
              <a:rPr lang="de-DE" sz="1400" dirty="0" err="1">
                <a:solidFill>
                  <a:schemeClr val="accent1"/>
                </a:solidFill>
              </a:rPr>
              <a:t>performance</a:t>
            </a:r>
            <a:r>
              <a:rPr lang="de-DE" sz="1400" dirty="0">
                <a:solidFill>
                  <a:schemeClr val="accent1"/>
                </a:solidFill>
              </a:rPr>
              <a:t> </a:t>
            </a:r>
            <a:r>
              <a:rPr lang="de-DE" sz="1400" dirty="0" err="1">
                <a:solidFill>
                  <a:schemeClr val="accent1"/>
                </a:solidFill>
              </a:rPr>
              <a:t>over</a:t>
            </a:r>
            <a:r>
              <a:rPr lang="de-DE" sz="1400" dirty="0">
                <a:solidFill>
                  <a:schemeClr val="accent1"/>
                </a:solidFill>
              </a:rPr>
              <a:t> 10 </a:t>
            </a:r>
            <a:r>
              <a:rPr lang="de-DE" sz="1400" dirty="0" err="1">
                <a:solidFill>
                  <a:schemeClr val="accent1"/>
                </a:solidFill>
              </a:rPr>
              <a:t>runs</a:t>
            </a:r>
            <a:r>
              <a:rPr lang="de-DE" sz="1400" dirty="0">
                <a:solidFill>
                  <a:schemeClr val="accent1"/>
                </a:solidFill>
              </a:rPr>
              <a:t> </a:t>
            </a:r>
          </a:p>
        </p:txBody>
      </p:sp>
      <p:sp>
        <p:nvSpPr>
          <p:cNvPr id="17" name="TextBox 16">
            <a:extLst>
              <a:ext uri="{FF2B5EF4-FFF2-40B4-BE49-F238E27FC236}">
                <a16:creationId xmlns:a16="http://schemas.microsoft.com/office/drawing/2014/main" id="{3A09D03C-FF8C-C09F-94DE-42FA20365B6F}"/>
              </a:ext>
            </a:extLst>
          </p:cNvPr>
          <p:cNvSpPr txBox="1"/>
          <p:nvPr/>
        </p:nvSpPr>
        <p:spPr>
          <a:xfrm>
            <a:off x="6275976" y="3494458"/>
            <a:ext cx="4364182" cy="307777"/>
          </a:xfrm>
          <a:prstGeom prst="rect">
            <a:avLst/>
          </a:prstGeom>
          <a:noFill/>
        </p:spPr>
        <p:txBody>
          <a:bodyPr wrap="square" rtlCol="0">
            <a:spAutoFit/>
          </a:bodyPr>
          <a:lstStyle/>
          <a:p>
            <a:pPr algn="ctr"/>
            <a:r>
              <a:rPr lang="de-DE" sz="1400" dirty="0" err="1">
                <a:solidFill>
                  <a:schemeClr val="accent1"/>
                </a:solidFill>
              </a:rPr>
              <a:t>Variance</a:t>
            </a:r>
            <a:r>
              <a:rPr lang="de-DE" sz="1400" dirty="0">
                <a:solidFill>
                  <a:schemeClr val="accent1"/>
                </a:solidFill>
              </a:rPr>
              <a:t> </a:t>
            </a:r>
            <a:r>
              <a:rPr lang="de-DE" sz="1400" dirty="0" err="1">
                <a:solidFill>
                  <a:schemeClr val="accent1"/>
                </a:solidFill>
              </a:rPr>
              <a:t>of</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performance</a:t>
            </a:r>
            <a:r>
              <a:rPr lang="de-DE" sz="1400" dirty="0">
                <a:solidFill>
                  <a:schemeClr val="accent1"/>
                </a:solidFill>
              </a:rPr>
              <a:t> </a:t>
            </a:r>
            <a:r>
              <a:rPr lang="de-DE" sz="1400" dirty="0" err="1">
                <a:solidFill>
                  <a:schemeClr val="accent1"/>
                </a:solidFill>
              </a:rPr>
              <a:t>over</a:t>
            </a:r>
            <a:r>
              <a:rPr lang="de-DE" sz="1400" dirty="0">
                <a:solidFill>
                  <a:schemeClr val="accent1"/>
                </a:solidFill>
              </a:rPr>
              <a:t> 10 </a:t>
            </a:r>
            <a:r>
              <a:rPr lang="de-DE" sz="1400" dirty="0" err="1">
                <a:solidFill>
                  <a:schemeClr val="accent1"/>
                </a:solidFill>
              </a:rPr>
              <a:t>runs</a:t>
            </a:r>
            <a:r>
              <a:rPr lang="de-DE" sz="1400" dirty="0">
                <a:solidFill>
                  <a:schemeClr val="accent1"/>
                </a:solidFill>
              </a:rPr>
              <a:t> </a:t>
            </a:r>
          </a:p>
        </p:txBody>
      </p:sp>
    </p:spTree>
    <p:extLst>
      <p:ext uri="{BB962C8B-B14F-4D97-AF65-F5344CB8AC3E}">
        <p14:creationId xmlns:p14="http://schemas.microsoft.com/office/powerpoint/2010/main" val="223875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Implementation of a </a:t>
            </a:r>
            <a:r>
              <a:rPr lang="en-US" dirty="0">
                <a:latin typeface="Arial" panose="020B0604020202020204" pitchFamily="34" charset="0"/>
              </a:rPr>
              <a:t>cl</a:t>
            </a:r>
            <a:r>
              <a:rPr lang="en-US" dirty="0">
                <a:effectLst/>
                <a:latin typeface="Arial" panose="020B0604020202020204" pitchFamily="34" charset="0"/>
              </a:rPr>
              <a:t>assifier for activity recognition based on data from the phone’s sensors.</a:t>
            </a:r>
          </a:p>
          <a:p>
            <a:pPr marL="0" indent="0">
              <a:buNone/>
            </a:pPr>
            <a:r>
              <a:rPr lang="en-US" dirty="0">
                <a:effectLst/>
                <a:latin typeface="Arial" panose="020B0604020202020204" pitchFamily="34" charset="0"/>
              </a:rPr>
              <a:t>The algorithm should be able to accurately discriminate between three activities: standing still, walking, and running.</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An infinite HMM with three underlying states can solve this problem. </a:t>
            </a:r>
            <a:endParaRPr lang="en-US" dirty="0"/>
          </a:p>
          <a:p>
            <a:endParaRPr lang="en-US" dirty="0"/>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038A79B6-DF17-B519-56D1-EE5926B111FB}"/>
              </a:ext>
            </a:extLst>
          </p:cNvPr>
          <p:cNvSpPr>
            <a:spLocks noGrp="1"/>
          </p:cNvSpPr>
          <p:nvPr>
            <p:ph idx="1"/>
          </p:nvPr>
        </p:nvSpPr>
        <p:spPr>
          <a:xfrm>
            <a:off x="600075" y="1872344"/>
            <a:ext cx="10990263" cy="4453808"/>
          </a:xfrm>
        </p:spPr>
        <p:txBody>
          <a:bodyPr/>
          <a:lstStyle/>
          <a:p>
            <a:pPr marL="0" indent="0" algn="l" rtl="0" eaLnBrk="1" latinLnBrk="0" hangingPunct="1">
              <a:lnSpc>
                <a:spcPct val="90000"/>
              </a:lnSpc>
              <a:spcBef>
                <a:spcPts val="1000"/>
              </a:spcBef>
              <a:spcAft>
                <a:spcPts val="0"/>
              </a:spcAft>
              <a:buNone/>
            </a:pPr>
            <a:r>
              <a:rPr lang="en-US" dirty="0">
                <a:effectLst/>
              </a:rPr>
              <a:t>Sequence of column vectors of length three captured by phone’s app while performing the activities.</a:t>
            </a:r>
          </a:p>
          <a:p>
            <a:pPr marL="0" indent="0" algn="l" rtl="0" eaLnBrk="1" latinLnBrk="0" hangingPunct="1">
              <a:lnSpc>
                <a:spcPct val="90000"/>
              </a:lnSpc>
              <a:spcBef>
                <a:spcPts val="1000"/>
              </a:spcBef>
              <a:spcAft>
                <a:spcPts val="0"/>
              </a:spcAft>
              <a:buNone/>
            </a:pPr>
            <a:endParaRPr lang="en-US" dirty="0">
              <a:effectLst/>
            </a:endParaRPr>
          </a:p>
          <a:p>
            <a:pPr marL="0" indent="0">
              <a:buNone/>
            </a:pPr>
            <a:r>
              <a:rPr lang="en-GB" sz="2000" kern="1200" dirty="0">
                <a:solidFill>
                  <a:srgbClr val="00356D"/>
                </a:solidFill>
                <a:effectLst/>
                <a:latin typeface="Arial" panose="020B0604020202020204" pitchFamily="34" charset="0"/>
                <a:ea typeface="+mn-ea"/>
                <a:cs typeface="+mn-cs"/>
              </a:rPr>
              <a:t>Training: </a:t>
            </a:r>
            <a:endParaRPr lang="de-DE" dirty="0">
              <a:effectLst/>
            </a:endParaRPr>
          </a:p>
          <a:p>
            <a:r>
              <a:rPr lang="de-DE" dirty="0" err="1">
                <a:effectLst/>
              </a:rPr>
              <a:t>One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r>
              <a:rPr lang="en-GB" sz="2000" kern="1200" dirty="0">
                <a:solidFill>
                  <a:srgbClr val="00356D"/>
                </a:solidFill>
                <a:effectLst/>
                <a:latin typeface="Arial" panose="020B0604020202020204" pitchFamily="34" charset="0"/>
                <a:ea typeface="+mn-ea"/>
                <a:cs typeface="+mn-cs"/>
              </a:rPr>
              <a:t>Testing: </a:t>
            </a:r>
            <a:endParaRPr lang="de-DE" dirty="0">
              <a:effectLst/>
            </a:endParaRPr>
          </a:p>
          <a:p>
            <a:r>
              <a:rPr lang="de-DE" dirty="0" err="1">
                <a:effectLst/>
              </a:rPr>
              <a:t>Three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66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Hidden Markov Model: </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effectLst/>
                              <a:latin typeface="Cambria Math" panose="02040503050406030204" pitchFamily="18" charset="0"/>
                            </a:rPr>
                          </m:ctrlPr>
                        </m:dPr>
                        <m:e>
                          <m:d>
                            <m:dPr>
                              <m:begChr m:val="{"/>
                              <m:endChr m:val="}"/>
                              <m:ctrlPr>
                                <a:rPr lang="de-DE" i="1" smtClean="0">
                                  <a:effectLst/>
                                  <a:latin typeface="Cambria Math" panose="02040503050406030204" pitchFamily="18" charset="0"/>
                                </a:rPr>
                              </m:ctrlPr>
                            </m:dPr>
                            <m:e>
                              <m:r>
                                <a:rPr lang="de-DE" b="0" i="1" smtClean="0">
                                  <a:effectLst/>
                                  <a:latin typeface="Cambria Math" panose="02040503050406030204" pitchFamily="18" charset="0"/>
                                </a:rPr>
                                <m:t>𝑞</m:t>
                              </m:r>
                              <m:r>
                                <a:rPr lang="de-DE" b="0" i="1" smtClean="0">
                                  <a:effectLst/>
                                  <a:latin typeface="Cambria Math" panose="02040503050406030204" pitchFamily="18" charset="0"/>
                                </a:rPr>
                                <m:t>, </m:t>
                              </m:r>
                              <m:r>
                                <a:rPr lang="de-DE" b="0" i="1" smtClean="0">
                                  <a:effectLst/>
                                  <a:latin typeface="Cambria Math" panose="02040503050406030204" pitchFamily="18" charset="0"/>
                                </a:rPr>
                                <m:t>𝐴</m:t>
                              </m:r>
                            </m:e>
                          </m:d>
                          <m:r>
                            <a:rPr lang="de-DE" b="0" i="1" smtClean="0">
                              <a:effectLst/>
                              <a:latin typeface="Cambria Math" panose="02040503050406030204" pitchFamily="18" charset="0"/>
                            </a:rPr>
                            <m:t>, </m:t>
                          </m:r>
                          <m:r>
                            <a:rPr lang="de-DE" b="0" i="1" smtClean="0">
                              <a:effectLst/>
                              <a:latin typeface="Cambria Math" panose="02040503050406030204" pitchFamily="18" charset="0"/>
                            </a:rPr>
                            <m:t>𝐵</m:t>
                          </m:r>
                        </m:e>
                      </m:d>
                    </m:oMath>
                  </m:oMathPara>
                </a14:m>
                <a:endParaRPr lang="de-DE" dirty="0">
                  <a:effectLst/>
                </a:endParaRPr>
              </a:p>
              <a:p>
                <a:pPr marL="0" indent="0">
                  <a:buNone/>
                </a:pPr>
                <a:endParaRPr lang="de-DE" dirty="0"/>
              </a:p>
              <a:p>
                <a:pPr marL="0" indent="0">
                  <a:buNone/>
                </a:pPr>
                <a:r>
                  <a:rPr lang="de-DE" dirty="0" err="1"/>
                  <a:t>with</a:t>
                </a:r>
                <a:r>
                  <a:rPr lang="de-DE" dirty="0"/>
                  <a:t> </a:t>
                </a:r>
                <a:r>
                  <a:rPr lang="de-DE" dirty="0" err="1"/>
                  <a:t>three</a:t>
                </a:r>
                <a:r>
                  <a:rPr lang="de-DE" dirty="0"/>
                  <a:t> </a:t>
                </a:r>
                <a:r>
                  <a:rPr lang="de-DE" dirty="0" err="1"/>
                  <a:t>stages</a:t>
                </a:r>
                <a:r>
                  <a:rPr lang="de-DE" dirty="0"/>
                  <a:t>: S0 </a:t>
                </a:r>
                <a:r>
                  <a:rPr lang="de-DE" dirty="0" err="1"/>
                  <a:t>standing</a:t>
                </a:r>
                <a:r>
                  <a:rPr lang="de-DE" dirty="0"/>
                  <a:t>, S1 </a:t>
                </a:r>
                <a:r>
                  <a:rPr lang="de-DE" dirty="0" err="1"/>
                  <a:t>walking</a:t>
                </a:r>
                <a:r>
                  <a:rPr lang="de-DE" dirty="0"/>
                  <a:t>, S2 </a:t>
                </a:r>
                <a:r>
                  <a:rPr lang="de-DE" dirty="0" err="1"/>
                  <a:t>running</a:t>
                </a:r>
                <a:r>
                  <a:rPr lang="de-DE" dirty="0"/>
                  <a:t>. </a:t>
                </a:r>
                <a:r>
                  <a:rPr lang="de-DE" dirty="0" err="1"/>
                  <a:t>Since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exit</a:t>
                </a:r>
                <a:r>
                  <a:rPr lang="de-DE" dirty="0"/>
                  <a:t> </a:t>
                </a:r>
                <a:r>
                  <a:rPr lang="de-DE" dirty="0" err="1"/>
                  <a:t>state</a:t>
                </a:r>
                <a:r>
                  <a:rPr lang="de-DE" dirty="0"/>
                  <a:t>, </a:t>
                </a:r>
                <a:r>
                  <a:rPr lang="de-DE" dirty="0" err="1"/>
                  <a:t>it</a:t>
                </a:r>
                <a:r>
                  <a:rPr lang="de-DE" dirty="0"/>
                  <a:t> </a:t>
                </a:r>
                <a:r>
                  <a:rPr lang="de-DE" dirty="0" err="1"/>
                  <a:t>is</a:t>
                </a:r>
                <a:r>
                  <a:rPr lang="de-DE" dirty="0"/>
                  <a:t> an infinite HMM.</a:t>
                </a:r>
              </a:p>
              <a:p>
                <a:pPr marL="0" indent="0">
                  <a:buNone/>
                </a:pPr>
                <a:endParaRPr lang="de-DE" dirty="0">
                  <a:effectLst/>
                </a:endParaRPr>
              </a:p>
              <a:p>
                <a:pPr marL="0" indent="0">
                  <a:buNone/>
                </a:pPr>
                <a:r>
                  <a:rPr lang="de-DE" dirty="0" err="1"/>
                  <a:t>It</a:t>
                </a:r>
                <a:r>
                  <a:rPr lang="de-DE" dirty="0"/>
                  <a:t> </a:t>
                </a:r>
                <a:r>
                  <a:rPr lang="de-DE" dirty="0" err="1"/>
                  <a:t>can</a:t>
                </a:r>
                <a:r>
                  <a:rPr lang="de-DE" dirty="0"/>
                  <a:t> </a:t>
                </a:r>
                <a:r>
                  <a:rPr lang="de-DE" dirty="0" err="1"/>
                  <a:t>be</a:t>
                </a:r>
                <a:r>
                  <a:rPr lang="de-DE" dirty="0"/>
                  <a:t> </a:t>
                </a:r>
                <a:r>
                  <a:rPr lang="de-DE" dirty="0" err="1"/>
                  <a:t>trained</a:t>
                </a:r>
                <a:r>
                  <a:rPr lang="de-DE" dirty="0"/>
                  <a:t> </a:t>
                </a:r>
                <a:r>
                  <a:rPr lang="de-DE" dirty="0" err="1"/>
                  <a:t>using</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as</a:t>
                </a:r>
                <a:r>
                  <a:rPr lang="de-DE" dirty="0"/>
                  <a:t> </a:t>
                </a:r>
                <a:r>
                  <a:rPr lang="de-DE" dirty="0" err="1"/>
                  <a:t>input</a:t>
                </a:r>
                <a:r>
                  <a:rPr lang="de-DE" dirty="0"/>
                  <a:t> </a:t>
                </a:r>
                <a:r>
                  <a:rPr lang="de-DE" dirty="0" err="1"/>
                  <a:t>for</a:t>
                </a:r>
                <a:r>
                  <a:rPr lang="de-DE" dirty="0"/>
                  <a:t> </a:t>
                </a:r>
                <a:r>
                  <a:rPr lang="de-DE" dirty="0" err="1"/>
                  <a:t>the</a:t>
                </a:r>
                <a:r>
                  <a:rPr lang="de-DE" dirty="0"/>
                  <a:t> </a:t>
                </a:r>
                <a:r>
                  <a:rPr lang="de-DE" b="1" dirty="0"/>
                  <a:t>Baum-Welch-</a:t>
                </a:r>
                <a:r>
                  <a:rPr lang="de-DE" b="1" dirty="0" err="1"/>
                  <a:t>Algorithm</a:t>
                </a:r>
                <a:r>
                  <a:rPr lang="de-DE" dirty="0"/>
                  <a:t>, </a:t>
                </a:r>
                <a:r>
                  <a:rPr lang="de-DE" dirty="0" err="1"/>
                  <a:t>which</a:t>
                </a:r>
                <a:r>
                  <a:rPr lang="de-DE" dirty="0"/>
                  <a:t> </a:t>
                </a:r>
                <a:r>
                  <a:rPr lang="de-DE" dirty="0" err="1"/>
                  <a:t>works</a:t>
                </a:r>
                <a:r>
                  <a:rPr lang="de-DE" dirty="0"/>
                  <a:t> </a:t>
                </a:r>
                <a:r>
                  <a:rPr lang="de-DE" dirty="0" err="1"/>
                  <a:t>with</a:t>
                </a:r>
                <a:r>
                  <a:rPr lang="de-DE" dirty="0"/>
                  <a:t> variables </a:t>
                </a:r>
                <a:r>
                  <a:rPr lang="de-DE" dirty="0" err="1"/>
                  <a:t>of</a:t>
                </a:r>
                <a:r>
                  <a:rPr lang="de-DE" dirty="0"/>
                  <a:t> </a:t>
                </a:r>
                <a:r>
                  <a:rPr lang="de-DE" dirty="0" err="1"/>
                  <a:t>the</a:t>
                </a:r>
                <a:r>
                  <a:rPr lang="de-DE" dirty="0"/>
                  <a:t> </a:t>
                </a:r>
                <a:r>
                  <a:rPr lang="de-DE" b="1" dirty="0"/>
                  <a:t>Forward- and </a:t>
                </a:r>
                <a:r>
                  <a:rPr lang="de-DE" b="1" dirty="0" err="1"/>
                  <a:t>Backward-Algorithms</a:t>
                </a:r>
                <a:r>
                  <a:rPr lang="de-DE" dirty="0"/>
                  <a:t>.</a:t>
                </a:r>
                <a:r>
                  <a:rPr lang="de-DE" b="1" dirty="0"/>
                  <a:t> </a:t>
                </a:r>
                <a:r>
                  <a:rPr lang="de-DE" dirty="0"/>
                  <a:t>After </a:t>
                </a:r>
                <a:r>
                  <a:rPr lang="de-DE" dirty="0" err="1"/>
                  <a:t>the</a:t>
                </a:r>
                <a:r>
                  <a:rPr lang="de-DE" dirty="0"/>
                  <a:t> </a:t>
                </a:r>
                <a:r>
                  <a:rPr lang="de-DE" dirty="0" err="1"/>
                  <a:t>model</a:t>
                </a:r>
                <a:r>
                  <a:rPr lang="de-DE" dirty="0"/>
                  <a:t> </a:t>
                </a:r>
                <a:r>
                  <a:rPr lang="de-DE" dirty="0" err="1"/>
                  <a:t>is</a:t>
                </a:r>
                <a:r>
                  <a:rPr lang="de-DE" dirty="0"/>
                  <a:t> </a:t>
                </a:r>
                <a:r>
                  <a:rPr lang="de-DE" dirty="0" err="1"/>
                  <a:t>formed</a:t>
                </a:r>
                <a:r>
                  <a:rPr lang="de-DE" dirty="0"/>
                  <a:t>, </a:t>
                </a:r>
                <a:r>
                  <a:rPr lang="de-DE" dirty="0" err="1"/>
                  <a:t>the</a:t>
                </a:r>
                <a:r>
                  <a:rPr lang="de-DE" dirty="0"/>
                  <a:t> </a:t>
                </a:r>
                <a:r>
                  <a:rPr lang="de-DE" dirty="0" err="1"/>
                  <a:t>underlying</a:t>
                </a:r>
                <a:r>
                  <a:rPr lang="de-DE" dirty="0"/>
                  <a:t> </a:t>
                </a:r>
                <a:r>
                  <a:rPr lang="de-DE" dirty="0" err="1"/>
                  <a:t>states</a:t>
                </a:r>
                <a:r>
                  <a:rPr lang="de-DE" dirty="0"/>
                  <a:t> </a:t>
                </a:r>
                <a:r>
                  <a:rPr lang="de-DE" dirty="0" err="1"/>
                  <a:t>of</a:t>
                </a:r>
                <a:r>
                  <a:rPr lang="de-DE" dirty="0"/>
                  <a:t> </a:t>
                </a:r>
                <a:r>
                  <a:rPr lang="de-DE" dirty="0" err="1"/>
                  <a:t>new</a:t>
                </a:r>
                <a:r>
                  <a:rPr lang="de-DE" dirty="0"/>
                  <a:t> </a:t>
                </a:r>
                <a:r>
                  <a:rPr lang="de-DE" dirty="0" err="1"/>
                  <a:t>sequences</a:t>
                </a:r>
                <a:r>
                  <a:rPr lang="de-DE" dirty="0"/>
                  <a:t> </a:t>
                </a:r>
                <a:r>
                  <a:rPr lang="de-DE" dirty="0" err="1"/>
                  <a:t>can</a:t>
                </a:r>
                <a:r>
                  <a:rPr lang="de-DE" dirty="0"/>
                  <a:t> </a:t>
                </a:r>
                <a:r>
                  <a:rPr lang="de-DE" dirty="0" err="1"/>
                  <a:t>be</a:t>
                </a:r>
                <a:r>
                  <a:rPr lang="de-DE" dirty="0"/>
                  <a:t> </a:t>
                </a:r>
                <a:r>
                  <a:rPr lang="de-DE" dirty="0" err="1"/>
                  <a:t>classified</a:t>
                </a:r>
                <a:r>
                  <a:rPr lang="de-DE" dirty="0"/>
                  <a:t> </a:t>
                </a:r>
                <a:r>
                  <a:rPr lang="de-DE" dirty="0" err="1"/>
                  <a:t>using</a:t>
                </a:r>
                <a:r>
                  <a:rPr lang="de-DE" dirty="0"/>
                  <a:t> </a:t>
                </a:r>
                <a:r>
                  <a:rPr lang="de-DE" dirty="0" err="1"/>
                  <a:t>the</a:t>
                </a:r>
                <a:r>
                  <a:rPr lang="de-DE" dirty="0"/>
                  <a:t> </a:t>
                </a:r>
                <a:r>
                  <a:rPr lang="de-DE" b="1" dirty="0" err="1"/>
                  <a:t>Viterbi-Algorithm</a:t>
                </a:r>
                <a:r>
                  <a:rPr lang="de-DE" dirty="0"/>
                  <a:t>.</a:t>
                </a:r>
                <a:endParaRPr lang="de-DE" dirty="0">
                  <a:effectLst/>
                </a:endParaRPr>
              </a:p>
            </p:txBody>
          </p:sp>
        </mc:Choice>
        <mc:Fallback>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281643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Baum-Welch-Algorithm:</a:t>
            </a:r>
          </a:p>
          <a:p>
            <a:pPr marL="0" indent="0">
              <a:buNone/>
            </a:pPr>
            <a:r>
              <a:rPr lang="en-GB" dirty="0">
                <a:latin typeface="Arial" panose="020B0604020202020204" pitchFamily="34" charset="0"/>
              </a:rPr>
              <a:t>The algorithm converges only to local maxima, not global ones. Therefore, the values for the initialization can improve/ decrease the performance.</a:t>
            </a:r>
          </a:p>
          <a:p>
            <a:r>
              <a:rPr lang="en-GB" dirty="0">
                <a:latin typeface="Arial" panose="020B0604020202020204" pitchFamily="34" charset="0"/>
              </a:rPr>
              <a:t>The probability for a sequence to start with any of the states is equal → q is initialized with 1/3 for each state</a:t>
            </a:r>
          </a:p>
          <a:p>
            <a:r>
              <a:rPr lang="en-GB" dirty="0">
                <a:latin typeface="Arial" panose="020B0604020202020204" pitchFamily="34" charset="0"/>
              </a:rPr>
              <a:t>The probability to stay in the current state is bigger than to switch one of the other two states. We can assume that the A matrix will have high values in the diagonal.</a:t>
            </a:r>
          </a:p>
          <a:p>
            <a:r>
              <a:rPr lang="en-GB" dirty="0">
                <a:latin typeface="Arial" panose="020B0604020202020204" pitchFamily="34" charset="0"/>
              </a:rPr>
              <a:t>The output distributions can be assumed to be normal distributed with different means and covariance matrices.</a:t>
            </a:r>
            <a:endParaRPr lang="en-GB" sz="2000" kern="1200" dirty="0">
              <a:solidFill>
                <a:srgbClr val="00356D"/>
              </a:solidFill>
              <a:effectLst/>
              <a:latin typeface="Arial" panose="020B0604020202020204" pitchFamily="34" charset="0"/>
              <a:ea typeface="+mn-ea"/>
              <a:cs typeface="+mn-cs"/>
            </a:endParaRPr>
          </a:p>
          <a:p>
            <a:pPr marL="0" indent="0">
              <a:buNone/>
            </a:pPr>
            <a:endParaRPr lang="de-DE" dirty="0">
              <a:effectLst/>
            </a:endParaRPr>
          </a:p>
        </p:txBody>
      </p:sp>
    </p:spTree>
    <p:extLst>
      <p:ext uri="{BB962C8B-B14F-4D97-AF65-F5344CB8AC3E}">
        <p14:creationId xmlns:p14="http://schemas.microsoft.com/office/powerpoint/2010/main" val="2540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r>
                  <a:rPr lang="en-GB" sz="2000" kern="1200" dirty="0">
                    <a:effectLst/>
                    <a:latin typeface="Arial" panose="020B0604020202020204" pitchFamily="34" charset="0"/>
                    <a:ea typeface="+mn-ea"/>
                    <a:cs typeface="+mn-cs"/>
                  </a:rPr>
                  <a:t>The means and covariance matrices of training sequences, in which onl</a:t>
                </a:r>
                <a:r>
                  <a:rPr lang="en-GB" dirty="0">
                    <a:latin typeface="Arial" panose="020B0604020202020204" pitchFamily="34" charset="0"/>
                  </a:rPr>
                  <a:t>y one activity was performed, were used as initialization values for the output distributions.</a:t>
                </a:r>
              </a:p>
              <a:p>
                <a:pPr marL="0" indent="0">
                  <a:buNone/>
                </a:pPr>
                <a:endParaRPr lang="en-GB" sz="2000" kern="1200" dirty="0">
                  <a:effectLst/>
                  <a:latin typeface="Arial" panose="020B0604020202020204" pitchFamily="34" charset="0"/>
                  <a:ea typeface="+mn-ea"/>
                  <a:cs typeface="+mn-cs"/>
                </a:endParaRPr>
              </a:p>
              <a:p>
                <a:pPr marL="0" indent="0">
                  <a:buNone/>
                </a:pPr>
                <a:r>
                  <a:rPr lang="en-GB" dirty="0">
                    <a:latin typeface="Arial" panose="020B0604020202020204" pitchFamily="34" charset="0"/>
                  </a:rPr>
                  <a:t>The initialization of the model was:</a:t>
                </a:r>
              </a:p>
              <a:p>
                <a:pPr marL="0" indent="0">
                  <a:buNone/>
                </a:pPr>
                <a:endParaRPr lang="en-GB"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solidFill>
                                <a:schemeClr val="tx1"/>
                              </a:solidFill>
                              <a:effectLst/>
                              <a:latin typeface="Cambria Math" panose="02040503050406030204" pitchFamily="18" charset="0"/>
                            </a:rPr>
                          </m:ctrlPr>
                        </m:dPr>
                        <m:e>
                          <m:d>
                            <m:dPr>
                              <m:begChr m:val="{"/>
                              <m:endChr m:val="}"/>
                              <m:ctrlPr>
                                <a:rPr lang="de-DE" i="1" smtClean="0">
                                  <a:solidFill>
                                    <a:schemeClr val="tx1"/>
                                  </a:solidFill>
                                  <a:effectLst/>
                                  <a:latin typeface="Cambria Math" panose="02040503050406030204" pitchFamily="18" charset="0"/>
                                </a:rPr>
                              </m:ctrlPr>
                            </m:dPr>
                            <m:e>
                              <m:r>
                                <a:rPr lang="de-DE" b="0" i="1" smtClean="0">
                                  <a:solidFill>
                                    <a:schemeClr val="tx1"/>
                                  </a:solidFill>
                                  <a:effectLst/>
                                  <a:latin typeface="Cambria Math" panose="02040503050406030204" pitchFamily="18" charset="0"/>
                                </a:rPr>
                                <m:t>𝑞</m:t>
                              </m:r>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𝐴</m:t>
                              </m:r>
                            </m:e>
                          </m:d>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𝐵</m:t>
                          </m:r>
                        </m:e>
                      </m:d>
                      <m:r>
                        <a:rPr lang="de-DE" b="0" i="1" smtClean="0">
                          <a:solidFill>
                            <a:schemeClr val="tx1"/>
                          </a:solidFill>
                          <a:effectLst/>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d>
                            <m:dPr>
                              <m:begChr m:val="{"/>
                              <m:endChr m:val="}"/>
                              <m:ctrlPr>
                                <a:rPr lang="de-DE" i="1">
                                  <a:solidFill>
                                    <a:schemeClr val="tx1"/>
                                  </a:solidFill>
                                  <a:latin typeface="Cambria Math" panose="02040503050406030204" pitchFamily="18" charset="0"/>
                                </a:rPr>
                              </m:ctrlPr>
                            </m:dPr>
                            <m:e>
                              <m:d>
                                <m:dPr>
                                  <m:ctrlPr>
                                    <a:rPr lang="de-DE" i="1">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qArr>
                                </m:e>
                              </m:d>
                              <m:r>
                                <a:rPr lang="de-DE" b="0" i="1" smtClean="0">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m>
                                    <m:mPr>
                                      <m:mcs>
                                        <m:mc>
                                          <m:mcPr>
                                            <m:count m:val="3"/>
                                            <m:mcJc m:val="center"/>
                                          </m:mcPr>
                                        </m:mc>
                                      </m:mcs>
                                      <m:ctrlPr>
                                        <a:rPr lang="de-DE" i="1" smtClean="0">
                                          <a:solidFill>
                                            <a:schemeClr val="tx1"/>
                                          </a:solidFill>
                                          <a:latin typeface="Cambria Math" panose="02040503050406030204" pitchFamily="18" charset="0"/>
                                        </a:rPr>
                                      </m:ctrlPr>
                                    </m:mPr>
                                    <m:mr>
                                      <m:e>
                                        <m:r>
                                          <m:rPr>
                                            <m:brk m:alnAt="7"/>
                                          </m:rP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mr>
                                  </m:m>
                                </m:e>
                              </m:d>
                              <m:r>
                                <a:rPr lang="de-DE" i="1">
                                  <a:solidFill>
                                    <a:schemeClr val="tx1"/>
                                  </a:solidFill>
                                  <a:latin typeface="Cambria Math" panose="02040503050406030204" pitchFamily="18" charset="0"/>
                                </a:rPr>
                                <m:t> </m:t>
                              </m:r>
                            </m:e>
                          </m:d>
                          <m:r>
                            <a:rPr lang="de-DE" i="1">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r>
                                    <a:rPr lang="de-DE" i="1" smtClean="0">
                                      <a:solidFill>
                                        <a:schemeClr val="tx1"/>
                                      </a:solidFill>
                                      <a:latin typeface="Cambria Math" panose="02040503050406030204" pitchFamily="18" charset="0"/>
                                    </a:rPr>
                                    <m:t>𝒩</m:t>
                                  </m:r>
                                  <m:d>
                                    <m:dPr>
                                      <m:ctrlPr>
                                        <a:rPr lang="de-DE" i="1" smtClean="0">
                                          <a:solidFill>
                                            <a:schemeClr val="tx1"/>
                                          </a:solidFill>
                                          <a:latin typeface="Cambria Math" panose="02040503050406030204" pitchFamily="18" charset="0"/>
                                        </a:rPr>
                                      </m:ctrlPr>
                                    </m:dPr>
                                    <m:e>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rPr>
                                            <m:t>𝑥</m:t>
                                          </m:r>
                                        </m:sub>
                                      </m:sSub>
                                      <m:r>
                                        <a:rPr lang="de-DE" b="0" i="1" smtClean="0">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𝑥</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𝑦</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𝑦</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𝑧</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𝑧</m:t>
                                          </m:r>
                                        </m:sub>
                                      </m:sSub>
                                    </m:e>
                                  </m:d>
                                </m:e>
                              </m:eqArr>
                            </m:e>
                          </m:d>
                        </m:e>
                      </m:d>
                    </m:oMath>
                  </m:oMathPara>
                </a14:m>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r>
                  <a:rPr lang="en-GB" sz="2000" kern="1200" dirty="0">
                    <a:effectLst/>
                    <a:latin typeface="Arial" panose="020B0604020202020204" pitchFamily="34" charset="0"/>
                    <a:ea typeface="+mn-ea"/>
                    <a:cs typeface="+mn-cs"/>
                  </a:rPr>
                  <a:t> </a:t>
                </a:r>
                <a:endParaRPr lang="de-DE" dirty="0">
                  <a:effectLst/>
                </a:endParaRPr>
              </a:p>
            </p:txBody>
          </p:sp>
        </mc:Choice>
        <mc:Fallback>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3214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de-DE" dirty="0" err="1"/>
              <a:t>Since</a:t>
            </a:r>
            <a:r>
              <a:rPr lang="de-DE" dirty="0"/>
              <a:t> </a:t>
            </a:r>
            <a:r>
              <a:rPr lang="de-DE" dirty="0" err="1"/>
              <a:t>the</a:t>
            </a:r>
            <a:r>
              <a:rPr lang="de-DE" dirty="0"/>
              <a:t> Baum-Welch-</a:t>
            </a:r>
            <a:r>
              <a:rPr lang="de-DE" dirty="0" err="1"/>
              <a:t>Algorithm</a:t>
            </a:r>
            <a:r>
              <a:rPr lang="de-DE" dirty="0"/>
              <a:t> </a:t>
            </a:r>
            <a:r>
              <a:rPr lang="de-DE" dirty="0" err="1"/>
              <a:t>is</a:t>
            </a:r>
            <a:r>
              <a:rPr lang="de-DE" dirty="0"/>
              <a:t> </a:t>
            </a:r>
            <a:r>
              <a:rPr lang="de-DE" dirty="0" err="1"/>
              <a:t>quite</a:t>
            </a:r>
            <a:r>
              <a:rPr lang="de-DE" dirty="0"/>
              <a:t> </a:t>
            </a:r>
            <a:r>
              <a:rPr lang="de-DE" dirty="0" err="1"/>
              <a:t>effective</a:t>
            </a:r>
            <a:r>
              <a:rPr lang="de-DE" dirty="0"/>
              <a:t>, </a:t>
            </a:r>
            <a:r>
              <a:rPr lang="de-DE" dirty="0" err="1"/>
              <a:t>it</a:t>
            </a:r>
            <a:r>
              <a:rPr lang="de-DE" dirty="0"/>
              <a:t> </a:t>
            </a:r>
            <a:r>
              <a:rPr lang="de-DE" dirty="0" err="1"/>
              <a:t>usually</a:t>
            </a:r>
            <a:r>
              <a:rPr lang="de-DE" dirty="0"/>
              <a:t> </a:t>
            </a:r>
            <a:r>
              <a:rPr lang="de-DE" dirty="0" err="1"/>
              <a:t>converges</a:t>
            </a:r>
            <a:r>
              <a:rPr lang="de-DE" dirty="0"/>
              <a:t> after 5 </a:t>
            </a:r>
            <a:r>
              <a:rPr lang="de-DE" dirty="0" err="1"/>
              <a:t>till</a:t>
            </a:r>
            <a:r>
              <a:rPr lang="de-DE" dirty="0"/>
              <a:t> 10 </a:t>
            </a:r>
            <a:r>
              <a:rPr lang="de-DE" dirty="0" err="1"/>
              <a:t>iterations</a:t>
            </a:r>
            <a:r>
              <a:rPr lang="de-DE" dirty="0"/>
              <a:t>. The </a:t>
            </a:r>
            <a:r>
              <a:rPr lang="de-DE" dirty="0" err="1"/>
              <a:t>model</a:t>
            </a:r>
            <a:r>
              <a:rPr lang="de-DE" dirty="0"/>
              <a:t> was </a:t>
            </a:r>
            <a:r>
              <a:rPr lang="de-DE" dirty="0" err="1"/>
              <a:t>trained</a:t>
            </a:r>
            <a:r>
              <a:rPr lang="de-DE" dirty="0"/>
              <a:t> </a:t>
            </a:r>
            <a:r>
              <a:rPr lang="de-DE" dirty="0" err="1"/>
              <a:t>with</a:t>
            </a:r>
            <a:r>
              <a:rPr lang="de-DE" dirty="0"/>
              <a:t> 5 </a:t>
            </a:r>
            <a:r>
              <a:rPr lang="de-DE" dirty="0" err="1"/>
              <a:t>iterations</a:t>
            </a:r>
            <a:r>
              <a:rPr lang="de-DE"/>
              <a:t>.</a:t>
            </a:r>
            <a:endParaRPr lang="de-DE" dirty="0"/>
          </a:p>
        </p:txBody>
      </p:sp>
    </p:spTree>
    <p:extLst>
      <p:ext uri="{BB962C8B-B14F-4D97-AF65-F5344CB8AC3E}">
        <p14:creationId xmlns:p14="http://schemas.microsoft.com/office/powerpoint/2010/main" val="24100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3</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de-DE" dirty="0"/>
              <a:t>C</a:t>
            </a:r>
            <a:r>
              <a:rPr lang="en-US" dirty="0" err="1"/>
              <a:t>alculate</a:t>
            </a:r>
            <a:r>
              <a:rPr lang="en-US" dirty="0"/>
              <a:t> the expected information gain corresponding to each of </a:t>
            </a:r>
            <a:r>
              <a:rPr lang="de-DE" dirty="0" err="1"/>
              <a:t>the</a:t>
            </a:r>
            <a:r>
              <a:rPr lang="de-DE" dirty="0"/>
              <a:t> </a:t>
            </a:r>
            <a:r>
              <a:rPr lang="de-DE" dirty="0" err="1"/>
              <a:t>six</a:t>
            </a:r>
            <a:r>
              <a:rPr lang="de-DE" dirty="0"/>
              <a:t> </a:t>
            </a:r>
            <a:r>
              <a:rPr lang="de-DE" dirty="0" err="1"/>
              <a:t>attributes</a:t>
            </a:r>
            <a:endParaRPr lang="de-DE" dirty="0"/>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a:t>
            </a:r>
          </a:p>
          <a:p>
            <a:pPr marL="0" indent="0" algn="l" rtl="0" eaLnBrk="1" latinLnBrk="0" hangingPunct="1">
              <a:lnSpc>
                <a:spcPct val="90000"/>
              </a:lnSpc>
              <a:spcBef>
                <a:spcPts val="1000"/>
              </a:spcBef>
              <a:spcAft>
                <a:spcPts val="0"/>
              </a:spcAft>
              <a:buNone/>
            </a:pPr>
            <a:endParaRPr lang="en-GB" dirty="0">
              <a:solidFill>
                <a:srgbClr val="00356D"/>
              </a:solidFill>
              <a:latin typeface="Arial" panose="020B0604020202020204" pitchFamily="34" charset="0"/>
            </a:endParaRPr>
          </a:p>
          <a:p>
            <a:pPr marL="0" indent="0" algn="l" rtl="0" eaLnBrk="1" latinLnBrk="0" hangingPunct="1">
              <a:lnSpc>
                <a:spcPct val="90000"/>
              </a:lnSpc>
              <a:spcBef>
                <a:spcPts val="1000"/>
              </a:spcBef>
              <a:spcAft>
                <a:spcPts val="0"/>
              </a:spcAft>
              <a:buNone/>
            </a:pPr>
            <a:endParaRPr lang="en-GB" sz="2000" kern="1200" dirty="0">
              <a:solidFill>
                <a:srgbClr val="00356D"/>
              </a:solidFill>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dirty="0">
              <a:solidFill>
                <a:srgbClr val="00356D"/>
              </a:solidFill>
              <a:latin typeface="Arial" panose="020B0604020202020204" pitchFamily="34" charset="0"/>
            </a:endParaRPr>
          </a:p>
          <a:p>
            <a:pPr marL="0" indent="0" algn="l" rtl="0" eaLnBrk="1" latinLnBrk="0" hangingPunct="1">
              <a:lnSpc>
                <a:spcPct val="90000"/>
              </a:lnSpc>
              <a:spcBef>
                <a:spcPts val="1000"/>
              </a:spcBef>
              <a:spcAft>
                <a:spcPts val="0"/>
              </a:spcAft>
              <a:buNone/>
            </a:pPr>
            <a:endParaRPr lang="en-GB" sz="2000" kern="1200" dirty="0">
              <a:solidFill>
                <a:srgbClr val="00356D"/>
              </a:solidFill>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dirty="0">
              <a:solidFill>
                <a:srgbClr val="00356D"/>
              </a:solidFill>
              <a:latin typeface="Arial" panose="020B0604020202020204" pitchFamily="34" charset="0"/>
            </a:endParaRPr>
          </a:p>
          <a:p>
            <a:pPr marL="0" indent="0">
              <a:buNone/>
            </a:pPr>
            <a:r>
              <a:rPr lang="de-DE" dirty="0" err="1"/>
              <a:t>For</a:t>
            </a:r>
            <a:r>
              <a:rPr lang="de-DE" dirty="0"/>
              <a:t> all </a:t>
            </a:r>
            <a:r>
              <a:rPr lang="de-DE" dirty="0" err="1"/>
              <a:t>three</a:t>
            </a:r>
            <a:r>
              <a:rPr lang="de-DE" dirty="0"/>
              <a:t> </a:t>
            </a:r>
            <a:r>
              <a:rPr lang="de-DE" dirty="0" err="1"/>
              <a:t>datasets</a:t>
            </a:r>
            <a:r>
              <a:rPr lang="de-DE" dirty="0"/>
              <a:t> </a:t>
            </a:r>
            <a:r>
              <a:rPr lang="de-DE" dirty="0" err="1"/>
              <a:t>brings</a:t>
            </a:r>
            <a:r>
              <a:rPr lang="de-DE" dirty="0"/>
              <a:t> A5 </a:t>
            </a:r>
            <a:r>
              <a:rPr lang="de-DE" dirty="0" err="1"/>
              <a:t>the</a:t>
            </a:r>
            <a:r>
              <a:rPr lang="de-DE" dirty="0"/>
              <a:t> </a:t>
            </a:r>
            <a:r>
              <a:rPr lang="de-DE" dirty="0" err="1"/>
              <a:t>most</a:t>
            </a:r>
            <a:r>
              <a:rPr lang="de-DE" dirty="0"/>
              <a:t> </a:t>
            </a:r>
            <a:r>
              <a:rPr lang="de-DE" dirty="0" err="1"/>
              <a:t>information</a:t>
            </a:r>
            <a:r>
              <a:rPr lang="de-DE" dirty="0"/>
              <a:t> </a:t>
            </a:r>
            <a:r>
              <a:rPr lang="de-DE" dirty="0" err="1"/>
              <a:t>gain</a:t>
            </a:r>
            <a:r>
              <a:rPr lang="de-DE" dirty="0"/>
              <a:t> </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split</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tree</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according</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to</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that</a:t>
            </a:r>
            <a:r>
              <a:rPr lang="de-DE" sz="2000" kern="1200" dirty="0">
                <a:solidFill>
                  <a:srgbClr val="000000"/>
                </a:solidFill>
                <a:effectLst/>
                <a:latin typeface="Figtree" panose="020B0604020202020204" charset="0"/>
                <a:ea typeface="+mn-ea"/>
                <a:cs typeface="+mn-cs"/>
              </a:rPr>
              <a:t> </a:t>
            </a:r>
            <a:r>
              <a:rPr lang="de-DE" sz="2000" kern="1200" dirty="0" err="1">
                <a:solidFill>
                  <a:srgbClr val="000000"/>
                </a:solidFill>
                <a:effectLst/>
                <a:latin typeface="Figtree" panose="020B0604020202020204" charset="0"/>
                <a:ea typeface="+mn-ea"/>
                <a:cs typeface="+mn-cs"/>
              </a:rPr>
              <a:t>attribute</a:t>
            </a:r>
            <a:endParaRPr lang="de-DE" dirty="0"/>
          </a:p>
          <a:p>
            <a:pPr marL="0" indent="0" algn="l" rtl="0" eaLnBrk="1" latinLnBrk="0" hangingPunct="1">
              <a:lnSpc>
                <a:spcPct val="90000"/>
              </a:lnSpc>
              <a:spcBef>
                <a:spcPts val="1000"/>
              </a:spcBef>
              <a:spcAft>
                <a:spcPts val="0"/>
              </a:spcAft>
              <a:buNone/>
            </a:pPr>
            <a:endParaRPr lang="en-GB" sz="2000" kern="1200" dirty="0">
              <a:solidFill>
                <a:srgbClr val="00356D"/>
              </a:solidFill>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de-DE" dirty="0"/>
          </a:p>
        </p:txBody>
      </p:sp>
      <p:graphicFrame>
        <p:nvGraphicFramePr>
          <p:cNvPr id="3" name="Table 2">
            <a:extLst>
              <a:ext uri="{FF2B5EF4-FFF2-40B4-BE49-F238E27FC236}">
                <a16:creationId xmlns:a16="http://schemas.microsoft.com/office/drawing/2014/main" id="{31A41206-32BE-92DE-B2E4-6D6BD34E28FE}"/>
              </a:ext>
            </a:extLst>
          </p:cNvPr>
          <p:cNvGraphicFramePr>
            <a:graphicFrameLocks noGrp="1"/>
          </p:cNvGraphicFramePr>
          <p:nvPr>
            <p:extLst>
              <p:ext uri="{D42A27DB-BD31-4B8C-83A1-F6EECF244321}">
                <p14:modId xmlns:p14="http://schemas.microsoft.com/office/powerpoint/2010/main" val="1988813394"/>
              </p:ext>
            </p:extLst>
          </p:nvPr>
        </p:nvGraphicFramePr>
        <p:xfrm>
          <a:off x="909637" y="3604182"/>
          <a:ext cx="10372726" cy="1483360"/>
        </p:xfrm>
        <a:graphic>
          <a:graphicData uri="http://schemas.openxmlformats.org/drawingml/2006/table">
            <a:tbl>
              <a:tblPr firstRow="1" bandRow="1">
                <a:tableStyleId>{5C22544A-7EE6-4342-B048-85BDC9FD1C3A}</a:tableStyleId>
              </a:tblPr>
              <a:tblGrid>
                <a:gridCol w="1481818">
                  <a:extLst>
                    <a:ext uri="{9D8B030D-6E8A-4147-A177-3AD203B41FA5}">
                      <a16:colId xmlns:a16="http://schemas.microsoft.com/office/drawing/2014/main" val="581812294"/>
                    </a:ext>
                  </a:extLst>
                </a:gridCol>
                <a:gridCol w="1481818">
                  <a:extLst>
                    <a:ext uri="{9D8B030D-6E8A-4147-A177-3AD203B41FA5}">
                      <a16:colId xmlns:a16="http://schemas.microsoft.com/office/drawing/2014/main" val="436598049"/>
                    </a:ext>
                  </a:extLst>
                </a:gridCol>
                <a:gridCol w="1481818">
                  <a:extLst>
                    <a:ext uri="{9D8B030D-6E8A-4147-A177-3AD203B41FA5}">
                      <a16:colId xmlns:a16="http://schemas.microsoft.com/office/drawing/2014/main" val="3250144775"/>
                    </a:ext>
                  </a:extLst>
                </a:gridCol>
                <a:gridCol w="1481818">
                  <a:extLst>
                    <a:ext uri="{9D8B030D-6E8A-4147-A177-3AD203B41FA5}">
                      <a16:colId xmlns:a16="http://schemas.microsoft.com/office/drawing/2014/main" val="4212319332"/>
                    </a:ext>
                  </a:extLst>
                </a:gridCol>
                <a:gridCol w="1481818">
                  <a:extLst>
                    <a:ext uri="{9D8B030D-6E8A-4147-A177-3AD203B41FA5}">
                      <a16:colId xmlns:a16="http://schemas.microsoft.com/office/drawing/2014/main" val="3657834797"/>
                    </a:ext>
                  </a:extLst>
                </a:gridCol>
                <a:gridCol w="1481818">
                  <a:extLst>
                    <a:ext uri="{9D8B030D-6E8A-4147-A177-3AD203B41FA5}">
                      <a16:colId xmlns:a16="http://schemas.microsoft.com/office/drawing/2014/main" val="3258654180"/>
                    </a:ext>
                  </a:extLst>
                </a:gridCol>
                <a:gridCol w="1481818">
                  <a:extLst>
                    <a:ext uri="{9D8B030D-6E8A-4147-A177-3AD203B41FA5}">
                      <a16:colId xmlns:a16="http://schemas.microsoft.com/office/drawing/2014/main" val="2603242594"/>
                    </a:ext>
                  </a:extLst>
                </a:gridCol>
              </a:tblGrid>
              <a:tr h="370840">
                <a:tc>
                  <a:txBody>
                    <a:bodyPr/>
                    <a:lstStyle/>
                    <a:p>
                      <a:r>
                        <a:rPr lang="de-DE" dirty="0"/>
                        <a:t>Dataset</a:t>
                      </a:r>
                    </a:p>
                  </a:txBody>
                  <a:tcPr/>
                </a:tc>
                <a:tc>
                  <a:txBody>
                    <a:bodyPr/>
                    <a:lstStyle/>
                    <a:p>
                      <a:r>
                        <a:rPr lang="de-DE" dirty="0"/>
                        <a:t>A1</a:t>
                      </a:r>
                    </a:p>
                  </a:txBody>
                  <a:tcPr/>
                </a:tc>
                <a:tc>
                  <a:txBody>
                    <a:bodyPr/>
                    <a:lstStyle/>
                    <a:p>
                      <a:r>
                        <a:rPr lang="de-DE" dirty="0"/>
                        <a:t>A2</a:t>
                      </a:r>
                    </a:p>
                  </a:txBody>
                  <a:tcPr/>
                </a:tc>
                <a:tc>
                  <a:txBody>
                    <a:bodyPr/>
                    <a:lstStyle/>
                    <a:p>
                      <a:r>
                        <a:rPr lang="de-DE" dirty="0"/>
                        <a:t>A3</a:t>
                      </a:r>
                    </a:p>
                  </a:txBody>
                  <a:tcPr/>
                </a:tc>
                <a:tc>
                  <a:txBody>
                    <a:bodyPr/>
                    <a:lstStyle/>
                    <a:p>
                      <a:r>
                        <a:rPr lang="de-DE" dirty="0"/>
                        <a:t>A4</a:t>
                      </a:r>
                    </a:p>
                  </a:txBody>
                  <a:tcPr/>
                </a:tc>
                <a:tc>
                  <a:txBody>
                    <a:bodyPr/>
                    <a:lstStyle/>
                    <a:p>
                      <a:r>
                        <a:rPr lang="de-DE" dirty="0"/>
                        <a:t>A5</a:t>
                      </a:r>
                    </a:p>
                  </a:txBody>
                  <a:tcPr/>
                </a:tc>
                <a:tc>
                  <a:txBody>
                    <a:bodyPr/>
                    <a:lstStyle/>
                    <a:p>
                      <a:r>
                        <a:rPr lang="de-DE" dirty="0"/>
                        <a:t>A6</a:t>
                      </a:r>
                    </a:p>
                  </a:txBody>
                  <a:tcPr/>
                </a:tc>
                <a:extLst>
                  <a:ext uri="{0D108BD9-81ED-4DB2-BD59-A6C34878D82A}">
                    <a16:rowId xmlns:a16="http://schemas.microsoft.com/office/drawing/2014/main" val="3295630229"/>
                  </a:ext>
                </a:extLst>
              </a:tr>
              <a:tr h="370840">
                <a:tc>
                  <a:txBody>
                    <a:bodyPr/>
                    <a:lstStyle/>
                    <a:p>
                      <a:r>
                        <a:rPr lang="de-DE" dirty="0"/>
                        <a:t>MONK-1</a:t>
                      </a:r>
                    </a:p>
                  </a:txBody>
                  <a:tcPr/>
                </a:tc>
                <a:tc>
                  <a:txBody>
                    <a:bodyPr/>
                    <a:lstStyle/>
                    <a:p>
                      <a:r>
                        <a:rPr lang="de-DE" sz="1800" b="0" i="0" kern="1200" dirty="0">
                          <a:solidFill>
                            <a:schemeClr val="dk1"/>
                          </a:solidFill>
                          <a:effectLst/>
                          <a:latin typeface="+mn-lt"/>
                          <a:ea typeface="+mn-ea"/>
                          <a:cs typeface="+mn-cs"/>
                        </a:rPr>
                        <a:t>0.075</a:t>
                      </a:r>
                      <a:endParaRPr lang="de-DE" dirty="0"/>
                    </a:p>
                  </a:txBody>
                  <a:tcPr/>
                </a:tc>
                <a:tc>
                  <a:txBody>
                    <a:bodyPr/>
                    <a:lstStyle/>
                    <a:p>
                      <a:r>
                        <a:rPr lang="de-DE" sz="1800" b="0" i="0" kern="1200" dirty="0">
                          <a:solidFill>
                            <a:schemeClr val="dk1"/>
                          </a:solidFill>
                          <a:effectLst/>
                          <a:latin typeface="+mn-lt"/>
                          <a:ea typeface="+mn-ea"/>
                          <a:cs typeface="+mn-cs"/>
                        </a:rPr>
                        <a:t>0.006</a:t>
                      </a:r>
                      <a:endParaRPr lang="de-DE" dirty="0"/>
                    </a:p>
                  </a:txBody>
                  <a:tcPr/>
                </a:tc>
                <a:tc>
                  <a:txBody>
                    <a:bodyPr/>
                    <a:lstStyle/>
                    <a:p>
                      <a:r>
                        <a:rPr lang="de-DE" sz="1800" b="0" i="0" kern="1200" dirty="0">
                          <a:solidFill>
                            <a:schemeClr val="dk1"/>
                          </a:solidFill>
                          <a:effectLst/>
                          <a:latin typeface="+mn-lt"/>
                          <a:ea typeface="+mn-ea"/>
                          <a:cs typeface="+mn-cs"/>
                        </a:rPr>
                        <a:t>0.005</a:t>
                      </a:r>
                      <a:endParaRPr lang="de-DE" dirty="0"/>
                    </a:p>
                  </a:txBody>
                  <a:tcPr/>
                </a:tc>
                <a:tc>
                  <a:txBody>
                    <a:bodyPr/>
                    <a:lstStyle/>
                    <a:p>
                      <a:r>
                        <a:rPr lang="de-DE" sz="1800" b="0" i="0" kern="1200" dirty="0">
                          <a:solidFill>
                            <a:schemeClr val="dk1"/>
                          </a:solidFill>
                          <a:effectLst/>
                          <a:latin typeface="+mn-lt"/>
                          <a:ea typeface="+mn-ea"/>
                          <a:cs typeface="+mn-cs"/>
                        </a:rPr>
                        <a:t>0.026</a:t>
                      </a:r>
                      <a:endParaRPr lang="de-DE" dirty="0"/>
                    </a:p>
                  </a:txBody>
                  <a:tcPr/>
                </a:tc>
                <a:tc>
                  <a:txBody>
                    <a:bodyPr/>
                    <a:lstStyle/>
                    <a:p>
                      <a:r>
                        <a:rPr lang="de-DE" sz="1800" b="0" i="0" kern="1200" dirty="0">
                          <a:solidFill>
                            <a:schemeClr val="dk1"/>
                          </a:solidFill>
                          <a:effectLst/>
                          <a:latin typeface="+mn-lt"/>
                          <a:ea typeface="+mn-ea"/>
                          <a:cs typeface="+mn-cs"/>
                        </a:rPr>
                        <a:t>0.287</a:t>
                      </a:r>
                      <a:endParaRPr lang="de-DE" dirty="0"/>
                    </a:p>
                  </a:txBody>
                  <a:tcPr>
                    <a:solidFill>
                      <a:schemeClr val="accent4">
                        <a:lumMod val="90000"/>
                      </a:schemeClr>
                    </a:solidFill>
                  </a:tcPr>
                </a:tc>
                <a:tc>
                  <a:txBody>
                    <a:bodyPr/>
                    <a:lstStyle/>
                    <a:p>
                      <a:r>
                        <a:rPr lang="de-DE" sz="1800" b="0" i="0" kern="1200" dirty="0">
                          <a:solidFill>
                            <a:schemeClr val="dk1"/>
                          </a:solidFill>
                          <a:effectLst/>
                          <a:latin typeface="+mn-lt"/>
                          <a:ea typeface="+mn-ea"/>
                          <a:cs typeface="+mn-cs"/>
                        </a:rPr>
                        <a:t>0.001</a:t>
                      </a:r>
                      <a:endParaRPr lang="de-DE" dirty="0"/>
                    </a:p>
                  </a:txBody>
                  <a:tcPr/>
                </a:tc>
                <a:extLst>
                  <a:ext uri="{0D108BD9-81ED-4DB2-BD59-A6C34878D82A}">
                    <a16:rowId xmlns:a16="http://schemas.microsoft.com/office/drawing/2014/main" val="3820616312"/>
                  </a:ext>
                </a:extLst>
              </a:tr>
              <a:tr h="370840">
                <a:tc>
                  <a:txBody>
                    <a:bodyPr/>
                    <a:lstStyle/>
                    <a:p>
                      <a:r>
                        <a:rPr lang="de-DE" dirty="0"/>
                        <a:t>MONK-2</a:t>
                      </a:r>
                    </a:p>
                  </a:txBody>
                  <a:tcPr/>
                </a:tc>
                <a:tc>
                  <a:txBody>
                    <a:bodyPr/>
                    <a:lstStyle/>
                    <a:p>
                      <a:r>
                        <a:rPr lang="de-DE" sz="1800" b="0" i="0" kern="1200" dirty="0">
                          <a:solidFill>
                            <a:schemeClr val="dk1"/>
                          </a:solidFill>
                          <a:effectLst/>
                          <a:latin typeface="+mn-lt"/>
                          <a:ea typeface="+mn-ea"/>
                          <a:cs typeface="+mn-cs"/>
                        </a:rPr>
                        <a:t>0.004</a:t>
                      </a:r>
                      <a:endParaRPr lang="de-DE" dirty="0"/>
                    </a:p>
                  </a:txBody>
                  <a:tcPr/>
                </a:tc>
                <a:tc>
                  <a:txBody>
                    <a:bodyPr/>
                    <a:lstStyle/>
                    <a:p>
                      <a:r>
                        <a:rPr lang="de-DE" sz="1800" b="0" i="0" kern="1200" dirty="0">
                          <a:solidFill>
                            <a:schemeClr val="dk1"/>
                          </a:solidFill>
                          <a:effectLst/>
                          <a:latin typeface="+mn-lt"/>
                          <a:ea typeface="+mn-ea"/>
                          <a:cs typeface="+mn-cs"/>
                        </a:rPr>
                        <a:t>0.002</a:t>
                      </a:r>
                      <a:endParaRPr lang="de-DE" dirty="0"/>
                    </a:p>
                  </a:txBody>
                  <a:tcPr/>
                </a:tc>
                <a:tc>
                  <a:txBody>
                    <a:bodyPr/>
                    <a:lstStyle/>
                    <a:p>
                      <a:r>
                        <a:rPr lang="de-DE" sz="1800" b="0" i="0" kern="1200" dirty="0">
                          <a:solidFill>
                            <a:schemeClr val="dk1"/>
                          </a:solidFill>
                          <a:effectLst/>
                          <a:latin typeface="+mn-lt"/>
                          <a:ea typeface="+mn-ea"/>
                          <a:cs typeface="+mn-cs"/>
                        </a:rPr>
                        <a:t>0.001</a:t>
                      </a:r>
                      <a:endParaRPr lang="de-DE" dirty="0"/>
                    </a:p>
                  </a:txBody>
                  <a:tcPr/>
                </a:tc>
                <a:tc>
                  <a:txBody>
                    <a:bodyPr/>
                    <a:lstStyle/>
                    <a:p>
                      <a:r>
                        <a:rPr lang="de-DE" sz="1800" b="0" i="0" kern="1200" dirty="0">
                          <a:solidFill>
                            <a:schemeClr val="dk1"/>
                          </a:solidFill>
                          <a:effectLst/>
                          <a:latin typeface="+mn-lt"/>
                          <a:ea typeface="+mn-ea"/>
                          <a:cs typeface="+mn-cs"/>
                        </a:rPr>
                        <a:t>0.016</a:t>
                      </a:r>
                      <a:endParaRPr lang="de-DE" dirty="0"/>
                    </a:p>
                  </a:txBody>
                  <a:tcPr/>
                </a:tc>
                <a:tc>
                  <a:txBody>
                    <a:bodyPr/>
                    <a:lstStyle/>
                    <a:p>
                      <a:r>
                        <a:rPr lang="de-DE" sz="1800" b="0" i="0" kern="1200" dirty="0">
                          <a:solidFill>
                            <a:schemeClr val="dk1"/>
                          </a:solidFill>
                          <a:effectLst/>
                          <a:latin typeface="+mn-lt"/>
                          <a:ea typeface="+mn-ea"/>
                          <a:cs typeface="+mn-cs"/>
                        </a:rPr>
                        <a:t>0.017</a:t>
                      </a:r>
                      <a:endParaRPr lang="de-DE" dirty="0"/>
                    </a:p>
                  </a:txBody>
                  <a:tcPr>
                    <a:solidFill>
                      <a:schemeClr val="accent4">
                        <a:lumMod val="90000"/>
                      </a:schemeClr>
                    </a:solidFill>
                  </a:tcPr>
                </a:tc>
                <a:tc>
                  <a:txBody>
                    <a:bodyPr/>
                    <a:lstStyle/>
                    <a:p>
                      <a:r>
                        <a:rPr lang="de-DE" sz="1800" b="0" i="0" kern="1200" dirty="0">
                          <a:solidFill>
                            <a:schemeClr val="dk1"/>
                          </a:solidFill>
                          <a:effectLst/>
                          <a:latin typeface="+mn-lt"/>
                          <a:ea typeface="+mn-ea"/>
                          <a:cs typeface="+mn-cs"/>
                        </a:rPr>
                        <a:t>0.006</a:t>
                      </a:r>
                      <a:endParaRPr lang="de-DE" dirty="0"/>
                    </a:p>
                  </a:txBody>
                  <a:tcPr/>
                </a:tc>
                <a:extLst>
                  <a:ext uri="{0D108BD9-81ED-4DB2-BD59-A6C34878D82A}">
                    <a16:rowId xmlns:a16="http://schemas.microsoft.com/office/drawing/2014/main" val="539778462"/>
                  </a:ext>
                </a:extLst>
              </a:tr>
              <a:tr h="370840">
                <a:tc>
                  <a:txBody>
                    <a:bodyPr/>
                    <a:lstStyle/>
                    <a:p>
                      <a:r>
                        <a:rPr lang="de-DE" dirty="0"/>
                        <a:t>MONK-3</a:t>
                      </a:r>
                    </a:p>
                  </a:txBody>
                  <a:tcPr/>
                </a:tc>
                <a:tc>
                  <a:txBody>
                    <a:bodyPr/>
                    <a:lstStyle/>
                    <a:p>
                      <a:r>
                        <a:rPr lang="de-DE" sz="1800" b="0" i="0" kern="1200" dirty="0">
                          <a:solidFill>
                            <a:schemeClr val="dk1"/>
                          </a:solidFill>
                          <a:effectLst/>
                          <a:latin typeface="+mn-lt"/>
                          <a:ea typeface="+mn-ea"/>
                          <a:cs typeface="+mn-cs"/>
                        </a:rPr>
                        <a:t>0.007</a:t>
                      </a:r>
                      <a:endParaRPr lang="de-DE" dirty="0"/>
                    </a:p>
                  </a:txBody>
                  <a:tcPr/>
                </a:tc>
                <a:tc>
                  <a:txBody>
                    <a:bodyPr/>
                    <a:lstStyle/>
                    <a:p>
                      <a:r>
                        <a:rPr lang="de-DE" sz="1800" b="0" i="0" kern="1200" dirty="0">
                          <a:solidFill>
                            <a:schemeClr val="dk1"/>
                          </a:solidFill>
                          <a:effectLst/>
                          <a:latin typeface="+mn-lt"/>
                          <a:ea typeface="+mn-ea"/>
                          <a:cs typeface="+mn-cs"/>
                        </a:rPr>
                        <a:t>0.294</a:t>
                      </a:r>
                      <a:endParaRPr lang="de-DE" dirty="0"/>
                    </a:p>
                  </a:txBody>
                  <a:tcPr/>
                </a:tc>
                <a:tc>
                  <a:txBody>
                    <a:bodyPr/>
                    <a:lstStyle/>
                    <a:p>
                      <a:r>
                        <a:rPr lang="de-DE" sz="1800" b="0" i="0" kern="1200" dirty="0">
                          <a:solidFill>
                            <a:schemeClr val="dk1"/>
                          </a:solidFill>
                          <a:effectLst/>
                          <a:latin typeface="+mn-lt"/>
                          <a:ea typeface="+mn-ea"/>
                          <a:cs typeface="+mn-cs"/>
                        </a:rPr>
                        <a:t>0.001</a:t>
                      </a:r>
                      <a:endParaRPr lang="de-DE" dirty="0"/>
                    </a:p>
                  </a:txBody>
                  <a:tcPr/>
                </a:tc>
                <a:tc>
                  <a:txBody>
                    <a:bodyPr/>
                    <a:lstStyle/>
                    <a:p>
                      <a:r>
                        <a:rPr lang="de-DE" sz="1800" b="0" i="0" kern="1200" dirty="0">
                          <a:solidFill>
                            <a:schemeClr val="dk1"/>
                          </a:solidFill>
                          <a:effectLst/>
                          <a:latin typeface="+mn-lt"/>
                          <a:ea typeface="+mn-ea"/>
                          <a:cs typeface="+mn-cs"/>
                        </a:rPr>
                        <a:t>0.003</a:t>
                      </a:r>
                      <a:endParaRPr lang="de-DE" dirty="0"/>
                    </a:p>
                  </a:txBody>
                  <a:tcPr/>
                </a:tc>
                <a:tc>
                  <a:txBody>
                    <a:bodyPr/>
                    <a:lstStyle/>
                    <a:p>
                      <a:r>
                        <a:rPr lang="de-DE" sz="1800" b="0" i="0" kern="1200" dirty="0">
                          <a:solidFill>
                            <a:schemeClr val="dk1"/>
                          </a:solidFill>
                          <a:effectLst/>
                          <a:latin typeface="+mn-lt"/>
                          <a:ea typeface="+mn-ea"/>
                          <a:cs typeface="+mn-cs"/>
                        </a:rPr>
                        <a:t>0.256</a:t>
                      </a:r>
                      <a:endParaRPr lang="de-DE" dirty="0"/>
                    </a:p>
                  </a:txBody>
                  <a:tcPr>
                    <a:solidFill>
                      <a:schemeClr val="accent4">
                        <a:lumMod val="90000"/>
                      </a:schemeClr>
                    </a:solidFill>
                  </a:tcPr>
                </a:tc>
                <a:tc>
                  <a:txBody>
                    <a:bodyPr/>
                    <a:lstStyle/>
                    <a:p>
                      <a:r>
                        <a:rPr lang="de-DE" sz="1800" b="0" i="0" kern="1200" dirty="0">
                          <a:solidFill>
                            <a:schemeClr val="dk1"/>
                          </a:solidFill>
                          <a:effectLst/>
                          <a:latin typeface="+mn-lt"/>
                          <a:ea typeface="+mn-ea"/>
                          <a:cs typeface="+mn-cs"/>
                        </a:rPr>
                        <a:t>0.007</a:t>
                      </a:r>
                      <a:endParaRPr lang="de-DE" dirty="0"/>
                    </a:p>
                  </a:txBody>
                  <a:tcPr/>
                </a:tc>
                <a:extLst>
                  <a:ext uri="{0D108BD9-81ED-4DB2-BD59-A6C34878D82A}">
                    <a16:rowId xmlns:a16="http://schemas.microsoft.com/office/drawing/2014/main" val="3411609208"/>
                  </a:ext>
                </a:extLst>
              </a:tr>
            </a:tbl>
          </a:graphicData>
        </a:graphic>
      </p:graphicFrame>
    </p:spTree>
    <p:extLst>
      <p:ext uri="{BB962C8B-B14F-4D97-AF65-F5344CB8AC3E}">
        <p14:creationId xmlns:p14="http://schemas.microsoft.com/office/powerpoint/2010/main" val="61265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CAC0-A61E-C4B3-8D74-A569729D19BC}"/>
              </a:ext>
            </a:extLst>
          </p:cNvPr>
          <p:cNvSpPr>
            <a:spLocks noGrp="1"/>
          </p:cNvSpPr>
          <p:nvPr>
            <p:ph type="title"/>
          </p:nvPr>
        </p:nvSpPr>
        <p:spPr/>
        <p:txBody>
          <a:bodyPr/>
          <a:lstStyle/>
          <a:p>
            <a:r>
              <a:rPr lang="de-DE" dirty="0" err="1"/>
              <a:t>Assignment</a:t>
            </a:r>
            <a:r>
              <a:rPr lang="de-DE" dirty="0"/>
              <a:t> 4</a:t>
            </a:r>
          </a:p>
        </p:txBody>
      </p:sp>
      <p:sp>
        <p:nvSpPr>
          <p:cNvPr id="3" name="Content Placeholder 2">
            <a:extLst>
              <a:ext uri="{FF2B5EF4-FFF2-40B4-BE49-F238E27FC236}">
                <a16:creationId xmlns:a16="http://schemas.microsoft.com/office/drawing/2014/main" id="{37CD10D8-AB1B-93CD-DE4B-FFBF6EEB5A61}"/>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Problem: </a:t>
            </a:r>
            <a:endParaRPr lang="de-DE" dirty="0">
              <a:effectLst/>
            </a:endParaRPr>
          </a:p>
          <a:p>
            <a:pPr marL="0" indent="0" algn="l">
              <a:buNone/>
            </a:pPr>
            <a:r>
              <a:rPr lang="de-DE" dirty="0" err="1"/>
              <a:t>How</a:t>
            </a:r>
            <a:r>
              <a:rPr lang="de-DE" dirty="0"/>
              <a:t> </a:t>
            </a:r>
            <a:r>
              <a:rPr lang="de-DE" dirty="0" err="1"/>
              <a:t>does</a:t>
            </a:r>
            <a:r>
              <a:rPr lang="de-DE" dirty="0"/>
              <a:t> </a:t>
            </a:r>
            <a:r>
              <a:rPr lang="de-DE" dirty="0" err="1"/>
              <a:t>the</a:t>
            </a:r>
            <a:r>
              <a:rPr lang="de-DE" dirty="0"/>
              <a:t> </a:t>
            </a:r>
            <a:r>
              <a:rPr lang="de-DE" dirty="0" err="1"/>
              <a:t>entropy</a:t>
            </a:r>
            <a:r>
              <a:rPr lang="de-DE" dirty="0"/>
              <a:t> </a:t>
            </a:r>
            <a:r>
              <a:rPr lang="de-DE" dirty="0" err="1"/>
              <a:t>of</a:t>
            </a:r>
            <a:r>
              <a:rPr lang="de-DE" dirty="0"/>
              <a:t> </a:t>
            </a:r>
            <a:r>
              <a:rPr lang="de-DE" dirty="0" err="1"/>
              <a:t>the</a:t>
            </a:r>
            <a:r>
              <a:rPr lang="de-DE" dirty="0"/>
              <a:t> </a:t>
            </a:r>
            <a:r>
              <a:rPr lang="de-DE" dirty="0" err="1"/>
              <a:t>subsets</a:t>
            </a:r>
            <a:r>
              <a:rPr lang="de-DE" dirty="0"/>
              <a:t> </a:t>
            </a:r>
            <a:r>
              <a:rPr lang="de-DE" dirty="0" err="1"/>
              <a:t>look</a:t>
            </a:r>
            <a:r>
              <a:rPr lang="de-DE" dirty="0"/>
              <a:t> like? </a:t>
            </a:r>
            <a:r>
              <a:rPr lang="de-DE" dirty="0" err="1"/>
              <a:t>How</a:t>
            </a:r>
            <a:r>
              <a:rPr lang="de-DE" dirty="0"/>
              <a:t> </a:t>
            </a:r>
            <a:r>
              <a:rPr lang="de-DE" dirty="0" err="1"/>
              <a:t>can</a:t>
            </a:r>
            <a:r>
              <a:rPr lang="de-DE" dirty="0"/>
              <a:t> </a:t>
            </a:r>
            <a:r>
              <a:rPr lang="de-DE" dirty="0" err="1"/>
              <a:t>you</a:t>
            </a:r>
            <a:r>
              <a:rPr lang="de-DE" dirty="0"/>
              <a:t> </a:t>
            </a:r>
            <a:r>
              <a:rPr lang="de-DE" dirty="0" err="1"/>
              <a:t>motivate</a:t>
            </a:r>
            <a:r>
              <a:rPr lang="de-DE" dirty="0"/>
              <a:t> </a:t>
            </a:r>
            <a:r>
              <a:rPr lang="de-DE" dirty="0" err="1"/>
              <a:t>to</a:t>
            </a:r>
            <a:r>
              <a:rPr lang="de-DE" dirty="0"/>
              <a:t> </a:t>
            </a:r>
            <a:r>
              <a:rPr lang="de-DE" dirty="0" err="1"/>
              <a:t>use</a:t>
            </a:r>
            <a:r>
              <a:rPr lang="de-DE" dirty="0"/>
              <a:t> </a:t>
            </a:r>
            <a:r>
              <a:rPr lang="de-DE" dirty="0" err="1"/>
              <a:t>the</a:t>
            </a:r>
            <a:r>
              <a:rPr lang="de-DE" dirty="0"/>
              <a:t> </a:t>
            </a:r>
            <a:r>
              <a:rPr lang="de-DE" dirty="0" err="1"/>
              <a:t>information</a:t>
            </a:r>
            <a:r>
              <a:rPr lang="de-DE" dirty="0"/>
              <a:t> </a:t>
            </a:r>
            <a:r>
              <a:rPr lang="de-DE" dirty="0" err="1"/>
              <a:t>gain</a:t>
            </a:r>
            <a:r>
              <a:rPr lang="de-DE" dirty="0"/>
              <a:t> </a:t>
            </a:r>
            <a:r>
              <a:rPr lang="de-DE" dirty="0" err="1"/>
              <a:t>for</a:t>
            </a:r>
            <a:r>
              <a:rPr lang="de-DE" dirty="0"/>
              <a:t> </a:t>
            </a:r>
            <a:r>
              <a:rPr lang="de-DE" dirty="0" err="1"/>
              <a:t>splitting</a:t>
            </a:r>
            <a:r>
              <a:rPr lang="de-DE" dirty="0"/>
              <a:t>?</a:t>
            </a:r>
          </a:p>
          <a:p>
            <a:pPr marL="0" indent="0" algn="l">
              <a:buNone/>
            </a:pPr>
            <a:endParaRPr lang="de-DE" dirty="0"/>
          </a:p>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Result:</a:t>
            </a:r>
            <a:endParaRPr lang="de-DE" dirty="0"/>
          </a:p>
          <a:p>
            <a:r>
              <a:rPr lang="de-DE" dirty="0" err="1"/>
              <a:t>Entropy</a:t>
            </a:r>
            <a:r>
              <a:rPr lang="de-DE" dirty="0"/>
              <a:t> </a:t>
            </a:r>
            <a:r>
              <a:rPr lang="de-DE" dirty="0" err="1"/>
              <a:t>of</a:t>
            </a:r>
            <a:r>
              <a:rPr lang="de-DE" dirty="0"/>
              <a:t> </a:t>
            </a:r>
            <a:r>
              <a:rPr lang="de-DE" dirty="0" err="1"/>
              <a:t>subsets</a:t>
            </a:r>
            <a:r>
              <a:rPr lang="de-DE" dirty="0"/>
              <a:t> </a:t>
            </a:r>
            <a:r>
              <a:rPr lang="de-DE" dirty="0" err="1"/>
              <a:t>is</a:t>
            </a:r>
            <a:r>
              <a:rPr lang="de-DE" dirty="0"/>
              <a:t> </a:t>
            </a:r>
            <a:r>
              <a:rPr lang="de-DE" dirty="0" err="1"/>
              <a:t>minimized</a:t>
            </a:r>
            <a:r>
              <a:rPr lang="de-DE" dirty="0"/>
              <a:t> (</a:t>
            </a:r>
            <a:r>
              <a:rPr lang="de-DE" dirty="0" err="1"/>
              <a:t>see</a:t>
            </a:r>
            <a:r>
              <a:rPr lang="de-DE" dirty="0"/>
              <a:t> </a:t>
            </a:r>
            <a:r>
              <a:rPr lang="de-DE" dirty="0" err="1"/>
              <a:t>formula</a:t>
            </a:r>
            <a:r>
              <a:rPr lang="de-DE" dirty="0"/>
              <a:t> </a:t>
            </a:r>
            <a:r>
              <a:rPr lang="de-DE" dirty="0" err="1"/>
              <a:t>for</a:t>
            </a:r>
            <a:r>
              <a:rPr lang="de-DE" dirty="0"/>
              <a:t> </a:t>
            </a:r>
            <a:r>
              <a:rPr lang="de-DE" dirty="0" err="1"/>
              <a:t>information</a:t>
            </a:r>
            <a:r>
              <a:rPr lang="de-DE" dirty="0"/>
              <a:t> </a:t>
            </a:r>
            <a:r>
              <a:rPr lang="de-DE" dirty="0" err="1"/>
              <a:t>gain</a:t>
            </a:r>
            <a:r>
              <a:rPr lang="de-DE" dirty="0"/>
              <a:t>)</a:t>
            </a:r>
          </a:p>
          <a:p>
            <a:r>
              <a:rPr lang="de-DE" dirty="0" err="1"/>
              <a:t>We</a:t>
            </a:r>
            <a:r>
              <a:rPr lang="de-DE" dirty="0"/>
              <a:t> </a:t>
            </a:r>
            <a:r>
              <a:rPr lang="de-DE" dirty="0" err="1"/>
              <a:t>try</a:t>
            </a:r>
            <a:r>
              <a:rPr lang="de-DE" dirty="0"/>
              <a:t> </a:t>
            </a:r>
            <a:r>
              <a:rPr lang="de-DE" dirty="0" err="1"/>
              <a:t>to</a:t>
            </a:r>
            <a:r>
              <a:rPr lang="de-DE" dirty="0"/>
              <a:t> </a:t>
            </a:r>
            <a:r>
              <a:rPr lang="de-DE" dirty="0" err="1"/>
              <a:t>split</a:t>
            </a:r>
            <a:r>
              <a:rPr lang="de-DE" dirty="0"/>
              <a:t> </a:t>
            </a:r>
            <a:r>
              <a:rPr lang="de-DE" dirty="0" err="1"/>
              <a:t>tree</a:t>
            </a:r>
            <a:r>
              <a:rPr lang="de-DE" dirty="0"/>
              <a:t> </a:t>
            </a:r>
            <a:r>
              <a:rPr lang="de-DE" dirty="0" err="1"/>
              <a:t>that</a:t>
            </a:r>
            <a:r>
              <a:rPr lang="de-DE" dirty="0"/>
              <a:t> </a:t>
            </a:r>
            <a:r>
              <a:rPr lang="de-DE" dirty="0" err="1"/>
              <a:t>gives</a:t>
            </a:r>
            <a:r>
              <a:rPr lang="de-DE" dirty="0"/>
              <a:t> </a:t>
            </a:r>
            <a:r>
              <a:rPr lang="de-DE" dirty="0" err="1"/>
              <a:t>subset</a:t>
            </a:r>
            <a:r>
              <a:rPr lang="de-DE" dirty="0"/>
              <a:t> </a:t>
            </a:r>
            <a:r>
              <a:rPr lang="de-DE" dirty="0" err="1"/>
              <a:t>with</a:t>
            </a:r>
            <a:r>
              <a:rPr lang="de-DE" dirty="0"/>
              <a:t> least </a:t>
            </a:r>
            <a:r>
              <a:rPr lang="de-DE" dirty="0" err="1"/>
              <a:t>randomness</a:t>
            </a:r>
            <a:endParaRPr lang="de-DE" dirty="0"/>
          </a:p>
          <a:p>
            <a:endParaRPr lang="de-DE" dirty="0"/>
          </a:p>
          <a:p>
            <a:r>
              <a:rPr lang="de-DE" dirty="0"/>
              <a:t>Information </a:t>
            </a:r>
            <a:r>
              <a:rPr lang="de-DE" dirty="0" err="1"/>
              <a:t>gain</a:t>
            </a:r>
            <a:r>
              <a:rPr lang="de-DE" dirty="0"/>
              <a:t> </a:t>
            </a:r>
            <a:r>
              <a:rPr lang="de-DE" dirty="0" err="1"/>
              <a:t>gives</a:t>
            </a:r>
            <a:r>
              <a:rPr lang="de-DE" dirty="0"/>
              <a:t> </a:t>
            </a:r>
            <a:r>
              <a:rPr lang="de-DE" dirty="0" err="1"/>
              <a:t>the</a:t>
            </a:r>
            <a:r>
              <a:rPr lang="de-DE" dirty="0"/>
              <a:t> </a:t>
            </a:r>
            <a:r>
              <a:rPr lang="de-DE" dirty="0" err="1"/>
              <a:t>difference</a:t>
            </a:r>
            <a:r>
              <a:rPr lang="de-DE" dirty="0"/>
              <a:t> </a:t>
            </a:r>
            <a:r>
              <a:rPr lang="de-DE" dirty="0" err="1"/>
              <a:t>of</a:t>
            </a:r>
            <a:r>
              <a:rPr lang="de-DE" dirty="0"/>
              <a:t> </a:t>
            </a:r>
            <a:r>
              <a:rPr lang="de-DE" dirty="0" err="1"/>
              <a:t>entropy</a:t>
            </a:r>
            <a:r>
              <a:rPr lang="de-DE" dirty="0"/>
              <a:t> </a:t>
            </a:r>
            <a:r>
              <a:rPr lang="de-DE" dirty="0" err="1"/>
              <a:t>before</a:t>
            </a:r>
            <a:r>
              <a:rPr lang="de-DE" dirty="0"/>
              <a:t> and after </a:t>
            </a:r>
            <a:r>
              <a:rPr lang="de-DE" dirty="0" err="1"/>
              <a:t>split</a:t>
            </a:r>
            <a:endParaRPr lang="de-DE" dirty="0"/>
          </a:p>
          <a:p>
            <a:r>
              <a:rPr lang="de-DE" dirty="0" err="1"/>
              <a:t>To</a:t>
            </a:r>
            <a:r>
              <a:rPr lang="de-DE" dirty="0"/>
              <a:t> </a:t>
            </a:r>
            <a:r>
              <a:rPr lang="de-DE" dirty="0" err="1"/>
              <a:t>reduce</a:t>
            </a:r>
            <a:r>
              <a:rPr lang="de-DE" dirty="0"/>
              <a:t> </a:t>
            </a:r>
            <a:r>
              <a:rPr lang="de-DE" dirty="0" err="1"/>
              <a:t>randomness</a:t>
            </a:r>
            <a:r>
              <a:rPr lang="de-DE" dirty="0"/>
              <a:t> (= </a:t>
            </a:r>
            <a:r>
              <a:rPr lang="de-DE" dirty="0" err="1"/>
              <a:t>entropy</a:t>
            </a:r>
            <a:r>
              <a:rPr lang="de-DE" dirty="0"/>
              <a:t>) </a:t>
            </a:r>
            <a:r>
              <a:rPr lang="de-DE" dirty="0" err="1"/>
              <a:t>we</a:t>
            </a:r>
            <a:r>
              <a:rPr lang="de-DE" dirty="0"/>
              <a:t> </a:t>
            </a:r>
            <a:r>
              <a:rPr lang="de-DE" dirty="0" err="1"/>
              <a:t>go</a:t>
            </a:r>
            <a:r>
              <a:rPr lang="de-DE" dirty="0"/>
              <a:t> </a:t>
            </a:r>
            <a:r>
              <a:rPr lang="de-DE" dirty="0" err="1"/>
              <a:t>for</a:t>
            </a:r>
            <a:r>
              <a:rPr lang="de-DE" dirty="0"/>
              <a:t> </a:t>
            </a:r>
            <a:r>
              <a:rPr lang="de-DE" dirty="0" err="1"/>
              <a:t>that</a:t>
            </a:r>
            <a:r>
              <a:rPr lang="de-DE" dirty="0"/>
              <a:t> </a:t>
            </a:r>
            <a:r>
              <a:rPr lang="de-DE" dirty="0" err="1"/>
              <a:t>attribute</a:t>
            </a:r>
            <a:r>
              <a:rPr lang="de-DE" dirty="0"/>
              <a:t> </a:t>
            </a:r>
            <a:r>
              <a:rPr lang="de-DE" dirty="0" err="1"/>
              <a:t>which</a:t>
            </a:r>
            <a:r>
              <a:rPr lang="de-DE" dirty="0"/>
              <a:t> </a:t>
            </a:r>
            <a:r>
              <a:rPr lang="de-DE" dirty="0" err="1"/>
              <a:t>produces</a:t>
            </a:r>
            <a:r>
              <a:rPr lang="de-DE" dirty="0"/>
              <a:t> </a:t>
            </a:r>
            <a:r>
              <a:rPr lang="de-DE" dirty="0" err="1"/>
              <a:t>highest</a:t>
            </a:r>
            <a:r>
              <a:rPr lang="de-DE" dirty="0"/>
              <a:t> </a:t>
            </a:r>
            <a:r>
              <a:rPr lang="de-DE" dirty="0" err="1"/>
              <a:t>information</a:t>
            </a:r>
            <a:r>
              <a:rPr lang="de-DE" dirty="0"/>
              <a:t> </a:t>
            </a:r>
            <a:r>
              <a:rPr lang="de-DE" dirty="0" err="1"/>
              <a:t>gain</a:t>
            </a:r>
            <a:endParaRPr lang="de-DE" dirty="0"/>
          </a:p>
        </p:txBody>
      </p:sp>
    </p:spTree>
    <p:extLst>
      <p:ext uri="{BB962C8B-B14F-4D97-AF65-F5344CB8AC3E}">
        <p14:creationId xmlns:p14="http://schemas.microsoft.com/office/powerpoint/2010/main" val="635418897"/>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743</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Figtree</vt:lpstr>
      <vt:lpstr>Cambria Math</vt:lpstr>
      <vt:lpstr>CMR10</vt:lpstr>
      <vt:lpstr>Office-tema</vt:lpstr>
      <vt:lpstr>EQ2341 – Activity Recognition</vt:lpstr>
      <vt:lpstr>Objective</vt:lpstr>
      <vt:lpstr>Data</vt:lpstr>
      <vt:lpstr>Methodology</vt:lpstr>
      <vt:lpstr>Methodology</vt:lpstr>
      <vt:lpstr>Methodology</vt:lpstr>
      <vt:lpstr>Methodology</vt:lpstr>
      <vt:lpstr>Assignment 3</vt:lpstr>
      <vt:lpstr>Assignment 4</vt:lpstr>
      <vt:lpstr>Assignment 5 - 1</vt:lpstr>
      <vt:lpstr>Assignment 5 - 2</vt:lpstr>
      <vt:lpstr>Assignment 6</vt:lpstr>
      <vt:lpstr>Assignment 7 - 1</vt:lpstr>
      <vt:lpstr>Assignment 7 - 2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Hoesl</dc:creator>
  <cp:lastModifiedBy>Theresa Hoesl</cp:lastModifiedBy>
  <cp:revision>4</cp:revision>
  <dcterms:created xsi:type="dcterms:W3CDTF">2024-01-29T11:16:24Z</dcterms:created>
  <dcterms:modified xsi:type="dcterms:W3CDTF">2024-05-07T12:42:45Z</dcterms:modified>
</cp:coreProperties>
</file>