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3"/>
  </p:notesMasterIdLst>
  <p:sldIdLst>
    <p:sldId id="256" r:id="rId2"/>
    <p:sldId id="260" r:id="rId3"/>
    <p:sldId id="261" r:id="rId4"/>
    <p:sldId id="271" r:id="rId5"/>
    <p:sldId id="262" r:id="rId6"/>
    <p:sldId id="272" r:id="rId7"/>
    <p:sldId id="273" r:id="rId8"/>
    <p:sldId id="274" r:id="rId9"/>
    <p:sldId id="275" r:id="rId10"/>
    <p:sldId id="276" r:id="rId11"/>
    <p:sldId id="277" r:id="rId12"/>
  </p:sldIdLst>
  <p:sldSz cx="12192000" cy="6858000"/>
  <p:notesSz cx="6858000" cy="9144000"/>
  <p:embeddedFontLst>
    <p:embeddedFont>
      <p:font typeface="Cambria Math" panose="02040503050406030204" pitchFamily="18" charset="0"/>
      <p:regular r:id="rId14"/>
    </p:embeddedFont>
    <p:embeddedFont>
      <p:font typeface="Cascadia Code SemiBold" panose="020B0609020000020004" pitchFamily="49" charset="0"/>
      <p:bold r:id="rId15"/>
      <p:boldItalic r:id="rId16"/>
    </p:embeddedFont>
    <p:embeddedFont>
      <p:font typeface="Figtree" panose="020B0604020202020204" charset="0"/>
      <p:regular r:id="rId17"/>
      <p:bold r:id="rId18"/>
      <p:italic r:id="rId19"/>
      <p:boldItalic r:id="rId20"/>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6327"/>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2024-05-14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2024-05-14</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2024-05-14</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2024-05-14</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2024-05-14</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2024-05-14</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2024-05-14</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2024-05-14</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2024-05-14</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2024-05-14</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2024-05-14</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2024-05-14</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2024-05-14</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2024-05-14</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2024-05-14</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2024-05-14</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2024-05-14</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2024-05-14</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2024-05-14</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2024-05-14</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2024-05-14</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2024-05-14</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2024-05-14</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2024-05-14</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2024-05-14</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2024-05-14</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2024-05-14</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2024-05-14</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2024-05-14</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2024-05-14</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2024-05-14</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2024-05-14</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2024-05-14</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2024-05-14</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2024-05-14</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2024-05-14</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2024-05-14</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2024-05-14</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2024-05-14</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2024-05-14</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2024-05-14</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2024-05-14</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2024-05-14</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2024-05-14</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2024-05-14</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2024-05-14</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2024-05-14</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2024-05-14</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2024-05-14</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49" cstate="print">
            <a:extLst>
              <a:ext uri="{28A0092B-C50C-407E-A947-70E740481C1C}">
                <a14:useLocalDpi xmlns:a14="http://schemas.microsoft.com/office/drawing/2010/main"/>
              </a:ext>
              <a:ext uri="{96DAC541-7B7A-43D3-8B79-37D633B846F1}">
                <asvg:svgBlip xmlns:asvg="http://schemas.microsoft.com/office/drawing/2016/SVG/main" r:embed="rId50"/>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35B07F06-6EA7-7E2D-1EF1-26B024DA7650}"/>
              </a:ext>
            </a:extLst>
          </p:cNvPr>
          <p:cNvSpPr>
            <a:spLocks noGrp="1"/>
          </p:cNvSpPr>
          <p:nvPr>
            <p:ph type="ctrTitle"/>
          </p:nvPr>
        </p:nvSpPr>
        <p:spPr/>
        <p:txBody>
          <a:bodyPr/>
          <a:lstStyle/>
          <a:p>
            <a:r>
              <a:rPr lang="sv-SE" dirty="0"/>
              <a:t>EQ2341 – </a:t>
            </a:r>
            <a:r>
              <a:rPr lang="sv-SE" dirty="0" err="1"/>
              <a:t>Activity</a:t>
            </a:r>
            <a:r>
              <a:rPr lang="sv-SE" dirty="0"/>
              <a:t> </a:t>
            </a:r>
            <a:r>
              <a:rPr lang="sv-SE" dirty="0" err="1"/>
              <a:t>Recognition</a:t>
            </a:r>
            <a:endParaRPr lang="sv-SE" dirty="0"/>
          </a:p>
        </p:txBody>
      </p:sp>
      <p:sp>
        <p:nvSpPr>
          <p:cNvPr id="5" name="Underrubrik 4">
            <a:extLst>
              <a:ext uri="{FF2B5EF4-FFF2-40B4-BE49-F238E27FC236}">
                <a16:creationId xmlns:a16="http://schemas.microsoft.com/office/drawing/2014/main" id="{92A29924-00C9-C549-25FA-02CDD1D96ADA}"/>
              </a:ext>
            </a:extLst>
          </p:cNvPr>
          <p:cNvSpPr>
            <a:spLocks noGrp="1"/>
          </p:cNvSpPr>
          <p:nvPr>
            <p:ph type="subTitle" idx="1"/>
          </p:nvPr>
        </p:nvSpPr>
        <p:spPr>
          <a:xfrm>
            <a:off x="124408" y="5226050"/>
            <a:ext cx="11943184" cy="1398685"/>
          </a:xfrm>
        </p:spPr>
        <p:txBody>
          <a:bodyPr>
            <a:normAutofit/>
          </a:bodyPr>
          <a:lstStyle/>
          <a:p>
            <a:r>
              <a:rPr lang="sv-SE" dirty="0"/>
              <a:t>Theresa Hösl</a:t>
            </a:r>
          </a:p>
          <a:p>
            <a:r>
              <a:rPr lang="sv-SE" dirty="0" err="1"/>
              <a:t>Repository</a:t>
            </a:r>
            <a:r>
              <a:rPr lang="sv-SE" dirty="0"/>
              <a:t>: https://github.com/TheresaHoesl/PatternRecognition_MachineLearning/tree/main/Final_project</a:t>
            </a:r>
          </a:p>
        </p:txBody>
      </p:sp>
    </p:spTree>
    <p:extLst>
      <p:ext uri="{BB962C8B-B14F-4D97-AF65-F5344CB8AC3E}">
        <p14:creationId xmlns:p14="http://schemas.microsoft.com/office/powerpoint/2010/main" val="208122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a:xfrm>
            <a:off x="600075" y="1095632"/>
            <a:ext cx="10990263" cy="568412"/>
          </a:xfrm>
        </p:spPr>
        <p:txBody>
          <a:bodyPr anchor="t">
            <a:normAutofit/>
          </a:bodyPr>
          <a:lstStyle/>
          <a:p>
            <a:r>
              <a:rPr lang="en-US" sz="2800" dirty="0"/>
              <a:t>Verification</a:t>
            </a:r>
            <a:endParaRPr lang="de-DE" sz="2800"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sz="half" idx="1"/>
          </p:nvPr>
        </p:nvSpPr>
        <p:spPr>
          <a:xfrm>
            <a:off x="600075" y="1795851"/>
            <a:ext cx="10990262" cy="1633150"/>
          </a:xfrm>
        </p:spPr>
        <p:txBody>
          <a:bodyPr>
            <a:normAutofit/>
          </a:bodyPr>
          <a:lstStyle/>
          <a:p>
            <a:pPr marL="0" indent="0">
              <a:buNone/>
            </a:pPr>
            <a:r>
              <a:rPr lang="en-GB" dirty="0">
                <a:solidFill>
                  <a:srgbClr val="00356D"/>
                </a:solidFill>
                <a:latin typeface="Arial" panose="020B0604020202020204" pitchFamily="34" charset="0"/>
              </a:rPr>
              <a:t>For sequences with alternating activities</a:t>
            </a:r>
            <a:r>
              <a:rPr lang="en-GB" dirty="0"/>
              <a:t>:</a:t>
            </a:r>
          </a:p>
          <a:p>
            <a:pPr marL="0" indent="0">
              <a:buNone/>
            </a:pPr>
            <a:r>
              <a:rPr lang="en-GB" dirty="0"/>
              <a:t>Every five seconds, the activity was randomly changed. The output was then filtered with a majority filter. Still, the HMM alternates very often between walking and running. Furthermore, </a:t>
            </a:r>
            <a:r>
              <a:rPr lang="en-US" dirty="0"/>
              <a:t>it is almost impossible for humans to switch from running to standing and vice versa without a short walking sequence.</a:t>
            </a:r>
            <a:endParaRPr lang="de-DE" dirty="0"/>
          </a:p>
          <a:p>
            <a:pPr marL="0" indent="0">
              <a:buNone/>
            </a:pPr>
            <a:endParaRPr lang="de-DE" dirty="0"/>
          </a:p>
          <a:p>
            <a:pPr marL="0" indent="0">
              <a:buNone/>
            </a:pPr>
            <a:endParaRPr lang="de-DE" dirty="0"/>
          </a:p>
        </p:txBody>
      </p:sp>
      <p:pic>
        <p:nvPicPr>
          <p:cNvPr id="6" name="Picture 5">
            <a:extLst>
              <a:ext uri="{FF2B5EF4-FFF2-40B4-BE49-F238E27FC236}">
                <a16:creationId xmlns:a16="http://schemas.microsoft.com/office/drawing/2014/main" id="{F28ED4CF-8DE4-67BD-B2C5-06FBEFBED33E}"/>
              </a:ext>
            </a:extLst>
          </p:cNvPr>
          <p:cNvPicPr>
            <a:picLocks noChangeAspect="1"/>
          </p:cNvPicPr>
          <p:nvPr/>
        </p:nvPicPr>
        <p:blipFill>
          <a:blip r:embed="rId2"/>
          <a:srcRect/>
          <a:stretch/>
        </p:blipFill>
        <p:spPr>
          <a:xfrm>
            <a:off x="600075" y="3560808"/>
            <a:ext cx="3381796" cy="2659641"/>
          </a:xfrm>
          <a:prstGeom prst="rect">
            <a:avLst/>
          </a:prstGeom>
          <a:noFill/>
        </p:spPr>
      </p:pic>
      <p:pic>
        <p:nvPicPr>
          <p:cNvPr id="5" name="Picture 4">
            <a:extLst>
              <a:ext uri="{FF2B5EF4-FFF2-40B4-BE49-F238E27FC236}">
                <a16:creationId xmlns:a16="http://schemas.microsoft.com/office/drawing/2014/main" id="{D99F4752-FF44-8BA9-B13E-EB967D500D0E}"/>
              </a:ext>
            </a:extLst>
          </p:cNvPr>
          <p:cNvPicPr>
            <a:picLocks noChangeAspect="1"/>
          </p:cNvPicPr>
          <p:nvPr/>
        </p:nvPicPr>
        <p:blipFill>
          <a:blip r:embed="rId3"/>
          <a:stretch>
            <a:fillRect/>
          </a:stretch>
        </p:blipFill>
        <p:spPr>
          <a:xfrm>
            <a:off x="8208541" y="3560049"/>
            <a:ext cx="3382760" cy="2660400"/>
          </a:xfrm>
          <a:prstGeom prst="rect">
            <a:avLst/>
          </a:prstGeom>
        </p:spPr>
      </p:pic>
      <p:pic>
        <p:nvPicPr>
          <p:cNvPr id="8" name="Picture 7" descr="A graph of blue lines&#10;&#10;Description automatically generated with medium confidence">
            <a:extLst>
              <a:ext uri="{FF2B5EF4-FFF2-40B4-BE49-F238E27FC236}">
                <a16:creationId xmlns:a16="http://schemas.microsoft.com/office/drawing/2014/main" id="{DB738D14-2755-F97A-F35A-92A3588E7306}"/>
              </a:ext>
            </a:extLst>
          </p:cNvPr>
          <p:cNvPicPr>
            <a:picLocks noChangeAspect="1"/>
          </p:cNvPicPr>
          <p:nvPr/>
        </p:nvPicPr>
        <p:blipFill>
          <a:blip r:embed="rId4"/>
          <a:stretch>
            <a:fillRect/>
          </a:stretch>
        </p:blipFill>
        <p:spPr>
          <a:xfrm>
            <a:off x="4403826" y="3560049"/>
            <a:ext cx="3382760" cy="2660400"/>
          </a:xfrm>
          <a:prstGeom prst="rect">
            <a:avLst/>
          </a:prstGeom>
        </p:spPr>
      </p:pic>
    </p:spTree>
    <p:extLst>
      <p:ext uri="{BB962C8B-B14F-4D97-AF65-F5344CB8AC3E}">
        <p14:creationId xmlns:p14="http://schemas.microsoft.com/office/powerpoint/2010/main" val="373757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Conclusion</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r>
              <a:rPr lang="en-GB" dirty="0"/>
              <a:t>The HMM can classify the activity “standing” very well. However, “walking” and “running” get confused more easily. This can be improved by filtering the state sequence to detect single outliers. </a:t>
            </a:r>
          </a:p>
          <a:p>
            <a:r>
              <a:rPr lang="en-GB" dirty="0"/>
              <a:t>Other possible improvements:</a:t>
            </a:r>
          </a:p>
          <a:p>
            <a:pPr lvl="1"/>
            <a:r>
              <a:rPr lang="en-GB" dirty="0"/>
              <a:t>With more and more complex training data (captured form different people, turning the phone instead of holding it parallel to the ground) the model can be made more robust.</a:t>
            </a:r>
          </a:p>
          <a:p>
            <a:pPr lvl="1"/>
            <a:r>
              <a:rPr lang="de-DE" dirty="0"/>
              <a:t>k </a:t>
            </a:r>
            <a:r>
              <a:rPr lang="de-DE" dirty="0" err="1"/>
              <a:t>fold</a:t>
            </a:r>
            <a:r>
              <a:rPr lang="de-DE" dirty="0"/>
              <a:t> </a:t>
            </a:r>
            <a:r>
              <a:rPr lang="de-DE" dirty="0" err="1"/>
              <a:t>cross</a:t>
            </a:r>
            <a:r>
              <a:rPr lang="de-DE" dirty="0"/>
              <a:t>-validation</a:t>
            </a:r>
          </a:p>
          <a:p>
            <a:pPr lvl="1"/>
            <a:r>
              <a:rPr lang="de-DE" dirty="0"/>
              <a:t>More </a:t>
            </a:r>
            <a:r>
              <a:rPr lang="de-DE" dirty="0" err="1"/>
              <a:t>pre-processing</a:t>
            </a:r>
            <a:r>
              <a:rPr lang="de-DE" dirty="0"/>
              <a:t> </a:t>
            </a:r>
            <a:r>
              <a:rPr lang="de-DE" dirty="0" err="1"/>
              <a:t>of</a:t>
            </a:r>
            <a:r>
              <a:rPr lang="de-DE" dirty="0"/>
              <a:t> </a:t>
            </a:r>
            <a:r>
              <a:rPr lang="de-DE" dirty="0" err="1"/>
              <a:t>data</a:t>
            </a:r>
            <a:endParaRPr lang="de-DE" dirty="0"/>
          </a:p>
          <a:p>
            <a:pPr lvl="1"/>
            <a:r>
              <a:rPr lang="de-DE" dirty="0" err="1"/>
              <a:t>Better</a:t>
            </a:r>
            <a:r>
              <a:rPr lang="de-DE" dirty="0"/>
              <a:t> initial </a:t>
            </a:r>
            <a:r>
              <a:rPr lang="de-DE" dirty="0" err="1"/>
              <a:t>estimation</a:t>
            </a:r>
            <a:r>
              <a:rPr lang="de-DE" dirty="0"/>
              <a:t> </a:t>
            </a:r>
            <a:r>
              <a:rPr lang="de-DE" dirty="0" err="1"/>
              <a:t>to</a:t>
            </a:r>
            <a:r>
              <a:rPr lang="de-DE" dirty="0"/>
              <a:t> find global maximum</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21373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marL="0" indent="0">
              <a:buNone/>
            </a:pPr>
            <a:r>
              <a:rPr lang="en-US" dirty="0"/>
              <a:t>Implementation of a </a:t>
            </a:r>
            <a:r>
              <a:rPr lang="en-US" dirty="0">
                <a:latin typeface="Arial" panose="020B0604020202020204" pitchFamily="34" charset="0"/>
              </a:rPr>
              <a:t>cl</a:t>
            </a:r>
            <a:r>
              <a:rPr lang="en-US" dirty="0">
                <a:effectLst/>
                <a:latin typeface="Arial" panose="020B0604020202020204" pitchFamily="34" charset="0"/>
              </a:rPr>
              <a:t>assifier for activity recognition based on data from the phone’s sensors.</a:t>
            </a:r>
          </a:p>
          <a:p>
            <a:pPr marL="0" indent="0">
              <a:buNone/>
            </a:pPr>
            <a:r>
              <a:rPr lang="en-US" dirty="0">
                <a:effectLst/>
                <a:latin typeface="Arial" panose="020B0604020202020204" pitchFamily="34" charset="0"/>
              </a:rPr>
              <a:t>The algorithm should be able to accurately discriminate between three activities: standing still, walking, and running.</a:t>
            </a:r>
          </a:p>
          <a:p>
            <a:pPr marL="0" indent="0">
              <a:buNone/>
            </a:pPr>
            <a:endParaRPr lang="en-US" dirty="0">
              <a:latin typeface="Arial" panose="020B0604020202020204" pitchFamily="34" charset="0"/>
            </a:endParaRPr>
          </a:p>
          <a:p>
            <a:pPr marL="0" indent="0">
              <a:buNone/>
            </a:pPr>
            <a:r>
              <a:rPr lang="en-US" dirty="0">
                <a:latin typeface="Arial" panose="020B0604020202020204" pitchFamily="34" charset="0"/>
              </a:rPr>
              <a:t>An infinite HMM with three underlying states can solve this problem. </a:t>
            </a:r>
            <a:endParaRPr lang="en-US" dirty="0"/>
          </a:p>
          <a:p>
            <a:endParaRPr lang="en-US" dirty="0"/>
          </a:p>
        </p:txBody>
      </p:sp>
    </p:spTree>
    <p:extLst>
      <p:ext uri="{BB962C8B-B14F-4D97-AF65-F5344CB8AC3E}">
        <p14:creationId xmlns:p14="http://schemas.microsoft.com/office/powerpoint/2010/main" val="21461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038A79B6-DF17-B519-56D1-EE5926B111FB}"/>
              </a:ext>
            </a:extLst>
          </p:cNvPr>
          <p:cNvSpPr>
            <a:spLocks noGrp="1"/>
          </p:cNvSpPr>
          <p:nvPr>
            <p:ph idx="1"/>
          </p:nvPr>
        </p:nvSpPr>
        <p:spPr>
          <a:xfrm>
            <a:off x="600075" y="1872344"/>
            <a:ext cx="10990263" cy="4453808"/>
          </a:xfrm>
        </p:spPr>
        <p:txBody>
          <a:bodyPr/>
          <a:lstStyle/>
          <a:p>
            <a:pPr marL="0" indent="0" algn="l" rtl="0" eaLnBrk="1" latinLnBrk="0" hangingPunct="1">
              <a:lnSpc>
                <a:spcPct val="90000"/>
              </a:lnSpc>
              <a:spcBef>
                <a:spcPts val="1000"/>
              </a:spcBef>
              <a:spcAft>
                <a:spcPts val="0"/>
              </a:spcAft>
              <a:buNone/>
            </a:pPr>
            <a:r>
              <a:rPr lang="en-US" dirty="0">
                <a:effectLst/>
              </a:rPr>
              <a:t>Sequence of column vectors of length three (ax, ay, </a:t>
            </a:r>
            <a:r>
              <a:rPr lang="en-US" dirty="0" err="1">
                <a:effectLst/>
              </a:rPr>
              <a:t>az</a:t>
            </a:r>
            <a:r>
              <a:rPr lang="en-US" dirty="0">
                <a:effectLst/>
              </a:rPr>
              <a:t>) captured by phone’s app while performing the activities.</a:t>
            </a:r>
          </a:p>
          <a:p>
            <a:pPr marL="0" indent="0" algn="l" rtl="0" eaLnBrk="1" latinLnBrk="0" hangingPunct="1">
              <a:lnSpc>
                <a:spcPct val="90000"/>
              </a:lnSpc>
              <a:spcBef>
                <a:spcPts val="1000"/>
              </a:spcBef>
              <a:spcAft>
                <a:spcPts val="0"/>
              </a:spcAft>
              <a:buNone/>
            </a:pPr>
            <a:endParaRPr lang="en-US" dirty="0">
              <a:effectLst/>
            </a:endParaRPr>
          </a:p>
          <a:p>
            <a:pPr marL="0" indent="0">
              <a:buNone/>
            </a:pPr>
            <a:r>
              <a:rPr lang="en-GB" sz="2000" kern="1200" dirty="0">
                <a:solidFill>
                  <a:srgbClr val="00356D"/>
                </a:solidFill>
                <a:effectLst/>
                <a:latin typeface="Arial" panose="020B0604020202020204" pitchFamily="34" charset="0"/>
                <a:ea typeface="+mn-ea"/>
                <a:cs typeface="+mn-cs"/>
              </a:rPr>
              <a:t>Training: </a:t>
            </a:r>
            <a:endParaRPr lang="de-DE" dirty="0">
              <a:effectLst/>
            </a:endParaRPr>
          </a:p>
          <a:p>
            <a:r>
              <a:rPr lang="de-DE" dirty="0" err="1">
                <a:effectLst/>
              </a:rPr>
              <a:t>One</a:t>
            </a:r>
            <a:r>
              <a:rPr lang="de-DE" dirty="0">
                <a:effectLst/>
              </a:rPr>
              <a:t> </a:t>
            </a:r>
            <a:r>
              <a:rPr lang="de-DE" dirty="0" err="1">
                <a:effectLst/>
              </a:rPr>
              <a:t>sequence</a:t>
            </a:r>
            <a:r>
              <a:rPr lang="de-DE" dirty="0">
                <a:effectLst/>
              </a:rPr>
              <a:t> </a:t>
            </a:r>
            <a:r>
              <a:rPr lang="de-DE" dirty="0" err="1">
                <a:effectLst/>
              </a:rPr>
              <a:t>of</a:t>
            </a:r>
            <a:r>
              <a:rPr lang="de-DE" dirty="0">
                <a:effectLst/>
              </a:rPr>
              <a:t> </a:t>
            </a:r>
            <a:r>
              <a:rPr lang="de-DE" dirty="0" err="1">
                <a:effectLst/>
              </a:rPr>
              <a:t>standing</a:t>
            </a:r>
            <a:r>
              <a:rPr lang="de-DE" dirty="0">
                <a:effectLst/>
              </a:rPr>
              <a:t>, </a:t>
            </a:r>
            <a:r>
              <a:rPr lang="de-DE" dirty="0" err="1">
                <a:effectLst/>
              </a:rPr>
              <a:t>walking</a:t>
            </a:r>
            <a:r>
              <a:rPr lang="de-DE" dirty="0">
                <a:effectLst/>
              </a:rPr>
              <a:t> and </a:t>
            </a:r>
            <a:r>
              <a:rPr lang="de-DE" dirty="0" err="1">
                <a:effectLst/>
              </a:rPr>
              <a:t>running</a:t>
            </a:r>
            <a:r>
              <a:rPr lang="de-DE" dirty="0">
                <a:effectLst/>
              </a:rPr>
              <a:t> </a:t>
            </a:r>
            <a:r>
              <a:rPr lang="de-DE" dirty="0" err="1">
                <a:effectLst/>
              </a:rPr>
              <a:t>each</a:t>
            </a:r>
            <a:endParaRPr lang="de-DE" dirty="0"/>
          </a:p>
          <a:p>
            <a:r>
              <a:rPr lang="de-DE" dirty="0" err="1"/>
              <a:t>One</a:t>
            </a:r>
            <a:r>
              <a:rPr lang="de-DE" dirty="0"/>
              <a:t> </a:t>
            </a:r>
            <a:r>
              <a:rPr lang="de-DE" dirty="0" err="1"/>
              <a:t>sequence</a:t>
            </a:r>
            <a:r>
              <a:rPr lang="de-DE" dirty="0"/>
              <a:t> </a:t>
            </a:r>
            <a:r>
              <a:rPr lang="de-DE" dirty="0" err="1"/>
              <a:t>where</a:t>
            </a:r>
            <a:r>
              <a:rPr lang="de-DE" dirty="0"/>
              <a:t> </a:t>
            </a:r>
            <a:r>
              <a:rPr lang="de-DE" dirty="0" err="1"/>
              <a:t>the</a:t>
            </a:r>
            <a:r>
              <a:rPr lang="de-DE" dirty="0"/>
              <a:t> </a:t>
            </a:r>
            <a:r>
              <a:rPr lang="de-DE" dirty="0" err="1"/>
              <a:t>three</a:t>
            </a:r>
            <a:r>
              <a:rPr lang="de-DE" dirty="0"/>
              <a:t> </a:t>
            </a:r>
            <a:r>
              <a:rPr lang="de-DE" dirty="0" err="1"/>
              <a:t>activites</a:t>
            </a:r>
            <a:r>
              <a:rPr lang="de-DE" dirty="0"/>
              <a:t> </a:t>
            </a:r>
            <a:r>
              <a:rPr lang="de-DE" dirty="0" err="1"/>
              <a:t>were</a:t>
            </a:r>
            <a:r>
              <a:rPr lang="de-DE" dirty="0"/>
              <a:t> </a:t>
            </a:r>
            <a:r>
              <a:rPr lang="de-DE" dirty="0" err="1"/>
              <a:t>performed</a:t>
            </a:r>
            <a:r>
              <a:rPr lang="de-DE" dirty="0"/>
              <a:t> </a:t>
            </a:r>
            <a:r>
              <a:rPr lang="en-US" dirty="0"/>
              <a:t>several times in different orders</a:t>
            </a:r>
            <a:endParaRPr lang="de-DE" dirty="0">
              <a:effectLst/>
            </a:endParaRPr>
          </a:p>
          <a:p>
            <a:pPr marL="0" indent="0">
              <a:buNone/>
            </a:pPr>
            <a:endParaRPr lang="de-DE" dirty="0"/>
          </a:p>
          <a:p>
            <a:pPr marL="0" indent="0">
              <a:buNone/>
            </a:pPr>
            <a:r>
              <a:rPr lang="en-GB" sz="2000" kern="1200" dirty="0">
                <a:solidFill>
                  <a:srgbClr val="00356D"/>
                </a:solidFill>
                <a:effectLst/>
                <a:latin typeface="Arial" panose="020B0604020202020204" pitchFamily="34" charset="0"/>
                <a:ea typeface="+mn-ea"/>
                <a:cs typeface="+mn-cs"/>
              </a:rPr>
              <a:t>Testing: </a:t>
            </a:r>
            <a:endParaRPr lang="de-DE" dirty="0">
              <a:effectLst/>
            </a:endParaRPr>
          </a:p>
          <a:p>
            <a:r>
              <a:rPr lang="de-DE" dirty="0" err="1">
                <a:effectLst/>
              </a:rPr>
              <a:t>Three</a:t>
            </a:r>
            <a:r>
              <a:rPr lang="de-DE" dirty="0">
                <a:effectLst/>
              </a:rPr>
              <a:t> </a:t>
            </a:r>
            <a:r>
              <a:rPr lang="de-DE" dirty="0" err="1">
                <a:effectLst/>
              </a:rPr>
              <a:t>sequence</a:t>
            </a:r>
            <a:r>
              <a:rPr lang="de-DE" dirty="0">
                <a:effectLst/>
              </a:rPr>
              <a:t> </a:t>
            </a:r>
            <a:r>
              <a:rPr lang="de-DE" dirty="0" err="1">
                <a:effectLst/>
              </a:rPr>
              <a:t>of</a:t>
            </a:r>
            <a:r>
              <a:rPr lang="de-DE" dirty="0">
                <a:effectLst/>
              </a:rPr>
              <a:t> </a:t>
            </a:r>
            <a:r>
              <a:rPr lang="de-DE" dirty="0" err="1">
                <a:effectLst/>
              </a:rPr>
              <a:t>standing</a:t>
            </a:r>
            <a:r>
              <a:rPr lang="de-DE" dirty="0">
                <a:effectLst/>
              </a:rPr>
              <a:t>, </a:t>
            </a:r>
            <a:r>
              <a:rPr lang="de-DE" dirty="0" err="1">
                <a:effectLst/>
              </a:rPr>
              <a:t>walking</a:t>
            </a:r>
            <a:r>
              <a:rPr lang="de-DE" dirty="0">
                <a:effectLst/>
              </a:rPr>
              <a:t> and </a:t>
            </a:r>
            <a:r>
              <a:rPr lang="de-DE" dirty="0" err="1">
                <a:effectLst/>
              </a:rPr>
              <a:t>running</a:t>
            </a:r>
            <a:r>
              <a:rPr lang="de-DE" dirty="0">
                <a:effectLst/>
              </a:rPr>
              <a:t> </a:t>
            </a:r>
            <a:r>
              <a:rPr lang="de-DE" dirty="0" err="1">
                <a:effectLst/>
              </a:rPr>
              <a:t>each</a:t>
            </a:r>
            <a:endParaRPr lang="de-DE" dirty="0"/>
          </a:p>
          <a:p>
            <a:r>
              <a:rPr lang="de-DE" dirty="0" err="1"/>
              <a:t>Three</a:t>
            </a:r>
            <a:r>
              <a:rPr lang="de-DE" dirty="0"/>
              <a:t> </a:t>
            </a:r>
            <a:r>
              <a:rPr lang="de-DE" dirty="0" err="1"/>
              <a:t>sequences</a:t>
            </a:r>
            <a:r>
              <a:rPr lang="de-DE" dirty="0"/>
              <a:t> in </a:t>
            </a:r>
            <a:r>
              <a:rPr lang="de-DE" dirty="0" err="1"/>
              <a:t>which</a:t>
            </a:r>
            <a:r>
              <a:rPr lang="de-DE" dirty="0"/>
              <a:t> </a:t>
            </a:r>
            <a:r>
              <a:rPr lang="de-DE" dirty="0" err="1"/>
              <a:t>the</a:t>
            </a:r>
            <a:r>
              <a:rPr lang="de-DE" dirty="0"/>
              <a:t> </a:t>
            </a:r>
            <a:r>
              <a:rPr lang="de-DE" dirty="0" err="1"/>
              <a:t>three</a:t>
            </a:r>
            <a:r>
              <a:rPr lang="de-DE" dirty="0"/>
              <a:t> </a:t>
            </a:r>
            <a:r>
              <a:rPr lang="de-DE" dirty="0" err="1"/>
              <a:t>activites</a:t>
            </a:r>
            <a:r>
              <a:rPr lang="de-DE" dirty="0"/>
              <a:t> </a:t>
            </a:r>
            <a:r>
              <a:rPr lang="de-DE" dirty="0" err="1"/>
              <a:t>were</a:t>
            </a:r>
            <a:r>
              <a:rPr lang="de-DE" dirty="0"/>
              <a:t> </a:t>
            </a:r>
            <a:r>
              <a:rPr lang="de-DE" dirty="0" err="1"/>
              <a:t>performed</a:t>
            </a:r>
            <a:r>
              <a:rPr lang="de-DE" dirty="0"/>
              <a:t> </a:t>
            </a:r>
            <a:r>
              <a:rPr lang="de-DE" dirty="0" err="1"/>
              <a:t>for</a:t>
            </a:r>
            <a:r>
              <a:rPr lang="de-DE" dirty="0"/>
              <a:t> 5 sec </a:t>
            </a:r>
            <a:r>
              <a:rPr lang="en-US" dirty="0"/>
              <a:t>several times in different orders</a:t>
            </a:r>
            <a:endParaRPr lang="de-DE" dirty="0">
              <a:effectLst/>
            </a:endParaRPr>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68666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Hidden Markov Model: </a:t>
                </a:r>
              </a:p>
              <a:p>
                <a:pPr marL="0" indent="0">
                  <a:buNone/>
                </a:pPr>
                <a14:m>
                  <m:oMathPara xmlns:m="http://schemas.openxmlformats.org/officeDocument/2006/math">
                    <m:oMathParaPr>
                      <m:jc m:val="centerGroup"/>
                    </m:oMathParaPr>
                    <m:oMath xmlns:m="http://schemas.openxmlformats.org/officeDocument/2006/math">
                      <m:d>
                        <m:dPr>
                          <m:begChr m:val="{"/>
                          <m:endChr m:val="}"/>
                          <m:ctrlPr>
                            <a:rPr lang="de-DE" i="1" smtClean="0">
                              <a:effectLst/>
                              <a:latin typeface="Cambria Math" panose="02040503050406030204" pitchFamily="18" charset="0"/>
                            </a:rPr>
                          </m:ctrlPr>
                        </m:dPr>
                        <m:e>
                          <m:d>
                            <m:dPr>
                              <m:begChr m:val="{"/>
                              <m:endChr m:val="}"/>
                              <m:ctrlPr>
                                <a:rPr lang="de-DE" i="1" smtClean="0">
                                  <a:effectLst/>
                                  <a:latin typeface="Cambria Math" panose="02040503050406030204" pitchFamily="18" charset="0"/>
                                </a:rPr>
                              </m:ctrlPr>
                            </m:dPr>
                            <m:e>
                              <m:r>
                                <a:rPr lang="de-DE" b="0" i="1" smtClean="0">
                                  <a:effectLst/>
                                  <a:latin typeface="Cambria Math" panose="02040503050406030204" pitchFamily="18" charset="0"/>
                                </a:rPr>
                                <m:t>𝑞</m:t>
                              </m:r>
                              <m:r>
                                <a:rPr lang="de-DE" b="0" i="1" smtClean="0">
                                  <a:effectLst/>
                                  <a:latin typeface="Cambria Math" panose="02040503050406030204" pitchFamily="18" charset="0"/>
                                </a:rPr>
                                <m:t>, </m:t>
                              </m:r>
                              <m:r>
                                <a:rPr lang="de-DE" b="0" i="1" smtClean="0">
                                  <a:effectLst/>
                                  <a:latin typeface="Cambria Math" panose="02040503050406030204" pitchFamily="18" charset="0"/>
                                </a:rPr>
                                <m:t>𝐴</m:t>
                              </m:r>
                            </m:e>
                          </m:d>
                          <m:r>
                            <a:rPr lang="de-DE" b="0" i="1" smtClean="0">
                              <a:effectLst/>
                              <a:latin typeface="Cambria Math" panose="02040503050406030204" pitchFamily="18" charset="0"/>
                            </a:rPr>
                            <m:t>, </m:t>
                          </m:r>
                          <m:r>
                            <a:rPr lang="de-DE" b="0" i="1" smtClean="0">
                              <a:effectLst/>
                              <a:latin typeface="Cambria Math" panose="02040503050406030204" pitchFamily="18" charset="0"/>
                            </a:rPr>
                            <m:t>𝐵</m:t>
                          </m:r>
                        </m:e>
                      </m:d>
                    </m:oMath>
                  </m:oMathPara>
                </a14:m>
                <a:endParaRPr lang="de-DE" dirty="0">
                  <a:effectLst/>
                </a:endParaRPr>
              </a:p>
              <a:p>
                <a:pPr marL="0" indent="0">
                  <a:buNone/>
                </a:pPr>
                <a:endParaRPr lang="de-DE" dirty="0"/>
              </a:p>
              <a:p>
                <a:pPr marL="0" indent="0">
                  <a:buNone/>
                </a:pPr>
                <a:r>
                  <a:rPr lang="de-DE" dirty="0" err="1"/>
                  <a:t>with</a:t>
                </a:r>
                <a:r>
                  <a:rPr lang="de-DE" dirty="0"/>
                  <a:t> </a:t>
                </a:r>
                <a:r>
                  <a:rPr lang="de-DE" dirty="0" err="1"/>
                  <a:t>three</a:t>
                </a:r>
                <a:r>
                  <a:rPr lang="de-DE" dirty="0"/>
                  <a:t> </a:t>
                </a:r>
                <a:r>
                  <a:rPr lang="de-DE" dirty="0" err="1"/>
                  <a:t>stages</a:t>
                </a:r>
                <a:r>
                  <a:rPr lang="de-DE" dirty="0"/>
                  <a:t>: S0 </a:t>
                </a:r>
                <a:r>
                  <a:rPr lang="de-DE" dirty="0" err="1"/>
                  <a:t>standing</a:t>
                </a:r>
                <a:r>
                  <a:rPr lang="de-DE" dirty="0"/>
                  <a:t>, S1 </a:t>
                </a:r>
                <a:r>
                  <a:rPr lang="de-DE" dirty="0" err="1"/>
                  <a:t>walking</a:t>
                </a:r>
                <a:r>
                  <a:rPr lang="de-DE" dirty="0"/>
                  <a:t>, S2 </a:t>
                </a:r>
                <a:r>
                  <a:rPr lang="de-DE" dirty="0" err="1"/>
                  <a:t>running</a:t>
                </a:r>
                <a:r>
                  <a:rPr lang="de-DE" dirty="0"/>
                  <a:t>. </a:t>
                </a:r>
                <a:r>
                  <a:rPr lang="de-DE" dirty="0" err="1"/>
                  <a:t>Since</a:t>
                </a:r>
                <a:r>
                  <a:rPr lang="de-DE" dirty="0"/>
                  <a:t> </a:t>
                </a:r>
                <a:r>
                  <a:rPr lang="de-DE" dirty="0" err="1"/>
                  <a:t>there</a:t>
                </a:r>
                <a:r>
                  <a:rPr lang="de-DE" dirty="0"/>
                  <a:t> </a:t>
                </a:r>
                <a:r>
                  <a:rPr lang="de-DE" dirty="0" err="1"/>
                  <a:t>is</a:t>
                </a:r>
                <a:r>
                  <a:rPr lang="de-DE" dirty="0"/>
                  <a:t> </a:t>
                </a:r>
                <a:r>
                  <a:rPr lang="de-DE" dirty="0" err="1"/>
                  <a:t>no</a:t>
                </a:r>
                <a:r>
                  <a:rPr lang="de-DE" dirty="0"/>
                  <a:t> </a:t>
                </a:r>
                <a:r>
                  <a:rPr lang="de-DE" dirty="0" err="1"/>
                  <a:t>exit</a:t>
                </a:r>
                <a:r>
                  <a:rPr lang="de-DE" dirty="0"/>
                  <a:t> </a:t>
                </a:r>
                <a:r>
                  <a:rPr lang="de-DE" dirty="0" err="1"/>
                  <a:t>state</a:t>
                </a:r>
                <a:r>
                  <a:rPr lang="de-DE" dirty="0"/>
                  <a:t>, </a:t>
                </a:r>
                <a:r>
                  <a:rPr lang="de-DE" dirty="0" err="1"/>
                  <a:t>it</a:t>
                </a:r>
                <a:r>
                  <a:rPr lang="de-DE" dirty="0"/>
                  <a:t> </a:t>
                </a:r>
                <a:r>
                  <a:rPr lang="de-DE" dirty="0" err="1"/>
                  <a:t>is</a:t>
                </a:r>
                <a:r>
                  <a:rPr lang="de-DE" dirty="0"/>
                  <a:t> an infinite HMM.</a:t>
                </a:r>
              </a:p>
              <a:p>
                <a:pPr marL="0" indent="0">
                  <a:buNone/>
                </a:pPr>
                <a:endParaRPr lang="de-DE" dirty="0">
                  <a:effectLst/>
                </a:endParaRPr>
              </a:p>
              <a:p>
                <a:pPr marL="0" indent="0">
                  <a:buNone/>
                </a:pPr>
                <a:r>
                  <a:rPr lang="de-DE" dirty="0" err="1"/>
                  <a:t>It</a:t>
                </a:r>
                <a:r>
                  <a:rPr lang="de-DE" dirty="0"/>
                  <a:t> </a:t>
                </a:r>
                <a:r>
                  <a:rPr lang="de-DE" dirty="0" err="1"/>
                  <a:t>can</a:t>
                </a:r>
                <a:r>
                  <a:rPr lang="de-DE" dirty="0"/>
                  <a:t> </a:t>
                </a:r>
                <a:r>
                  <a:rPr lang="de-DE" dirty="0" err="1"/>
                  <a:t>be</a:t>
                </a:r>
                <a:r>
                  <a:rPr lang="de-DE" dirty="0"/>
                  <a:t> </a:t>
                </a:r>
                <a:r>
                  <a:rPr lang="de-DE" dirty="0" err="1"/>
                  <a:t>trained</a:t>
                </a:r>
                <a:r>
                  <a:rPr lang="de-DE" dirty="0"/>
                  <a:t> </a:t>
                </a:r>
                <a:r>
                  <a:rPr lang="de-DE" dirty="0" err="1"/>
                  <a:t>using</a:t>
                </a:r>
                <a:r>
                  <a:rPr lang="de-DE" dirty="0"/>
                  <a:t> </a:t>
                </a:r>
                <a:r>
                  <a:rPr lang="de-DE" dirty="0" err="1"/>
                  <a:t>part</a:t>
                </a:r>
                <a:r>
                  <a:rPr lang="de-DE" dirty="0"/>
                  <a:t> </a:t>
                </a:r>
                <a:r>
                  <a:rPr lang="de-DE" dirty="0" err="1"/>
                  <a:t>of</a:t>
                </a:r>
                <a:r>
                  <a:rPr lang="de-DE" dirty="0"/>
                  <a:t> </a:t>
                </a:r>
                <a:r>
                  <a:rPr lang="de-DE" dirty="0" err="1"/>
                  <a:t>the</a:t>
                </a:r>
                <a:r>
                  <a:rPr lang="de-DE" dirty="0"/>
                  <a:t> </a:t>
                </a:r>
                <a:r>
                  <a:rPr lang="de-DE" dirty="0" err="1"/>
                  <a:t>data</a:t>
                </a:r>
                <a:r>
                  <a:rPr lang="de-DE" dirty="0"/>
                  <a:t> </a:t>
                </a:r>
                <a:r>
                  <a:rPr lang="de-DE" dirty="0" err="1"/>
                  <a:t>as</a:t>
                </a:r>
                <a:r>
                  <a:rPr lang="de-DE" dirty="0"/>
                  <a:t> </a:t>
                </a:r>
                <a:r>
                  <a:rPr lang="de-DE" dirty="0" err="1"/>
                  <a:t>input</a:t>
                </a:r>
                <a:r>
                  <a:rPr lang="de-DE" dirty="0"/>
                  <a:t> </a:t>
                </a:r>
                <a:r>
                  <a:rPr lang="de-DE" dirty="0" err="1"/>
                  <a:t>for</a:t>
                </a:r>
                <a:r>
                  <a:rPr lang="de-DE" dirty="0"/>
                  <a:t> </a:t>
                </a:r>
                <a:r>
                  <a:rPr lang="de-DE" dirty="0" err="1"/>
                  <a:t>the</a:t>
                </a:r>
                <a:r>
                  <a:rPr lang="de-DE" dirty="0"/>
                  <a:t> </a:t>
                </a:r>
                <a:r>
                  <a:rPr lang="de-DE" b="1" dirty="0"/>
                  <a:t>Baum-Welch-</a:t>
                </a:r>
                <a:r>
                  <a:rPr lang="de-DE" b="1" dirty="0" err="1"/>
                  <a:t>Algorithm</a:t>
                </a:r>
                <a:r>
                  <a:rPr lang="de-DE" dirty="0"/>
                  <a:t>, </a:t>
                </a:r>
                <a:r>
                  <a:rPr lang="de-DE" dirty="0" err="1"/>
                  <a:t>which</a:t>
                </a:r>
                <a:r>
                  <a:rPr lang="de-DE" dirty="0"/>
                  <a:t> </a:t>
                </a:r>
                <a:r>
                  <a:rPr lang="de-DE" dirty="0" err="1"/>
                  <a:t>works</a:t>
                </a:r>
                <a:r>
                  <a:rPr lang="de-DE" dirty="0"/>
                  <a:t> </a:t>
                </a:r>
                <a:r>
                  <a:rPr lang="de-DE" dirty="0" err="1"/>
                  <a:t>with</a:t>
                </a:r>
                <a:r>
                  <a:rPr lang="de-DE" dirty="0"/>
                  <a:t> variables </a:t>
                </a:r>
                <a:r>
                  <a:rPr lang="de-DE" dirty="0" err="1"/>
                  <a:t>of</a:t>
                </a:r>
                <a:r>
                  <a:rPr lang="de-DE" dirty="0"/>
                  <a:t> </a:t>
                </a:r>
                <a:r>
                  <a:rPr lang="de-DE" dirty="0" err="1"/>
                  <a:t>the</a:t>
                </a:r>
                <a:r>
                  <a:rPr lang="de-DE" dirty="0"/>
                  <a:t> </a:t>
                </a:r>
                <a:r>
                  <a:rPr lang="de-DE" b="1" dirty="0"/>
                  <a:t>Forward- and </a:t>
                </a:r>
                <a:r>
                  <a:rPr lang="de-DE" b="1" dirty="0" err="1"/>
                  <a:t>Backward-Algorithms</a:t>
                </a:r>
                <a:r>
                  <a:rPr lang="de-DE" dirty="0"/>
                  <a:t>.</a:t>
                </a:r>
                <a:r>
                  <a:rPr lang="de-DE" b="1" dirty="0"/>
                  <a:t> </a:t>
                </a:r>
                <a:r>
                  <a:rPr lang="de-DE" dirty="0"/>
                  <a:t>After </a:t>
                </a:r>
                <a:r>
                  <a:rPr lang="de-DE" dirty="0" err="1"/>
                  <a:t>the</a:t>
                </a:r>
                <a:r>
                  <a:rPr lang="de-DE" dirty="0"/>
                  <a:t> </a:t>
                </a:r>
                <a:r>
                  <a:rPr lang="de-DE" dirty="0" err="1"/>
                  <a:t>model</a:t>
                </a:r>
                <a:r>
                  <a:rPr lang="de-DE" dirty="0"/>
                  <a:t> </a:t>
                </a:r>
                <a:r>
                  <a:rPr lang="de-DE" dirty="0" err="1"/>
                  <a:t>is</a:t>
                </a:r>
                <a:r>
                  <a:rPr lang="de-DE" dirty="0"/>
                  <a:t> </a:t>
                </a:r>
                <a:r>
                  <a:rPr lang="de-DE" dirty="0" err="1"/>
                  <a:t>formed</a:t>
                </a:r>
                <a:r>
                  <a:rPr lang="de-DE" dirty="0"/>
                  <a:t>, </a:t>
                </a:r>
                <a:r>
                  <a:rPr lang="de-DE" dirty="0" err="1"/>
                  <a:t>the</a:t>
                </a:r>
                <a:r>
                  <a:rPr lang="de-DE" dirty="0"/>
                  <a:t> </a:t>
                </a:r>
                <a:r>
                  <a:rPr lang="de-DE" dirty="0" err="1"/>
                  <a:t>underlying</a:t>
                </a:r>
                <a:r>
                  <a:rPr lang="de-DE" dirty="0"/>
                  <a:t> </a:t>
                </a:r>
                <a:r>
                  <a:rPr lang="de-DE" dirty="0" err="1"/>
                  <a:t>states</a:t>
                </a:r>
                <a:r>
                  <a:rPr lang="de-DE" dirty="0"/>
                  <a:t> </a:t>
                </a:r>
                <a:r>
                  <a:rPr lang="de-DE" dirty="0" err="1"/>
                  <a:t>of</a:t>
                </a:r>
                <a:r>
                  <a:rPr lang="de-DE" dirty="0"/>
                  <a:t> </a:t>
                </a:r>
                <a:r>
                  <a:rPr lang="de-DE" dirty="0" err="1"/>
                  <a:t>new</a:t>
                </a:r>
                <a:r>
                  <a:rPr lang="de-DE" dirty="0"/>
                  <a:t> </a:t>
                </a:r>
                <a:r>
                  <a:rPr lang="de-DE" dirty="0" err="1"/>
                  <a:t>sequences</a:t>
                </a:r>
                <a:r>
                  <a:rPr lang="de-DE" dirty="0"/>
                  <a:t> </a:t>
                </a:r>
                <a:r>
                  <a:rPr lang="de-DE" dirty="0" err="1"/>
                  <a:t>can</a:t>
                </a:r>
                <a:r>
                  <a:rPr lang="de-DE" dirty="0"/>
                  <a:t> </a:t>
                </a:r>
                <a:r>
                  <a:rPr lang="de-DE" dirty="0" err="1"/>
                  <a:t>be</a:t>
                </a:r>
                <a:r>
                  <a:rPr lang="de-DE" dirty="0"/>
                  <a:t> </a:t>
                </a:r>
                <a:r>
                  <a:rPr lang="de-DE" dirty="0" err="1"/>
                  <a:t>classified</a:t>
                </a:r>
                <a:r>
                  <a:rPr lang="de-DE" dirty="0"/>
                  <a:t> </a:t>
                </a:r>
                <a:r>
                  <a:rPr lang="de-DE" dirty="0" err="1"/>
                  <a:t>using</a:t>
                </a:r>
                <a:r>
                  <a:rPr lang="de-DE" dirty="0"/>
                  <a:t> </a:t>
                </a:r>
                <a:r>
                  <a:rPr lang="de-DE" dirty="0" err="1"/>
                  <a:t>the</a:t>
                </a:r>
                <a:r>
                  <a:rPr lang="de-DE" dirty="0"/>
                  <a:t> </a:t>
                </a:r>
                <a:r>
                  <a:rPr lang="de-DE" b="1" dirty="0" err="1"/>
                  <a:t>Viterbi-Algorithm</a:t>
                </a:r>
                <a:r>
                  <a:rPr lang="de-DE" dirty="0"/>
                  <a:t>.</a:t>
                </a:r>
                <a:endParaRPr lang="de-DE" dirty="0">
                  <a:effectLst/>
                </a:endParaRPr>
              </a:p>
            </p:txBody>
          </p:sp>
        </mc:Choice>
        <mc:Fallback xmlns="">
          <p:sp>
            <p:nvSpPr>
              <p:cNvPr id="5" name="Content Placeholder 4">
                <a:extLst>
                  <a:ext uri="{FF2B5EF4-FFF2-40B4-BE49-F238E27FC236}">
                    <a16:creationId xmlns:a16="http://schemas.microsoft.com/office/drawing/2014/main" id="{AF049DD3-4EC6-F4BB-328F-8FAB9F34E4DC}"/>
                  </a:ext>
                </a:extLst>
              </p:cNvPr>
              <p:cNvSpPr>
                <a:spLocks noGrp="1" noRot="1" noChangeAspect="1" noMove="1" noResize="1" noEditPoints="1" noAdjustHandles="1" noChangeArrowheads="1" noChangeShapeType="1" noTextEdit="1"/>
              </p:cNvSpPr>
              <p:nvPr>
                <p:ph idx="1"/>
              </p:nvPr>
            </p:nvSpPr>
            <p:spPr>
              <a:blipFill>
                <a:blip r:embed="rId2"/>
                <a:stretch>
                  <a:fillRect l="-555" t="-1231"/>
                </a:stretch>
              </a:blipFill>
            </p:spPr>
            <p:txBody>
              <a:bodyPr/>
              <a:lstStyle/>
              <a:p>
                <a:r>
                  <a:rPr lang="de-DE">
                    <a:noFill/>
                  </a:rPr>
                  <a:t> </a:t>
                </a:r>
              </a:p>
            </p:txBody>
          </p:sp>
        </mc:Fallback>
      </mc:AlternateContent>
    </p:spTree>
    <p:extLst>
      <p:ext uri="{BB962C8B-B14F-4D97-AF65-F5344CB8AC3E}">
        <p14:creationId xmlns:p14="http://schemas.microsoft.com/office/powerpoint/2010/main" val="281643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Baum-Welch-Algorithm:</a:t>
            </a:r>
          </a:p>
          <a:p>
            <a:pPr marL="0" indent="0">
              <a:buNone/>
            </a:pPr>
            <a:r>
              <a:rPr lang="en-GB" dirty="0">
                <a:latin typeface="Arial" panose="020B0604020202020204" pitchFamily="34" charset="0"/>
              </a:rPr>
              <a:t>The algorithm converges only to local maxima, not global ones. Therefore, the values for the initialization can improve/ decrease the performance.</a:t>
            </a:r>
          </a:p>
          <a:p>
            <a:r>
              <a:rPr lang="en-GB" dirty="0">
                <a:latin typeface="Arial" panose="020B0604020202020204" pitchFamily="34" charset="0"/>
              </a:rPr>
              <a:t>The probability for a sequence to start with any of the states is equal → q is initialized with 1/3 for each state</a:t>
            </a:r>
          </a:p>
          <a:p>
            <a:r>
              <a:rPr lang="en-GB" dirty="0">
                <a:latin typeface="Arial" panose="020B0604020202020204" pitchFamily="34" charset="0"/>
              </a:rPr>
              <a:t>The probability to stay in the current state is bigger than to switch to one of the other two states. We can assume that the A matrix will have high values in the diagonal.</a:t>
            </a:r>
          </a:p>
          <a:p>
            <a:r>
              <a:rPr lang="en-GB" dirty="0">
                <a:latin typeface="Arial" panose="020B0604020202020204" pitchFamily="34" charset="0"/>
              </a:rPr>
              <a:t>The output distributions can be assumed to be multivariate normal distributed with different means and covariance matrices for the three distributions.</a:t>
            </a:r>
            <a:endParaRPr lang="en-GB" sz="2000" kern="1200" dirty="0">
              <a:solidFill>
                <a:srgbClr val="00356D"/>
              </a:solidFill>
              <a:effectLst/>
              <a:latin typeface="Arial" panose="020B0604020202020204" pitchFamily="34" charset="0"/>
              <a:ea typeface="+mn-ea"/>
              <a:cs typeface="+mn-cs"/>
            </a:endParaRPr>
          </a:p>
          <a:p>
            <a:pPr marL="0" indent="0">
              <a:buNone/>
            </a:pPr>
            <a:endParaRPr lang="de-DE" dirty="0">
              <a:effectLst/>
            </a:endParaRPr>
          </a:p>
        </p:txBody>
      </p:sp>
    </p:spTree>
    <p:extLst>
      <p:ext uri="{BB962C8B-B14F-4D97-AF65-F5344CB8AC3E}">
        <p14:creationId xmlns:p14="http://schemas.microsoft.com/office/powerpoint/2010/main" val="2540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r>
                  <a:rPr lang="en-GB" sz="2000" kern="1200" dirty="0">
                    <a:effectLst/>
                    <a:latin typeface="Arial" panose="020B0604020202020204" pitchFamily="34" charset="0"/>
                    <a:ea typeface="+mn-ea"/>
                    <a:cs typeface="+mn-cs"/>
                  </a:rPr>
                  <a:t>The mean vectors (3x1) and covariance matrices (3x3) for the three coordinates </a:t>
                </a:r>
                <a:r>
                  <a:rPr lang="en-GB" sz="2000" kern="1200" dirty="0" err="1">
                    <a:effectLst/>
                    <a:latin typeface="Arial" panose="020B0604020202020204" pitchFamily="34" charset="0"/>
                    <a:ea typeface="+mn-ea"/>
                    <a:cs typeface="+mn-cs"/>
                  </a:rPr>
                  <a:t>ax,ay,az</a:t>
                </a:r>
                <a:r>
                  <a:rPr lang="en-GB" sz="2000" kern="1200" dirty="0">
                    <a:effectLst/>
                    <a:latin typeface="Arial" panose="020B0604020202020204" pitchFamily="34" charset="0"/>
                    <a:ea typeface="+mn-ea"/>
                    <a:cs typeface="+mn-cs"/>
                  </a:rPr>
                  <a:t> of training sequences, in which onl</a:t>
                </a:r>
                <a:r>
                  <a:rPr lang="en-GB" dirty="0">
                    <a:latin typeface="Arial" panose="020B0604020202020204" pitchFamily="34" charset="0"/>
                  </a:rPr>
                  <a:t>y one activity was performed, were calculated and used as initialization values for the output distributions.</a:t>
                </a:r>
              </a:p>
              <a:p>
                <a:pPr marL="0" indent="0">
                  <a:buNone/>
                </a:pPr>
                <a:endParaRPr lang="en-GB" sz="2000" kern="1200" dirty="0">
                  <a:effectLst/>
                  <a:latin typeface="Arial" panose="020B0604020202020204" pitchFamily="34" charset="0"/>
                  <a:ea typeface="+mn-ea"/>
                  <a:cs typeface="+mn-cs"/>
                </a:endParaRPr>
              </a:p>
              <a:p>
                <a:pPr marL="0" indent="0">
                  <a:buNone/>
                </a:pPr>
                <a:r>
                  <a:rPr lang="en-GB" dirty="0">
                    <a:latin typeface="Arial" panose="020B0604020202020204" pitchFamily="34" charset="0"/>
                  </a:rPr>
                  <a:t>The initialization of the model was:</a:t>
                </a:r>
              </a:p>
              <a:p>
                <a:pPr marL="0" indent="0">
                  <a:buNone/>
                </a:pPr>
                <a:endParaRPr lang="en-GB" dirty="0">
                  <a:latin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de-DE" i="1" smtClean="0">
                              <a:solidFill>
                                <a:schemeClr val="tx1"/>
                              </a:solidFill>
                              <a:effectLst/>
                              <a:latin typeface="Cambria Math" panose="02040503050406030204" pitchFamily="18" charset="0"/>
                            </a:rPr>
                          </m:ctrlPr>
                        </m:dPr>
                        <m:e>
                          <m:d>
                            <m:dPr>
                              <m:begChr m:val="{"/>
                              <m:endChr m:val="}"/>
                              <m:ctrlPr>
                                <a:rPr lang="de-DE" i="1" smtClean="0">
                                  <a:solidFill>
                                    <a:schemeClr val="tx1"/>
                                  </a:solidFill>
                                  <a:effectLst/>
                                  <a:latin typeface="Cambria Math" panose="02040503050406030204" pitchFamily="18" charset="0"/>
                                </a:rPr>
                              </m:ctrlPr>
                            </m:dPr>
                            <m:e>
                              <m:r>
                                <a:rPr lang="de-DE" b="0" i="1" smtClean="0">
                                  <a:solidFill>
                                    <a:schemeClr val="tx1"/>
                                  </a:solidFill>
                                  <a:effectLst/>
                                  <a:latin typeface="Cambria Math" panose="02040503050406030204" pitchFamily="18" charset="0"/>
                                </a:rPr>
                                <m:t>𝑞</m:t>
                              </m:r>
                              <m:r>
                                <a:rPr lang="de-DE" b="0" i="1" smtClean="0">
                                  <a:solidFill>
                                    <a:schemeClr val="tx1"/>
                                  </a:solidFill>
                                  <a:effectLst/>
                                  <a:latin typeface="Cambria Math" panose="02040503050406030204" pitchFamily="18" charset="0"/>
                                </a:rPr>
                                <m:t>, </m:t>
                              </m:r>
                              <m:r>
                                <a:rPr lang="de-DE" b="0" i="1" smtClean="0">
                                  <a:solidFill>
                                    <a:schemeClr val="tx1"/>
                                  </a:solidFill>
                                  <a:effectLst/>
                                  <a:latin typeface="Cambria Math" panose="02040503050406030204" pitchFamily="18" charset="0"/>
                                </a:rPr>
                                <m:t>𝐴</m:t>
                              </m:r>
                            </m:e>
                          </m:d>
                          <m:r>
                            <a:rPr lang="de-DE" b="0" i="1" smtClean="0">
                              <a:solidFill>
                                <a:schemeClr val="tx1"/>
                              </a:solidFill>
                              <a:effectLst/>
                              <a:latin typeface="Cambria Math" panose="02040503050406030204" pitchFamily="18" charset="0"/>
                            </a:rPr>
                            <m:t>, </m:t>
                          </m:r>
                          <m:r>
                            <a:rPr lang="de-DE" b="0" i="1" smtClean="0">
                              <a:solidFill>
                                <a:schemeClr val="tx1"/>
                              </a:solidFill>
                              <a:effectLst/>
                              <a:latin typeface="Cambria Math" panose="02040503050406030204" pitchFamily="18" charset="0"/>
                            </a:rPr>
                            <m:t>𝐵</m:t>
                          </m:r>
                        </m:e>
                      </m:d>
                      <m:r>
                        <a:rPr lang="de-DE" b="0" i="1" smtClean="0">
                          <a:solidFill>
                            <a:schemeClr val="tx1"/>
                          </a:solidFill>
                          <a:effectLst/>
                          <a:latin typeface="Cambria Math" panose="02040503050406030204" pitchFamily="18" charset="0"/>
                        </a:rPr>
                        <m:t>=</m:t>
                      </m:r>
                      <m:d>
                        <m:dPr>
                          <m:begChr m:val="{"/>
                          <m:endChr m:val="}"/>
                          <m:ctrlPr>
                            <a:rPr lang="de-DE" i="1" smtClean="0">
                              <a:solidFill>
                                <a:schemeClr val="tx1"/>
                              </a:solidFill>
                              <a:latin typeface="Cambria Math" panose="02040503050406030204" pitchFamily="18" charset="0"/>
                            </a:rPr>
                          </m:ctrlPr>
                        </m:dPr>
                        <m:e>
                          <m:d>
                            <m:dPr>
                              <m:begChr m:val="{"/>
                              <m:endChr m:val="}"/>
                              <m:ctrlPr>
                                <a:rPr lang="de-DE" i="1">
                                  <a:solidFill>
                                    <a:schemeClr val="tx1"/>
                                  </a:solidFill>
                                  <a:latin typeface="Cambria Math" panose="02040503050406030204" pitchFamily="18" charset="0"/>
                                </a:rPr>
                              </m:ctrlPr>
                            </m:dPr>
                            <m:e>
                              <m:d>
                                <m:dPr>
                                  <m:ctrlPr>
                                    <a:rPr lang="de-DE" i="1">
                                      <a:solidFill>
                                        <a:schemeClr val="tx1"/>
                                      </a:solidFill>
                                      <a:latin typeface="Cambria Math" panose="02040503050406030204" pitchFamily="18" charset="0"/>
                                    </a:rPr>
                                  </m:ctrlPr>
                                </m:dPr>
                                <m:e>
                                  <m:eqArr>
                                    <m:eqArrPr>
                                      <m:ctrlPr>
                                        <a:rPr lang="de-DE" i="1">
                                          <a:solidFill>
                                            <a:schemeClr val="tx1"/>
                                          </a:solidFill>
                                          <a:latin typeface="Cambria Math" panose="02040503050406030204" pitchFamily="18" charset="0"/>
                                        </a:rPr>
                                      </m:ctrlPr>
                                    </m:eqArrPr>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qArr>
                                </m:e>
                              </m:d>
                              <m:r>
                                <a:rPr lang="de-DE" b="0" i="1" smtClean="0">
                                  <a:solidFill>
                                    <a:schemeClr val="tx1"/>
                                  </a:solidFill>
                                  <a:latin typeface="Cambria Math" panose="02040503050406030204" pitchFamily="18" charset="0"/>
                                </a:rPr>
                                <m:t>,</m:t>
                              </m:r>
                              <m:d>
                                <m:dPr>
                                  <m:ctrlPr>
                                    <a:rPr lang="de-DE" i="1" smtClean="0">
                                      <a:solidFill>
                                        <a:schemeClr val="tx1"/>
                                      </a:solidFill>
                                      <a:latin typeface="Cambria Math" panose="02040503050406030204" pitchFamily="18" charset="0"/>
                                    </a:rPr>
                                  </m:ctrlPr>
                                </m:dPr>
                                <m:e>
                                  <m:m>
                                    <m:mPr>
                                      <m:mcs>
                                        <m:mc>
                                          <m:mcPr>
                                            <m:count m:val="3"/>
                                            <m:mcJc m:val="center"/>
                                          </m:mcPr>
                                        </m:mc>
                                      </m:mcs>
                                      <m:ctrlPr>
                                        <a:rPr lang="de-DE" i="1" smtClean="0">
                                          <a:solidFill>
                                            <a:schemeClr val="tx1"/>
                                          </a:solidFill>
                                          <a:latin typeface="Cambria Math" panose="02040503050406030204" pitchFamily="18" charset="0"/>
                                        </a:rPr>
                                      </m:ctrlPr>
                                    </m:mPr>
                                    <m:mr>
                                      <m:e>
                                        <m:r>
                                          <m:rPr>
                                            <m:brk m:alnAt="7"/>
                                          </m:rPr>
                                          <a:rPr lang="de-DE" b="0" i="1" smtClean="0">
                                            <a:solidFill>
                                              <a:schemeClr val="tx1"/>
                                            </a:solidFill>
                                            <a:latin typeface="Cambria Math" panose="02040503050406030204" pitchFamily="18" charset="0"/>
                                          </a:rPr>
                                          <m:t>0</m:t>
                                        </m:r>
                                        <m:r>
                                          <a:rPr lang="de-DE" b="0" i="1" smtClean="0">
                                            <a:solidFill>
                                              <a:schemeClr val="tx1"/>
                                            </a:solidFill>
                                            <a:latin typeface="Cambria Math" panose="02040503050406030204" pitchFamily="18" charset="0"/>
                                          </a:rPr>
                                          <m:t>.9</m:t>
                                        </m:r>
                                      </m:e>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0.05</m:t>
                                        </m:r>
                                      </m:e>
                                    </m:mr>
                                    <m:mr>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0.9</m:t>
                                        </m:r>
                                      </m:e>
                                      <m:e>
                                        <m:r>
                                          <a:rPr lang="de-DE" b="0" i="1" smtClean="0">
                                            <a:solidFill>
                                              <a:schemeClr val="tx1"/>
                                            </a:solidFill>
                                            <a:latin typeface="Cambria Math" panose="02040503050406030204" pitchFamily="18" charset="0"/>
                                          </a:rPr>
                                          <m:t>0.05</m:t>
                                        </m:r>
                                      </m:e>
                                    </m:mr>
                                    <m:mr>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0.9</m:t>
                                        </m:r>
                                      </m:e>
                                    </m:mr>
                                  </m:m>
                                </m:e>
                              </m:d>
                              <m:r>
                                <a:rPr lang="de-DE" i="1">
                                  <a:solidFill>
                                    <a:schemeClr val="tx1"/>
                                  </a:solidFill>
                                  <a:latin typeface="Cambria Math" panose="02040503050406030204" pitchFamily="18" charset="0"/>
                                </a:rPr>
                                <m:t> </m:t>
                              </m:r>
                            </m:e>
                          </m:d>
                          <m:r>
                            <a:rPr lang="de-DE" i="1">
                              <a:solidFill>
                                <a:schemeClr val="tx1"/>
                              </a:solidFill>
                              <a:latin typeface="Cambria Math" panose="02040503050406030204" pitchFamily="18" charset="0"/>
                            </a:rPr>
                            <m:t>,</m:t>
                          </m:r>
                          <m:d>
                            <m:dPr>
                              <m:ctrlPr>
                                <a:rPr lang="de-DE" i="1" smtClean="0">
                                  <a:solidFill>
                                    <a:schemeClr val="tx1"/>
                                  </a:solidFill>
                                  <a:latin typeface="Cambria Math" panose="02040503050406030204" pitchFamily="18" charset="0"/>
                                </a:rPr>
                              </m:ctrlPr>
                            </m:dPr>
                            <m:e>
                              <m:eqArr>
                                <m:eqArrPr>
                                  <m:ctrlPr>
                                    <a:rPr lang="de-DE" i="1">
                                      <a:solidFill>
                                        <a:schemeClr val="tx1"/>
                                      </a:solidFill>
                                      <a:latin typeface="Cambria Math" panose="02040503050406030204" pitchFamily="18" charset="0"/>
                                    </a:rPr>
                                  </m:ctrlPr>
                                </m:eqArrPr>
                                <m:e>
                                  <m:r>
                                    <a:rPr lang="de-DE" i="1" smtClean="0">
                                      <a:solidFill>
                                        <a:schemeClr val="tx1"/>
                                      </a:solidFill>
                                      <a:latin typeface="Cambria Math" panose="02040503050406030204" pitchFamily="18" charset="0"/>
                                    </a:rPr>
                                    <m:t>𝒩</m:t>
                                  </m:r>
                                  <m:d>
                                    <m:dPr>
                                      <m:ctrlPr>
                                        <a:rPr lang="de-DE" i="1" smtClean="0">
                                          <a:solidFill>
                                            <a:schemeClr val="tx1"/>
                                          </a:solidFill>
                                          <a:latin typeface="Cambria Math" panose="02040503050406030204" pitchFamily="18" charset="0"/>
                                        </a:rPr>
                                      </m:ctrlPr>
                                    </m:dPr>
                                    <m:e>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1</m:t>
                                          </m:r>
                                        </m:sub>
                                      </m:sSub>
                                      <m:r>
                                        <a:rPr lang="de-DE" b="0" i="1" smtClean="0">
                                          <a:solidFill>
                                            <a:schemeClr val="tx1"/>
                                          </a:solidFill>
                                          <a:latin typeface="Cambria Math" panose="02040503050406030204" pitchFamily="18" charset="0"/>
                                        </a:rPr>
                                        <m:t>,</m:t>
                                      </m:r>
                                      <m:sSub>
                                        <m:sSubPr>
                                          <m:ctrlPr>
                                            <a:rPr lang="de-DE" b="0" i="1" smtClean="0">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1</m:t>
                                          </m:r>
                                        </m:sub>
                                      </m:sSub>
                                    </m:e>
                                  </m:d>
                                </m:e>
                                <m:e>
                                  <m:r>
                                    <a:rPr lang="de-DE" i="1">
                                      <a:solidFill>
                                        <a:schemeClr val="tx1"/>
                                      </a:solidFill>
                                      <a:latin typeface="Cambria Math" panose="02040503050406030204" pitchFamily="18" charset="0"/>
                                    </a:rPr>
                                    <m:t>𝒩</m:t>
                                  </m:r>
                                  <m:d>
                                    <m:dPr>
                                      <m:ctrlPr>
                                        <a:rPr lang="de-DE" i="1">
                                          <a:solidFill>
                                            <a:schemeClr val="tx1"/>
                                          </a:solidFill>
                                          <a:latin typeface="Cambria Math" panose="02040503050406030204" pitchFamily="18" charset="0"/>
                                        </a:rPr>
                                      </m:ctrlPr>
                                    </m:dPr>
                                    <m:e>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2</m:t>
                                          </m:r>
                                        </m:sub>
                                      </m:sSub>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2</m:t>
                                          </m:r>
                                        </m:sub>
                                      </m:sSub>
                                    </m:e>
                                  </m:d>
                                </m:e>
                                <m:e>
                                  <m:r>
                                    <a:rPr lang="de-DE" i="1">
                                      <a:solidFill>
                                        <a:schemeClr val="tx1"/>
                                      </a:solidFill>
                                      <a:latin typeface="Cambria Math" panose="02040503050406030204" pitchFamily="18" charset="0"/>
                                    </a:rPr>
                                    <m:t>𝒩</m:t>
                                  </m:r>
                                  <m:d>
                                    <m:dPr>
                                      <m:ctrlPr>
                                        <a:rPr lang="de-DE" i="1">
                                          <a:solidFill>
                                            <a:schemeClr val="tx1"/>
                                          </a:solidFill>
                                          <a:latin typeface="Cambria Math" panose="02040503050406030204" pitchFamily="18" charset="0"/>
                                        </a:rPr>
                                      </m:ctrlPr>
                                    </m:dPr>
                                    <m:e>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3</m:t>
                                          </m:r>
                                        </m:sub>
                                      </m:sSub>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3</m:t>
                                          </m:r>
                                        </m:sub>
                                      </m:sSub>
                                    </m:e>
                                  </m:d>
                                </m:e>
                              </m:eqArr>
                            </m:e>
                          </m:d>
                        </m:e>
                      </m:d>
                    </m:oMath>
                  </m:oMathPara>
                </a14:m>
                <a:endParaRPr lang="en-GB" sz="2000" kern="1200" dirty="0">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endParaRPr lang="en-GB" sz="2000" kern="1200" dirty="0">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r>
                  <a:rPr lang="en-GB" sz="2000" kern="1200" dirty="0">
                    <a:effectLst/>
                    <a:latin typeface="Arial" panose="020B0604020202020204" pitchFamily="34" charset="0"/>
                    <a:ea typeface="+mn-ea"/>
                    <a:cs typeface="+mn-cs"/>
                  </a:rPr>
                  <a:t> </a:t>
                </a:r>
                <a:endParaRPr lang="de-DE" dirty="0">
                  <a:effectLst/>
                </a:endParaRPr>
              </a:p>
            </p:txBody>
          </p:sp>
        </mc:Choice>
        <mc:Fallback xmlns="">
          <p:sp>
            <p:nvSpPr>
              <p:cNvPr id="5" name="Content Placeholder 4">
                <a:extLst>
                  <a:ext uri="{FF2B5EF4-FFF2-40B4-BE49-F238E27FC236}">
                    <a16:creationId xmlns:a16="http://schemas.microsoft.com/office/drawing/2014/main" id="{AF049DD3-4EC6-F4BB-328F-8FAB9F34E4DC}"/>
                  </a:ext>
                </a:extLst>
              </p:cNvPr>
              <p:cNvSpPr>
                <a:spLocks noGrp="1" noRot="1" noChangeAspect="1" noMove="1" noResize="1" noEditPoints="1" noAdjustHandles="1" noChangeArrowheads="1" noChangeShapeType="1" noTextEdit="1"/>
              </p:cNvSpPr>
              <p:nvPr>
                <p:ph idx="1"/>
              </p:nvPr>
            </p:nvSpPr>
            <p:spPr>
              <a:blipFill>
                <a:blip r:embed="rId2"/>
                <a:stretch>
                  <a:fillRect l="-555" t="-1231"/>
                </a:stretch>
              </a:blipFill>
            </p:spPr>
            <p:txBody>
              <a:bodyPr/>
              <a:lstStyle/>
              <a:p>
                <a:r>
                  <a:rPr lang="de-DE">
                    <a:noFill/>
                  </a:rPr>
                  <a:t> </a:t>
                </a:r>
              </a:p>
            </p:txBody>
          </p:sp>
        </mc:Fallback>
      </mc:AlternateContent>
    </p:spTree>
    <p:extLst>
      <p:ext uri="{BB962C8B-B14F-4D97-AF65-F5344CB8AC3E}">
        <p14:creationId xmlns:p14="http://schemas.microsoft.com/office/powerpoint/2010/main" val="321490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Methodology</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r>
              <a:rPr lang="de-DE" dirty="0" err="1"/>
              <a:t>Since</a:t>
            </a:r>
            <a:r>
              <a:rPr lang="de-DE" dirty="0"/>
              <a:t> </a:t>
            </a:r>
            <a:r>
              <a:rPr lang="de-DE" dirty="0" err="1"/>
              <a:t>the</a:t>
            </a:r>
            <a:r>
              <a:rPr lang="de-DE" dirty="0"/>
              <a:t> Baum-Welch-</a:t>
            </a:r>
            <a:r>
              <a:rPr lang="de-DE" dirty="0" err="1"/>
              <a:t>Algorithm</a:t>
            </a:r>
            <a:r>
              <a:rPr lang="de-DE" dirty="0"/>
              <a:t> </a:t>
            </a:r>
            <a:r>
              <a:rPr lang="de-DE" dirty="0" err="1"/>
              <a:t>is</a:t>
            </a:r>
            <a:r>
              <a:rPr lang="de-DE" dirty="0"/>
              <a:t> </a:t>
            </a:r>
            <a:r>
              <a:rPr lang="de-DE" dirty="0" err="1"/>
              <a:t>quite</a:t>
            </a:r>
            <a:r>
              <a:rPr lang="de-DE" dirty="0"/>
              <a:t> </a:t>
            </a:r>
            <a:r>
              <a:rPr lang="de-DE" dirty="0" err="1"/>
              <a:t>effective</a:t>
            </a:r>
            <a:r>
              <a:rPr lang="de-DE" dirty="0"/>
              <a:t>, </a:t>
            </a:r>
            <a:r>
              <a:rPr lang="de-DE" dirty="0" err="1"/>
              <a:t>it</a:t>
            </a:r>
            <a:r>
              <a:rPr lang="de-DE" dirty="0"/>
              <a:t> </a:t>
            </a:r>
            <a:r>
              <a:rPr lang="de-DE" dirty="0" err="1"/>
              <a:t>usually</a:t>
            </a:r>
            <a:r>
              <a:rPr lang="de-DE" dirty="0"/>
              <a:t> </a:t>
            </a:r>
            <a:r>
              <a:rPr lang="de-DE" dirty="0" err="1"/>
              <a:t>converges</a:t>
            </a:r>
            <a:r>
              <a:rPr lang="de-DE" dirty="0"/>
              <a:t> after 5 </a:t>
            </a:r>
            <a:r>
              <a:rPr lang="de-DE" dirty="0" err="1"/>
              <a:t>till</a:t>
            </a:r>
            <a:r>
              <a:rPr lang="de-DE" dirty="0"/>
              <a:t> 10 </a:t>
            </a:r>
            <a:r>
              <a:rPr lang="de-DE" dirty="0" err="1"/>
              <a:t>iterations</a:t>
            </a:r>
            <a:r>
              <a:rPr lang="de-DE" dirty="0"/>
              <a:t>. The </a:t>
            </a:r>
            <a:r>
              <a:rPr lang="de-DE" dirty="0" err="1"/>
              <a:t>model</a:t>
            </a:r>
            <a:r>
              <a:rPr lang="de-DE" dirty="0"/>
              <a:t> was </a:t>
            </a:r>
            <a:r>
              <a:rPr lang="de-DE" dirty="0" err="1"/>
              <a:t>trained</a:t>
            </a:r>
            <a:r>
              <a:rPr lang="de-DE" dirty="0"/>
              <a:t> </a:t>
            </a:r>
            <a:r>
              <a:rPr lang="de-DE" dirty="0" err="1"/>
              <a:t>with</a:t>
            </a:r>
            <a:r>
              <a:rPr lang="de-DE" dirty="0"/>
              <a:t> 5 </a:t>
            </a:r>
            <a:r>
              <a:rPr lang="de-DE" dirty="0" err="1"/>
              <a:t>iterations</a:t>
            </a:r>
            <a:r>
              <a:rPr lang="de-DE" dirty="0"/>
              <a:t>.</a:t>
            </a:r>
          </a:p>
          <a:p>
            <a:r>
              <a:rPr lang="de-DE" dirty="0"/>
              <a:t>The Baum-Welch-</a:t>
            </a:r>
            <a:r>
              <a:rPr lang="de-DE" dirty="0" err="1"/>
              <a:t>Algorithm</a:t>
            </a:r>
            <a:r>
              <a:rPr lang="de-DE" dirty="0"/>
              <a:t> was </a:t>
            </a:r>
            <a:r>
              <a:rPr lang="de-DE" dirty="0" err="1"/>
              <a:t>implemented</a:t>
            </a:r>
            <a:r>
              <a:rPr lang="de-DE" dirty="0"/>
              <a:t> in </a:t>
            </a:r>
            <a:r>
              <a:rPr lang="de-DE" dirty="0" err="1"/>
              <a:t>the</a:t>
            </a:r>
            <a:r>
              <a:rPr lang="de-DE" dirty="0"/>
              <a:t> </a:t>
            </a:r>
            <a:r>
              <a:rPr lang="de-DE" dirty="0" err="1"/>
              <a:t>function</a:t>
            </a:r>
            <a:r>
              <a:rPr lang="de-DE" dirty="0"/>
              <a:t> </a:t>
            </a:r>
            <a:r>
              <a:rPr lang="de-DE" dirty="0" err="1">
                <a:latin typeface="Cascadia Code SemiBold" panose="020B0609020000020004" pitchFamily="49" charset="0"/>
                <a:cs typeface="Cascadia Code SemiBold" panose="020B0609020000020004" pitchFamily="49" charset="0"/>
              </a:rPr>
              <a:t>train</a:t>
            </a:r>
            <a:r>
              <a:rPr lang="de-DE" dirty="0">
                <a:latin typeface="Cascadia Code SemiBold" panose="020B0609020000020004" pitchFamily="49" charset="0"/>
                <a:cs typeface="Cascadia Code SemiBold" panose="020B0609020000020004" pitchFamily="49" charset="0"/>
              </a:rPr>
              <a:t>(</a:t>
            </a:r>
            <a:r>
              <a:rPr lang="de-DE" dirty="0" err="1">
                <a:latin typeface="Cascadia Code SemiBold" panose="020B0609020000020004" pitchFamily="49" charset="0"/>
                <a:cs typeface="Cascadia Code SemiBold" panose="020B0609020000020004" pitchFamily="49" charset="0"/>
              </a:rPr>
              <a:t>seq</a:t>
            </a:r>
            <a:r>
              <a:rPr lang="de-DE" dirty="0">
                <a:latin typeface="Cascadia Code SemiBold" panose="020B0609020000020004" pitchFamily="49" charset="0"/>
                <a:cs typeface="Cascadia Code SemiBold" panose="020B0609020000020004" pitchFamily="49" charset="0"/>
              </a:rPr>
              <a:t>)</a:t>
            </a:r>
            <a:r>
              <a:rPr lang="de-DE" dirty="0">
                <a:cs typeface="Cascadia Code SemiBold" panose="020B0609020000020004" pitchFamily="49" charset="0"/>
              </a:rPr>
              <a:t> </a:t>
            </a:r>
            <a:r>
              <a:rPr lang="de-DE" dirty="0" err="1"/>
              <a:t>of</a:t>
            </a:r>
            <a:r>
              <a:rPr lang="de-DE" dirty="0"/>
              <a:t> </a:t>
            </a:r>
            <a:r>
              <a:rPr lang="de-DE" dirty="0" err="1"/>
              <a:t>the</a:t>
            </a:r>
            <a:r>
              <a:rPr lang="de-DE" dirty="0"/>
              <a:t> </a:t>
            </a:r>
            <a:r>
              <a:rPr lang="de-DE" dirty="0" err="1"/>
              <a:t>class</a:t>
            </a:r>
            <a:r>
              <a:rPr lang="de-DE" dirty="0"/>
              <a:t> </a:t>
            </a:r>
            <a:r>
              <a:rPr lang="de-DE" dirty="0">
                <a:latin typeface="Cascadia Code SemiBold" panose="020B0609020000020004" pitchFamily="49" charset="0"/>
                <a:cs typeface="Cascadia Code SemiBold" panose="020B0609020000020004" pitchFamily="49" charset="0"/>
              </a:rPr>
              <a:t>HMM</a:t>
            </a:r>
            <a:r>
              <a:rPr lang="de-DE" dirty="0"/>
              <a:t> </a:t>
            </a:r>
            <a:r>
              <a:rPr lang="de-DE" dirty="0" err="1"/>
              <a:t>according</a:t>
            </a:r>
            <a:r>
              <a:rPr lang="de-DE" dirty="0"/>
              <a:t> </a:t>
            </a:r>
            <a:r>
              <a:rPr lang="de-DE" dirty="0" err="1"/>
              <a:t>to</a:t>
            </a:r>
            <a:r>
              <a:rPr lang="de-DE" dirty="0"/>
              <a:t> „</a:t>
            </a:r>
            <a:r>
              <a:rPr lang="de-DE" dirty="0" err="1"/>
              <a:t>Leijon</a:t>
            </a:r>
            <a:r>
              <a:rPr lang="de-DE" dirty="0"/>
              <a:t>, Arne. (2016) Pattern Recognition. KTH, Stockholm“</a:t>
            </a:r>
          </a:p>
          <a:p>
            <a:r>
              <a:rPr lang="de-DE" dirty="0"/>
              <a:t>As </a:t>
            </a:r>
            <a:r>
              <a:rPr lang="en-US" dirty="0"/>
              <a:t>the model was trained with only one sequence, the initial probability vector q has a very high value close to one for the state with which the training sequence started. The other two values are close to zero. However, new sequences can start with any state, so q is reset to equal probabilities for all states.</a:t>
            </a:r>
            <a:endParaRPr lang="de-DE" dirty="0"/>
          </a:p>
          <a:p>
            <a:pPr marL="0" indent="0">
              <a:buNone/>
            </a:pPr>
            <a:endParaRPr lang="de-DE" dirty="0"/>
          </a:p>
        </p:txBody>
      </p:sp>
    </p:spTree>
    <p:extLst>
      <p:ext uri="{BB962C8B-B14F-4D97-AF65-F5344CB8AC3E}">
        <p14:creationId xmlns:p14="http://schemas.microsoft.com/office/powerpoint/2010/main" val="241003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Methodology</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Viterbi-Algorithm:</a:t>
            </a:r>
          </a:p>
          <a:p>
            <a:pPr marL="0" indent="0">
              <a:buNone/>
            </a:pPr>
            <a:r>
              <a:rPr lang="en-GB" dirty="0"/>
              <a:t>It </a:t>
            </a:r>
            <a:r>
              <a:rPr lang="de-DE" dirty="0"/>
              <a:t>was </a:t>
            </a:r>
            <a:r>
              <a:rPr lang="de-DE" dirty="0" err="1"/>
              <a:t>implemented</a:t>
            </a:r>
            <a:r>
              <a:rPr lang="de-DE" dirty="0"/>
              <a:t> in </a:t>
            </a:r>
            <a:r>
              <a:rPr lang="de-DE" dirty="0" err="1"/>
              <a:t>the</a:t>
            </a:r>
            <a:r>
              <a:rPr lang="de-DE" dirty="0"/>
              <a:t> </a:t>
            </a:r>
            <a:r>
              <a:rPr lang="de-DE" dirty="0" err="1"/>
              <a:t>function</a:t>
            </a:r>
            <a:r>
              <a:rPr lang="de-DE" dirty="0"/>
              <a:t> </a:t>
            </a:r>
            <a:r>
              <a:rPr lang="de-DE" b="1" dirty="0" err="1">
                <a:latin typeface="Cascadia Code SemiBold" panose="020B0609020000020004" pitchFamily="49" charset="0"/>
                <a:cs typeface="Cascadia Code SemiBold" panose="020B0609020000020004" pitchFamily="49" charset="0"/>
              </a:rPr>
              <a:t>states</a:t>
            </a:r>
            <a:r>
              <a:rPr lang="de-DE" b="1" dirty="0">
                <a:latin typeface="Cascadia Code SemiBold" panose="020B0609020000020004" pitchFamily="49" charset="0"/>
                <a:cs typeface="Cascadia Code SemiBold" panose="020B0609020000020004" pitchFamily="49" charset="0"/>
              </a:rPr>
              <a:t> = </a:t>
            </a:r>
            <a:r>
              <a:rPr lang="de-DE" b="1" dirty="0" err="1">
                <a:latin typeface="Cascadia Code SemiBold" panose="020B0609020000020004" pitchFamily="49" charset="0"/>
                <a:cs typeface="Cascadia Code SemiBold" panose="020B0609020000020004" pitchFamily="49" charset="0"/>
              </a:rPr>
              <a:t>viterbi</a:t>
            </a:r>
            <a:r>
              <a:rPr lang="de-DE" dirty="0">
                <a:latin typeface="Cascadia Code SemiBold" panose="020B0609020000020004" pitchFamily="49" charset="0"/>
                <a:cs typeface="Cascadia Code SemiBold" panose="020B0609020000020004" pitchFamily="49" charset="0"/>
              </a:rPr>
              <a:t>(</a:t>
            </a:r>
            <a:r>
              <a:rPr lang="de-DE" dirty="0" err="1">
                <a:latin typeface="Cascadia Code SemiBold" panose="020B0609020000020004" pitchFamily="49" charset="0"/>
                <a:cs typeface="Cascadia Code SemiBold" panose="020B0609020000020004" pitchFamily="49" charset="0"/>
              </a:rPr>
              <a:t>seq</a:t>
            </a:r>
            <a:r>
              <a:rPr lang="de-DE" dirty="0">
                <a:latin typeface="Cascadia Code SemiBold" panose="020B0609020000020004" pitchFamily="49" charset="0"/>
                <a:cs typeface="Cascadia Code SemiBold" panose="020B0609020000020004" pitchFamily="49" charset="0"/>
              </a:rPr>
              <a:t>)</a:t>
            </a:r>
            <a:r>
              <a:rPr lang="de-DE" dirty="0">
                <a:cs typeface="Cascadia Code SemiBold" panose="020B0609020000020004" pitchFamily="49" charset="0"/>
              </a:rPr>
              <a:t> </a:t>
            </a:r>
            <a:r>
              <a:rPr lang="de-DE" dirty="0" err="1"/>
              <a:t>of</a:t>
            </a:r>
            <a:r>
              <a:rPr lang="de-DE" dirty="0"/>
              <a:t> </a:t>
            </a:r>
            <a:r>
              <a:rPr lang="de-DE" dirty="0" err="1"/>
              <a:t>the</a:t>
            </a:r>
            <a:r>
              <a:rPr lang="de-DE" dirty="0"/>
              <a:t> </a:t>
            </a:r>
            <a:r>
              <a:rPr lang="de-DE" dirty="0" err="1"/>
              <a:t>class</a:t>
            </a:r>
            <a:r>
              <a:rPr lang="de-DE" dirty="0"/>
              <a:t> </a:t>
            </a:r>
            <a:r>
              <a:rPr lang="de-DE" dirty="0">
                <a:latin typeface="Cascadia Code SemiBold" panose="020B0609020000020004" pitchFamily="49" charset="0"/>
                <a:cs typeface="Cascadia Code SemiBold" panose="020B0609020000020004" pitchFamily="49" charset="0"/>
              </a:rPr>
              <a:t>HMM</a:t>
            </a:r>
            <a:r>
              <a:rPr lang="de-DE" dirty="0"/>
              <a:t> </a:t>
            </a:r>
            <a:r>
              <a:rPr lang="de-DE" dirty="0" err="1"/>
              <a:t>according</a:t>
            </a:r>
            <a:r>
              <a:rPr lang="de-DE" dirty="0"/>
              <a:t> </a:t>
            </a:r>
            <a:r>
              <a:rPr lang="de-DE" dirty="0" err="1"/>
              <a:t>to</a:t>
            </a:r>
            <a:r>
              <a:rPr lang="de-DE" dirty="0"/>
              <a:t> „</a:t>
            </a:r>
            <a:r>
              <a:rPr lang="de-DE" dirty="0" err="1"/>
              <a:t>Leijon</a:t>
            </a:r>
            <a:r>
              <a:rPr lang="de-DE" dirty="0"/>
              <a:t>, Arne. (2016) Pattern Recognition. KTH, Stockholm“. </a:t>
            </a:r>
            <a:r>
              <a:rPr lang="de-DE" dirty="0" err="1"/>
              <a:t>It</a:t>
            </a:r>
            <a:r>
              <a:rPr lang="de-DE" dirty="0"/>
              <a:t> </a:t>
            </a:r>
            <a:r>
              <a:rPr lang="de-DE" dirty="0" err="1"/>
              <a:t>returns</a:t>
            </a:r>
            <a:r>
              <a:rPr lang="de-DE" dirty="0"/>
              <a:t> </a:t>
            </a:r>
            <a:r>
              <a:rPr lang="de-DE" dirty="0" err="1"/>
              <a:t>the</a:t>
            </a:r>
            <a:r>
              <a:rPr lang="de-DE" dirty="0"/>
              <a:t> </a:t>
            </a:r>
            <a:r>
              <a:rPr lang="de-DE" dirty="0" err="1"/>
              <a:t>most</a:t>
            </a:r>
            <a:r>
              <a:rPr lang="de-DE" dirty="0"/>
              <a:t> probable </a:t>
            </a:r>
            <a:r>
              <a:rPr lang="de-DE" dirty="0" err="1"/>
              <a:t>underlying</a:t>
            </a:r>
            <a:r>
              <a:rPr lang="de-DE" dirty="0"/>
              <a:t> </a:t>
            </a:r>
            <a:r>
              <a:rPr lang="de-DE" dirty="0" err="1"/>
              <a:t>state</a:t>
            </a:r>
            <a:r>
              <a:rPr lang="de-DE" dirty="0"/>
              <a:t> </a:t>
            </a:r>
            <a:r>
              <a:rPr lang="de-DE" dirty="0" err="1"/>
              <a:t>sequence</a:t>
            </a:r>
            <a:r>
              <a:rPr lang="de-DE" dirty="0"/>
              <a:t> </a:t>
            </a:r>
            <a:r>
              <a:rPr lang="de-DE" dirty="0" err="1"/>
              <a:t>of</a:t>
            </a:r>
            <a:r>
              <a:rPr lang="de-DE" dirty="0"/>
              <a:t> </a:t>
            </a:r>
            <a:r>
              <a:rPr lang="de-DE" dirty="0" err="1"/>
              <a:t>the</a:t>
            </a:r>
            <a:r>
              <a:rPr lang="de-DE" dirty="0"/>
              <a:t> </a:t>
            </a:r>
            <a:r>
              <a:rPr lang="de-DE" dirty="0" err="1"/>
              <a:t>input</a:t>
            </a:r>
            <a:r>
              <a:rPr lang="de-DE" dirty="0"/>
              <a:t> </a:t>
            </a:r>
            <a:r>
              <a:rPr lang="de-DE" dirty="0" err="1"/>
              <a:t>sequence</a:t>
            </a:r>
            <a:r>
              <a:rPr lang="de-DE" dirty="0"/>
              <a:t>.</a:t>
            </a:r>
          </a:p>
          <a:p>
            <a:pPr marL="0" indent="0">
              <a:buNone/>
            </a:pPr>
            <a:endParaRPr lang="de-DE" dirty="0"/>
          </a:p>
          <a:p>
            <a:pPr marL="0" indent="0">
              <a:buNone/>
            </a:pPr>
            <a:r>
              <a:rPr lang="en-GB" dirty="0">
                <a:solidFill>
                  <a:srgbClr val="00356D"/>
                </a:solidFill>
                <a:latin typeface="Arial" panose="020B0604020202020204" pitchFamily="34" charset="0"/>
              </a:rPr>
              <a:t>Data Handling and pre-processing:</a:t>
            </a:r>
          </a:p>
          <a:p>
            <a:pPr marL="0" indent="0">
              <a:buNone/>
            </a:pPr>
            <a:r>
              <a:rPr lang="de-DE" dirty="0"/>
              <a:t>This </a:t>
            </a:r>
            <a:r>
              <a:rPr lang="de-DE" dirty="0" err="1"/>
              <a:t>is</a:t>
            </a:r>
            <a:r>
              <a:rPr lang="de-DE" dirty="0"/>
              <a:t> </a:t>
            </a:r>
            <a:r>
              <a:rPr lang="de-DE" dirty="0" err="1"/>
              <a:t>handled</a:t>
            </a:r>
            <a:r>
              <a:rPr lang="de-DE" dirty="0"/>
              <a:t> in </a:t>
            </a:r>
            <a:r>
              <a:rPr lang="de-DE" dirty="0" err="1"/>
              <a:t>the</a:t>
            </a:r>
            <a:r>
              <a:rPr lang="de-DE" dirty="0"/>
              <a:t> </a:t>
            </a:r>
            <a:r>
              <a:rPr lang="de-DE" dirty="0" err="1"/>
              <a:t>function</a:t>
            </a:r>
            <a:r>
              <a:rPr lang="de-DE" dirty="0"/>
              <a:t> </a:t>
            </a:r>
            <a:r>
              <a:rPr lang="de-DE" b="1" dirty="0" err="1">
                <a:latin typeface="Cascadia Code SemiBold" panose="020B0609020000020004" pitchFamily="49" charset="0"/>
                <a:cs typeface="Cascadia Code SemiBold" panose="020B0609020000020004" pitchFamily="49" charset="0"/>
              </a:rPr>
              <a:t>data</a:t>
            </a:r>
            <a:r>
              <a:rPr lang="de-DE" b="1" dirty="0">
                <a:latin typeface="Cascadia Code SemiBold" panose="020B0609020000020004" pitchFamily="49" charset="0"/>
                <a:cs typeface="Cascadia Code SemiBold" panose="020B0609020000020004" pitchFamily="49" charset="0"/>
              </a:rPr>
              <a:t> = </a:t>
            </a:r>
            <a:r>
              <a:rPr lang="de-DE" b="1" dirty="0" err="1">
                <a:latin typeface="Cascadia Code SemiBold" panose="020B0609020000020004" pitchFamily="49" charset="0"/>
                <a:cs typeface="Cascadia Code SemiBold" panose="020B0609020000020004" pitchFamily="49" charset="0"/>
              </a:rPr>
              <a:t>readFile</a:t>
            </a:r>
            <a:r>
              <a:rPr lang="de-DE" dirty="0">
                <a:latin typeface="Cascadia Code SemiBold" panose="020B0609020000020004" pitchFamily="49" charset="0"/>
                <a:cs typeface="Cascadia Code SemiBold" panose="020B0609020000020004" pitchFamily="49" charset="0"/>
              </a:rPr>
              <a:t>(</a:t>
            </a:r>
            <a:r>
              <a:rPr lang="de-DE" dirty="0" err="1">
                <a:latin typeface="Cascadia Code SemiBold" panose="020B0609020000020004" pitchFamily="49" charset="0"/>
                <a:cs typeface="Cascadia Code SemiBold" panose="020B0609020000020004" pitchFamily="49" charset="0"/>
              </a:rPr>
              <a:t>name</a:t>
            </a:r>
            <a:r>
              <a:rPr lang="de-DE" dirty="0">
                <a:latin typeface="Cascadia Code SemiBold" panose="020B0609020000020004" pitchFamily="49" charset="0"/>
                <a:cs typeface="Cascadia Code SemiBold" panose="020B0609020000020004" pitchFamily="49" charset="0"/>
              </a:rPr>
              <a:t>)</a:t>
            </a:r>
            <a:r>
              <a:rPr lang="de-DE" dirty="0">
                <a:cs typeface="Cascadia Code SemiBold" panose="020B0609020000020004" pitchFamily="49" charset="0"/>
              </a:rPr>
              <a:t> </a:t>
            </a:r>
            <a:r>
              <a:rPr lang="de-DE" dirty="0" err="1"/>
              <a:t>of</a:t>
            </a:r>
            <a:r>
              <a:rPr lang="de-DE" dirty="0"/>
              <a:t> </a:t>
            </a:r>
            <a:r>
              <a:rPr lang="de-DE" dirty="0" err="1"/>
              <a:t>the</a:t>
            </a:r>
            <a:r>
              <a:rPr lang="de-DE" dirty="0"/>
              <a:t> </a:t>
            </a:r>
            <a:r>
              <a:rPr lang="de-DE" dirty="0" err="1"/>
              <a:t>class</a:t>
            </a:r>
            <a:r>
              <a:rPr lang="de-DE" dirty="0"/>
              <a:t> </a:t>
            </a:r>
            <a:r>
              <a:rPr lang="de-DE" dirty="0" err="1">
                <a:latin typeface="Cascadia Code SemiBold" panose="020B0609020000020004" pitchFamily="49" charset="0"/>
                <a:cs typeface="Cascadia Code SemiBold" panose="020B0609020000020004" pitchFamily="49" charset="0"/>
              </a:rPr>
              <a:t>DataHandler</a:t>
            </a:r>
            <a:r>
              <a:rPr lang="de-DE" dirty="0">
                <a:cs typeface="Cascadia Code SemiBold" panose="020B0609020000020004" pitchFamily="49" charset="0"/>
              </a:rPr>
              <a:t>. </a:t>
            </a:r>
            <a:r>
              <a:rPr lang="de-DE" dirty="0" err="1">
                <a:cs typeface="Cascadia Code SemiBold" panose="020B0609020000020004" pitchFamily="49" charset="0"/>
              </a:rPr>
              <a:t>It</a:t>
            </a:r>
            <a:r>
              <a:rPr lang="de-DE" dirty="0">
                <a:cs typeface="Cascadia Code SemiBold" panose="020B0609020000020004" pitchFamily="49" charset="0"/>
              </a:rPr>
              <a:t> </a:t>
            </a:r>
            <a:r>
              <a:rPr lang="de-DE" dirty="0" err="1">
                <a:cs typeface="Cascadia Code SemiBold" panose="020B0609020000020004" pitchFamily="49" charset="0"/>
              </a:rPr>
              <a:t>reads</a:t>
            </a:r>
            <a:r>
              <a:rPr lang="de-DE" dirty="0">
                <a:cs typeface="Cascadia Code SemiBold" panose="020B0609020000020004" pitchFamily="49" charset="0"/>
              </a:rPr>
              <a:t> </a:t>
            </a:r>
            <a:r>
              <a:rPr lang="de-DE" dirty="0" err="1">
                <a:cs typeface="Cascadia Code SemiBold" panose="020B0609020000020004" pitchFamily="49" charset="0"/>
              </a:rPr>
              <a:t>the</a:t>
            </a:r>
            <a:r>
              <a:rPr lang="de-DE" dirty="0">
                <a:cs typeface="Cascadia Code SemiBold" panose="020B0609020000020004" pitchFamily="49" charset="0"/>
              </a:rPr>
              <a:t> </a:t>
            </a:r>
            <a:r>
              <a:rPr lang="de-DE" dirty="0" err="1">
                <a:cs typeface="Cascadia Code SemiBold" panose="020B0609020000020004" pitchFamily="49" charset="0"/>
              </a:rPr>
              <a:t>file</a:t>
            </a:r>
            <a:r>
              <a:rPr lang="de-DE" dirty="0">
                <a:cs typeface="Cascadia Code SemiBold" panose="020B0609020000020004" pitchFamily="49" charset="0"/>
              </a:rPr>
              <a:t> </a:t>
            </a:r>
            <a:r>
              <a:rPr lang="de-DE" dirty="0" err="1">
                <a:cs typeface="Cascadia Code SemiBold" panose="020B0609020000020004" pitchFamily="49" charset="0"/>
              </a:rPr>
              <a:t>with</a:t>
            </a:r>
            <a:r>
              <a:rPr lang="de-DE" dirty="0">
                <a:cs typeface="Cascadia Code SemiBold" panose="020B0609020000020004" pitchFamily="49" charset="0"/>
              </a:rPr>
              <a:t> </a:t>
            </a:r>
            <a:r>
              <a:rPr lang="de-DE" dirty="0" err="1">
                <a:cs typeface="Cascadia Code SemiBold" panose="020B0609020000020004" pitchFamily="49" charset="0"/>
              </a:rPr>
              <a:t>the</a:t>
            </a:r>
            <a:r>
              <a:rPr lang="de-DE" dirty="0">
                <a:cs typeface="Cascadia Code SemiBold" panose="020B0609020000020004" pitchFamily="49" charset="0"/>
              </a:rPr>
              <a:t> </a:t>
            </a:r>
            <a:r>
              <a:rPr lang="de-DE" dirty="0" err="1">
                <a:cs typeface="Cascadia Code SemiBold" panose="020B0609020000020004" pitchFamily="49" charset="0"/>
              </a:rPr>
              <a:t>input</a:t>
            </a:r>
            <a:r>
              <a:rPr lang="de-DE" dirty="0">
                <a:cs typeface="Cascadia Code SemiBold" panose="020B0609020000020004" pitchFamily="49" charset="0"/>
              </a:rPr>
              <a:t> </a:t>
            </a:r>
            <a:r>
              <a:rPr lang="de-DE" dirty="0" err="1">
                <a:cs typeface="Cascadia Code SemiBold" panose="020B0609020000020004" pitchFamily="49" charset="0"/>
              </a:rPr>
              <a:t>name</a:t>
            </a:r>
            <a:r>
              <a:rPr lang="de-DE" dirty="0">
                <a:cs typeface="Cascadia Code SemiBold" panose="020B0609020000020004" pitchFamily="49" charset="0"/>
              </a:rPr>
              <a:t> </a:t>
            </a:r>
            <a:r>
              <a:rPr lang="de-DE" dirty="0" err="1">
                <a:cs typeface="Cascadia Code SemiBold" panose="020B0609020000020004" pitchFamily="49" charset="0"/>
              </a:rPr>
              <a:t>into</a:t>
            </a:r>
            <a:r>
              <a:rPr lang="de-DE" dirty="0">
                <a:cs typeface="Cascadia Code SemiBold" panose="020B0609020000020004" pitchFamily="49" charset="0"/>
              </a:rPr>
              <a:t> a </a:t>
            </a:r>
            <a:r>
              <a:rPr lang="de-DE" dirty="0" err="1">
                <a:cs typeface="Cascadia Code SemiBold" panose="020B0609020000020004" pitchFamily="49" charset="0"/>
              </a:rPr>
              <a:t>dataframe</a:t>
            </a:r>
            <a:r>
              <a:rPr lang="de-DE" dirty="0">
                <a:cs typeface="Cascadia Code SemiBold" panose="020B0609020000020004" pitchFamily="49" charset="0"/>
              </a:rPr>
              <a:t>, </a:t>
            </a:r>
            <a:r>
              <a:rPr lang="de-DE" dirty="0" err="1">
                <a:cs typeface="Cascadia Code SemiBold" panose="020B0609020000020004" pitchFamily="49" charset="0"/>
              </a:rPr>
              <a:t>drops</a:t>
            </a:r>
            <a:r>
              <a:rPr lang="de-DE" dirty="0">
                <a:cs typeface="Cascadia Code SemiBold" panose="020B0609020000020004" pitchFamily="49" charset="0"/>
              </a:rPr>
              <a:t> </a:t>
            </a:r>
            <a:r>
              <a:rPr lang="en-GB" dirty="0">
                <a:cs typeface="Cascadia Code SemiBold" panose="020B0609020000020004" pitchFamily="49" charset="0"/>
              </a:rPr>
              <a:t>unnecessary</a:t>
            </a:r>
            <a:r>
              <a:rPr lang="de-DE" dirty="0">
                <a:cs typeface="Cascadia Code SemiBold" panose="020B0609020000020004" pitchFamily="49" charset="0"/>
              </a:rPr>
              <a:t> </a:t>
            </a:r>
            <a:r>
              <a:rPr lang="de-DE" dirty="0" err="1">
                <a:cs typeface="Cascadia Code SemiBold" panose="020B0609020000020004" pitchFamily="49" charset="0"/>
              </a:rPr>
              <a:t>columns</a:t>
            </a:r>
            <a:r>
              <a:rPr lang="de-DE" dirty="0">
                <a:cs typeface="Cascadia Code SemiBold" panose="020B0609020000020004" pitchFamily="49" charset="0"/>
              </a:rPr>
              <a:t> and </a:t>
            </a:r>
            <a:r>
              <a:rPr lang="de-DE" dirty="0" err="1">
                <a:cs typeface="Cascadia Code SemiBold" panose="020B0609020000020004" pitchFamily="49" charset="0"/>
              </a:rPr>
              <a:t>applys</a:t>
            </a:r>
            <a:r>
              <a:rPr lang="de-DE" dirty="0">
                <a:cs typeface="Cascadia Code SemiBold" panose="020B0609020000020004" pitchFamily="49" charset="0"/>
              </a:rPr>
              <a:t> </a:t>
            </a:r>
            <a:r>
              <a:rPr lang="de-DE" dirty="0" err="1">
                <a:cs typeface="Cascadia Code SemiBold" panose="020B0609020000020004" pitchFamily="49" charset="0"/>
              </a:rPr>
              <a:t>the</a:t>
            </a:r>
            <a:r>
              <a:rPr lang="de-DE" dirty="0">
                <a:cs typeface="Cascadia Code SemiBold" panose="020B0609020000020004" pitchFamily="49" charset="0"/>
              </a:rPr>
              <a:t> </a:t>
            </a:r>
            <a:r>
              <a:rPr lang="de-DE" dirty="0" err="1">
                <a:cs typeface="Cascadia Code SemiBold" panose="020B0609020000020004" pitchFamily="49" charset="0"/>
              </a:rPr>
              <a:t>moving</a:t>
            </a:r>
            <a:r>
              <a:rPr lang="de-DE" dirty="0">
                <a:cs typeface="Cascadia Code SemiBold" panose="020B0609020000020004" pitchFamily="49" charset="0"/>
              </a:rPr>
              <a:t> </a:t>
            </a:r>
            <a:r>
              <a:rPr lang="de-DE" dirty="0" err="1">
                <a:cs typeface="Cascadia Code SemiBold" panose="020B0609020000020004" pitchFamily="49" charset="0"/>
              </a:rPr>
              <a:t>average</a:t>
            </a:r>
            <a:r>
              <a:rPr lang="de-DE" dirty="0">
                <a:cs typeface="Cascadia Code SemiBold" panose="020B0609020000020004" pitchFamily="49" charset="0"/>
              </a:rPr>
              <a:t> </a:t>
            </a:r>
            <a:r>
              <a:rPr lang="de-DE" dirty="0" err="1">
                <a:cs typeface="Cascadia Code SemiBold" panose="020B0609020000020004" pitchFamily="49" charset="0"/>
              </a:rPr>
              <a:t>filter</a:t>
            </a:r>
            <a:r>
              <a:rPr lang="de-DE" dirty="0">
                <a:cs typeface="Cascadia Code SemiBold" panose="020B0609020000020004" pitchFamily="49" charset="0"/>
              </a:rPr>
              <a:t>. The </a:t>
            </a:r>
            <a:r>
              <a:rPr lang="de-DE" dirty="0" err="1">
                <a:cs typeface="Cascadia Code SemiBold" panose="020B0609020000020004" pitchFamily="49" charset="0"/>
              </a:rPr>
              <a:t>data</a:t>
            </a:r>
            <a:r>
              <a:rPr lang="de-DE" dirty="0">
                <a:cs typeface="Cascadia Code SemiBold" panose="020B0609020000020004" pitchFamily="49" charset="0"/>
              </a:rPr>
              <a:t> </a:t>
            </a:r>
            <a:r>
              <a:rPr lang="de-DE" dirty="0" err="1">
                <a:cs typeface="Cascadia Code SemiBold" panose="020B0609020000020004" pitchFamily="49" charset="0"/>
              </a:rPr>
              <a:t>is</a:t>
            </a:r>
            <a:r>
              <a:rPr lang="de-DE" dirty="0">
                <a:cs typeface="Cascadia Code SemiBold" panose="020B0609020000020004" pitchFamily="49" charset="0"/>
              </a:rPr>
              <a:t> </a:t>
            </a:r>
            <a:r>
              <a:rPr lang="de-DE" dirty="0" err="1">
                <a:cs typeface="Cascadia Code SemiBold" panose="020B0609020000020004" pitchFamily="49" charset="0"/>
              </a:rPr>
              <a:t>stored</a:t>
            </a:r>
            <a:r>
              <a:rPr lang="de-DE" dirty="0">
                <a:cs typeface="Cascadia Code SemiBold" panose="020B0609020000020004" pitchFamily="49" charset="0"/>
              </a:rPr>
              <a:t> and </a:t>
            </a:r>
            <a:r>
              <a:rPr lang="de-DE" dirty="0" err="1">
                <a:cs typeface="Cascadia Code SemiBold" panose="020B0609020000020004" pitchFamily="49" charset="0"/>
              </a:rPr>
              <a:t>returned</a:t>
            </a:r>
            <a:r>
              <a:rPr lang="de-DE" dirty="0">
                <a:cs typeface="Cascadia Code SemiBold" panose="020B0609020000020004" pitchFamily="49" charset="0"/>
              </a:rPr>
              <a:t> in </a:t>
            </a:r>
            <a:r>
              <a:rPr lang="de-DE" dirty="0" err="1">
                <a:cs typeface="Cascadia Code SemiBold" panose="020B0609020000020004" pitchFamily="49" charset="0"/>
              </a:rPr>
              <a:t>the</a:t>
            </a:r>
            <a:r>
              <a:rPr lang="de-DE" dirty="0">
                <a:cs typeface="Cascadia Code SemiBold" panose="020B0609020000020004" pitchFamily="49" charset="0"/>
              </a:rPr>
              <a:t> form </a:t>
            </a:r>
            <a:r>
              <a:rPr lang="de-DE" dirty="0" err="1">
                <a:cs typeface="Cascadia Code SemiBold" panose="020B0609020000020004" pitchFamily="49" charset="0"/>
              </a:rPr>
              <a:t>of</a:t>
            </a:r>
            <a:r>
              <a:rPr lang="de-DE" dirty="0">
                <a:cs typeface="Cascadia Code SemiBold" panose="020B0609020000020004" pitchFamily="49" charset="0"/>
              </a:rPr>
              <a:t> a </a:t>
            </a:r>
            <a:r>
              <a:rPr lang="de-DE" dirty="0" err="1">
                <a:cs typeface="Cascadia Code SemiBold" panose="020B0609020000020004" pitchFamily="49" charset="0"/>
              </a:rPr>
              <a:t>numpy.array</a:t>
            </a:r>
            <a:r>
              <a:rPr lang="de-DE" dirty="0">
                <a:cs typeface="Cascadia Code SemiBold" panose="020B0609020000020004" pitchFamily="49" charset="0"/>
              </a:rPr>
              <a:t>.</a:t>
            </a:r>
            <a:endParaRPr lang="de-DE" dirty="0"/>
          </a:p>
          <a:p>
            <a:pPr marL="0" indent="0">
              <a:buNone/>
            </a:pPr>
            <a:endParaRPr lang="de-DE" dirty="0"/>
          </a:p>
        </p:txBody>
      </p:sp>
    </p:spTree>
    <p:extLst>
      <p:ext uri="{BB962C8B-B14F-4D97-AF65-F5344CB8AC3E}">
        <p14:creationId xmlns:p14="http://schemas.microsoft.com/office/powerpoint/2010/main" val="24076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Verification</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For three sequences with only one activity:</a:t>
            </a:r>
          </a:p>
          <a:p>
            <a:pPr marL="0" indent="0">
              <a:buNone/>
            </a:pPr>
            <a:r>
              <a:rPr lang="de-DE" dirty="0"/>
              <a:t>The </a:t>
            </a:r>
            <a:r>
              <a:rPr lang="de-DE" dirty="0" err="1"/>
              <a:t>model</a:t>
            </a:r>
            <a:r>
              <a:rPr lang="de-DE" dirty="0"/>
              <a:t> was </a:t>
            </a:r>
            <a:r>
              <a:rPr lang="de-DE" dirty="0" err="1"/>
              <a:t>tested</a:t>
            </a:r>
            <a:r>
              <a:rPr lang="de-DE" dirty="0"/>
              <a:t> </a:t>
            </a:r>
            <a:r>
              <a:rPr lang="de-DE" dirty="0" err="1"/>
              <a:t>with</a:t>
            </a:r>
            <a:r>
              <a:rPr lang="de-DE" dirty="0"/>
              <a:t> </a:t>
            </a:r>
            <a:r>
              <a:rPr lang="de-DE" dirty="0" err="1"/>
              <a:t>three</a:t>
            </a:r>
            <a:r>
              <a:rPr lang="de-DE" dirty="0"/>
              <a:t> </a:t>
            </a:r>
            <a:r>
              <a:rPr lang="de-DE" dirty="0" err="1"/>
              <a:t>sequences</a:t>
            </a:r>
            <a:r>
              <a:rPr lang="de-DE" dirty="0"/>
              <a:t> </a:t>
            </a:r>
            <a:r>
              <a:rPr lang="de-DE" dirty="0" err="1"/>
              <a:t>of</a:t>
            </a:r>
            <a:r>
              <a:rPr lang="de-DE" dirty="0"/>
              <a:t> </a:t>
            </a:r>
            <a:r>
              <a:rPr lang="de-DE" dirty="0" err="1"/>
              <a:t>each</a:t>
            </a:r>
            <a:r>
              <a:rPr lang="de-DE" dirty="0"/>
              <a:t> </a:t>
            </a:r>
            <a:r>
              <a:rPr lang="de-DE" dirty="0" err="1"/>
              <a:t>activity</a:t>
            </a:r>
            <a:r>
              <a:rPr lang="de-DE" dirty="0"/>
              <a:t>. The </a:t>
            </a:r>
            <a:r>
              <a:rPr lang="de-DE" dirty="0" err="1"/>
              <a:t>accuracies</a:t>
            </a:r>
            <a:r>
              <a:rPr lang="de-DE" dirty="0"/>
              <a:t> </a:t>
            </a:r>
            <a:r>
              <a:rPr lang="de-DE" dirty="0" err="1"/>
              <a:t>to</a:t>
            </a:r>
            <a:r>
              <a:rPr lang="de-DE" dirty="0"/>
              <a:t> </a:t>
            </a:r>
            <a:r>
              <a:rPr lang="de-DE" dirty="0" err="1"/>
              <a:t>detect</a:t>
            </a:r>
            <a:r>
              <a:rPr lang="de-DE" dirty="0"/>
              <a:t> </a:t>
            </a:r>
            <a:r>
              <a:rPr lang="de-DE" dirty="0" err="1"/>
              <a:t>the</a:t>
            </a:r>
            <a:r>
              <a:rPr lang="de-DE" dirty="0"/>
              <a:t> </a:t>
            </a:r>
            <a:r>
              <a:rPr lang="de-DE" dirty="0" err="1"/>
              <a:t>correct</a:t>
            </a:r>
            <a:r>
              <a:rPr lang="de-DE" dirty="0"/>
              <a:t> </a:t>
            </a:r>
            <a:r>
              <a:rPr lang="de-DE" dirty="0" err="1"/>
              <a:t>state</a:t>
            </a:r>
            <a:r>
              <a:rPr lang="de-DE" dirty="0"/>
              <a:t> at </a:t>
            </a:r>
            <a:r>
              <a:rPr lang="de-DE" dirty="0" err="1"/>
              <a:t>every</a:t>
            </a:r>
            <a:r>
              <a:rPr lang="de-DE" dirty="0"/>
              <a:t> time </a:t>
            </a:r>
            <a:r>
              <a:rPr lang="de-DE" dirty="0" err="1"/>
              <a:t>instance</a:t>
            </a:r>
            <a:r>
              <a:rPr lang="de-DE" dirty="0"/>
              <a:t> </a:t>
            </a:r>
            <a:r>
              <a:rPr lang="de-DE" dirty="0" err="1"/>
              <a:t>were</a:t>
            </a:r>
            <a:r>
              <a:rPr lang="de-DE" dirty="0"/>
              <a:t>:</a:t>
            </a:r>
          </a:p>
          <a:p>
            <a:pPr marL="0" indent="0">
              <a:buNone/>
            </a:pPr>
            <a:endParaRPr lang="de-DE" dirty="0"/>
          </a:p>
          <a:p>
            <a:pPr marL="0" indent="0">
              <a:buNone/>
            </a:pPr>
            <a:endParaRPr lang="de-DE" dirty="0"/>
          </a:p>
          <a:p>
            <a:pPr marL="0" indent="0">
              <a:buNone/>
            </a:pPr>
            <a:endParaRPr lang="de-DE" dirty="0"/>
          </a:p>
          <a:p>
            <a:pPr marL="0" indent="0">
              <a:buNone/>
            </a:pPr>
            <a:r>
              <a:rPr lang="de-DE" dirty="0"/>
              <a:t>The </a:t>
            </a:r>
            <a:r>
              <a:rPr lang="de-DE" dirty="0" err="1"/>
              <a:t>confusion</a:t>
            </a:r>
            <a:r>
              <a:rPr lang="de-DE" dirty="0"/>
              <a:t> </a:t>
            </a:r>
            <a:r>
              <a:rPr lang="de-DE" dirty="0" err="1"/>
              <a:t>matrix</a:t>
            </a:r>
            <a:r>
              <a:rPr lang="de-DE" dirty="0"/>
              <a:t>:</a:t>
            </a:r>
          </a:p>
          <a:p>
            <a:pPr marL="0" indent="0">
              <a:buNone/>
            </a:pPr>
            <a:endParaRPr lang="de-DE" dirty="0"/>
          </a:p>
          <a:p>
            <a:pPr marL="0" indent="0">
              <a:buNone/>
            </a:pPr>
            <a:endParaRPr lang="de-DE" dirty="0"/>
          </a:p>
          <a:p>
            <a:pPr marL="0" indent="0">
              <a:buNone/>
            </a:pPr>
            <a:endParaRPr lang="de-DE" dirty="0"/>
          </a:p>
        </p:txBody>
      </p:sp>
      <p:graphicFrame>
        <p:nvGraphicFramePr>
          <p:cNvPr id="4" name="Table 3">
            <a:extLst>
              <a:ext uri="{FF2B5EF4-FFF2-40B4-BE49-F238E27FC236}">
                <a16:creationId xmlns:a16="http://schemas.microsoft.com/office/drawing/2014/main" id="{C64F6567-7E72-C002-1078-A74263D0684B}"/>
              </a:ext>
            </a:extLst>
          </p:cNvPr>
          <p:cNvGraphicFramePr>
            <a:graphicFrameLocks noGrp="1"/>
          </p:cNvGraphicFramePr>
          <p:nvPr>
            <p:extLst>
              <p:ext uri="{D42A27DB-BD31-4B8C-83A1-F6EECF244321}">
                <p14:modId xmlns:p14="http://schemas.microsoft.com/office/powerpoint/2010/main" val="3105375355"/>
              </p:ext>
            </p:extLst>
          </p:nvPr>
        </p:nvGraphicFramePr>
        <p:xfrm>
          <a:off x="2031206" y="305816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93595444"/>
                    </a:ext>
                  </a:extLst>
                </a:gridCol>
                <a:gridCol w="2032000">
                  <a:extLst>
                    <a:ext uri="{9D8B030D-6E8A-4147-A177-3AD203B41FA5}">
                      <a16:colId xmlns:a16="http://schemas.microsoft.com/office/drawing/2014/main" val="3788591937"/>
                    </a:ext>
                  </a:extLst>
                </a:gridCol>
                <a:gridCol w="2032000">
                  <a:extLst>
                    <a:ext uri="{9D8B030D-6E8A-4147-A177-3AD203B41FA5}">
                      <a16:colId xmlns:a16="http://schemas.microsoft.com/office/drawing/2014/main" val="1033258274"/>
                    </a:ext>
                  </a:extLst>
                </a:gridCol>
                <a:gridCol w="2032000">
                  <a:extLst>
                    <a:ext uri="{9D8B030D-6E8A-4147-A177-3AD203B41FA5}">
                      <a16:colId xmlns:a16="http://schemas.microsoft.com/office/drawing/2014/main" val="2806327780"/>
                    </a:ext>
                  </a:extLst>
                </a:gridCol>
              </a:tblGrid>
              <a:tr h="370840">
                <a:tc>
                  <a:txBody>
                    <a:bodyPr/>
                    <a:lstStyle/>
                    <a:p>
                      <a:r>
                        <a:rPr lang="de-DE" dirty="0"/>
                        <a:t>State</a:t>
                      </a:r>
                    </a:p>
                  </a:txBody>
                  <a:tcPr/>
                </a:tc>
                <a:tc>
                  <a:txBody>
                    <a:bodyPr/>
                    <a:lstStyle/>
                    <a:p>
                      <a:r>
                        <a:rPr lang="de-DE" dirty="0"/>
                        <a:t>Standing (S0)</a:t>
                      </a:r>
                    </a:p>
                  </a:txBody>
                  <a:tcPr/>
                </a:tc>
                <a:tc>
                  <a:txBody>
                    <a:bodyPr/>
                    <a:lstStyle/>
                    <a:p>
                      <a:r>
                        <a:rPr lang="de-DE" dirty="0"/>
                        <a:t>Walking (S1)</a:t>
                      </a:r>
                    </a:p>
                  </a:txBody>
                  <a:tcPr/>
                </a:tc>
                <a:tc>
                  <a:txBody>
                    <a:bodyPr/>
                    <a:lstStyle/>
                    <a:p>
                      <a:r>
                        <a:rPr lang="de-DE" dirty="0"/>
                        <a:t>Running (S2)</a:t>
                      </a:r>
                    </a:p>
                  </a:txBody>
                  <a:tcPr/>
                </a:tc>
                <a:extLst>
                  <a:ext uri="{0D108BD9-81ED-4DB2-BD59-A6C34878D82A}">
                    <a16:rowId xmlns:a16="http://schemas.microsoft.com/office/drawing/2014/main" val="714548348"/>
                  </a:ext>
                </a:extLst>
              </a:tr>
              <a:tr h="370840">
                <a:tc>
                  <a:txBody>
                    <a:bodyPr/>
                    <a:lstStyle/>
                    <a:p>
                      <a:r>
                        <a:rPr lang="de-DE" dirty="0" err="1"/>
                        <a:t>Accuracy</a:t>
                      </a:r>
                      <a:endParaRPr lang="de-DE" dirty="0"/>
                    </a:p>
                  </a:txBody>
                  <a:tcPr/>
                </a:tc>
                <a:tc>
                  <a:txBody>
                    <a:bodyPr/>
                    <a:lstStyle/>
                    <a:p>
                      <a:r>
                        <a:rPr lang="de-DE" dirty="0"/>
                        <a:t>1</a:t>
                      </a:r>
                    </a:p>
                  </a:txBody>
                  <a:tcPr/>
                </a:tc>
                <a:tc>
                  <a:txBody>
                    <a:bodyPr/>
                    <a:lstStyle/>
                    <a:p>
                      <a:r>
                        <a:rPr lang="de-DE" dirty="0"/>
                        <a:t>0.86</a:t>
                      </a:r>
                    </a:p>
                  </a:txBody>
                  <a:tcPr/>
                </a:tc>
                <a:tc>
                  <a:txBody>
                    <a:bodyPr/>
                    <a:lstStyle/>
                    <a:p>
                      <a:r>
                        <a:rPr lang="de-DE" dirty="0"/>
                        <a:t>0.94</a:t>
                      </a:r>
                    </a:p>
                  </a:txBody>
                  <a:tcPr/>
                </a:tc>
                <a:extLst>
                  <a:ext uri="{0D108BD9-81ED-4DB2-BD59-A6C34878D82A}">
                    <a16:rowId xmlns:a16="http://schemas.microsoft.com/office/drawing/2014/main" val="2963846105"/>
                  </a:ext>
                </a:extLst>
              </a:tr>
            </a:tbl>
          </a:graphicData>
        </a:graphic>
      </p:graphicFrame>
      <p:graphicFrame>
        <p:nvGraphicFramePr>
          <p:cNvPr id="5" name="Table 4">
            <a:extLst>
              <a:ext uri="{FF2B5EF4-FFF2-40B4-BE49-F238E27FC236}">
                <a16:creationId xmlns:a16="http://schemas.microsoft.com/office/drawing/2014/main" id="{7A1E3D92-1E61-31D3-B9B4-3BEEB42D7442}"/>
              </a:ext>
            </a:extLst>
          </p:cNvPr>
          <p:cNvGraphicFramePr>
            <a:graphicFrameLocks noGrp="1"/>
          </p:cNvGraphicFramePr>
          <p:nvPr>
            <p:extLst>
              <p:ext uri="{D42A27DB-BD31-4B8C-83A1-F6EECF244321}">
                <p14:modId xmlns:p14="http://schemas.microsoft.com/office/powerpoint/2010/main" val="3845331210"/>
              </p:ext>
            </p:extLst>
          </p:nvPr>
        </p:nvGraphicFramePr>
        <p:xfrm>
          <a:off x="2369206" y="4705728"/>
          <a:ext cx="7452000" cy="1483360"/>
        </p:xfrm>
        <a:graphic>
          <a:graphicData uri="http://schemas.openxmlformats.org/drawingml/2006/table">
            <a:tbl>
              <a:tblPr firstRow="1" bandRow="1">
                <a:tableStyleId>{5C22544A-7EE6-4342-B048-85BDC9FD1C3A}</a:tableStyleId>
              </a:tblPr>
              <a:tblGrid>
                <a:gridCol w="2052000">
                  <a:extLst>
                    <a:ext uri="{9D8B030D-6E8A-4147-A177-3AD203B41FA5}">
                      <a16:colId xmlns:a16="http://schemas.microsoft.com/office/drawing/2014/main" val="3236195988"/>
                    </a:ext>
                  </a:extLst>
                </a:gridCol>
                <a:gridCol w="1800000">
                  <a:extLst>
                    <a:ext uri="{9D8B030D-6E8A-4147-A177-3AD203B41FA5}">
                      <a16:colId xmlns:a16="http://schemas.microsoft.com/office/drawing/2014/main" val="409352754"/>
                    </a:ext>
                  </a:extLst>
                </a:gridCol>
                <a:gridCol w="1800000">
                  <a:extLst>
                    <a:ext uri="{9D8B030D-6E8A-4147-A177-3AD203B41FA5}">
                      <a16:colId xmlns:a16="http://schemas.microsoft.com/office/drawing/2014/main" val="3668492985"/>
                    </a:ext>
                  </a:extLst>
                </a:gridCol>
                <a:gridCol w="1800000">
                  <a:extLst>
                    <a:ext uri="{9D8B030D-6E8A-4147-A177-3AD203B41FA5}">
                      <a16:colId xmlns:a16="http://schemas.microsoft.com/office/drawing/2014/main" val="887434627"/>
                    </a:ext>
                  </a:extLst>
                </a:gridCol>
              </a:tblGrid>
              <a:tr h="370840">
                <a:tc>
                  <a:txBody>
                    <a:bodyPr/>
                    <a:lstStyle/>
                    <a:p>
                      <a:r>
                        <a:rPr lang="de-DE" dirty="0" err="1"/>
                        <a:t>Actual</a:t>
                      </a:r>
                      <a:r>
                        <a:rPr lang="de-DE" dirty="0"/>
                        <a:t>\</a:t>
                      </a:r>
                      <a:r>
                        <a:rPr lang="de-DE" dirty="0" err="1"/>
                        <a:t>Predicted</a:t>
                      </a:r>
                      <a:endParaRPr lang="de-DE" dirty="0"/>
                    </a:p>
                  </a:txBody>
                  <a:tcPr/>
                </a:tc>
                <a:tc>
                  <a:txBody>
                    <a:bodyPr/>
                    <a:lstStyle/>
                    <a:p>
                      <a:r>
                        <a:rPr lang="de-DE" dirty="0"/>
                        <a:t>Standing (S0)</a:t>
                      </a:r>
                    </a:p>
                  </a:txBody>
                  <a:tcPr/>
                </a:tc>
                <a:tc>
                  <a:txBody>
                    <a:bodyPr/>
                    <a:lstStyle/>
                    <a:p>
                      <a:r>
                        <a:rPr lang="de-DE" dirty="0"/>
                        <a:t>Walking (S1)</a:t>
                      </a:r>
                    </a:p>
                  </a:txBody>
                  <a:tcPr/>
                </a:tc>
                <a:tc>
                  <a:txBody>
                    <a:bodyPr/>
                    <a:lstStyle/>
                    <a:p>
                      <a:r>
                        <a:rPr lang="de-DE" dirty="0"/>
                        <a:t>Running (S2)</a:t>
                      </a:r>
                    </a:p>
                  </a:txBody>
                  <a:tcPr/>
                </a:tc>
                <a:extLst>
                  <a:ext uri="{0D108BD9-81ED-4DB2-BD59-A6C34878D82A}">
                    <a16:rowId xmlns:a16="http://schemas.microsoft.com/office/drawing/2014/main" val="3425436700"/>
                  </a:ext>
                </a:extLst>
              </a:tr>
              <a:tr h="370840">
                <a:tc>
                  <a:txBody>
                    <a:bodyPr/>
                    <a:lstStyle/>
                    <a:p>
                      <a:pPr marL="0" algn="l" defTabSz="914400" rtl="0" eaLnBrk="1" latinLnBrk="0" hangingPunct="1"/>
                      <a:r>
                        <a:rPr lang="de-DE" sz="1800" b="1" kern="1200" dirty="0">
                          <a:solidFill>
                            <a:schemeClr val="lt1"/>
                          </a:solidFill>
                          <a:latin typeface="+mn-lt"/>
                          <a:ea typeface="+mn-ea"/>
                          <a:cs typeface="+mn-cs"/>
                        </a:rPr>
                        <a:t>Standing (S0)</a:t>
                      </a:r>
                    </a:p>
                  </a:txBody>
                  <a:tcPr>
                    <a:solidFill>
                      <a:srgbClr val="004791"/>
                    </a:solidFill>
                  </a:tcPr>
                </a:tc>
                <a:tc>
                  <a:txBody>
                    <a:bodyPr/>
                    <a:lstStyle/>
                    <a:p>
                      <a:r>
                        <a:rPr lang="de-DE" dirty="0"/>
                        <a:t>1</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232621566"/>
                  </a:ext>
                </a:extLst>
              </a:tr>
              <a:tr h="370840">
                <a:tc>
                  <a:txBody>
                    <a:bodyPr/>
                    <a:lstStyle/>
                    <a:p>
                      <a:pPr marL="0" algn="l" defTabSz="914400" rtl="0" eaLnBrk="1" latinLnBrk="0" hangingPunct="1"/>
                      <a:r>
                        <a:rPr lang="de-DE" sz="1800" b="1" kern="1200" dirty="0">
                          <a:solidFill>
                            <a:schemeClr val="lt1"/>
                          </a:solidFill>
                          <a:latin typeface="+mn-lt"/>
                          <a:ea typeface="+mn-ea"/>
                          <a:cs typeface="+mn-cs"/>
                        </a:rPr>
                        <a:t>Walking (S1)</a:t>
                      </a:r>
                    </a:p>
                  </a:txBody>
                  <a:tcPr>
                    <a:solidFill>
                      <a:srgbClr val="004791"/>
                    </a:solidFill>
                  </a:tcPr>
                </a:tc>
                <a:tc>
                  <a:txBody>
                    <a:bodyPr/>
                    <a:lstStyle/>
                    <a:p>
                      <a:r>
                        <a:rPr lang="de-DE" dirty="0"/>
                        <a:t>0</a:t>
                      </a:r>
                    </a:p>
                  </a:txBody>
                  <a:tcPr/>
                </a:tc>
                <a:tc>
                  <a:txBody>
                    <a:bodyPr/>
                    <a:lstStyle/>
                    <a:p>
                      <a:r>
                        <a:rPr lang="de-DE" dirty="0"/>
                        <a:t>0.86</a:t>
                      </a:r>
                    </a:p>
                  </a:txBody>
                  <a:tcPr/>
                </a:tc>
                <a:tc>
                  <a:txBody>
                    <a:bodyPr/>
                    <a:lstStyle/>
                    <a:p>
                      <a:r>
                        <a:rPr lang="de-DE" dirty="0"/>
                        <a:t>0.14</a:t>
                      </a:r>
                    </a:p>
                  </a:txBody>
                  <a:tcPr/>
                </a:tc>
                <a:extLst>
                  <a:ext uri="{0D108BD9-81ED-4DB2-BD59-A6C34878D82A}">
                    <a16:rowId xmlns:a16="http://schemas.microsoft.com/office/drawing/2014/main" val="152333126"/>
                  </a:ext>
                </a:extLst>
              </a:tr>
              <a:tr h="370840">
                <a:tc>
                  <a:txBody>
                    <a:bodyPr/>
                    <a:lstStyle/>
                    <a:p>
                      <a:pPr marL="0" algn="l" defTabSz="914400" rtl="0" eaLnBrk="1" latinLnBrk="0" hangingPunct="1"/>
                      <a:r>
                        <a:rPr lang="de-DE" sz="1800" b="1" kern="1200" dirty="0">
                          <a:solidFill>
                            <a:schemeClr val="lt1"/>
                          </a:solidFill>
                          <a:latin typeface="+mn-lt"/>
                          <a:ea typeface="+mn-ea"/>
                          <a:cs typeface="+mn-cs"/>
                        </a:rPr>
                        <a:t>Running (S2)</a:t>
                      </a:r>
                    </a:p>
                  </a:txBody>
                  <a:tcPr>
                    <a:solidFill>
                      <a:srgbClr val="004791"/>
                    </a:solidFill>
                  </a:tcPr>
                </a:tc>
                <a:tc>
                  <a:txBody>
                    <a:bodyPr/>
                    <a:lstStyle/>
                    <a:p>
                      <a:r>
                        <a:rPr lang="de-DE" dirty="0"/>
                        <a:t>0</a:t>
                      </a:r>
                    </a:p>
                  </a:txBody>
                  <a:tcPr/>
                </a:tc>
                <a:tc>
                  <a:txBody>
                    <a:bodyPr/>
                    <a:lstStyle/>
                    <a:p>
                      <a:r>
                        <a:rPr lang="de-DE"/>
                        <a:t>0.06</a:t>
                      </a:r>
                      <a:endParaRPr lang="de-DE" dirty="0"/>
                    </a:p>
                  </a:txBody>
                  <a:tcPr/>
                </a:tc>
                <a:tc>
                  <a:txBody>
                    <a:bodyPr/>
                    <a:lstStyle/>
                    <a:p>
                      <a:r>
                        <a:rPr lang="de-DE" dirty="0"/>
                        <a:t>0.94</a:t>
                      </a:r>
                    </a:p>
                  </a:txBody>
                  <a:tcPr/>
                </a:tc>
                <a:extLst>
                  <a:ext uri="{0D108BD9-81ED-4DB2-BD59-A6C34878D82A}">
                    <a16:rowId xmlns:a16="http://schemas.microsoft.com/office/drawing/2014/main" val="3957827677"/>
                  </a:ext>
                </a:extLst>
              </a:tr>
            </a:tbl>
          </a:graphicData>
        </a:graphic>
      </p:graphicFrame>
    </p:spTree>
    <p:extLst>
      <p:ext uri="{BB962C8B-B14F-4D97-AF65-F5344CB8AC3E}">
        <p14:creationId xmlns:p14="http://schemas.microsoft.com/office/powerpoint/2010/main" val="1950737104"/>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figtree 240110</Template>
  <TotalTime>0</TotalTime>
  <Words>866</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Figtree</vt:lpstr>
      <vt:lpstr>Cascadia Code SemiBold</vt:lpstr>
      <vt:lpstr>Cambria Math</vt:lpstr>
      <vt:lpstr>Office-tema</vt:lpstr>
      <vt:lpstr>EQ2341 – Activity Recognition</vt:lpstr>
      <vt:lpstr>Objective</vt:lpstr>
      <vt:lpstr>Data</vt:lpstr>
      <vt:lpstr>Methodology</vt:lpstr>
      <vt:lpstr>Methodology</vt:lpstr>
      <vt:lpstr>Methodology</vt:lpstr>
      <vt:lpstr>Methodology</vt:lpstr>
      <vt:lpstr>Methodology</vt:lpstr>
      <vt:lpstr>Verification</vt:lpstr>
      <vt:lpstr>Verification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Hoesl</dc:creator>
  <cp:lastModifiedBy>Theresa Hoesl</cp:lastModifiedBy>
  <cp:revision>9</cp:revision>
  <dcterms:created xsi:type="dcterms:W3CDTF">2024-01-29T11:16:24Z</dcterms:created>
  <dcterms:modified xsi:type="dcterms:W3CDTF">2024-05-14T09:22:09Z</dcterms:modified>
</cp:coreProperties>
</file>