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60" r:id="rId3"/>
    <p:sldId id="261" r:id="rId4"/>
    <p:sldId id="271" r:id="rId5"/>
    <p:sldId id="262" r:id="rId6"/>
    <p:sldId id="272" r:id="rId7"/>
    <p:sldId id="273" r:id="rId8"/>
    <p:sldId id="274" r:id="rId9"/>
    <p:sldId id="275" r:id="rId10"/>
    <p:sldId id="276" r:id="rId11"/>
    <p:sldId id="277" r:id="rId12"/>
  </p:sldIdLst>
  <p:sldSz cx="12192000" cy="6858000"/>
  <p:notesSz cx="6858000" cy="9144000"/>
  <p:embeddedFontLst>
    <p:embeddedFont>
      <p:font typeface="Cambria Math" panose="02040503050406030204" pitchFamily="18" charset="0"/>
      <p:regular r:id="rId14"/>
    </p:embeddedFont>
    <p:embeddedFont>
      <p:font typeface="Cascadia Code SemiBold" panose="020B0609020000020004" pitchFamily="49" charset="0"/>
      <p:bold r:id="rId15"/>
      <p:boldItalic r:id="rId16"/>
    </p:embeddedFont>
    <p:embeddedFont>
      <p:font typeface="Figtree" panose="020B0604020202020204" charset="0"/>
      <p:regular r:id="rId17"/>
      <p:bold r:id="rId18"/>
      <p:italic r:id="rId19"/>
      <p:boldItalic r:id="rId20"/>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75" d="100"/>
          <a:sy n="75" d="100"/>
        </p:scale>
        <p:origin x="6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2024-05-07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2024-05-07</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2024-05-07</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2024-05-07</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2024-05-07</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2024-05-07</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2024-05-07</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2024-05-07</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2024-05-07</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2024-05-07</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2024-05-07</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2024-05-07</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2024-05-07</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r>
              <a:rPr lang="sv-SE" dirty="0"/>
              <a:t>EQ2341 – </a:t>
            </a:r>
            <a:r>
              <a:rPr lang="sv-SE" dirty="0" err="1"/>
              <a:t>Activity</a:t>
            </a:r>
            <a:r>
              <a:rPr lang="sv-SE" dirty="0"/>
              <a:t> </a:t>
            </a:r>
            <a:r>
              <a:rPr lang="sv-SE" dirty="0" err="1"/>
              <a:t>Recognition</a:t>
            </a:r>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p:txBody>
          <a:bodyPr/>
          <a:lstStyle/>
          <a:p>
            <a:r>
              <a:rPr lang="sv-SE" dirty="0"/>
              <a:t>Theresa Hösl</a:t>
            </a:r>
          </a:p>
        </p:txBody>
      </p:sp>
    </p:spTree>
    <p:extLst>
      <p:ext uri="{BB962C8B-B14F-4D97-AF65-F5344CB8AC3E}">
        <p14:creationId xmlns:p14="http://schemas.microsoft.com/office/powerpoint/2010/main" val="20812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a:xfrm>
            <a:off x="600075" y="1095632"/>
            <a:ext cx="10990263" cy="568412"/>
          </a:xfrm>
        </p:spPr>
        <p:txBody>
          <a:bodyPr anchor="t">
            <a:normAutofit/>
          </a:bodyPr>
          <a:lstStyle/>
          <a:p>
            <a:r>
              <a:rPr lang="en-US" sz="2800" dirty="0"/>
              <a:t>Verification</a:t>
            </a:r>
            <a:endParaRPr lang="de-DE" sz="2800"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sz="half" idx="1"/>
          </p:nvPr>
        </p:nvSpPr>
        <p:spPr>
          <a:xfrm>
            <a:off x="600075" y="1795850"/>
            <a:ext cx="5314950" cy="4531923"/>
          </a:xfrm>
        </p:spPr>
        <p:txBody>
          <a:bodyPr>
            <a:normAutofit/>
          </a:bodyPr>
          <a:lstStyle/>
          <a:p>
            <a:pPr marL="0" indent="0">
              <a:buNone/>
            </a:pPr>
            <a:r>
              <a:rPr lang="en-GB" dirty="0">
                <a:solidFill>
                  <a:srgbClr val="00356D"/>
                </a:solidFill>
                <a:latin typeface="Arial" panose="020B0604020202020204" pitchFamily="34" charset="0"/>
              </a:rPr>
              <a:t>For one sequence with alternating activities</a:t>
            </a:r>
            <a:r>
              <a:rPr lang="en-GB" dirty="0"/>
              <a:t>:</a:t>
            </a:r>
          </a:p>
          <a:p>
            <a:pPr marL="0" indent="0">
              <a:buNone/>
            </a:pPr>
            <a:r>
              <a:rPr lang="en-GB" dirty="0"/>
              <a:t>Every five seconds, the activity was randomly changed. The output was then filtered with a majority filter. Still, the HMM alternates very often between walking and running. Furthermore, </a:t>
            </a:r>
            <a:r>
              <a:rPr lang="en-US" dirty="0"/>
              <a:t>it is almost impossible for humans to switch from running to standing and vice versa without a short walking sequence.</a:t>
            </a:r>
            <a:endParaRPr lang="de-DE" dirty="0"/>
          </a:p>
          <a:p>
            <a:pPr marL="0" indent="0">
              <a:buNone/>
            </a:pPr>
            <a:endParaRPr lang="de-DE" dirty="0"/>
          </a:p>
          <a:p>
            <a:pPr marL="0" indent="0">
              <a:buNone/>
            </a:pPr>
            <a:endParaRPr lang="de-DE" dirty="0"/>
          </a:p>
        </p:txBody>
      </p:sp>
      <p:pic>
        <p:nvPicPr>
          <p:cNvPr id="6" name="Picture 5">
            <a:extLst>
              <a:ext uri="{FF2B5EF4-FFF2-40B4-BE49-F238E27FC236}">
                <a16:creationId xmlns:a16="http://schemas.microsoft.com/office/drawing/2014/main" id="{F28ED4CF-8DE4-67BD-B2C5-06FBEFBED33E}"/>
              </a:ext>
            </a:extLst>
          </p:cNvPr>
          <p:cNvPicPr>
            <a:picLocks noChangeAspect="1"/>
          </p:cNvPicPr>
          <p:nvPr/>
        </p:nvPicPr>
        <p:blipFill>
          <a:blip r:embed="rId2"/>
          <a:stretch/>
        </p:blipFill>
        <p:spPr>
          <a:xfrm>
            <a:off x="6275388" y="1969051"/>
            <a:ext cx="5314950" cy="4185523"/>
          </a:xfrm>
          <a:prstGeom prst="rect">
            <a:avLst/>
          </a:prstGeom>
          <a:noFill/>
        </p:spPr>
      </p:pic>
    </p:spTree>
    <p:extLst>
      <p:ext uri="{BB962C8B-B14F-4D97-AF65-F5344CB8AC3E}">
        <p14:creationId xmlns:p14="http://schemas.microsoft.com/office/powerpoint/2010/main" val="373757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Conclusion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en-GB" dirty="0"/>
              <a:t>The HMM can classify the activity “standing” very well. However, “walking” and “running” get confused more easily. This can be improved by filtering the state sequence to detect single outliers. </a:t>
            </a:r>
          </a:p>
          <a:p>
            <a:r>
              <a:rPr lang="en-GB" dirty="0"/>
              <a:t>Other possible improvements:</a:t>
            </a:r>
          </a:p>
          <a:p>
            <a:pPr lvl="1"/>
            <a:r>
              <a:rPr lang="en-GB" dirty="0"/>
              <a:t>With more and more complex training data (captured form different people, turning the phone instead of holding it parallel to the ground) the model can be made more robust.</a:t>
            </a:r>
          </a:p>
          <a:p>
            <a:pPr lvl="1"/>
            <a:r>
              <a:rPr lang="de-DE" dirty="0"/>
              <a:t>k </a:t>
            </a:r>
            <a:r>
              <a:rPr lang="de-DE" dirty="0" err="1"/>
              <a:t>fold</a:t>
            </a:r>
            <a:r>
              <a:rPr lang="de-DE" dirty="0"/>
              <a:t> </a:t>
            </a:r>
            <a:r>
              <a:rPr lang="de-DE" dirty="0" err="1"/>
              <a:t>cross</a:t>
            </a:r>
            <a:r>
              <a:rPr lang="de-DE" dirty="0"/>
              <a:t>-validation</a:t>
            </a:r>
          </a:p>
          <a:p>
            <a:pPr lvl="1"/>
            <a:r>
              <a:rPr lang="de-DE" dirty="0"/>
              <a:t>More </a:t>
            </a:r>
            <a:r>
              <a:rPr lang="de-DE" dirty="0" err="1"/>
              <a:t>pre-processing</a:t>
            </a:r>
            <a:r>
              <a:rPr lang="de-DE" dirty="0"/>
              <a:t> </a:t>
            </a:r>
            <a:r>
              <a:rPr lang="de-DE" dirty="0" err="1"/>
              <a:t>of</a:t>
            </a:r>
            <a:r>
              <a:rPr lang="de-DE" dirty="0"/>
              <a:t> </a:t>
            </a:r>
            <a:r>
              <a:rPr lang="de-DE" dirty="0" err="1"/>
              <a:t>data</a:t>
            </a:r>
            <a:endParaRPr lang="de-DE" dirty="0"/>
          </a:p>
          <a:p>
            <a:pPr lvl="1"/>
            <a:r>
              <a:rPr lang="de-DE" dirty="0" err="1"/>
              <a:t>Better</a:t>
            </a:r>
            <a:r>
              <a:rPr lang="de-DE" dirty="0"/>
              <a:t> initial </a:t>
            </a:r>
            <a:r>
              <a:rPr lang="de-DE" dirty="0" err="1"/>
              <a:t>estimation</a:t>
            </a:r>
            <a:r>
              <a:rPr lang="de-DE" dirty="0"/>
              <a:t> </a:t>
            </a:r>
            <a:r>
              <a:rPr lang="de-DE" dirty="0" err="1"/>
              <a:t>to</a:t>
            </a:r>
            <a:r>
              <a:rPr lang="de-DE" dirty="0"/>
              <a:t> find global maximum</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2137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r>
              <a:rPr lang="en-US" dirty="0"/>
              <a:t>Implementation of a </a:t>
            </a:r>
            <a:r>
              <a:rPr lang="en-US" dirty="0">
                <a:latin typeface="Arial" panose="020B0604020202020204" pitchFamily="34" charset="0"/>
              </a:rPr>
              <a:t>cl</a:t>
            </a:r>
            <a:r>
              <a:rPr lang="en-US" dirty="0">
                <a:effectLst/>
                <a:latin typeface="Arial" panose="020B0604020202020204" pitchFamily="34" charset="0"/>
              </a:rPr>
              <a:t>assifier for activity recognition based on data from the phone’s sensors.</a:t>
            </a:r>
          </a:p>
          <a:p>
            <a:pPr marL="0" indent="0">
              <a:buNone/>
            </a:pPr>
            <a:r>
              <a:rPr lang="en-US" dirty="0">
                <a:effectLst/>
                <a:latin typeface="Arial" panose="020B0604020202020204" pitchFamily="34" charset="0"/>
              </a:rPr>
              <a:t>The algorithm should be able to accurately discriminate between three activities: standing still, walking, and running.</a:t>
            </a:r>
          </a:p>
          <a:p>
            <a:pPr marL="0" indent="0">
              <a:buNone/>
            </a:pPr>
            <a:endParaRPr lang="en-US" dirty="0">
              <a:latin typeface="Arial" panose="020B0604020202020204" pitchFamily="34" charset="0"/>
            </a:endParaRPr>
          </a:p>
          <a:p>
            <a:pPr marL="0" indent="0">
              <a:buNone/>
            </a:pPr>
            <a:r>
              <a:rPr lang="en-US" dirty="0">
                <a:latin typeface="Arial" panose="020B0604020202020204" pitchFamily="34" charset="0"/>
              </a:rPr>
              <a:t>An infinite HMM with three underlying states can solve this problem. </a:t>
            </a:r>
            <a:endParaRPr lang="en-US" dirty="0"/>
          </a:p>
          <a:p>
            <a:endParaRPr lang="en-US" dirty="0"/>
          </a:p>
        </p:txBody>
      </p:sp>
    </p:spTree>
    <p:extLst>
      <p:ext uri="{BB962C8B-B14F-4D97-AF65-F5344CB8AC3E}">
        <p14:creationId xmlns:p14="http://schemas.microsoft.com/office/powerpoint/2010/main" val="2146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038A79B6-DF17-B519-56D1-EE5926B111FB}"/>
              </a:ext>
            </a:extLst>
          </p:cNvPr>
          <p:cNvSpPr>
            <a:spLocks noGrp="1"/>
          </p:cNvSpPr>
          <p:nvPr>
            <p:ph idx="1"/>
          </p:nvPr>
        </p:nvSpPr>
        <p:spPr>
          <a:xfrm>
            <a:off x="600075" y="1872344"/>
            <a:ext cx="10990263" cy="4453808"/>
          </a:xfrm>
        </p:spPr>
        <p:txBody>
          <a:bodyPr/>
          <a:lstStyle/>
          <a:p>
            <a:pPr marL="0" indent="0" algn="l" rtl="0" eaLnBrk="1" latinLnBrk="0" hangingPunct="1">
              <a:lnSpc>
                <a:spcPct val="90000"/>
              </a:lnSpc>
              <a:spcBef>
                <a:spcPts val="1000"/>
              </a:spcBef>
              <a:spcAft>
                <a:spcPts val="0"/>
              </a:spcAft>
              <a:buNone/>
            </a:pPr>
            <a:r>
              <a:rPr lang="en-US" dirty="0">
                <a:effectLst/>
              </a:rPr>
              <a:t>Sequence of column vectors of length three captured by phone’s app while performing the activities.</a:t>
            </a:r>
          </a:p>
          <a:p>
            <a:pPr marL="0" indent="0" algn="l" rtl="0" eaLnBrk="1" latinLnBrk="0" hangingPunct="1">
              <a:lnSpc>
                <a:spcPct val="90000"/>
              </a:lnSpc>
              <a:spcBef>
                <a:spcPts val="1000"/>
              </a:spcBef>
              <a:spcAft>
                <a:spcPts val="0"/>
              </a:spcAft>
              <a:buNone/>
            </a:pPr>
            <a:endParaRPr lang="en-US" dirty="0">
              <a:effectLst/>
            </a:endParaRPr>
          </a:p>
          <a:p>
            <a:pPr marL="0" indent="0">
              <a:buNone/>
            </a:pPr>
            <a:r>
              <a:rPr lang="en-GB" sz="2000" kern="1200" dirty="0">
                <a:solidFill>
                  <a:srgbClr val="00356D"/>
                </a:solidFill>
                <a:effectLst/>
                <a:latin typeface="Arial" panose="020B0604020202020204" pitchFamily="34" charset="0"/>
                <a:ea typeface="+mn-ea"/>
                <a:cs typeface="+mn-cs"/>
              </a:rPr>
              <a:t>Training: </a:t>
            </a:r>
            <a:endParaRPr lang="de-DE" dirty="0">
              <a:effectLst/>
            </a:endParaRPr>
          </a:p>
          <a:p>
            <a:r>
              <a:rPr lang="de-DE" dirty="0" err="1">
                <a:effectLst/>
              </a:rPr>
              <a:t>One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en-US" dirty="0"/>
              <a:t>several times in different orders</a:t>
            </a:r>
            <a:endParaRPr lang="de-DE" dirty="0">
              <a:effectLst/>
            </a:endParaRPr>
          </a:p>
          <a:p>
            <a:pPr marL="0" indent="0">
              <a:buNone/>
            </a:pPr>
            <a:endParaRPr lang="de-DE" dirty="0"/>
          </a:p>
          <a:p>
            <a:pPr marL="0" indent="0">
              <a:buNone/>
            </a:pPr>
            <a:r>
              <a:rPr lang="en-GB" sz="2000" kern="1200" dirty="0">
                <a:solidFill>
                  <a:srgbClr val="00356D"/>
                </a:solidFill>
                <a:effectLst/>
                <a:latin typeface="Arial" panose="020B0604020202020204" pitchFamily="34" charset="0"/>
                <a:ea typeface="+mn-ea"/>
                <a:cs typeface="+mn-cs"/>
              </a:rPr>
              <a:t>Testing: </a:t>
            </a:r>
            <a:endParaRPr lang="de-DE" dirty="0">
              <a:effectLst/>
            </a:endParaRPr>
          </a:p>
          <a:p>
            <a:r>
              <a:rPr lang="de-DE" dirty="0" err="1">
                <a:effectLst/>
              </a:rPr>
              <a:t>Three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en-US" dirty="0"/>
              <a:t>several times in different orders</a:t>
            </a:r>
            <a:endParaRPr lang="de-DE" dirty="0">
              <a:effectLst/>
            </a:endParaRP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866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Hidden Markov Model: </a:t>
                </a: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effectLst/>
                              <a:latin typeface="Cambria Math" panose="02040503050406030204" pitchFamily="18" charset="0"/>
                            </a:rPr>
                          </m:ctrlPr>
                        </m:dPr>
                        <m:e>
                          <m:d>
                            <m:dPr>
                              <m:begChr m:val="{"/>
                              <m:endChr m:val="}"/>
                              <m:ctrlPr>
                                <a:rPr lang="de-DE" i="1" smtClean="0">
                                  <a:effectLst/>
                                  <a:latin typeface="Cambria Math" panose="02040503050406030204" pitchFamily="18" charset="0"/>
                                </a:rPr>
                              </m:ctrlPr>
                            </m:dPr>
                            <m:e>
                              <m:r>
                                <a:rPr lang="de-DE" b="0" i="1" smtClean="0">
                                  <a:effectLst/>
                                  <a:latin typeface="Cambria Math" panose="02040503050406030204" pitchFamily="18" charset="0"/>
                                </a:rPr>
                                <m:t>𝑞</m:t>
                              </m:r>
                              <m:r>
                                <a:rPr lang="de-DE" b="0" i="1" smtClean="0">
                                  <a:effectLst/>
                                  <a:latin typeface="Cambria Math" panose="02040503050406030204" pitchFamily="18" charset="0"/>
                                </a:rPr>
                                <m:t>, </m:t>
                              </m:r>
                              <m:r>
                                <a:rPr lang="de-DE" b="0" i="1" smtClean="0">
                                  <a:effectLst/>
                                  <a:latin typeface="Cambria Math" panose="02040503050406030204" pitchFamily="18" charset="0"/>
                                </a:rPr>
                                <m:t>𝐴</m:t>
                              </m:r>
                            </m:e>
                          </m:d>
                          <m:r>
                            <a:rPr lang="de-DE" b="0" i="1" smtClean="0">
                              <a:effectLst/>
                              <a:latin typeface="Cambria Math" panose="02040503050406030204" pitchFamily="18" charset="0"/>
                            </a:rPr>
                            <m:t>, </m:t>
                          </m:r>
                          <m:r>
                            <a:rPr lang="de-DE" b="0" i="1" smtClean="0">
                              <a:effectLst/>
                              <a:latin typeface="Cambria Math" panose="02040503050406030204" pitchFamily="18" charset="0"/>
                            </a:rPr>
                            <m:t>𝐵</m:t>
                          </m:r>
                        </m:e>
                      </m:d>
                    </m:oMath>
                  </m:oMathPara>
                </a14:m>
                <a:endParaRPr lang="de-DE" dirty="0">
                  <a:effectLst/>
                </a:endParaRPr>
              </a:p>
              <a:p>
                <a:pPr marL="0" indent="0">
                  <a:buNone/>
                </a:pPr>
                <a:endParaRPr lang="de-DE" dirty="0"/>
              </a:p>
              <a:p>
                <a:pPr marL="0" indent="0">
                  <a:buNone/>
                </a:pPr>
                <a:r>
                  <a:rPr lang="de-DE" dirty="0" err="1"/>
                  <a:t>with</a:t>
                </a:r>
                <a:r>
                  <a:rPr lang="de-DE" dirty="0"/>
                  <a:t> </a:t>
                </a:r>
                <a:r>
                  <a:rPr lang="de-DE" dirty="0" err="1"/>
                  <a:t>three</a:t>
                </a:r>
                <a:r>
                  <a:rPr lang="de-DE" dirty="0"/>
                  <a:t> </a:t>
                </a:r>
                <a:r>
                  <a:rPr lang="de-DE" dirty="0" err="1"/>
                  <a:t>stages</a:t>
                </a:r>
                <a:r>
                  <a:rPr lang="de-DE" dirty="0"/>
                  <a:t>: S0 </a:t>
                </a:r>
                <a:r>
                  <a:rPr lang="de-DE" dirty="0" err="1"/>
                  <a:t>standing</a:t>
                </a:r>
                <a:r>
                  <a:rPr lang="de-DE" dirty="0"/>
                  <a:t>, S1 </a:t>
                </a:r>
                <a:r>
                  <a:rPr lang="de-DE" dirty="0" err="1"/>
                  <a:t>walking</a:t>
                </a:r>
                <a:r>
                  <a:rPr lang="de-DE" dirty="0"/>
                  <a:t>, S2 </a:t>
                </a:r>
                <a:r>
                  <a:rPr lang="de-DE" dirty="0" err="1"/>
                  <a:t>running</a:t>
                </a:r>
                <a:r>
                  <a:rPr lang="de-DE" dirty="0"/>
                  <a:t>. </a:t>
                </a:r>
                <a:r>
                  <a:rPr lang="de-DE" dirty="0" err="1"/>
                  <a:t>Since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exit</a:t>
                </a:r>
                <a:r>
                  <a:rPr lang="de-DE" dirty="0"/>
                  <a:t> </a:t>
                </a:r>
                <a:r>
                  <a:rPr lang="de-DE" dirty="0" err="1"/>
                  <a:t>state</a:t>
                </a:r>
                <a:r>
                  <a:rPr lang="de-DE" dirty="0"/>
                  <a:t>, </a:t>
                </a:r>
                <a:r>
                  <a:rPr lang="de-DE" dirty="0" err="1"/>
                  <a:t>it</a:t>
                </a:r>
                <a:r>
                  <a:rPr lang="de-DE" dirty="0"/>
                  <a:t> </a:t>
                </a:r>
                <a:r>
                  <a:rPr lang="de-DE" dirty="0" err="1"/>
                  <a:t>is</a:t>
                </a:r>
                <a:r>
                  <a:rPr lang="de-DE" dirty="0"/>
                  <a:t> an infinite HMM.</a:t>
                </a:r>
              </a:p>
              <a:p>
                <a:pPr marL="0" indent="0">
                  <a:buNone/>
                </a:pPr>
                <a:endParaRPr lang="de-DE" dirty="0">
                  <a:effectLst/>
                </a:endParaRPr>
              </a:p>
              <a:p>
                <a:pPr marL="0" indent="0">
                  <a:buNone/>
                </a:pPr>
                <a:r>
                  <a:rPr lang="de-DE" dirty="0" err="1"/>
                  <a:t>It</a:t>
                </a:r>
                <a:r>
                  <a:rPr lang="de-DE" dirty="0"/>
                  <a:t> </a:t>
                </a:r>
                <a:r>
                  <a:rPr lang="de-DE" dirty="0" err="1"/>
                  <a:t>can</a:t>
                </a:r>
                <a:r>
                  <a:rPr lang="de-DE" dirty="0"/>
                  <a:t> </a:t>
                </a:r>
                <a:r>
                  <a:rPr lang="de-DE" dirty="0" err="1"/>
                  <a:t>be</a:t>
                </a:r>
                <a:r>
                  <a:rPr lang="de-DE" dirty="0"/>
                  <a:t> </a:t>
                </a:r>
                <a:r>
                  <a:rPr lang="de-DE" dirty="0" err="1"/>
                  <a:t>trained</a:t>
                </a:r>
                <a:r>
                  <a:rPr lang="de-DE" dirty="0"/>
                  <a:t> </a:t>
                </a:r>
                <a:r>
                  <a:rPr lang="de-DE" dirty="0" err="1"/>
                  <a:t>using</a:t>
                </a:r>
                <a:r>
                  <a:rPr lang="de-DE" dirty="0"/>
                  <a:t> </a:t>
                </a:r>
                <a:r>
                  <a:rPr lang="de-DE" dirty="0" err="1"/>
                  <a:t>part</a:t>
                </a:r>
                <a:r>
                  <a:rPr lang="de-DE" dirty="0"/>
                  <a:t> </a:t>
                </a:r>
                <a:r>
                  <a:rPr lang="de-DE" dirty="0" err="1"/>
                  <a:t>of</a:t>
                </a:r>
                <a:r>
                  <a:rPr lang="de-DE" dirty="0"/>
                  <a:t> </a:t>
                </a:r>
                <a:r>
                  <a:rPr lang="de-DE" dirty="0" err="1"/>
                  <a:t>the</a:t>
                </a:r>
                <a:r>
                  <a:rPr lang="de-DE" dirty="0"/>
                  <a:t> </a:t>
                </a:r>
                <a:r>
                  <a:rPr lang="de-DE" dirty="0" err="1"/>
                  <a:t>data</a:t>
                </a:r>
                <a:r>
                  <a:rPr lang="de-DE" dirty="0"/>
                  <a:t> </a:t>
                </a:r>
                <a:r>
                  <a:rPr lang="de-DE" dirty="0" err="1"/>
                  <a:t>as</a:t>
                </a:r>
                <a:r>
                  <a:rPr lang="de-DE" dirty="0"/>
                  <a:t> </a:t>
                </a:r>
                <a:r>
                  <a:rPr lang="de-DE" dirty="0" err="1"/>
                  <a:t>input</a:t>
                </a:r>
                <a:r>
                  <a:rPr lang="de-DE" dirty="0"/>
                  <a:t> </a:t>
                </a:r>
                <a:r>
                  <a:rPr lang="de-DE" dirty="0" err="1"/>
                  <a:t>for</a:t>
                </a:r>
                <a:r>
                  <a:rPr lang="de-DE" dirty="0"/>
                  <a:t> </a:t>
                </a:r>
                <a:r>
                  <a:rPr lang="de-DE" dirty="0" err="1"/>
                  <a:t>the</a:t>
                </a:r>
                <a:r>
                  <a:rPr lang="de-DE" dirty="0"/>
                  <a:t> </a:t>
                </a:r>
                <a:r>
                  <a:rPr lang="de-DE" b="1" dirty="0"/>
                  <a:t>Baum-Welch-</a:t>
                </a:r>
                <a:r>
                  <a:rPr lang="de-DE" b="1" dirty="0" err="1"/>
                  <a:t>Algorithm</a:t>
                </a:r>
                <a:r>
                  <a:rPr lang="de-DE" dirty="0"/>
                  <a:t>, </a:t>
                </a:r>
                <a:r>
                  <a:rPr lang="de-DE" dirty="0" err="1"/>
                  <a:t>which</a:t>
                </a:r>
                <a:r>
                  <a:rPr lang="de-DE" dirty="0"/>
                  <a:t> </a:t>
                </a:r>
                <a:r>
                  <a:rPr lang="de-DE" dirty="0" err="1"/>
                  <a:t>works</a:t>
                </a:r>
                <a:r>
                  <a:rPr lang="de-DE" dirty="0"/>
                  <a:t> </a:t>
                </a:r>
                <a:r>
                  <a:rPr lang="de-DE" dirty="0" err="1"/>
                  <a:t>with</a:t>
                </a:r>
                <a:r>
                  <a:rPr lang="de-DE" dirty="0"/>
                  <a:t> variables </a:t>
                </a:r>
                <a:r>
                  <a:rPr lang="de-DE" dirty="0" err="1"/>
                  <a:t>of</a:t>
                </a:r>
                <a:r>
                  <a:rPr lang="de-DE" dirty="0"/>
                  <a:t> </a:t>
                </a:r>
                <a:r>
                  <a:rPr lang="de-DE" dirty="0" err="1"/>
                  <a:t>the</a:t>
                </a:r>
                <a:r>
                  <a:rPr lang="de-DE" dirty="0"/>
                  <a:t> </a:t>
                </a:r>
                <a:r>
                  <a:rPr lang="de-DE" b="1" dirty="0"/>
                  <a:t>Forward- and </a:t>
                </a:r>
                <a:r>
                  <a:rPr lang="de-DE" b="1" dirty="0" err="1"/>
                  <a:t>Backward-Algorithms</a:t>
                </a:r>
                <a:r>
                  <a:rPr lang="de-DE" dirty="0"/>
                  <a:t>.</a:t>
                </a:r>
                <a:r>
                  <a:rPr lang="de-DE" b="1" dirty="0"/>
                  <a:t> </a:t>
                </a:r>
                <a:r>
                  <a:rPr lang="de-DE" dirty="0"/>
                  <a:t>After </a:t>
                </a:r>
                <a:r>
                  <a:rPr lang="de-DE" dirty="0" err="1"/>
                  <a:t>the</a:t>
                </a:r>
                <a:r>
                  <a:rPr lang="de-DE" dirty="0"/>
                  <a:t> </a:t>
                </a:r>
                <a:r>
                  <a:rPr lang="de-DE" dirty="0" err="1"/>
                  <a:t>model</a:t>
                </a:r>
                <a:r>
                  <a:rPr lang="de-DE" dirty="0"/>
                  <a:t> </a:t>
                </a:r>
                <a:r>
                  <a:rPr lang="de-DE" dirty="0" err="1"/>
                  <a:t>is</a:t>
                </a:r>
                <a:r>
                  <a:rPr lang="de-DE" dirty="0"/>
                  <a:t> </a:t>
                </a:r>
                <a:r>
                  <a:rPr lang="de-DE" dirty="0" err="1"/>
                  <a:t>formed</a:t>
                </a:r>
                <a:r>
                  <a:rPr lang="de-DE" dirty="0"/>
                  <a:t>, </a:t>
                </a:r>
                <a:r>
                  <a:rPr lang="de-DE" dirty="0" err="1"/>
                  <a:t>the</a:t>
                </a:r>
                <a:r>
                  <a:rPr lang="de-DE" dirty="0"/>
                  <a:t> </a:t>
                </a:r>
                <a:r>
                  <a:rPr lang="de-DE" dirty="0" err="1"/>
                  <a:t>underlying</a:t>
                </a:r>
                <a:r>
                  <a:rPr lang="de-DE" dirty="0"/>
                  <a:t> </a:t>
                </a:r>
                <a:r>
                  <a:rPr lang="de-DE" dirty="0" err="1"/>
                  <a:t>states</a:t>
                </a:r>
                <a:r>
                  <a:rPr lang="de-DE" dirty="0"/>
                  <a:t> </a:t>
                </a:r>
                <a:r>
                  <a:rPr lang="de-DE" dirty="0" err="1"/>
                  <a:t>of</a:t>
                </a:r>
                <a:r>
                  <a:rPr lang="de-DE" dirty="0"/>
                  <a:t> </a:t>
                </a:r>
                <a:r>
                  <a:rPr lang="de-DE" dirty="0" err="1"/>
                  <a:t>new</a:t>
                </a:r>
                <a:r>
                  <a:rPr lang="de-DE" dirty="0"/>
                  <a:t> </a:t>
                </a:r>
                <a:r>
                  <a:rPr lang="de-DE" dirty="0" err="1"/>
                  <a:t>sequences</a:t>
                </a:r>
                <a:r>
                  <a:rPr lang="de-DE" dirty="0"/>
                  <a:t> </a:t>
                </a:r>
                <a:r>
                  <a:rPr lang="de-DE" dirty="0" err="1"/>
                  <a:t>can</a:t>
                </a:r>
                <a:r>
                  <a:rPr lang="de-DE" dirty="0"/>
                  <a:t> </a:t>
                </a:r>
                <a:r>
                  <a:rPr lang="de-DE" dirty="0" err="1"/>
                  <a:t>be</a:t>
                </a:r>
                <a:r>
                  <a:rPr lang="de-DE" dirty="0"/>
                  <a:t> </a:t>
                </a:r>
                <a:r>
                  <a:rPr lang="de-DE" dirty="0" err="1"/>
                  <a:t>classified</a:t>
                </a:r>
                <a:r>
                  <a:rPr lang="de-DE" dirty="0"/>
                  <a:t> </a:t>
                </a:r>
                <a:r>
                  <a:rPr lang="de-DE" dirty="0" err="1"/>
                  <a:t>using</a:t>
                </a:r>
                <a:r>
                  <a:rPr lang="de-DE" dirty="0"/>
                  <a:t> </a:t>
                </a:r>
                <a:r>
                  <a:rPr lang="de-DE" dirty="0" err="1"/>
                  <a:t>the</a:t>
                </a:r>
                <a:r>
                  <a:rPr lang="de-DE" dirty="0"/>
                  <a:t> </a:t>
                </a:r>
                <a:r>
                  <a:rPr lang="de-DE" b="1" dirty="0" err="1"/>
                  <a:t>Viterbi-Algorithm</a:t>
                </a:r>
                <a:r>
                  <a:rPr lang="de-DE" dirty="0"/>
                  <a:t>.</a:t>
                </a:r>
                <a:endParaRPr lang="de-DE" dirty="0">
                  <a:effectLst/>
                </a:endParaRPr>
              </a:p>
            </p:txBody>
          </p:sp>
        </mc:Choice>
        <mc:Fallback xmlns="">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281643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Baum-Welch-Algorithm:</a:t>
            </a:r>
          </a:p>
          <a:p>
            <a:pPr marL="0" indent="0">
              <a:buNone/>
            </a:pPr>
            <a:r>
              <a:rPr lang="en-GB" dirty="0">
                <a:latin typeface="Arial" panose="020B0604020202020204" pitchFamily="34" charset="0"/>
              </a:rPr>
              <a:t>The algorithm converges only to local maxima, not global ones. Therefore, the values for the initialization can improve/ decrease the performance.</a:t>
            </a:r>
          </a:p>
          <a:p>
            <a:r>
              <a:rPr lang="en-GB" dirty="0">
                <a:latin typeface="Arial" panose="020B0604020202020204" pitchFamily="34" charset="0"/>
              </a:rPr>
              <a:t>The probability for a sequence to start with any of the states is equal → q is initialized with 1/3 for each state</a:t>
            </a:r>
          </a:p>
          <a:p>
            <a:r>
              <a:rPr lang="en-GB" dirty="0">
                <a:latin typeface="Arial" panose="020B0604020202020204" pitchFamily="34" charset="0"/>
              </a:rPr>
              <a:t>The probability to stay in the current state is bigger than to switch to one of the other two states. We can assume that the A matrix will have high values in the diagonal.</a:t>
            </a:r>
          </a:p>
          <a:p>
            <a:r>
              <a:rPr lang="en-GB" dirty="0">
                <a:latin typeface="Arial" panose="020B0604020202020204" pitchFamily="34" charset="0"/>
              </a:rPr>
              <a:t>The output distributions can be assumed to be multivariate normal distributed with different means and covariance matrices for the three distributions.</a:t>
            </a:r>
            <a:endParaRPr lang="en-GB" sz="2000" kern="1200" dirty="0">
              <a:solidFill>
                <a:srgbClr val="00356D"/>
              </a:solidFill>
              <a:effectLst/>
              <a:latin typeface="Arial" panose="020B0604020202020204" pitchFamily="34" charset="0"/>
              <a:ea typeface="+mn-ea"/>
              <a:cs typeface="+mn-cs"/>
            </a:endParaRPr>
          </a:p>
          <a:p>
            <a:pPr marL="0" indent="0">
              <a:buNone/>
            </a:pPr>
            <a:endParaRPr lang="de-DE" dirty="0">
              <a:effectLst/>
            </a:endParaRPr>
          </a:p>
        </p:txBody>
      </p:sp>
    </p:spTree>
    <p:extLst>
      <p:ext uri="{BB962C8B-B14F-4D97-AF65-F5344CB8AC3E}">
        <p14:creationId xmlns:p14="http://schemas.microsoft.com/office/powerpoint/2010/main" val="2540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r>
                  <a:rPr lang="en-GB" sz="2000" kern="1200" dirty="0">
                    <a:effectLst/>
                    <a:latin typeface="Arial" panose="020B0604020202020204" pitchFamily="34" charset="0"/>
                    <a:ea typeface="+mn-ea"/>
                    <a:cs typeface="+mn-cs"/>
                  </a:rPr>
                  <a:t>The mean vectors (3x1) and covariance matrices (3x3) for the three coordinates </a:t>
                </a:r>
                <a:r>
                  <a:rPr lang="en-GB" sz="2000" kern="1200" dirty="0" err="1">
                    <a:effectLst/>
                    <a:latin typeface="Arial" panose="020B0604020202020204" pitchFamily="34" charset="0"/>
                    <a:ea typeface="+mn-ea"/>
                    <a:cs typeface="+mn-cs"/>
                  </a:rPr>
                  <a:t>x,y,z</a:t>
                </a:r>
                <a:r>
                  <a:rPr lang="en-GB" sz="2000" kern="1200" dirty="0">
                    <a:effectLst/>
                    <a:latin typeface="Arial" panose="020B0604020202020204" pitchFamily="34" charset="0"/>
                    <a:ea typeface="+mn-ea"/>
                    <a:cs typeface="+mn-cs"/>
                  </a:rPr>
                  <a:t> of training sequences, in which onl</a:t>
                </a:r>
                <a:r>
                  <a:rPr lang="en-GB" dirty="0">
                    <a:latin typeface="Arial" panose="020B0604020202020204" pitchFamily="34" charset="0"/>
                  </a:rPr>
                  <a:t>y one activity was performed, were calculated and used as initialization values for the output distributions.</a:t>
                </a:r>
              </a:p>
              <a:p>
                <a:pPr marL="0" indent="0">
                  <a:buNone/>
                </a:pPr>
                <a:endParaRPr lang="en-GB" sz="2000" kern="1200" dirty="0">
                  <a:effectLst/>
                  <a:latin typeface="Arial" panose="020B0604020202020204" pitchFamily="34" charset="0"/>
                  <a:ea typeface="+mn-ea"/>
                  <a:cs typeface="+mn-cs"/>
                </a:endParaRPr>
              </a:p>
              <a:p>
                <a:pPr marL="0" indent="0">
                  <a:buNone/>
                </a:pPr>
                <a:r>
                  <a:rPr lang="en-GB" dirty="0">
                    <a:latin typeface="Arial" panose="020B0604020202020204" pitchFamily="34" charset="0"/>
                  </a:rPr>
                  <a:t>The initialization of the model was:</a:t>
                </a:r>
              </a:p>
              <a:p>
                <a:pPr marL="0" indent="0">
                  <a:buNone/>
                </a:pPr>
                <a:endParaRPr lang="en-GB" dirty="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solidFill>
                                <a:schemeClr val="tx1"/>
                              </a:solidFill>
                              <a:effectLst/>
                              <a:latin typeface="Cambria Math" panose="02040503050406030204" pitchFamily="18" charset="0"/>
                            </a:rPr>
                          </m:ctrlPr>
                        </m:dPr>
                        <m:e>
                          <m:d>
                            <m:dPr>
                              <m:begChr m:val="{"/>
                              <m:endChr m:val="}"/>
                              <m:ctrlPr>
                                <a:rPr lang="de-DE" i="1" smtClean="0">
                                  <a:solidFill>
                                    <a:schemeClr val="tx1"/>
                                  </a:solidFill>
                                  <a:effectLst/>
                                  <a:latin typeface="Cambria Math" panose="02040503050406030204" pitchFamily="18" charset="0"/>
                                </a:rPr>
                              </m:ctrlPr>
                            </m:dPr>
                            <m:e>
                              <m:r>
                                <a:rPr lang="de-DE" b="0" i="1" smtClean="0">
                                  <a:solidFill>
                                    <a:schemeClr val="tx1"/>
                                  </a:solidFill>
                                  <a:effectLst/>
                                  <a:latin typeface="Cambria Math" panose="02040503050406030204" pitchFamily="18" charset="0"/>
                                </a:rPr>
                                <m:t>𝑞</m:t>
                              </m:r>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𝐴</m:t>
                              </m:r>
                            </m:e>
                          </m:d>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𝐵</m:t>
                          </m:r>
                        </m:e>
                      </m:d>
                      <m:r>
                        <a:rPr lang="de-DE" b="0" i="1" smtClean="0">
                          <a:solidFill>
                            <a:schemeClr val="tx1"/>
                          </a:solidFill>
                          <a:effectLst/>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d>
                            <m:dPr>
                              <m:begChr m:val="{"/>
                              <m:endChr m:val="}"/>
                              <m:ctrlPr>
                                <a:rPr lang="de-DE" i="1">
                                  <a:solidFill>
                                    <a:schemeClr val="tx1"/>
                                  </a:solidFill>
                                  <a:latin typeface="Cambria Math" panose="02040503050406030204" pitchFamily="18" charset="0"/>
                                </a:rPr>
                              </m:ctrlPr>
                            </m:dPr>
                            <m:e>
                              <m:d>
                                <m:dPr>
                                  <m:ctrlPr>
                                    <a:rPr lang="de-DE" i="1">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qArr>
                                </m:e>
                              </m:d>
                              <m:r>
                                <a:rPr lang="de-DE" b="0" i="1" smtClean="0">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m>
                                    <m:mPr>
                                      <m:mcs>
                                        <m:mc>
                                          <m:mcPr>
                                            <m:count m:val="3"/>
                                            <m:mcJc m:val="center"/>
                                          </m:mcPr>
                                        </m:mc>
                                      </m:mcs>
                                      <m:ctrlPr>
                                        <a:rPr lang="de-DE" i="1" smtClean="0">
                                          <a:solidFill>
                                            <a:schemeClr val="tx1"/>
                                          </a:solidFill>
                                          <a:latin typeface="Cambria Math" panose="02040503050406030204" pitchFamily="18" charset="0"/>
                                        </a:rPr>
                                      </m:ctrlPr>
                                    </m:mPr>
                                    <m:mr>
                                      <m:e>
                                        <m:r>
                                          <m:rPr>
                                            <m:brk m:alnAt="7"/>
                                          </m:rPr>
                                          <a:rPr lang="de-DE" b="0" i="1" smtClean="0">
                                            <a:solidFill>
                                              <a:schemeClr val="tx1"/>
                                            </a:solidFill>
                                            <a:latin typeface="Cambria Math" panose="02040503050406030204" pitchFamily="18" charset="0"/>
                                          </a:rPr>
                                          <m:t>0</m:t>
                                        </m:r>
                                        <m:r>
                                          <a:rPr lang="de-DE" b="0" i="1" smtClean="0">
                                            <a:solidFill>
                                              <a:schemeClr val="tx1"/>
                                            </a:solidFill>
                                            <a:latin typeface="Cambria Math" panose="02040503050406030204" pitchFamily="18" charset="0"/>
                                          </a:rPr>
                                          <m:t>.9</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mr>
                                  </m:m>
                                </m:e>
                              </m:d>
                              <m:r>
                                <a:rPr lang="de-DE" i="1">
                                  <a:solidFill>
                                    <a:schemeClr val="tx1"/>
                                  </a:solidFill>
                                  <a:latin typeface="Cambria Math" panose="02040503050406030204" pitchFamily="18" charset="0"/>
                                </a:rPr>
                                <m:t> </m:t>
                              </m:r>
                            </m:e>
                          </m:d>
                          <m:r>
                            <a:rPr lang="de-DE" i="1">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r>
                                    <a:rPr lang="de-DE" i="1" smtClean="0">
                                      <a:solidFill>
                                        <a:schemeClr val="tx1"/>
                                      </a:solidFill>
                                      <a:latin typeface="Cambria Math" panose="02040503050406030204" pitchFamily="18" charset="0"/>
                                    </a:rPr>
                                    <m:t>𝒩</m:t>
                                  </m:r>
                                  <m:d>
                                    <m:dPr>
                                      <m:ctrlPr>
                                        <a:rPr lang="de-DE" i="1" smtClean="0">
                                          <a:solidFill>
                                            <a:schemeClr val="tx1"/>
                                          </a:solidFill>
                                          <a:latin typeface="Cambria Math" panose="02040503050406030204" pitchFamily="18" charset="0"/>
                                        </a:rPr>
                                      </m:ctrlPr>
                                    </m:dPr>
                                    <m:e>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1</m:t>
                                          </m:r>
                                        </m:sub>
                                      </m:sSub>
                                      <m:r>
                                        <a:rPr lang="de-DE" b="0" i="1" smtClean="0">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1</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2</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2</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3</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3</m:t>
                                          </m:r>
                                        </m:sub>
                                      </m:sSub>
                                    </m:e>
                                  </m:d>
                                </m:e>
                              </m:eqArr>
                            </m:e>
                          </m:d>
                        </m:e>
                      </m:d>
                    </m:oMath>
                  </m:oMathPara>
                </a14:m>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r>
                  <a:rPr lang="en-GB" sz="2000" kern="1200" dirty="0">
                    <a:effectLst/>
                    <a:latin typeface="Arial" panose="020B0604020202020204" pitchFamily="34" charset="0"/>
                    <a:ea typeface="+mn-ea"/>
                    <a:cs typeface="+mn-cs"/>
                  </a:rPr>
                  <a:t> </a:t>
                </a:r>
                <a:endParaRPr lang="de-DE" dirty="0">
                  <a:effectLst/>
                </a:endParaRPr>
              </a:p>
            </p:txBody>
          </p:sp>
        </mc:Choice>
        <mc:Fallback>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321490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de-DE" dirty="0" err="1"/>
              <a:t>Since</a:t>
            </a:r>
            <a:r>
              <a:rPr lang="de-DE" dirty="0"/>
              <a:t> </a:t>
            </a:r>
            <a:r>
              <a:rPr lang="de-DE" dirty="0" err="1"/>
              <a:t>the</a:t>
            </a:r>
            <a:r>
              <a:rPr lang="de-DE" dirty="0"/>
              <a:t> Baum-Welch-</a:t>
            </a:r>
            <a:r>
              <a:rPr lang="de-DE" dirty="0" err="1"/>
              <a:t>Algorithm</a:t>
            </a:r>
            <a:r>
              <a:rPr lang="de-DE" dirty="0"/>
              <a:t> </a:t>
            </a:r>
            <a:r>
              <a:rPr lang="de-DE" dirty="0" err="1"/>
              <a:t>is</a:t>
            </a:r>
            <a:r>
              <a:rPr lang="de-DE" dirty="0"/>
              <a:t> </a:t>
            </a:r>
            <a:r>
              <a:rPr lang="de-DE" dirty="0" err="1"/>
              <a:t>quite</a:t>
            </a:r>
            <a:r>
              <a:rPr lang="de-DE" dirty="0"/>
              <a:t> </a:t>
            </a:r>
            <a:r>
              <a:rPr lang="de-DE" dirty="0" err="1"/>
              <a:t>effective</a:t>
            </a:r>
            <a:r>
              <a:rPr lang="de-DE" dirty="0"/>
              <a:t>, </a:t>
            </a:r>
            <a:r>
              <a:rPr lang="de-DE" dirty="0" err="1"/>
              <a:t>it</a:t>
            </a:r>
            <a:r>
              <a:rPr lang="de-DE" dirty="0"/>
              <a:t> </a:t>
            </a:r>
            <a:r>
              <a:rPr lang="de-DE" dirty="0" err="1"/>
              <a:t>usually</a:t>
            </a:r>
            <a:r>
              <a:rPr lang="de-DE" dirty="0"/>
              <a:t> </a:t>
            </a:r>
            <a:r>
              <a:rPr lang="de-DE" dirty="0" err="1"/>
              <a:t>converges</a:t>
            </a:r>
            <a:r>
              <a:rPr lang="de-DE" dirty="0"/>
              <a:t> after 5 </a:t>
            </a:r>
            <a:r>
              <a:rPr lang="de-DE" dirty="0" err="1"/>
              <a:t>till</a:t>
            </a:r>
            <a:r>
              <a:rPr lang="de-DE" dirty="0"/>
              <a:t> 10 </a:t>
            </a:r>
            <a:r>
              <a:rPr lang="de-DE" dirty="0" err="1"/>
              <a:t>iterations</a:t>
            </a:r>
            <a:r>
              <a:rPr lang="de-DE" dirty="0"/>
              <a:t>. The </a:t>
            </a:r>
            <a:r>
              <a:rPr lang="de-DE" dirty="0" err="1"/>
              <a:t>model</a:t>
            </a:r>
            <a:r>
              <a:rPr lang="de-DE" dirty="0"/>
              <a:t> was </a:t>
            </a:r>
            <a:r>
              <a:rPr lang="de-DE" dirty="0" err="1"/>
              <a:t>trained</a:t>
            </a:r>
            <a:r>
              <a:rPr lang="de-DE" dirty="0"/>
              <a:t> </a:t>
            </a:r>
            <a:r>
              <a:rPr lang="de-DE" dirty="0" err="1"/>
              <a:t>with</a:t>
            </a:r>
            <a:r>
              <a:rPr lang="de-DE" dirty="0"/>
              <a:t> 5 </a:t>
            </a:r>
            <a:r>
              <a:rPr lang="de-DE" dirty="0" err="1"/>
              <a:t>iterations</a:t>
            </a:r>
            <a:r>
              <a:rPr lang="de-DE" dirty="0"/>
              <a:t>.</a:t>
            </a:r>
          </a:p>
          <a:p>
            <a:r>
              <a:rPr lang="de-DE" dirty="0"/>
              <a:t>The Baum-Welch-</a:t>
            </a:r>
            <a:r>
              <a:rPr lang="de-DE" dirty="0" err="1"/>
              <a:t>Algorithm</a:t>
            </a:r>
            <a:r>
              <a:rPr lang="de-DE" dirty="0"/>
              <a:t> was </a:t>
            </a:r>
            <a:r>
              <a:rPr lang="de-DE" dirty="0" err="1"/>
              <a:t>implemented</a:t>
            </a:r>
            <a:r>
              <a:rPr lang="de-DE" dirty="0"/>
              <a:t> in </a:t>
            </a:r>
            <a:r>
              <a:rPr lang="de-DE" dirty="0" err="1"/>
              <a:t>the</a:t>
            </a:r>
            <a:r>
              <a:rPr lang="de-DE" dirty="0"/>
              <a:t> </a:t>
            </a:r>
            <a:r>
              <a:rPr lang="de-DE" dirty="0" err="1"/>
              <a:t>function</a:t>
            </a:r>
            <a:r>
              <a:rPr lang="de-DE" dirty="0"/>
              <a:t> </a:t>
            </a:r>
            <a:r>
              <a:rPr lang="de-DE" dirty="0" err="1">
                <a:latin typeface="Cascadia Code SemiBold" panose="020B0609020000020004" pitchFamily="49" charset="0"/>
                <a:cs typeface="Cascadia Code SemiBold" panose="020B0609020000020004" pitchFamily="49" charset="0"/>
              </a:rPr>
              <a:t>train</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a:t>
            </a:r>
          </a:p>
          <a:p>
            <a:r>
              <a:rPr lang="de-DE" dirty="0"/>
              <a:t>As </a:t>
            </a:r>
            <a:r>
              <a:rPr lang="en-US" dirty="0"/>
              <a:t>the model was trained with only one sequence, the initial probability vector q has a very high value close to one for the state with which the training sequence started. The other two values are close to zero. However, new sequences can start with any state, so q is reset to equal probabilities for all states.</a:t>
            </a:r>
            <a:endParaRPr lang="de-DE" dirty="0"/>
          </a:p>
          <a:p>
            <a:pPr marL="0" indent="0">
              <a:buNone/>
            </a:pPr>
            <a:endParaRPr lang="de-DE" dirty="0"/>
          </a:p>
        </p:txBody>
      </p:sp>
    </p:spTree>
    <p:extLst>
      <p:ext uri="{BB962C8B-B14F-4D97-AF65-F5344CB8AC3E}">
        <p14:creationId xmlns:p14="http://schemas.microsoft.com/office/powerpoint/2010/main" val="241003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Viterbi-Algorithm:</a:t>
            </a:r>
          </a:p>
          <a:p>
            <a:pPr marL="0" indent="0">
              <a:buNone/>
            </a:pPr>
            <a:r>
              <a:rPr lang="en-GB" dirty="0"/>
              <a:t>It </a:t>
            </a:r>
            <a:r>
              <a:rPr lang="de-DE" dirty="0"/>
              <a:t>was </a:t>
            </a:r>
            <a:r>
              <a:rPr lang="de-DE" dirty="0" err="1"/>
              <a:t>implemented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states</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viterbi</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 </a:t>
            </a:r>
            <a:r>
              <a:rPr lang="de-DE" dirty="0" err="1"/>
              <a:t>It</a:t>
            </a:r>
            <a:r>
              <a:rPr lang="de-DE" dirty="0"/>
              <a:t> </a:t>
            </a:r>
            <a:r>
              <a:rPr lang="de-DE" dirty="0" err="1"/>
              <a:t>returns</a:t>
            </a:r>
            <a:r>
              <a:rPr lang="de-DE" dirty="0"/>
              <a:t> </a:t>
            </a:r>
            <a:r>
              <a:rPr lang="de-DE" dirty="0" err="1"/>
              <a:t>the</a:t>
            </a:r>
            <a:r>
              <a:rPr lang="de-DE" dirty="0"/>
              <a:t> </a:t>
            </a:r>
            <a:r>
              <a:rPr lang="de-DE" dirty="0" err="1"/>
              <a:t>most</a:t>
            </a:r>
            <a:r>
              <a:rPr lang="de-DE" dirty="0"/>
              <a:t> probable </a:t>
            </a:r>
            <a:r>
              <a:rPr lang="de-DE" dirty="0" err="1"/>
              <a:t>underlying</a:t>
            </a:r>
            <a:r>
              <a:rPr lang="de-DE" dirty="0"/>
              <a:t> </a:t>
            </a:r>
            <a:r>
              <a:rPr lang="de-DE" dirty="0" err="1"/>
              <a:t>state</a:t>
            </a:r>
            <a:r>
              <a:rPr lang="de-DE" dirty="0"/>
              <a:t> </a:t>
            </a:r>
            <a:r>
              <a:rPr lang="de-DE" dirty="0" err="1"/>
              <a:t>sequence</a:t>
            </a:r>
            <a:r>
              <a:rPr lang="de-DE" dirty="0"/>
              <a:t> </a:t>
            </a:r>
            <a:r>
              <a:rPr lang="de-DE" dirty="0" err="1"/>
              <a:t>of</a:t>
            </a:r>
            <a:r>
              <a:rPr lang="de-DE" dirty="0"/>
              <a:t> </a:t>
            </a:r>
            <a:r>
              <a:rPr lang="de-DE" dirty="0" err="1"/>
              <a:t>the</a:t>
            </a:r>
            <a:r>
              <a:rPr lang="de-DE" dirty="0"/>
              <a:t> </a:t>
            </a:r>
            <a:r>
              <a:rPr lang="de-DE" dirty="0" err="1"/>
              <a:t>input</a:t>
            </a:r>
            <a:r>
              <a:rPr lang="de-DE" dirty="0"/>
              <a:t> </a:t>
            </a:r>
            <a:r>
              <a:rPr lang="de-DE" dirty="0" err="1"/>
              <a:t>sequence</a:t>
            </a:r>
            <a:r>
              <a:rPr lang="de-DE" dirty="0"/>
              <a:t>.</a:t>
            </a:r>
          </a:p>
          <a:p>
            <a:pPr marL="0" indent="0">
              <a:buNone/>
            </a:pPr>
            <a:endParaRPr lang="de-DE" dirty="0"/>
          </a:p>
          <a:p>
            <a:pPr marL="0" indent="0">
              <a:buNone/>
            </a:pPr>
            <a:r>
              <a:rPr lang="en-GB" dirty="0">
                <a:solidFill>
                  <a:srgbClr val="00356D"/>
                </a:solidFill>
                <a:latin typeface="Arial" panose="020B0604020202020204" pitchFamily="34" charset="0"/>
              </a:rPr>
              <a:t>Data Handling and pre-processing:</a:t>
            </a:r>
          </a:p>
          <a:p>
            <a:pPr marL="0" indent="0">
              <a:buNone/>
            </a:pPr>
            <a:r>
              <a:rPr lang="de-DE" dirty="0"/>
              <a:t>This </a:t>
            </a:r>
            <a:r>
              <a:rPr lang="de-DE" dirty="0" err="1"/>
              <a:t>is</a:t>
            </a:r>
            <a:r>
              <a:rPr lang="de-DE" dirty="0"/>
              <a:t> </a:t>
            </a:r>
            <a:r>
              <a:rPr lang="de-DE" dirty="0" err="1"/>
              <a:t>handled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data</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readFile</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name</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err="1">
                <a:latin typeface="Cascadia Code SemiBold" panose="020B0609020000020004" pitchFamily="49" charset="0"/>
                <a:cs typeface="Cascadia Code SemiBold" panose="020B0609020000020004" pitchFamily="49" charset="0"/>
              </a:rPr>
              <a:t>DataHandler</a:t>
            </a:r>
            <a:r>
              <a:rPr lang="de-DE" dirty="0">
                <a:cs typeface="Cascadia Code SemiBold" panose="020B0609020000020004" pitchFamily="49" charset="0"/>
              </a:rPr>
              <a:t>. </a:t>
            </a:r>
            <a:r>
              <a:rPr lang="de-DE" dirty="0" err="1">
                <a:cs typeface="Cascadia Code SemiBold" panose="020B0609020000020004" pitchFamily="49" charset="0"/>
              </a:rPr>
              <a:t>It</a:t>
            </a:r>
            <a:r>
              <a:rPr lang="de-DE" dirty="0">
                <a:cs typeface="Cascadia Code SemiBold" panose="020B0609020000020004" pitchFamily="49" charset="0"/>
              </a:rPr>
              <a:t> </a:t>
            </a:r>
            <a:r>
              <a:rPr lang="de-DE" dirty="0" err="1">
                <a:cs typeface="Cascadia Code SemiBold" panose="020B0609020000020004" pitchFamily="49" charset="0"/>
              </a:rPr>
              <a:t>reads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file</a:t>
            </a:r>
            <a:r>
              <a:rPr lang="de-DE" dirty="0">
                <a:cs typeface="Cascadia Code SemiBold" panose="020B0609020000020004" pitchFamily="49" charset="0"/>
              </a:rPr>
              <a:t> </a:t>
            </a:r>
            <a:r>
              <a:rPr lang="de-DE" dirty="0" err="1">
                <a:cs typeface="Cascadia Code SemiBold" panose="020B0609020000020004" pitchFamily="49" charset="0"/>
              </a:rPr>
              <a:t>with</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input</a:t>
            </a:r>
            <a:r>
              <a:rPr lang="de-DE" dirty="0">
                <a:cs typeface="Cascadia Code SemiBold" panose="020B0609020000020004" pitchFamily="49" charset="0"/>
              </a:rPr>
              <a:t> </a:t>
            </a:r>
            <a:r>
              <a:rPr lang="de-DE" dirty="0" err="1">
                <a:cs typeface="Cascadia Code SemiBold" panose="020B0609020000020004" pitchFamily="49" charset="0"/>
              </a:rPr>
              <a:t>name</a:t>
            </a:r>
            <a:r>
              <a:rPr lang="de-DE" dirty="0">
                <a:cs typeface="Cascadia Code SemiBold" panose="020B0609020000020004" pitchFamily="49" charset="0"/>
              </a:rPr>
              <a:t> </a:t>
            </a:r>
            <a:r>
              <a:rPr lang="de-DE" dirty="0" err="1">
                <a:cs typeface="Cascadia Code SemiBold" panose="020B0609020000020004" pitchFamily="49" charset="0"/>
              </a:rPr>
              <a:t>into</a:t>
            </a:r>
            <a:r>
              <a:rPr lang="de-DE" dirty="0">
                <a:cs typeface="Cascadia Code SemiBold" panose="020B0609020000020004" pitchFamily="49" charset="0"/>
              </a:rPr>
              <a:t> a </a:t>
            </a:r>
            <a:r>
              <a:rPr lang="de-DE" dirty="0" err="1">
                <a:cs typeface="Cascadia Code SemiBold" panose="020B0609020000020004" pitchFamily="49" charset="0"/>
              </a:rPr>
              <a:t>dataframe</a:t>
            </a:r>
            <a:r>
              <a:rPr lang="de-DE" dirty="0">
                <a:cs typeface="Cascadia Code SemiBold" panose="020B0609020000020004" pitchFamily="49" charset="0"/>
              </a:rPr>
              <a:t>, </a:t>
            </a:r>
            <a:r>
              <a:rPr lang="de-DE" dirty="0" err="1">
                <a:cs typeface="Cascadia Code SemiBold" panose="020B0609020000020004" pitchFamily="49" charset="0"/>
              </a:rPr>
              <a:t>drops</a:t>
            </a:r>
            <a:r>
              <a:rPr lang="de-DE" dirty="0">
                <a:cs typeface="Cascadia Code SemiBold" panose="020B0609020000020004" pitchFamily="49" charset="0"/>
              </a:rPr>
              <a:t> </a:t>
            </a:r>
            <a:r>
              <a:rPr lang="en-GB" dirty="0">
                <a:cs typeface="Cascadia Code SemiBold" panose="020B0609020000020004" pitchFamily="49" charset="0"/>
              </a:rPr>
              <a:t>unnecessary</a:t>
            </a:r>
            <a:r>
              <a:rPr lang="de-DE" dirty="0">
                <a:cs typeface="Cascadia Code SemiBold" panose="020B0609020000020004" pitchFamily="49" charset="0"/>
              </a:rPr>
              <a:t> </a:t>
            </a:r>
            <a:r>
              <a:rPr lang="de-DE" dirty="0" err="1">
                <a:cs typeface="Cascadia Code SemiBold" panose="020B0609020000020004" pitchFamily="49" charset="0"/>
              </a:rPr>
              <a:t>columns</a:t>
            </a:r>
            <a:r>
              <a:rPr lang="de-DE" dirty="0">
                <a:cs typeface="Cascadia Code SemiBold" panose="020B0609020000020004" pitchFamily="49" charset="0"/>
              </a:rPr>
              <a:t> and </a:t>
            </a:r>
            <a:r>
              <a:rPr lang="de-DE" dirty="0" err="1">
                <a:cs typeface="Cascadia Code SemiBold" panose="020B0609020000020004" pitchFamily="49" charset="0"/>
              </a:rPr>
              <a:t>applys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moving</a:t>
            </a:r>
            <a:r>
              <a:rPr lang="de-DE" dirty="0">
                <a:cs typeface="Cascadia Code SemiBold" panose="020B0609020000020004" pitchFamily="49" charset="0"/>
              </a:rPr>
              <a:t> </a:t>
            </a:r>
            <a:r>
              <a:rPr lang="de-DE" dirty="0" err="1">
                <a:cs typeface="Cascadia Code SemiBold" panose="020B0609020000020004" pitchFamily="49" charset="0"/>
              </a:rPr>
              <a:t>average</a:t>
            </a:r>
            <a:r>
              <a:rPr lang="de-DE" dirty="0">
                <a:cs typeface="Cascadia Code SemiBold" panose="020B0609020000020004" pitchFamily="49" charset="0"/>
              </a:rPr>
              <a:t> </a:t>
            </a:r>
            <a:r>
              <a:rPr lang="de-DE" dirty="0" err="1">
                <a:cs typeface="Cascadia Code SemiBold" panose="020B0609020000020004" pitchFamily="49" charset="0"/>
              </a:rPr>
              <a:t>filter</a:t>
            </a:r>
            <a:r>
              <a:rPr lang="de-DE" dirty="0">
                <a:cs typeface="Cascadia Code SemiBold" panose="020B0609020000020004" pitchFamily="49" charset="0"/>
              </a:rPr>
              <a:t>. The </a:t>
            </a:r>
            <a:r>
              <a:rPr lang="de-DE" dirty="0" err="1">
                <a:cs typeface="Cascadia Code SemiBold" panose="020B0609020000020004" pitchFamily="49" charset="0"/>
              </a:rPr>
              <a:t>data</a:t>
            </a:r>
            <a:r>
              <a:rPr lang="de-DE" dirty="0">
                <a:cs typeface="Cascadia Code SemiBold" panose="020B0609020000020004" pitchFamily="49" charset="0"/>
              </a:rPr>
              <a:t> </a:t>
            </a:r>
            <a:r>
              <a:rPr lang="de-DE" dirty="0" err="1">
                <a:cs typeface="Cascadia Code SemiBold" panose="020B0609020000020004" pitchFamily="49" charset="0"/>
              </a:rPr>
              <a:t>is</a:t>
            </a:r>
            <a:r>
              <a:rPr lang="de-DE" dirty="0">
                <a:cs typeface="Cascadia Code SemiBold" panose="020B0609020000020004" pitchFamily="49" charset="0"/>
              </a:rPr>
              <a:t> </a:t>
            </a:r>
            <a:r>
              <a:rPr lang="de-DE" dirty="0" err="1">
                <a:cs typeface="Cascadia Code SemiBold" panose="020B0609020000020004" pitchFamily="49" charset="0"/>
              </a:rPr>
              <a:t>stored</a:t>
            </a:r>
            <a:r>
              <a:rPr lang="de-DE" dirty="0">
                <a:cs typeface="Cascadia Code SemiBold" panose="020B0609020000020004" pitchFamily="49" charset="0"/>
              </a:rPr>
              <a:t> and </a:t>
            </a:r>
            <a:r>
              <a:rPr lang="de-DE" dirty="0" err="1">
                <a:cs typeface="Cascadia Code SemiBold" panose="020B0609020000020004" pitchFamily="49" charset="0"/>
              </a:rPr>
              <a:t>returned</a:t>
            </a:r>
            <a:r>
              <a:rPr lang="de-DE" dirty="0">
                <a:cs typeface="Cascadia Code SemiBold" panose="020B0609020000020004" pitchFamily="49" charset="0"/>
              </a:rPr>
              <a:t> in </a:t>
            </a:r>
            <a:r>
              <a:rPr lang="de-DE" dirty="0" err="1">
                <a:cs typeface="Cascadia Code SemiBold" panose="020B0609020000020004" pitchFamily="49" charset="0"/>
              </a:rPr>
              <a:t>the</a:t>
            </a:r>
            <a:r>
              <a:rPr lang="de-DE" dirty="0">
                <a:cs typeface="Cascadia Code SemiBold" panose="020B0609020000020004" pitchFamily="49" charset="0"/>
              </a:rPr>
              <a:t> form </a:t>
            </a:r>
            <a:r>
              <a:rPr lang="de-DE" dirty="0" err="1">
                <a:cs typeface="Cascadia Code SemiBold" panose="020B0609020000020004" pitchFamily="49" charset="0"/>
              </a:rPr>
              <a:t>of</a:t>
            </a:r>
            <a:r>
              <a:rPr lang="de-DE" dirty="0">
                <a:cs typeface="Cascadia Code SemiBold" panose="020B0609020000020004" pitchFamily="49" charset="0"/>
              </a:rPr>
              <a:t> a </a:t>
            </a:r>
            <a:r>
              <a:rPr lang="de-DE" dirty="0" err="1">
                <a:cs typeface="Cascadia Code SemiBold" panose="020B0609020000020004" pitchFamily="49" charset="0"/>
              </a:rPr>
              <a:t>numpy.array</a:t>
            </a:r>
            <a:r>
              <a:rPr lang="de-DE" dirty="0">
                <a:cs typeface="Cascadia Code SemiBold" panose="020B0609020000020004" pitchFamily="49" charset="0"/>
              </a:rPr>
              <a:t>.</a:t>
            </a:r>
            <a:endParaRPr lang="de-DE" dirty="0"/>
          </a:p>
          <a:p>
            <a:pPr marL="0" indent="0">
              <a:buNone/>
            </a:pPr>
            <a:endParaRPr lang="de-DE" dirty="0"/>
          </a:p>
        </p:txBody>
      </p:sp>
    </p:spTree>
    <p:extLst>
      <p:ext uri="{BB962C8B-B14F-4D97-AF65-F5344CB8AC3E}">
        <p14:creationId xmlns:p14="http://schemas.microsoft.com/office/powerpoint/2010/main" val="24076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Verification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For three sequences with only one activity:</a:t>
            </a:r>
          </a:p>
          <a:p>
            <a:pPr marL="0" indent="0">
              <a:buNone/>
            </a:pPr>
            <a:r>
              <a:rPr lang="de-DE" dirty="0"/>
              <a:t>The </a:t>
            </a:r>
            <a:r>
              <a:rPr lang="de-DE" dirty="0" err="1"/>
              <a:t>model</a:t>
            </a:r>
            <a:r>
              <a:rPr lang="de-DE" dirty="0"/>
              <a:t> was </a:t>
            </a:r>
            <a:r>
              <a:rPr lang="de-DE" dirty="0" err="1"/>
              <a:t>tested</a:t>
            </a:r>
            <a:r>
              <a:rPr lang="de-DE" dirty="0"/>
              <a:t> </a:t>
            </a:r>
            <a:r>
              <a:rPr lang="de-DE" dirty="0" err="1"/>
              <a:t>with</a:t>
            </a:r>
            <a:r>
              <a:rPr lang="de-DE" dirty="0"/>
              <a:t> </a:t>
            </a:r>
            <a:r>
              <a:rPr lang="de-DE" dirty="0" err="1"/>
              <a:t>three</a:t>
            </a:r>
            <a:r>
              <a:rPr lang="de-DE" dirty="0"/>
              <a:t> </a:t>
            </a:r>
            <a:r>
              <a:rPr lang="de-DE" dirty="0" err="1"/>
              <a:t>sequences</a:t>
            </a:r>
            <a:r>
              <a:rPr lang="de-DE" dirty="0"/>
              <a:t> </a:t>
            </a:r>
            <a:r>
              <a:rPr lang="de-DE" dirty="0" err="1"/>
              <a:t>of</a:t>
            </a:r>
            <a:r>
              <a:rPr lang="de-DE" dirty="0"/>
              <a:t> </a:t>
            </a:r>
            <a:r>
              <a:rPr lang="de-DE" dirty="0" err="1"/>
              <a:t>each</a:t>
            </a:r>
            <a:r>
              <a:rPr lang="de-DE" dirty="0"/>
              <a:t> </a:t>
            </a:r>
            <a:r>
              <a:rPr lang="de-DE" dirty="0" err="1"/>
              <a:t>activity</a:t>
            </a:r>
            <a:r>
              <a:rPr lang="de-DE" dirty="0"/>
              <a:t>. The </a:t>
            </a:r>
            <a:r>
              <a:rPr lang="de-DE" dirty="0" err="1"/>
              <a:t>accuracies</a:t>
            </a:r>
            <a:r>
              <a:rPr lang="de-DE" dirty="0"/>
              <a:t> </a:t>
            </a:r>
            <a:r>
              <a:rPr lang="de-DE" dirty="0" err="1"/>
              <a:t>to</a:t>
            </a:r>
            <a:r>
              <a:rPr lang="de-DE" dirty="0"/>
              <a:t> </a:t>
            </a:r>
            <a:r>
              <a:rPr lang="de-DE" dirty="0" err="1"/>
              <a:t>detect</a:t>
            </a:r>
            <a:r>
              <a:rPr lang="de-DE" dirty="0"/>
              <a:t> </a:t>
            </a:r>
            <a:r>
              <a:rPr lang="de-DE" dirty="0" err="1"/>
              <a:t>the</a:t>
            </a:r>
            <a:r>
              <a:rPr lang="de-DE" dirty="0"/>
              <a:t> </a:t>
            </a:r>
            <a:r>
              <a:rPr lang="de-DE" dirty="0" err="1"/>
              <a:t>correct</a:t>
            </a:r>
            <a:r>
              <a:rPr lang="de-DE" dirty="0"/>
              <a:t> </a:t>
            </a:r>
            <a:r>
              <a:rPr lang="de-DE" dirty="0" err="1"/>
              <a:t>state</a:t>
            </a:r>
            <a:r>
              <a:rPr lang="de-DE" dirty="0"/>
              <a:t> at </a:t>
            </a:r>
            <a:r>
              <a:rPr lang="de-DE" dirty="0" err="1"/>
              <a:t>every</a:t>
            </a:r>
            <a:r>
              <a:rPr lang="de-DE" dirty="0"/>
              <a:t> time </a:t>
            </a:r>
            <a:r>
              <a:rPr lang="de-DE" dirty="0" err="1"/>
              <a:t>instance</a:t>
            </a:r>
            <a:r>
              <a:rPr lang="de-DE" dirty="0"/>
              <a:t> </a:t>
            </a:r>
            <a:r>
              <a:rPr lang="de-DE" dirty="0" err="1"/>
              <a:t>were</a:t>
            </a:r>
            <a:r>
              <a:rPr lang="de-DE" dirty="0"/>
              <a:t>:</a:t>
            </a:r>
          </a:p>
          <a:p>
            <a:pPr marL="0" indent="0">
              <a:buNone/>
            </a:pPr>
            <a:endParaRPr lang="de-DE" dirty="0"/>
          </a:p>
          <a:p>
            <a:pPr marL="0" indent="0">
              <a:buNone/>
            </a:pPr>
            <a:endParaRPr lang="de-DE" dirty="0"/>
          </a:p>
          <a:p>
            <a:pPr marL="0" indent="0">
              <a:buNone/>
            </a:pPr>
            <a:endParaRPr lang="de-DE" dirty="0"/>
          </a:p>
          <a:p>
            <a:pPr marL="0" indent="0">
              <a:buNone/>
            </a:pPr>
            <a:r>
              <a:rPr lang="de-DE" dirty="0"/>
              <a:t>The </a:t>
            </a:r>
            <a:r>
              <a:rPr lang="de-DE" dirty="0" err="1"/>
              <a:t>confusion</a:t>
            </a:r>
            <a:r>
              <a:rPr lang="de-DE" dirty="0"/>
              <a:t> </a:t>
            </a:r>
            <a:r>
              <a:rPr lang="de-DE" dirty="0" err="1"/>
              <a:t>matrix</a:t>
            </a:r>
            <a:r>
              <a:rPr lang="de-DE" dirty="0"/>
              <a:t>:</a:t>
            </a:r>
          </a:p>
          <a:p>
            <a:pPr marL="0" indent="0">
              <a:buNone/>
            </a:pPr>
            <a:endParaRPr lang="de-DE" dirty="0"/>
          </a:p>
          <a:p>
            <a:pPr marL="0" indent="0">
              <a:buNone/>
            </a:pPr>
            <a:endParaRPr lang="de-DE" dirty="0"/>
          </a:p>
          <a:p>
            <a:pPr marL="0" indent="0">
              <a:buNone/>
            </a:pPr>
            <a:endParaRPr lang="de-DE" dirty="0"/>
          </a:p>
        </p:txBody>
      </p:sp>
      <p:graphicFrame>
        <p:nvGraphicFramePr>
          <p:cNvPr id="4" name="Table 3">
            <a:extLst>
              <a:ext uri="{FF2B5EF4-FFF2-40B4-BE49-F238E27FC236}">
                <a16:creationId xmlns:a16="http://schemas.microsoft.com/office/drawing/2014/main" id="{C64F6567-7E72-C002-1078-A74263D0684B}"/>
              </a:ext>
            </a:extLst>
          </p:cNvPr>
          <p:cNvGraphicFramePr>
            <a:graphicFrameLocks noGrp="1"/>
          </p:cNvGraphicFramePr>
          <p:nvPr>
            <p:extLst>
              <p:ext uri="{D42A27DB-BD31-4B8C-83A1-F6EECF244321}">
                <p14:modId xmlns:p14="http://schemas.microsoft.com/office/powerpoint/2010/main" val="3801056987"/>
              </p:ext>
            </p:extLst>
          </p:nvPr>
        </p:nvGraphicFramePr>
        <p:xfrm>
          <a:off x="2031206" y="30581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3595444"/>
                    </a:ext>
                  </a:extLst>
                </a:gridCol>
                <a:gridCol w="2032000">
                  <a:extLst>
                    <a:ext uri="{9D8B030D-6E8A-4147-A177-3AD203B41FA5}">
                      <a16:colId xmlns:a16="http://schemas.microsoft.com/office/drawing/2014/main" val="3788591937"/>
                    </a:ext>
                  </a:extLst>
                </a:gridCol>
                <a:gridCol w="2032000">
                  <a:extLst>
                    <a:ext uri="{9D8B030D-6E8A-4147-A177-3AD203B41FA5}">
                      <a16:colId xmlns:a16="http://schemas.microsoft.com/office/drawing/2014/main" val="1033258274"/>
                    </a:ext>
                  </a:extLst>
                </a:gridCol>
                <a:gridCol w="2032000">
                  <a:extLst>
                    <a:ext uri="{9D8B030D-6E8A-4147-A177-3AD203B41FA5}">
                      <a16:colId xmlns:a16="http://schemas.microsoft.com/office/drawing/2014/main" val="2806327780"/>
                    </a:ext>
                  </a:extLst>
                </a:gridCol>
              </a:tblGrid>
              <a:tr h="370840">
                <a:tc>
                  <a:txBody>
                    <a:bodyPr/>
                    <a:lstStyle/>
                    <a:p>
                      <a:r>
                        <a:rPr lang="de-DE" dirty="0"/>
                        <a:t>State</a:t>
                      </a:r>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714548348"/>
                  </a:ext>
                </a:extLst>
              </a:tr>
              <a:tr h="370840">
                <a:tc>
                  <a:txBody>
                    <a:bodyPr/>
                    <a:lstStyle/>
                    <a:p>
                      <a:r>
                        <a:rPr lang="de-DE" dirty="0" err="1"/>
                        <a:t>Accuracy</a:t>
                      </a:r>
                      <a:endParaRPr lang="de-DE" dirty="0"/>
                    </a:p>
                  </a:txBody>
                  <a:tcPr/>
                </a:tc>
                <a:tc>
                  <a:txBody>
                    <a:bodyPr/>
                    <a:lstStyle/>
                    <a:p>
                      <a:r>
                        <a:rPr lang="de-DE" dirty="0"/>
                        <a:t>1</a:t>
                      </a:r>
                    </a:p>
                  </a:txBody>
                  <a:tcPr/>
                </a:tc>
                <a:tc>
                  <a:txBody>
                    <a:bodyPr/>
                    <a:lstStyle/>
                    <a:p>
                      <a:r>
                        <a:rPr lang="de-DE" dirty="0"/>
                        <a:t>0.85</a:t>
                      </a:r>
                    </a:p>
                  </a:txBody>
                  <a:tcPr/>
                </a:tc>
                <a:tc>
                  <a:txBody>
                    <a:bodyPr/>
                    <a:lstStyle/>
                    <a:p>
                      <a:r>
                        <a:rPr lang="de-DE" dirty="0"/>
                        <a:t>0.91</a:t>
                      </a:r>
                    </a:p>
                  </a:txBody>
                  <a:tcPr/>
                </a:tc>
                <a:extLst>
                  <a:ext uri="{0D108BD9-81ED-4DB2-BD59-A6C34878D82A}">
                    <a16:rowId xmlns:a16="http://schemas.microsoft.com/office/drawing/2014/main" val="2963846105"/>
                  </a:ext>
                </a:extLst>
              </a:tr>
            </a:tbl>
          </a:graphicData>
        </a:graphic>
      </p:graphicFrame>
      <p:graphicFrame>
        <p:nvGraphicFramePr>
          <p:cNvPr id="5" name="Table 4">
            <a:extLst>
              <a:ext uri="{FF2B5EF4-FFF2-40B4-BE49-F238E27FC236}">
                <a16:creationId xmlns:a16="http://schemas.microsoft.com/office/drawing/2014/main" id="{7A1E3D92-1E61-31D3-B9B4-3BEEB42D7442}"/>
              </a:ext>
            </a:extLst>
          </p:cNvPr>
          <p:cNvGraphicFramePr>
            <a:graphicFrameLocks noGrp="1"/>
          </p:cNvGraphicFramePr>
          <p:nvPr>
            <p:extLst>
              <p:ext uri="{D42A27DB-BD31-4B8C-83A1-F6EECF244321}">
                <p14:modId xmlns:p14="http://schemas.microsoft.com/office/powerpoint/2010/main" val="907136305"/>
              </p:ext>
            </p:extLst>
          </p:nvPr>
        </p:nvGraphicFramePr>
        <p:xfrm>
          <a:off x="2369206" y="4705728"/>
          <a:ext cx="7452000" cy="1483360"/>
        </p:xfrm>
        <a:graphic>
          <a:graphicData uri="http://schemas.openxmlformats.org/drawingml/2006/table">
            <a:tbl>
              <a:tblPr firstRow="1" bandRow="1">
                <a:tableStyleId>{5C22544A-7EE6-4342-B048-85BDC9FD1C3A}</a:tableStyleId>
              </a:tblPr>
              <a:tblGrid>
                <a:gridCol w="2052000">
                  <a:extLst>
                    <a:ext uri="{9D8B030D-6E8A-4147-A177-3AD203B41FA5}">
                      <a16:colId xmlns:a16="http://schemas.microsoft.com/office/drawing/2014/main" val="3236195988"/>
                    </a:ext>
                  </a:extLst>
                </a:gridCol>
                <a:gridCol w="1800000">
                  <a:extLst>
                    <a:ext uri="{9D8B030D-6E8A-4147-A177-3AD203B41FA5}">
                      <a16:colId xmlns:a16="http://schemas.microsoft.com/office/drawing/2014/main" val="409352754"/>
                    </a:ext>
                  </a:extLst>
                </a:gridCol>
                <a:gridCol w="1800000">
                  <a:extLst>
                    <a:ext uri="{9D8B030D-6E8A-4147-A177-3AD203B41FA5}">
                      <a16:colId xmlns:a16="http://schemas.microsoft.com/office/drawing/2014/main" val="3668492985"/>
                    </a:ext>
                  </a:extLst>
                </a:gridCol>
                <a:gridCol w="1800000">
                  <a:extLst>
                    <a:ext uri="{9D8B030D-6E8A-4147-A177-3AD203B41FA5}">
                      <a16:colId xmlns:a16="http://schemas.microsoft.com/office/drawing/2014/main" val="887434627"/>
                    </a:ext>
                  </a:extLst>
                </a:gridCol>
              </a:tblGrid>
              <a:tr h="370840">
                <a:tc>
                  <a:txBody>
                    <a:bodyPr/>
                    <a:lstStyle/>
                    <a:p>
                      <a:r>
                        <a:rPr lang="de-DE" dirty="0" err="1"/>
                        <a:t>Actual</a:t>
                      </a:r>
                      <a:r>
                        <a:rPr lang="de-DE" dirty="0"/>
                        <a:t>\</a:t>
                      </a:r>
                      <a:r>
                        <a:rPr lang="de-DE" dirty="0" err="1"/>
                        <a:t>Predicted</a:t>
                      </a:r>
                      <a:endParaRPr lang="de-DE" dirty="0"/>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3425436700"/>
                  </a:ext>
                </a:extLst>
              </a:tr>
              <a:tr h="370840">
                <a:tc>
                  <a:txBody>
                    <a:bodyPr/>
                    <a:lstStyle/>
                    <a:p>
                      <a:pPr marL="0" algn="l" defTabSz="914400" rtl="0" eaLnBrk="1" latinLnBrk="0" hangingPunct="1"/>
                      <a:r>
                        <a:rPr lang="de-DE" sz="1800" b="1" kern="1200" dirty="0">
                          <a:solidFill>
                            <a:schemeClr val="lt1"/>
                          </a:solidFill>
                          <a:latin typeface="+mn-lt"/>
                          <a:ea typeface="+mn-ea"/>
                          <a:cs typeface="+mn-cs"/>
                        </a:rPr>
                        <a:t>Standing (S0)</a:t>
                      </a:r>
                    </a:p>
                  </a:txBody>
                  <a:tcPr>
                    <a:solidFill>
                      <a:srgbClr val="004791"/>
                    </a:solidFill>
                  </a:tcPr>
                </a:tc>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23262156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Walking (S1)</a:t>
                      </a:r>
                    </a:p>
                  </a:txBody>
                  <a:tcPr>
                    <a:solidFill>
                      <a:srgbClr val="004791"/>
                    </a:solidFill>
                  </a:tcPr>
                </a:tc>
                <a:tc>
                  <a:txBody>
                    <a:bodyPr/>
                    <a:lstStyle/>
                    <a:p>
                      <a:r>
                        <a:rPr lang="de-DE" dirty="0"/>
                        <a:t>0</a:t>
                      </a:r>
                    </a:p>
                  </a:txBody>
                  <a:tcPr/>
                </a:tc>
                <a:tc>
                  <a:txBody>
                    <a:bodyPr/>
                    <a:lstStyle/>
                    <a:p>
                      <a:r>
                        <a:rPr lang="de-DE" dirty="0"/>
                        <a:t>0.85</a:t>
                      </a:r>
                    </a:p>
                  </a:txBody>
                  <a:tcPr/>
                </a:tc>
                <a:tc>
                  <a:txBody>
                    <a:bodyPr/>
                    <a:lstStyle/>
                    <a:p>
                      <a:r>
                        <a:rPr lang="de-DE" dirty="0"/>
                        <a:t>0.15</a:t>
                      </a:r>
                    </a:p>
                  </a:txBody>
                  <a:tcPr/>
                </a:tc>
                <a:extLst>
                  <a:ext uri="{0D108BD9-81ED-4DB2-BD59-A6C34878D82A}">
                    <a16:rowId xmlns:a16="http://schemas.microsoft.com/office/drawing/2014/main" val="15233312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Running (S2)</a:t>
                      </a:r>
                    </a:p>
                  </a:txBody>
                  <a:tcPr>
                    <a:solidFill>
                      <a:srgbClr val="004791"/>
                    </a:solidFill>
                  </a:tcPr>
                </a:tc>
                <a:tc>
                  <a:txBody>
                    <a:bodyPr/>
                    <a:lstStyle/>
                    <a:p>
                      <a:r>
                        <a:rPr lang="de-DE" dirty="0"/>
                        <a:t>0</a:t>
                      </a:r>
                    </a:p>
                  </a:txBody>
                  <a:tcPr/>
                </a:tc>
                <a:tc>
                  <a:txBody>
                    <a:bodyPr/>
                    <a:lstStyle/>
                    <a:p>
                      <a:r>
                        <a:rPr lang="de-DE" dirty="0"/>
                        <a:t>0.09</a:t>
                      </a:r>
                    </a:p>
                  </a:txBody>
                  <a:tcPr/>
                </a:tc>
                <a:tc>
                  <a:txBody>
                    <a:bodyPr/>
                    <a:lstStyle/>
                    <a:p>
                      <a:r>
                        <a:rPr lang="de-DE" dirty="0"/>
                        <a:t>0.91</a:t>
                      </a:r>
                    </a:p>
                  </a:txBody>
                  <a:tcPr/>
                </a:tc>
                <a:extLst>
                  <a:ext uri="{0D108BD9-81ED-4DB2-BD59-A6C34878D82A}">
                    <a16:rowId xmlns:a16="http://schemas.microsoft.com/office/drawing/2014/main" val="3957827677"/>
                  </a:ext>
                </a:extLst>
              </a:tr>
            </a:tbl>
          </a:graphicData>
        </a:graphic>
      </p:graphicFrame>
    </p:spTree>
    <p:extLst>
      <p:ext uri="{BB962C8B-B14F-4D97-AF65-F5344CB8AC3E}">
        <p14:creationId xmlns:p14="http://schemas.microsoft.com/office/powerpoint/2010/main" val="1950737104"/>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0</TotalTime>
  <Words>835</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Cambria Math</vt:lpstr>
      <vt:lpstr>Cascadia Code SemiBold</vt:lpstr>
      <vt:lpstr>Figtree</vt:lpstr>
      <vt:lpstr>Arial</vt:lpstr>
      <vt:lpstr>Calibri</vt:lpstr>
      <vt:lpstr>Office-tema</vt:lpstr>
      <vt:lpstr>EQ2341 – Activity Recognition</vt:lpstr>
      <vt:lpstr>Objective</vt:lpstr>
      <vt:lpstr>Data</vt:lpstr>
      <vt:lpstr>Methodology</vt:lpstr>
      <vt:lpstr>Methodology</vt:lpstr>
      <vt:lpstr>Methodology</vt:lpstr>
      <vt:lpstr>Methodology</vt:lpstr>
      <vt:lpstr>Methodology</vt:lpstr>
      <vt:lpstr>Verification</vt:lpstr>
      <vt:lpstr>Verification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Hoesl</dc:creator>
  <cp:lastModifiedBy>Theresa Hoesl</cp:lastModifiedBy>
  <cp:revision>5</cp:revision>
  <dcterms:created xsi:type="dcterms:W3CDTF">2024-01-29T11:16:24Z</dcterms:created>
  <dcterms:modified xsi:type="dcterms:W3CDTF">2024-05-07T13:57:56Z</dcterms:modified>
</cp:coreProperties>
</file>