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61" y="4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migrating to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Cloud Migration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FBC88-8452-475B-BD08-C8008887FEC7}"/>
              </a:ext>
            </a:extLst>
          </p:cNvPr>
          <p:cNvSpPr/>
          <p:nvPr/>
        </p:nvSpPr>
        <p:spPr>
          <a:xfrm>
            <a:off x="1165654" y="533237"/>
            <a:ext cx="9860691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22225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+mj-lt"/>
              </a:rPr>
              <a:t>Migrating to the cloud can reduce</a:t>
            </a:r>
          </a:p>
          <a:p>
            <a:pPr algn="ctr"/>
            <a:r>
              <a:rPr lang="en-US" sz="4000" dirty="0">
                <a:ln w="22225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+mj-lt"/>
              </a:rPr>
              <a:t> IT infrastructure costs with financial functional benefits.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EE24C4-7EAD-44E1-96E6-DD168C2E81AC}"/>
              </a:ext>
            </a:extLst>
          </p:cNvPr>
          <p:cNvSpPr/>
          <p:nvPr/>
        </p:nvSpPr>
        <p:spPr>
          <a:xfrm>
            <a:off x="2056165" y="3429000"/>
            <a:ext cx="74024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 Financial Benefits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1AE26-3707-4A24-995B-0CDF38BBAE6A}"/>
              </a:ext>
            </a:extLst>
          </p:cNvPr>
          <p:cNvSpPr/>
          <p:nvPr/>
        </p:nvSpPr>
        <p:spPr>
          <a:xfrm>
            <a:off x="2056165" y="4909939"/>
            <a:ext cx="74024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 Functional Benefits</a:t>
            </a:r>
          </a:p>
        </p:txBody>
      </p:sp>
    </p:spTree>
    <p:extLst>
      <p:ext uri="{BB962C8B-B14F-4D97-AF65-F5344CB8AC3E}">
        <p14:creationId xmlns:p14="http://schemas.microsoft.com/office/powerpoint/2010/main" val="284024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FBC88-8452-475B-BD08-C8008887FEC7}"/>
              </a:ext>
            </a:extLst>
          </p:cNvPr>
          <p:cNvSpPr/>
          <p:nvPr/>
        </p:nvSpPr>
        <p:spPr>
          <a:xfrm>
            <a:off x="1196133" y="599297"/>
            <a:ext cx="9366423" cy="707886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+mj-lt"/>
              </a:rPr>
              <a:t>Financial 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63D48-6347-433F-9E9D-E22FCC3C6047}"/>
              </a:ext>
            </a:extLst>
          </p:cNvPr>
          <p:cNvSpPr txBox="1"/>
          <p:nvPr/>
        </p:nvSpPr>
        <p:spPr>
          <a:xfrm>
            <a:off x="5086042" y="1611321"/>
            <a:ext cx="5435326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Resource Cost Reduction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Managed services </a:t>
            </a:r>
            <a:r>
              <a:rPr lang="en-US" dirty="0">
                <a:solidFill>
                  <a:schemeClr val="bg1"/>
                </a:solidFill>
              </a:rPr>
              <a:t>means the company will no longer need to keep its own hardware/ servers onsite.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Hardware Management and  Maintenance </a:t>
            </a:r>
            <a:r>
              <a:rPr lang="en-US" dirty="0">
                <a:solidFill>
                  <a:schemeClr val="bg1"/>
                </a:solidFill>
              </a:rPr>
              <a:t>for company servers is will no longer be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Reduced the need of employees </a:t>
            </a:r>
            <a:r>
              <a:rPr lang="en-US" dirty="0">
                <a:solidFill>
                  <a:schemeClr val="bg1"/>
                </a:solidFill>
              </a:rPr>
              <a:t>to manage and maintain the company’s technical infrastructure.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Reduce data center leasing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14299-05F0-4D90-83FA-9B0F187BF197}"/>
              </a:ext>
            </a:extLst>
          </p:cNvPr>
          <p:cNvSpPr/>
          <p:nvPr/>
        </p:nvSpPr>
        <p:spPr>
          <a:xfrm>
            <a:off x="1299931" y="1930664"/>
            <a:ext cx="3553803" cy="403187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Cloud Services will allow the company to decrease expensive resources.</a:t>
            </a:r>
          </a:p>
          <a:p>
            <a:pPr algn="ctr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5C898B-16E6-4402-A9EF-CFF0EAC1DE50}"/>
              </a:ext>
            </a:extLst>
          </p:cNvPr>
          <p:cNvSpPr/>
          <p:nvPr/>
        </p:nvSpPr>
        <p:spPr>
          <a:xfrm>
            <a:off x="1905801" y="4956549"/>
            <a:ext cx="2219274" cy="79577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FBC88-8452-475B-BD08-C8008887FEC7}"/>
              </a:ext>
            </a:extLst>
          </p:cNvPr>
          <p:cNvSpPr/>
          <p:nvPr/>
        </p:nvSpPr>
        <p:spPr>
          <a:xfrm>
            <a:off x="662461" y="599297"/>
            <a:ext cx="10892759" cy="707886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+mj-lt"/>
              </a:rPr>
              <a:t>This means significant cost reduction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14299-05F0-4D90-83FA-9B0F187BF197}"/>
              </a:ext>
            </a:extLst>
          </p:cNvPr>
          <p:cNvSpPr/>
          <p:nvPr/>
        </p:nvSpPr>
        <p:spPr>
          <a:xfrm>
            <a:off x="662461" y="1729744"/>
            <a:ext cx="4340531" cy="403187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Reduction in hardware/server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Reduction in data center 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Salary and benefit savings 300,000 per year</a:t>
            </a:r>
          </a:p>
          <a:p>
            <a:pPr algn="ctr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4BC0B0-7AFC-47B3-9407-D89091E30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24581"/>
              </p:ext>
            </p:extLst>
          </p:nvPr>
        </p:nvGraphicFramePr>
        <p:xfrm>
          <a:off x="5820833" y="1916164"/>
          <a:ext cx="5664201" cy="28305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8067">
                  <a:extLst>
                    <a:ext uri="{9D8B030D-6E8A-4147-A177-3AD203B41FA5}">
                      <a16:colId xmlns:a16="http://schemas.microsoft.com/office/drawing/2014/main" val="1825139042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2867728286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966233970"/>
                    </a:ext>
                  </a:extLst>
                </a:gridCol>
              </a:tblGrid>
              <a:tr h="663959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61533"/>
                  </a:ext>
                </a:extLst>
              </a:tr>
              <a:tr h="553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Hardware/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43494"/>
                  </a:ext>
                </a:extLst>
              </a:tr>
              <a:tr h="470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11721"/>
                  </a:ext>
                </a:extLst>
              </a:tr>
              <a:tr h="782073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35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10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FBC88-8452-475B-BD08-C8008887FEC7}"/>
              </a:ext>
            </a:extLst>
          </p:cNvPr>
          <p:cNvSpPr/>
          <p:nvPr/>
        </p:nvSpPr>
        <p:spPr>
          <a:xfrm>
            <a:off x="934171" y="604240"/>
            <a:ext cx="9890348" cy="707886"/>
          </a:xfrm>
          <a:prstGeom prst="rect">
            <a:avLst/>
          </a:prstGeom>
          <a:solidFill>
            <a:schemeClr val="accent3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+mj-lt"/>
              </a:rPr>
              <a:t>Functional 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63D48-6347-433F-9E9D-E22FCC3C6047}"/>
              </a:ext>
            </a:extLst>
          </p:cNvPr>
          <p:cNvSpPr txBox="1"/>
          <p:nvPr/>
        </p:nvSpPr>
        <p:spPr>
          <a:xfrm>
            <a:off x="958879" y="1631091"/>
            <a:ext cx="6143780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Scalability – </a:t>
            </a:r>
            <a:r>
              <a:rPr lang="en-US" dirty="0">
                <a:solidFill>
                  <a:schemeClr val="bg1"/>
                </a:solidFill>
              </a:rPr>
              <a:t>increase or decrease resources as needed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Flexibility – </a:t>
            </a:r>
            <a:r>
              <a:rPr lang="en-US" dirty="0">
                <a:solidFill>
                  <a:schemeClr val="bg1"/>
                </a:solidFill>
              </a:rPr>
              <a:t>simultaneously share documents and files, access from any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Pay as you go – </a:t>
            </a:r>
            <a:r>
              <a:rPr lang="en-US" dirty="0">
                <a:solidFill>
                  <a:schemeClr val="bg1"/>
                </a:solidFill>
              </a:rPr>
              <a:t>managed services charge for what you use, no dissipated costs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Powerful and secure </a:t>
            </a:r>
            <a:r>
              <a:rPr lang="en-US" dirty="0">
                <a:solidFill>
                  <a:schemeClr val="bg1"/>
                </a:solidFill>
              </a:rPr>
              <a:t>managed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server issues and troubleshooting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14299-05F0-4D90-83FA-9B0F187BF197}"/>
              </a:ext>
            </a:extLst>
          </p:cNvPr>
          <p:cNvSpPr/>
          <p:nvPr/>
        </p:nvSpPr>
        <p:spPr>
          <a:xfrm>
            <a:off x="7641416" y="1912159"/>
            <a:ext cx="3143561" cy="35394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Cloud Services comes with functional benefits</a:t>
            </a:r>
          </a:p>
          <a:p>
            <a:pPr algn="ctr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5C898B-16E6-4402-A9EF-CFF0EAC1DE50}"/>
              </a:ext>
            </a:extLst>
          </p:cNvPr>
          <p:cNvSpPr/>
          <p:nvPr/>
        </p:nvSpPr>
        <p:spPr>
          <a:xfrm flipH="1">
            <a:off x="8180171" y="4215863"/>
            <a:ext cx="2066049" cy="79577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{44AFB28F-EB0A-412E-87B5-04AF93F0DB68}tf78438558_win32</Template>
  <TotalTime>121</TotalTime>
  <Words>187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migrating to the cloud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Therese Parks</dc:creator>
  <cp:lastModifiedBy>Therese Parks</cp:lastModifiedBy>
  <cp:revision>35</cp:revision>
  <dcterms:created xsi:type="dcterms:W3CDTF">2021-09-01T17:42:55Z</dcterms:created>
  <dcterms:modified xsi:type="dcterms:W3CDTF">2021-09-02T20:22:44Z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