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95" r:id="rId2"/>
    <p:sldId id="256" r:id="rId3"/>
    <p:sldId id="285" r:id="rId4"/>
    <p:sldId id="273" r:id="rId5"/>
    <p:sldId id="296" r:id="rId6"/>
    <p:sldId id="293" r:id="rId7"/>
    <p:sldId id="292" r:id="rId8"/>
    <p:sldId id="283" r:id="rId9"/>
    <p:sldId id="282" r:id="rId10"/>
    <p:sldId id="274" r:id="rId11"/>
    <p:sldId id="257" r:id="rId12"/>
    <p:sldId id="258" r:id="rId13"/>
    <p:sldId id="294" r:id="rId14"/>
    <p:sldId id="259" r:id="rId15"/>
    <p:sldId id="260" r:id="rId16"/>
    <p:sldId id="268" r:id="rId17"/>
    <p:sldId id="269" r:id="rId18"/>
    <p:sldId id="270" r:id="rId19"/>
    <p:sldId id="289" r:id="rId20"/>
    <p:sldId id="271" r:id="rId21"/>
    <p:sldId id="281" r:id="rId22"/>
    <p:sldId id="284" r:id="rId23"/>
    <p:sldId id="298" r:id="rId24"/>
    <p:sldId id="287" r:id="rId25"/>
    <p:sldId id="278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77" autoAdjust="0"/>
    <p:restoredTop sz="77460" autoAdjust="0"/>
  </p:normalViewPr>
  <p:slideViewPr>
    <p:cSldViewPr snapToGrid="0">
      <p:cViewPr varScale="1">
        <p:scale>
          <a:sx n="63" d="100"/>
          <a:sy n="63" d="100"/>
        </p:scale>
        <p:origin x="34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8743-C3D5-4D8B-82B1-031664B3CD21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77F7-D83C-466D-99F1-3988DF6D3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9B77F7-D83C-466D-99F1-3988DF6D3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3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Prolonged QT People with this condition may not develop symptoms for a long time. When symptoms do occur, they can be severe, and may include sudden fainting, seizures, or even sudden death.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6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is also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5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II is used to look at EKG complexes because follows the normal conduction direction of the heart best.  A downward, diagonal line - Right shoulder across and down, to LUQ of ABD.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Isoelectric line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8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Messenger gets to the Gate Keeper before 0.12 sec </a:t>
            </a:r>
          </a:p>
          <a:p>
            <a:pPr lvl="1"/>
            <a:r>
              <a:rPr lang="en-US" dirty="0"/>
              <a:t>Someone else is pretending to be the messenger</a:t>
            </a:r>
          </a:p>
          <a:p>
            <a:r>
              <a:rPr lang="en-US" dirty="0"/>
              <a:t>If Messenger takes longer than 0.20 sec</a:t>
            </a:r>
          </a:p>
          <a:p>
            <a:pPr lvl="1"/>
            <a:r>
              <a:rPr lang="en-US" dirty="0"/>
              <a:t>Messenger is doing other things while in the route to the Gate Keeper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runners run down the bundles branches into the </a:t>
            </a:r>
            <a:r>
              <a:rPr lang="en-US" sz="1200" dirty="0" err="1"/>
              <a:t>purkinje</a:t>
            </a:r>
            <a:r>
              <a:rPr lang="en-US" sz="1200" dirty="0"/>
              <a:t> fibers reaching all the villages and small cottages throughout the lower </a:t>
            </a:r>
            <a:r>
              <a:rPr lang="en-US" sz="1200" dirty="0" err="1"/>
              <a:t>kindom</a:t>
            </a:r>
            <a:r>
              <a:rPr lang="en-US" sz="1200" dirty="0"/>
              <a:t>,.     Right ventricle pumps blood to your lungs and the left ventricle pumps blood to the rest of your body.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greater than 0.12 sec considered abnormal</a:t>
            </a:r>
            <a:endParaRPr lang="en-US" sz="1100" dirty="0"/>
          </a:p>
          <a:p>
            <a:r>
              <a:rPr lang="en-US" dirty="0"/>
              <a:t>Bundle of 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B77F7-D83C-466D-99F1-3988DF6D3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072-88F1-4CE1-AE19-2C58C62A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7C558-ECE3-4107-87E0-286D5285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3D4C-9C04-435E-B15B-4C42146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CEB-2DF5-4321-851F-99934CF0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EC16-8DB3-453E-AB43-7751750F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79C-C8C1-4FB3-8539-B500358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4023-CA12-4372-B09B-9BCD3BD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82D4-93A9-4838-8CCC-EF8D3D69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50DE-95FF-44B0-BD89-9CB9C8A6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D031-690C-4D2C-BD76-07DB61AB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87C13-060E-4D66-B817-8D8687A5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7DDD-7E3E-42E1-AE49-C155F8F7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0076-D236-4B55-830F-5D3DED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544D-BDB0-49EC-9EAE-FBFBE10A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C3C2-7A17-4457-ABC3-C1125387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AB66-C46B-4195-B7C5-C8CB4993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1C98-757B-4FFB-B194-93BD0486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FE6B-F918-4C8A-BB7E-0A556727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5236-99EB-45CF-B8AD-EA0AC29E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C69-2B28-4E18-8C35-A7196B5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3A55-BFFE-4289-8E47-129F7773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C1FF-5BC2-49D2-91E6-4B1B2401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7804-D7F6-4528-B479-C85DDB3E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75B2-9878-4E5E-96E6-FF57BA74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DD0C-1145-4221-95D2-4934B7DD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E80B-2513-478B-98F4-5E77CFC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7CCB-5997-45DB-8D4A-847EE8D5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F0326-484C-4A63-8C0C-BC7F307A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B1C4-C75D-4621-BA84-08577B21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0A3C-AB91-482E-9E09-732463F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AC031-183D-429A-A326-70302A4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33C-6060-4193-9DAC-1F088335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BD15-B4DE-478F-B030-FDD0188A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7640-466E-458F-B034-29768470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06492-F03C-4F80-ADDE-4BD5058E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A5E51-8499-4823-9C55-384627C0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F78F-A250-4D3B-B2AC-0BCD3F88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A8B9E-FA4C-4548-84FB-B8E53C3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9856B-21AA-4824-B7AE-8740764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9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DE28-C568-493F-BF85-03EAC78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F9725-DE1B-4761-94BF-F452B336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109F4-515B-49C3-87EA-AFA12C24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38ABC-7FA8-42BA-822B-309FA96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DF6AF-60FF-4931-8FF8-07CABFE6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2594F-F063-4394-8677-DD2119F2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E40C5-D6DE-40F2-BF47-E2AC1122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2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E8B5-9443-499C-A352-876D9666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8D4E-5A77-42B9-B3CD-A9ED562E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8219B-99F8-4B70-A91D-5601FF89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07EC-97A3-4531-888B-74992CD4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6BB0-DCFA-42F7-BF36-D438660F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E815-308F-40AC-841F-783BB71C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574D-9CA7-4296-87C7-95DD370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7E003-0737-458B-A285-B30DCE5AD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AE52-9D6B-45BF-AB14-02DA09C2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5A7CC-288E-490F-BCA0-5288B178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E153-8AC3-42E7-9D9D-34C966BF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5E058-33E2-4067-B2DE-6136A178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68451-1DED-4B0B-A60B-F857FE3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01A84-D8D3-4C5E-8827-C42661C2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9D11-C1FA-4E4E-8C5F-6409A87DA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BC1C-E074-497E-AA29-6A009E39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3E7D-382E-4A3A-8843-29E907AE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9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tn4YqybQww?t=14" TargetMode="External"/><Relationship Id="rId2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tn4YqybQww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physiology/textbooks/boundless-anatomy-and-physiology-textbook/cardiovascular-system-the-heart-18/physiology-of-the-heart-175/electrocardiogram-and-correlation-of-ecg-waves-with-systole-877-10099/images/systole-qrs-comple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804-D21F-440C-B1C7-D60375CC6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5" y="1090246"/>
            <a:ext cx="6541478" cy="4372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8" descr="C:\Documents and Settings\Owner\Local Settings\Temporary Internet Files\Content.IE5\ZPV5LBKV\MC900440379[1].png">
            <a:extLst>
              <a:ext uri="{FF2B5EF4-FFF2-40B4-BE49-F238E27FC236}">
                <a16:creationId xmlns:a16="http://schemas.microsoft.com/office/drawing/2014/main" id="{F5B06D80-BB4A-4527-835A-DE6A94C0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0661" y="2033660"/>
            <a:ext cx="35052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36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D85F-CAA8-4853-933C-F5DCEECA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194796"/>
            <a:ext cx="10515600" cy="1325563"/>
          </a:xfrm>
        </p:spPr>
        <p:txBody>
          <a:bodyPr/>
          <a:lstStyle/>
          <a:p>
            <a:r>
              <a:rPr lang="en-US" b="1" dirty="0"/>
              <a:t>          Normal Intervals of an EKG Complex</a:t>
            </a:r>
          </a:p>
        </p:txBody>
      </p:sp>
      <p:pic>
        <p:nvPicPr>
          <p:cNvPr id="5" name="Picture 2" descr="Normal Intervals">
            <a:extLst>
              <a:ext uri="{FF2B5EF4-FFF2-40B4-BE49-F238E27FC236}">
                <a16:creationId xmlns:a16="http://schemas.microsoft.com/office/drawing/2014/main" id="{4957A348-C453-4131-8967-F26888E2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08" y="1520359"/>
            <a:ext cx="7898502" cy="4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1067-A431-4179-9EE0-DB47F24C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14" y="422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Sinoatrial or Sinus Node (SA Node) – </a:t>
            </a:r>
            <a:r>
              <a:rPr lang="en-US" sz="4000" b="1" dirty="0"/>
              <a:t>The 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D389A-B7B0-4E1F-B371-293BC920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4920" y="2657017"/>
            <a:ext cx="2509852" cy="3848003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36A70929-9D7F-4F2D-B208-72EC913A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24356" y="4475853"/>
            <a:ext cx="1130590" cy="1120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86575-CADE-4F1B-A3D3-8124E06F6CBC}"/>
              </a:ext>
            </a:extLst>
          </p:cNvPr>
          <p:cNvSpPr txBox="1"/>
          <p:nvPr/>
        </p:nvSpPr>
        <p:spPr>
          <a:xfrm>
            <a:off x="838786" y="1704023"/>
            <a:ext cx="10920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Generates the message and hands it off to the Messenger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Pacemaker of the heart – sets the heart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the P wave seen within an EKG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First positive deflection of EKG complex in Lead II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Picture 5" descr="https://figures.boundless-cdn.com/6628/large/systole-qrs-complex.png">
            <a:hlinkClick r:id="rId5"/>
            <a:extLst>
              <a:ext uri="{FF2B5EF4-FFF2-40B4-BE49-F238E27FC236}">
                <a16:creationId xmlns:a16="http://schemas.microsoft.com/office/drawing/2014/main" id="{6F9AB0C6-DEEF-43FA-B109-60B2FAF3FEF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39" y="3930158"/>
            <a:ext cx="3918496" cy="22117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C53131-2C27-47D5-AE42-4B51A49FD2E4}"/>
              </a:ext>
            </a:extLst>
          </p:cNvPr>
          <p:cNvSpPr/>
          <p:nvPr/>
        </p:nvSpPr>
        <p:spPr>
          <a:xfrm>
            <a:off x="3021171" y="4953717"/>
            <a:ext cx="495751" cy="777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3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60E-3B52-4C9A-B453-1F35F258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         PR Interval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185716-7FAF-4E99-BC6A-2F9D543B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72"/>
            <a:ext cx="10515600" cy="4351338"/>
          </a:xfrm>
        </p:spPr>
        <p:txBody>
          <a:bodyPr/>
          <a:lstStyle/>
          <a:p>
            <a:r>
              <a:rPr lang="en-US" sz="2400" dirty="0"/>
              <a:t>Represents the Messenger traveling from the King (SA Node) to the Gate Keeper (AV Node)</a:t>
            </a:r>
          </a:p>
          <a:p>
            <a:r>
              <a:rPr lang="en-US" sz="2400" dirty="0"/>
              <a:t>Starts from the beginning of P wave to beginning of QRS complex</a:t>
            </a:r>
          </a:p>
          <a:p>
            <a:r>
              <a:rPr lang="en-US" sz="2400" dirty="0"/>
              <a:t>PR Interval is the depolarization (contraction) of the atrium</a:t>
            </a:r>
          </a:p>
          <a:p>
            <a:r>
              <a:rPr lang="en-US" sz="2400" dirty="0"/>
              <a:t>Normal interval is 0.12 to 0.20 sec</a:t>
            </a:r>
          </a:p>
          <a:p>
            <a:r>
              <a:rPr lang="en-US" dirty="0"/>
              <a:t>If Messenger gets to the Gate Keeper before 0.12 sec </a:t>
            </a:r>
          </a:p>
          <a:p>
            <a:pPr lvl="1"/>
            <a:r>
              <a:rPr lang="en-US" dirty="0"/>
              <a:t>Someone else is pretending to be the messenger</a:t>
            </a:r>
          </a:p>
          <a:p>
            <a:r>
              <a:rPr lang="en-US" dirty="0"/>
              <a:t>If Messenger takes longer than 0.20 sec</a:t>
            </a:r>
          </a:p>
          <a:p>
            <a:pPr lvl="1"/>
            <a:r>
              <a:rPr lang="en-US" dirty="0"/>
              <a:t>Messenger is doing other things while in the route to the Gate Keeper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7886B-4EEB-4CC5-AC5F-4C6206A2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3" y="365125"/>
            <a:ext cx="1481456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99DDE-E2CC-45DD-B433-36D58047FC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3399" t="4930" r="7209" b="2298"/>
          <a:stretch/>
        </p:blipFill>
        <p:spPr>
          <a:xfrm>
            <a:off x="9582736" y="2562474"/>
            <a:ext cx="1608283" cy="2317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45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824E-225B-43DE-B816-43D7951FD3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PR Interval</a:t>
            </a:r>
          </a:p>
        </p:txBody>
      </p:sp>
      <p:pic>
        <p:nvPicPr>
          <p:cNvPr id="4" name="Content Placeholder 3" descr="https://figures.boundless-cdn.com/6628/large/systole-qrs-complex.png">
            <a:hlinkClick r:id="rId2"/>
            <a:extLst>
              <a:ext uri="{FF2B5EF4-FFF2-40B4-BE49-F238E27FC236}">
                <a16:creationId xmlns:a16="http://schemas.microsoft.com/office/drawing/2014/main" id="{E9305E3E-1125-4A68-8A20-4CD543CBD9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87" y="1837454"/>
            <a:ext cx="5396825" cy="38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FAACD0-B585-4356-8A7B-1F63CFF9AE54}"/>
              </a:ext>
            </a:extLst>
          </p:cNvPr>
          <p:cNvSpPr/>
          <p:nvPr/>
        </p:nvSpPr>
        <p:spPr>
          <a:xfrm>
            <a:off x="4030638" y="3394709"/>
            <a:ext cx="975701" cy="243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5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2A9-3DCC-4D65-861E-7BAF9E5B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      </a:t>
            </a:r>
            <a:r>
              <a:rPr lang="en-US" sz="4000" dirty="0"/>
              <a:t>Atrioventricular Node (AV Node) – </a:t>
            </a:r>
            <a:r>
              <a:rPr lang="en-US" sz="4000" b="1" dirty="0"/>
              <a:t>Gate Keeper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57E42-9AF1-4E60-82A4-DBBEA939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04" t="9233" r="3080" b="7113"/>
          <a:stretch/>
        </p:blipFill>
        <p:spPr>
          <a:xfrm>
            <a:off x="9801118" y="3273144"/>
            <a:ext cx="2031026" cy="2773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F918-4D6D-4674-AA8B-FA9A0F9B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631" y="4837468"/>
            <a:ext cx="1204337" cy="1692764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F260809-04DF-4E19-9972-9C53B0C1D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13" y="216534"/>
            <a:ext cx="1479643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B6259-998F-4C66-B970-F4C88013D88D}"/>
              </a:ext>
            </a:extLst>
          </p:cNvPr>
          <p:cNvSpPr txBox="1"/>
          <p:nvPr/>
        </p:nvSpPr>
        <p:spPr>
          <a:xfrm>
            <a:off x="1017404" y="2228549"/>
            <a:ext cx="8877670" cy="26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Controls the Messenger and number of messages to be sent to the Runners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At the AV node, the impulse is </a:t>
            </a:r>
            <a:r>
              <a:rPr lang="en-US" sz="2600" i="1" dirty="0"/>
              <a:t>slightly</a:t>
            </a:r>
            <a:r>
              <a:rPr lang="en-US" sz="2600" dirty="0"/>
              <a:t> delayed to allow for the ventricles to fill up with blood from the atrium.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Start of the QRS complex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7B0C-0DF0-41D3-ADE4-D9BCE472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347371"/>
            <a:ext cx="11239129" cy="1062330"/>
          </a:xfrm>
        </p:spPr>
        <p:txBody>
          <a:bodyPr>
            <a:normAutofit fontScale="90000"/>
          </a:bodyPr>
          <a:lstStyle/>
          <a:p>
            <a:r>
              <a:rPr lang="en-US" dirty="0"/>
              <a:t>Bundle of His, Bundles, and Purkinje Fibers – </a:t>
            </a:r>
            <a:r>
              <a:rPr lang="en-US" b="1" dirty="0"/>
              <a:t>Runners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DE2047-BC18-4867-BBA4-982F462F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1377" y="3936298"/>
            <a:ext cx="3083729" cy="2311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25FE6-AD07-4849-A618-612A5CD2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30" y="4107099"/>
            <a:ext cx="3083730" cy="2311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49F6D-2369-41D3-B7C1-FBD4CC641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5627">
            <a:off x="2973874" y="4747607"/>
            <a:ext cx="838551" cy="74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7D90C-97C4-47E3-9220-B78ABABEED36}"/>
              </a:ext>
            </a:extLst>
          </p:cNvPr>
          <p:cNvSpPr txBox="1"/>
          <p:nvPr/>
        </p:nvSpPr>
        <p:spPr>
          <a:xfrm>
            <a:off x="488272" y="1409701"/>
            <a:ext cx="106443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Carry Message to Outlying Villages, one heads to the left side and one to  </a:t>
            </a:r>
          </a:p>
          <a:p>
            <a:r>
              <a:rPr lang="en-US" sz="2400" dirty="0"/>
              <a:t>       the right side of the lower kingdom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Runner to the left is one step ahead of the runner heading to the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QRS Complex - Includes 3 waveforms the Q, R, and S waves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Represents ventricular depolarization – ventricles contracting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 range is 0.08 to 0.10 sec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5CE93-CDFB-4F2D-AC4E-EDB63A492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2135">
            <a:off x="4134065" y="4566652"/>
            <a:ext cx="840823" cy="7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figures.boundless-cdn.com/6628/large/systole-qrs-complex.png">
            <a:hlinkClick r:id="rId2"/>
            <a:extLst>
              <a:ext uri="{FF2B5EF4-FFF2-40B4-BE49-F238E27FC236}">
                <a16:creationId xmlns:a16="http://schemas.microsoft.com/office/drawing/2014/main" id="{9B88BF58-F8AF-4054-913B-267923706D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22" y="2081213"/>
            <a:ext cx="3874477" cy="18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BF08D-8719-42DA-BC7C-9C772A7544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QRS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D967-E6A9-4796-938C-57685E17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82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Q Wave </a:t>
            </a:r>
          </a:p>
          <a:p>
            <a:pPr lvl="1"/>
            <a:r>
              <a:rPr lang="en-US" dirty="0"/>
              <a:t>First downward or negative deflection of  QRS complex</a:t>
            </a:r>
          </a:p>
          <a:p>
            <a:pPr lvl="1"/>
            <a:r>
              <a:rPr lang="en-US" dirty="0"/>
              <a:t>Represents depolarization of septum</a:t>
            </a:r>
          </a:p>
          <a:p>
            <a:pPr lvl="1"/>
            <a:r>
              <a:rPr lang="en-US" dirty="0"/>
              <a:t>May or may NOT be present</a:t>
            </a:r>
          </a:p>
          <a:p>
            <a:r>
              <a:rPr lang="en-US" b="1" dirty="0"/>
              <a:t>R Wave</a:t>
            </a:r>
          </a:p>
          <a:p>
            <a:pPr lvl="1"/>
            <a:r>
              <a:rPr lang="en-US" dirty="0"/>
              <a:t>First upward deflection after P wave</a:t>
            </a:r>
          </a:p>
          <a:p>
            <a:pPr lvl="1"/>
            <a:r>
              <a:rPr lang="en-US" dirty="0"/>
              <a:t>Represents the depolarization of the ventricles walls</a:t>
            </a:r>
          </a:p>
          <a:p>
            <a:pPr lvl="1"/>
            <a:r>
              <a:rPr lang="en-US" dirty="0"/>
              <a:t>The R wave is the largest wave generated (in normal conduction) due to the ventricle muscle wall thickness</a:t>
            </a:r>
          </a:p>
          <a:p>
            <a:pPr marL="457200" indent="-457200"/>
            <a:r>
              <a:rPr lang="en-US" b="1" dirty="0"/>
              <a:t>S Wave</a:t>
            </a:r>
          </a:p>
          <a:p>
            <a:pPr lvl="1"/>
            <a:r>
              <a:rPr lang="en-US" dirty="0"/>
              <a:t>Represents the Purkinje Fibers depolarization (contracting)</a:t>
            </a:r>
          </a:p>
          <a:p>
            <a:pPr lvl="1"/>
            <a:r>
              <a:rPr lang="en-US" dirty="0"/>
              <a:t>May or may NOT be present</a:t>
            </a:r>
          </a:p>
          <a:p>
            <a:pPr marL="914400" lvl="1" indent="-457200"/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9C050-D13B-4B3E-84F7-2F525E70AF60}"/>
              </a:ext>
            </a:extLst>
          </p:cNvPr>
          <p:cNvSpPr/>
          <p:nvPr/>
        </p:nvSpPr>
        <p:spPr>
          <a:xfrm>
            <a:off x="8605078" y="2081213"/>
            <a:ext cx="441740" cy="2040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figures.boundless-cdn.com/6628/large/systole-qrs-complex.png">
            <a:hlinkClick r:id="rId3"/>
            <a:extLst>
              <a:ext uri="{FF2B5EF4-FFF2-40B4-BE49-F238E27FC236}">
                <a16:creationId xmlns:a16="http://schemas.microsoft.com/office/drawing/2014/main" id="{83EAA516-D8DB-4CE0-8F57-3C663F99E6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3121343"/>
            <a:ext cx="4116909" cy="26393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4F4E0-9E44-4238-8C4F-F541104D8B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T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9625-A4C9-458A-A962-43FF1AF7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36"/>
            <a:ext cx="10515600" cy="4351338"/>
          </a:xfrm>
        </p:spPr>
        <p:txBody>
          <a:bodyPr/>
          <a:lstStyle/>
          <a:p>
            <a:r>
              <a:rPr lang="en-US" dirty="0"/>
              <a:t>After QRS complex </a:t>
            </a:r>
          </a:p>
          <a:p>
            <a:r>
              <a:rPr lang="en-US" dirty="0"/>
              <a:t>Represents ventricular repolarization (relaxing)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AE43C-C57B-497D-8C40-D3554EA868FF}"/>
              </a:ext>
            </a:extLst>
          </p:cNvPr>
          <p:cNvSpPr/>
          <p:nvPr/>
        </p:nvSpPr>
        <p:spPr>
          <a:xfrm>
            <a:off x="9186530" y="3653257"/>
            <a:ext cx="1066180" cy="22494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8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AAA6-BBCF-4600-B5F2-F35CA98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QT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0C2-7581-4F44-8D42-DCBBE0F8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6"/>
            <a:ext cx="10515600" cy="4596737"/>
          </a:xfrm>
        </p:spPr>
        <p:txBody>
          <a:bodyPr/>
          <a:lstStyle/>
          <a:p>
            <a:r>
              <a:rPr lang="en-US" sz="2400" dirty="0"/>
              <a:t>Represents ventricle depolarization (contracting) to ventricle repolarization (relaxing)</a:t>
            </a:r>
          </a:p>
          <a:p>
            <a:r>
              <a:rPr lang="en-US" sz="2400" dirty="0"/>
              <a:t>Normal range 0.40 to 0.44 sec</a:t>
            </a:r>
          </a:p>
          <a:p>
            <a:pPr lvl="1"/>
            <a:r>
              <a:rPr lang="en-US" dirty="0"/>
              <a:t>Women often have longer QT intervals</a:t>
            </a:r>
          </a:p>
          <a:p>
            <a:pPr lvl="1"/>
            <a:r>
              <a:rPr lang="en-US" dirty="0"/>
              <a:t>May be longer due to medications</a:t>
            </a:r>
          </a:p>
          <a:p>
            <a:pPr lvl="1"/>
            <a:r>
              <a:rPr lang="en-US" dirty="0"/>
              <a:t>Lower heart rate can result in longer QT interval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Quick way to recognize prolonged QT is if T wave ends past the halfway point of an R to R interval, than is prolonged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https://figures.boundless-cdn.com/6628/large/systole-qrs-complex.png">
            <a:hlinkClick r:id="rId3"/>
            <a:extLst>
              <a:ext uri="{FF2B5EF4-FFF2-40B4-BE49-F238E27FC236}">
                <a16:creationId xmlns:a16="http://schemas.microsoft.com/office/drawing/2014/main" id="{510ED7C0-5266-4DD5-BA00-CD48382DC9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94" y="4352825"/>
            <a:ext cx="3103362" cy="18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AD72C1-5337-4FB2-9626-D9283DC614F1}"/>
              </a:ext>
            </a:extLst>
          </p:cNvPr>
          <p:cNvSpPr/>
          <p:nvPr/>
        </p:nvSpPr>
        <p:spPr>
          <a:xfrm>
            <a:off x="8621358" y="5361110"/>
            <a:ext cx="1445433" cy="86179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AD-45EC-4B75-8149-C0D82025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 to R Interval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E1A26-AC95-40D0-BAD0-46CC01223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0" t="24617" r="15941" b="30788"/>
          <a:stretch/>
        </p:blipFill>
        <p:spPr>
          <a:xfrm>
            <a:off x="2750824" y="2892055"/>
            <a:ext cx="6964173" cy="2541182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589B8036-BF2F-4BA5-A029-443DD1613D2D}"/>
              </a:ext>
            </a:extLst>
          </p:cNvPr>
          <p:cNvSpPr/>
          <p:nvPr/>
        </p:nvSpPr>
        <p:spPr>
          <a:xfrm rot="5400000">
            <a:off x="5464692" y="739410"/>
            <a:ext cx="739849" cy="37479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FACC5-A844-4D30-9A58-FB48A79107C2}"/>
              </a:ext>
            </a:extLst>
          </p:cNvPr>
          <p:cNvSpPr txBox="1"/>
          <p:nvPr/>
        </p:nvSpPr>
        <p:spPr>
          <a:xfrm>
            <a:off x="5156791" y="1782415"/>
            <a:ext cx="151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to R Interval</a:t>
            </a:r>
          </a:p>
        </p:txBody>
      </p:sp>
    </p:spTree>
    <p:extLst>
      <p:ext uri="{BB962C8B-B14F-4D97-AF65-F5344CB8AC3E}">
        <p14:creationId xmlns:p14="http://schemas.microsoft.com/office/powerpoint/2010/main" val="10072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804-D21F-440C-B1C7-D60375CC6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8" y="1048922"/>
            <a:ext cx="8739554" cy="4413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a </a:t>
            </a:r>
            <a:br>
              <a:rPr lang="en-US" dirty="0"/>
            </a:br>
            <a:r>
              <a:rPr lang="en-US" dirty="0"/>
              <a:t>Normal</a:t>
            </a:r>
            <a:br>
              <a:rPr lang="en-US" dirty="0"/>
            </a:br>
            <a:r>
              <a:rPr lang="en-US" dirty="0"/>
              <a:t>Electrocardiogram Complex </a:t>
            </a:r>
            <a:r>
              <a:rPr lang="en-US" sz="4400" dirty="0"/>
              <a:t>(EKG or ECG )  </a:t>
            </a:r>
            <a:br>
              <a:rPr lang="en-US" sz="3600" dirty="0"/>
            </a:br>
            <a:r>
              <a:rPr lang="en-US" dirty="0"/>
              <a:t>Using a</a:t>
            </a:r>
            <a:br>
              <a:rPr lang="en-US" dirty="0"/>
            </a:br>
            <a:r>
              <a:rPr lang="en-US" dirty="0"/>
              <a:t>Medieval Analogy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6E28-044D-43A2-BD73-4903860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2909280"/>
            <a:ext cx="3220915" cy="38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7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730-2DA5-48B7-999F-E0DBB14CB1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ST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D46-3068-4026-BED7-D7AD9F45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0252" cy="4351338"/>
          </a:xfrm>
        </p:spPr>
        <p:txBody>
          <a:bodyPr/>
          <a:lstStyle/>
          <a:p>
            <a:r>
              <a:rPr lang="en-US" dirty="0"/>
              <a:t>Normally is Isometric</a:t>
            </a:r>
          </a:p>
          <a:p>
            <a:pPr lvl="1"/>
            <a:r>
              <a:rPr lang="en-US" dirty="0"/>
              <a:t>If depressed or elevated could be a result of a Myocardial Infarction (MI)</a:t>
            </a:r>
          </a:p>
        </p:txBody>
      </p:sp>
      <p:pic>
        <p:nvPicPr>
          <p:cNvPr id="4" name="Picture 3" descr="https://figures.boundless-cdn.com/6628/large/systole-qrs-complex.png">
            <a:hlinkClick r:id="rId3"/>
            <a:extLst>
              <a:ext uri="{FF2B5EF4-FFF2-40B4-BE49-F238E27FC236}">
                <a16:creationId xmlns:a16="http://schemas.microsoft.com/office/drawing/2014/main" id="{C86E3066-99EB-4524-97BE-A0862CCCFC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49" y="1769714"/>
            <a:ext cx="3132715" cy="20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B9D4A8-4480-4D8D-B7DE-E4F6DC644A28}"/>
              </a:ext>
            </a:extLst>
          </p:cNvPr>
          <p:cNvSpPr/>
          <p:nvPr/>
        </p:nvSpPr>
        <p:spPr>
          <a:xfrm>
            <a:off x="7337538" y="2660768"/>
            <a:ext cx="1333629" cy="13081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502A0-3E15-4073-9F92-A9A3F25FE5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764" t="19979" r="2397" b="30387"/>
          <a:stretch/>
        </p:blipFill>
        <p:spPr>
          <a:xfrm>
            <a:off x="8407400" y="4153534"/>
            <a:ext cx="2819400" cy="1931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7C811-885D-40A7-9C8B-F03F0FF34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819" t="7177" r="11212" b="21190"/>
          <a:stretch/>
        </p:blipFill>
        <p:spPr>
          <a:xfrm>
            <a:off x="4588207" y="4153534"/>
            <a:ext cx="1904856" cy="1931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8484CD-2217-4555-82C0-CCA9E24C8917}"/>
              </a:ext>
            </a:extLst>
          </p:cNvPr>
          <p:cNvSpPr txBox="1"/>
          <p:nvPr/>
        </p:nvSpPr>
        <p:spPr>
          <a:xfrm>
            <a:off x="4832349" y="6085220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Depression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6B274-ED1D-469E-86A3-4A8EAC9460A0}"/>
              </a:ext>
            </a:extLst>
          </p:cNvPr>
          <p:cNvSpPr txBox="1"/>
          <p:nvPr/>
        </p:nvSpPr>
        <p:spPr>
          <a:xfrm>
            <a:off x="9296400" y="60852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Elevation</a:t>
            </a:r>
          </a:p>
        </p:txBody>
      </p:sp>
    </p:spTree>
    <p:extLst>
      <p:ext uri="{BB962C8B-B14F-4D97-AF65-F5344CB8AC3E}">
        <p14:creationId xmlns:p14="http://schemas.microsoft.com/office/powerpoint/2010/main" val="149689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figures.boundless-cdn.com/6628/large/systole-qrs-complex.png">
            <a:hlinkClick r:id="rId2"/>
            <a:extLst>
              <a:ext uri="{FF2B5EF4-FFF2-40B4-BE49-F238E27FC236}">
                <a16:creationId xmlns:a16="http://schemas.microsoft.com/office/drawing/2014/main" id="{A62A0B1B-D71F-4C70-99CD-AE79184820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97630"/>
            <a:ext cx="3646169" cy="2663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B9EDC7-48DE-4BB9-8665-6331B2643F65}"/>
              </a:ext>
            </a:extLst>
          </p:cNvPr>
          <p:cNvSpPr/>
          <p:nvPr/>
        </p:nvSpPr>
        <p:spPr>
          <a:xfrm>
            <a:off x="10401300" y="4768692"/>
            <a:ext cx="502920" cy="1600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C0730-2DA5-48B7-999F-E0DBB14CB1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D46-3068-4026-BED7-D7AD9F45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NOT very common</a:t>
            </a:r>
          </a:p>
          <a:p>
            <a:r>
              <a:rPr lang="en-US" sz="2400" dirty="0"/>
              <a:t>May been prominent at slow heart rates </a:t>
            </a:r>
          </a:p>
          <a:p>
            <a:r>
              <a:rPr lang="en-US" sz="2400" dirty="0"/>
              <a:t>Represents the repolarization of the Purkinje Fibers</a:t>
            </a:r>
          </a:p>
          <a:p>
            <a:r>
              <a:rPr lang="en-US" sz="2400" dirty="0"/>
              <a:t>Can also occur with electrolyte imbalances specifically potassium</a:t>
            </a:r>
          </a:p>
        </p:txBody>
      </p:sp>
    </p:spTree>
    <p:extLst>
      <p:ext uri="{BB962C8B-B14F-4D97-AF65-F5344CB8AC3E}">
        <p14:creationId xmlns:p14="http://schemas.microsoft.com/office/powerpoint/2010/main" val="324859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79D-6E28-4669-87F6-D35806B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7191"/>
            <a:ext cx="11247120" cy="11087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200" dirty="0"/>
              <a:t>Electrical Pathway - </a:t>
            </a:r>
            <a:r>
              <a:rPr lang="en-US" sz="4000" b="1" dirty="0"/>
              <a:t>Route that the King’s Message Travels  </a:t>
            </a:r>
          </a:p>
        </p:txBody>
      </p:sp>
      <p:pic>
        <p:nvPicPr>
          <p:cNvPr id="1026" name="Picture 2" descr="http://ecgguru.com/sites/default/files/ecg-heart-art/Conduction%20system%20green%20transparent.jpg">
            <a:extLst>
              <a:ext uri="{FF2B5EF4-FFF2-40B4-BE49-F238E27FC236}">
                <a16:creationId xmlns:a16="http://schemas.microsoft.com/office/drawing/2014/main" id="{09D4572D-DEBB-4FAF-85C4-98BEE7C7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39" y="1485901"/>
            <a:ext cx="4824941" cy="537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7FDC74-4F10-4129-884D-63A5A9D42DBB}"/>
              </a:ext>
            </a:extLst>
          </p:cNvPr>
          <p:cNvCxnSpPr>
            <a:cxnSpLocks/>
          </p:cNvCxnSpPr>
          <p:nvPr/>
        </p:nvCxnSpPr>
        <p:spPr>
          <a:xfrm flipH="1">
            <a:off x="3211830" y="4251960"/>
            <a:ext cx="1977390" cy="868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657B02-98F7-4540-808C-5D37335FFD0D}"/>
              </a:ext>
            </a:extLst>
          </p:cNvPr>
          <p:cNvCxnSpPr/>
          <p:nvPr/>
        </p:nvCxnSpPr>
        <p:spPr>
          <a:xfrm>
            <a:off x="7738110" y="5120640"/>
            <a:ext cx="2228850" cy="468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05252-CB68-4F1F-84EC-16716D08F024}"/>
              </a:ext>
            </a:extLst>
          </p:cNvPr>
          <p:cNvCxnSpPr/>
          <p:nvPr/>
        </p:nvCxnSpPr>
        <p:spPr>
          <a:xfrm flipV="1">
            <a:off x="6423660" y="3120390"/>
            <a:ext cx="2010939" cy="1571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0159DF-B3C5-4B38-A059-319EE9B8858D}"/>
              </a:ext>
            </a:extLst>
          </p:cNvPr>
          <p:cNvCxnSpPr/>
          <p:nvPr/>
        </p:nvCxnSpPr>
        <p:spPr>
          <a:xfrm flipH="1">
            <a:off x="3131820" y="4914900"/>
            <a:ext cx="3120390" cy="1268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743BC0-9B30-45A8-A6C0-141BE3D88FFB}"/>
              </a:ext>
            </a:extLst>
          </p:cNvPr>
          <p:cNvCxnSpPr/>
          <p:nvPr/>
        </p:nvCxnSpPr>
        <p:spPr>
          <a:xfrm flipH="1" flipV="1">
            <a:off x="3131820" y="2594610"/>
            <a:ext cx="1405890" cy="1131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4D96A-DAB8-43CE-8DB7-61795C4155E6}"/>
              </a:ext>
            </a:extLst>
          </p:cNvPr>
          <p:cNvSpPr txBox="1"/>
          <p:nvPr/>
        </p:nvSpPr>
        <p:spPr>
          <a:xfrm>
            <a:off x="8383534" y="2831068"/>
            <a:ext cx="25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Bundle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D51FC-7613-4EA5-934E-C9E55F29BF3D}"/>
              </a:ext>
            </a:extLst>
          </p:cNvPr>
          <p:cNvSpPr txBox="1"/>
          <p:nvPr/>
        </p:nvSpPr>
        <p:spPr>
          <a:xfrm>
            <a:off x="9864090" y="5404604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Purkinje Fibers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BB755-2D4E-4340-8581-B4675CE97A6E}"/>
              </a:ext>
            </a:extLst>
          </p:cNvPr>
          <p:cNvSpPr txBox="1"/>
          <p:nvPr/>
        </p:nvSpPr>
        <p:spPr>
          <a:xfrm>
            <a:off x="2520315" y="2297788"/>
            <a:ext cx="13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CC266-10DF-4540-8B33-5A54B0E790B9}"/>
              </a:ext>
            </a:extLst>
          </p:cNvPr>
          <p:cNvSpPr txBox="1"/>
          <p:nvPr/>
        </p:nvSpPr>
        <p:spPr>
          <a:xfrm>
            <a:off x="2609903" y="4591734"/>
            <a:ext cx="97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99308-9583-418E-AC36-7F193EBA0728}"/>
              </a:ext>
            </a:extLst>
          </p:cNvPr>
          <p:cNvSpPr txBox="1"/>
          <p:nvPr/>
        </p:nvSpPr>
        <p:spPr>
          <a:xfrm>
            <a:off x="1051003" y="5998964"/>
            <a:ext cx="23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 Bundle Branch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6A47D0-82B5-44BB-99C9-FA5F6A4A05C1}"/>
              </a:ext>
            </a:extLst>
          </p:cNvPr>
          <p:cNvCxnSpPr/>
          <p:nvPr/>
        </p:nvCxnSpPr>
        <p:spPr>
          <a:xfrm flipV="1">
            <a:off x="6423660" y="1931670"/>
            <a:ext cx="1634490" cy="1268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346A42-0C2D-4452-9284-CAF6FA3C9F26}"/>
              </a:ext>
            </a:extLst>
          </p:cNvPr>
          <p:cNvSpPr txBox="1"/>
          <p:nvPr/>
        </p:nvSpPr>
        <p:spPr>
          <a:xfrm>
            <a:off x="7990310" y="1764506"/>
            <a:ext cx="278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Bachmann’s Bundle</a:t>
            </a:r>
          </a:p>
        </p:txBody>
      </p:sp>
    </p:spTree>
    <p:extLst>
      <p:ext uri="{BB962C8B-B14F-4D97-AF65-F5344CB8AC3E}">
        <p14:creationId xmlns:p14="http://schemas.microsoft.com/office/powerpoint/2010/main" val="82498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EE78F-A653-4237-92A7-0B7B03A8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209" y="1304194"/>
            <a:ext cx="3429699" cy="4082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0B79D-6E28-4669-87F6-D35806B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7191"/>
            <a:ext cx="11247120" cy="11087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200" dirty="0"/>
              <a:t>Measuring EKG Wave Forms and Intervals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859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9D5-7F9F-4E17-A4CC-59815F5BD4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Objectives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3B8A1-6284-44E2-992B-1E0178E76EDF}"/>
              </a:ext>
            </a:extLst>
          </p:cNvPr>
          <p:cNvSpPr/>
          <p:nvPr/>
        </p:nvSpPr>
        <p:spPr>
          <a:xfrm>
            <a:off x="838200" y="2206320"/>
            <a:ext cx="11026140" cy="2655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Identify each component of an EKG complex.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Match individual waveforms of an EKG complex with the specific electrical conduction within the heart.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Verbalize the correct electrical sequence of a single EKG complex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400" dirty="0"/>
              <a:t>Use this presentation as a building block for future classes.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A38A-FF1A-495B-BC79-6E432ACC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5" y="9023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18E12-F40D-4A93-8281-38C07C0A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96" y="2567354"/>
            <a:ext cx="5163438" cy="2998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115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057B-6892-46F3-B8D0-F9FE03D9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6800-E169-4726-AEF0-ADF5350A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682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2400" b="1" dirty="0"/>
              <a:t>Heart chambers picture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B0F0"/>
                </a:solidFill>
                <a:hlinkClick r:id="rId2"/>
              </a:rPr>
              <a:t>https://www.google.com/url?sa=i&amp;rct=j&amp;q=&amp;esrc=s&amp;source=images&amp;cd=&amp;cad=rja&amp;uact=8&amp;ved=2ahUKEwiE0PXt7f3bAhVFx1kKHX6iAaQQjB16BAgBEAQ&amp;url=https%3A%2F%2Fwww.sscadda.com%2F2016%2F07%2Fstudy-notes-on-human-heart.html&amp;psig=AOvVaw2lkG1Ki4FEeghoJ_kIc_6D&amp;ust=1530532934011823</a:t>
            </a:r>
          </a:p>
          <a:p>
            <a:pPr marL="0" indent="0">
              <a:buNone/>
            </a:pPr>
            <a:endParaRPr lang="en-US" sz="900" b="1" dirty="0">
              <a:solidFill>
                <a:srgbClr val="0070C0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400" b="1" dirty="0"/>
              <a:t>Electric pathway picture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hlinkClick r:id="rId2"/>
              </a:rPr>
              <a:t>https://www.boundless.com/physiology/textbooks/boundless-anatomy-and-physiology-textbook/cardiovascular-system-the-heart-18/physiology-of-the-heart-175/electrocardiogram-and-correlation-of-ecg-waves-with-systole-877-10099/images/systole-qrs-complex/</a:t>
            </a:r>
            <a:endParaRPr lang="en-US" sz="20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Heart electrical conduction video</a:t>
            </a:r>
          </a:p>
          <a:p>
            <a:pPr marL="457200" lvl="1" indent="0">
              <a:buNone/>
            </a:pPr>
            <a:r>
              <a:rPr lang="en-US" sz="2000" b="1" u="sng" dirty="0">
                <a:solidFill>
                  <a:srgbClr val="0070C0"/>
                </a:solidFill>
                <a:hlinkClick r:id="rId3"/>
              </a:rPr>
              <a:t>https://youtu.be/ftn4YqybQww?t=14</a:t>
            </a:r>
            <a:endParaRPr lang="en-US" sz="20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EKG strips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http://floatnurse-mike.blogspot.com/</a:t>
            </a:r>
          </a:p>
        </p:txBody>
      </p:sp>
    </p:spTree>
    <p:extLst>
      <p:ext uri="{BB962C8B-B14F-4D97-AF65-F5344CB8AC3E}">
        <p14:creationId xmlns:p14="http://schemas.microsoft.com/office/powerpoint/2010/main" val="5427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49F1-0576-4039-8598-815A8F6957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Why is This Lesson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ADCC-5932-4024-A2BA-C73D5296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r>
              <a:rPr lang="en-US" sz="2400" dirty="0"/>
              <a:t>Attain the ability to identify the individual waveforms of an EKG complex.</a:t>
            </a:r>
          </a:p>
          <a:p>
            <a:r>
              <a:rPr lang="en-US" sz="2400" dirty="0"/>
              <a:t>Provides a basic foundation regarding the normal electrical conduction within the heart.</a:t>
            </a:r>
          </a:p>
          <a:p>
            <a:r>
              <a:rPr lang="en-US" sz="2400" dirty="0"/>
              <a:t>Recognize what a “Normal” EKG complex looks like.</a:t>
            </a:r>
          </a:p>
          <a:p>
            <a:r>
              <a:rPr lang="en-US" sz="2400" dirty="0"/>
              <a:t>This will establish a foundation on which, one will be able to use when analyzing EKG rhythms and EKG strips.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3359-8846-4E36-87A2-9FB7E583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8886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9373-74D4-4B6A-80B4-268D2372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80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Upon completion of presentation, the student will be able to:</a:t>
            </a:r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rabicPeriod"/>
            </a:pPr>
            <a:r>
              <a:rPr lang="en-US" sz="2400" dirty="0"/>
              <a:t>Identify each component of an EKG complex.</a:t>
            </a:r>
          </a:p>
          <a:p>
            <a:pPr marL="514350" indent="-514350">
              <a:buAutoNum type="arabicPeriod"/>
            </a:pPr>
            <a:r>
              <a:rPr lang="en-US" sz="2400" dirty="0"/>
              <a:t>Match individual waveforms of an EKG complex with the specific electrical conduction within the heart.</a:t>
            </a:r>
          </a:p>
          <a:p>
            <a:pPr marL="514350" indent="-514350">
              <a:buAutoNum type="arabicPeriod"/>
            </a:pPr>
            <a:r>
              <a:rPr lang="en-US" sz="2400" dirty="0"/>
              <a:t>Verbalize the correct electrical sequence of a single EKG complex.</a:t>
            </a:r>
          </a:p>
          <a:p>
            <a:pPr marL="514350" indent="-514350">
              <a:buAutoNum type="arabicPeriod"/>
            </a:pPr>
            <a:r>
              <a:rPr lang="en-US" sz="2400" dirty="0"/>
              <a:t>Use this presentation as a building block for future classes.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8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79D-6E28-4669-87F6-D35806B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7191"/>
            <a:ext cx="11247120" cy="11087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200" dirty="0"/>
              <a:t>Basic Components of the Heart - </a:t>
            </a:r>
            <a:r>
              <a:rPr lang="en-US" sz="4200" b="1" dirty="0"/>
              <a:t>The Kingdoms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804CB-7794-400C-AC24-30C4E7F76FA6}"/>
              </a:ext>
            </a:extLst>
          </p:cNvPr>
          <p:cNvSpPr txBox="1"/>
          <p:nvPr/>
        </p:nvSpPr>
        <p:spPr>
          <a:xfrm>
            <a:off x="6037267" y="1901953"/>
            <a:ext cx="564038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Kingdoms</a:t>
            </a:r>
            <a:r>
              <a:rPr lang="en-US" dirty="0"/>
              <a:t>: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Right and Left atrium are the upper kingdoms where the royals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heart valves divide the upper and lower lands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Right and Left ventricles are where the peasants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Ventricle Septum is a large mountain range separating the lower villages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5F064-F1C8-4BD2-A2F0-A272E307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00" y="1485901"/>
            <a:ext cx="4619567" cy="43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79D-6E28-4669-87F6-D35806B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77191"/>
            <a:ext cx="11247120" cy="11087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200" dirty="0"/>
              <a:t>Electrical Pathway - </a:t>
            </a:r>
            <a:r>
              <a:rPr lang="en-US" sz="4000" b="1" dirty="0"/>
              <a:t>Route that the King’s Message Travels  </a:t>
            </a:r>
          </a:p>
        </p:txBody>
      </p:sp>
      <p:pic>
        <p:nvPicPr>
          <p:cNvPr id="1026" name="Picture 2" descr="http://ecgguru.com/sites/default/files/ecg-heart-art/Conduction%20system%20green%20transparent.jpg">
            <a:extLst>
              <a:ext uri="{FF2B5EF4-FFF2-40B4-BE49-F238E27FC236}">
                <a16:creationId xmlns:a16="http://schemas.microsoft.com/office/drawing/2014/main" id="{09D4572D-DEBB-4FAF-85C4-98BEE7C7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39" y="1485901"/>
            <a:ext cx="4824941" cy="537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7FDC74-4F10-4129-884D-63A5A9D42DBB}"/>
              </a:ext>
            </a:extLst>
          </p:cNvPr>
          <p:cNvCxnSpPr>
            <a:cxnSpLocks/>
          </p:cNvCxnSpPr>
          <p:nvPr/>
        </p:nvCxnSpPr>
        <p:spPr>
          <a:xfrm flipH="1">
            <a:off x="3211830" y="4251960"/>
            <a:ext cx="1977390" cy="868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657B02-98F7-4540-808C-5D37335FFD0D}"/>
              </a:ext>
            </a:extLst>
          </p:cNvPr>
          <p:cNvCxnSpPr/>
          <p:nvPr/>
        </p:nvCxnSpPr>
        <p:spPr>
          <a:xfrm>
            <a:off x="7738110" y="5120640"/>
            <a:ext cx="2228850" cy="468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05252-CB68-4F1F-84EC-16716D08F024}"/>
              </a:ext>
            </a:extLst>
          </p:cNvPr>
          <p:cNvCxnSpPr/>
          <p:nvPr/>
        </p:nvCxnSpPr>
        <p:spPr>
          <a:xfrm flipV="1">
            <a:off x="6423660" y="3120390"/>
            <a:ext cx="2010939" cy="1571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0159DF-B3C5-4B38-A059-319EE9B8858D}"/>
              </a:ext>
            </a:extLst>
          </p:cNvPr>
          <p:cNvCxnSpPr/>
          <p:nvPr/>
        </p:nvCxnSpPr>
        <p:spPr>
          <a:xfrm flipH="1">
            <a:off x="3131820" y="4914900"/>
            <a:ext cx="3120390" cy="1268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743BC0-9B30-45A8-A6C0-141BE3D88FFB}"/>
              </a:ext>
            </a:extLst>
          </p:cNvPr>
          <p:cNvCxnSpPr/>
          <p:nvPr/>
        </p:nvCxnSpPr>
        <p:spPr>
          <a:xfrm flipH="1" flipV="1">
            <a:off x="3131820" y="2594610"/>
            <a:ext cx="1405890" cy="1131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4D96A-DAB8-43CE-8DB7-61795C4155E6}"/>
              </a:ext>
            </a:extLst>
          </p:cNvPr>
          <p:cNvSpPr txBox="1"/>
          <p:nvPr/>
        </p:nvSpPr>
        <p:spPr>
          <a:xfrm>
            <a:off x="8383534" y="2831068"/>
            <a:ext cx="25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Bundle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D51FC-7613-4EA5-934E-C9E55F29BF3D}"/>
              </a:ext>
            </a:extLst>
          </p:cNvPr>
          <p:cNvSpPr txBox="1"/>
          <p:nvPr/>
        </p:nvSpPr>
        <p:spPr>
          <a:xfrm>
            <a:off x="9864090" y="5404604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Purkinje Fibers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BB755-2D4E-4340-8581-B4675CE97A6E}"/>
              </a:ext>
            </a:extLst>
          </p:cNvPr>
          <p:cNvSpPr txBox="1"/>
          <p:nvPr/>
        </p:nvSpPr>
        <p:spPr>
          <a:xfrm>
            <a:off x="2520315" y="2297788"/>
            <a:ext cx="13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CC266-10DF-4540-8B33-5A54B0E790B9}"/>
              </a:ext>
            </a:extLst>
          </p:cNvPr>
          <p:cNvSpPr txBox="1"/>
          <p:nvPr/>
        </p:nvSpPr>
        <p:spPr>
          <a:xfrm>
            <a:off x="2609903" y="4591734"/>
            <a:ext cx="97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99308-9583-418E-AC36-7F193EBA0728}"/>
              </a:ext>
            </a:extLst>
          </p:cNvPr>
          <p:cNvSpPr txBox="1"/>
          <p:nvPr/>
        </p:nvSpPr>
        <p:spPr>
          <a:xfrm>
            <a:off x="1051003" y="5998964"/>
            <a:ext cx="23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 Bundle Branch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6A47D0-82B5-44BB-99C9-FA5F6A4A05C1}"/>
              </a:ext>
            </a:extLst>
          </p:cNvPr>
          <p:cNvCxnSpPr/>
          <p:nvPr/>
        </p:nvCxnSpPr>
        <p:spPr>
          <a:xfrm flipV="1">
            <a:off x="6423660" y="1931670"/>
            <a:ext cx="1634490" cy="1268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346A42-0C2D-4452-9284-CAF6FA3C9F26}"/>
              </a:ext>
            </a:extLst>
          </p:cNvPr>
          <p:cNvSpPr txBox="1"/>
          <p:nvPr/>
        </p:nvSpPr>
        <p:spPr>
          <a:xfrm>
            <a:off x="7990310" y="1764506"/>
            <a:ext cx="278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Bachmann’s Bundle</a:t>
            </a:r>
          </a:p>
        </p:txBody>
      </p:sp>
    </p:spTree>
    <p:extLst>
      <p:ext uri="{BB962C8B-B14F-4D97-AF65-F5344CB8AC3E}">
        <p14:creationId xmlns:p14="http://schemas.microsoft.com/office/powerpoint/2010/main" val="248295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How the Heart Works - Electrical System of the Heart Animation - Cardiac Conduction Video - ECG">
            <a:hlinkClick r:id="" action="ppaction://media"/>
            <a:extLst>
              <a:ext uri="{FF2B5EF4-FFF2-40B4-BE49-F238E27FC236}">
                <a16:creationId xmlns:a16="http://schemas.microsoft.com/office/drawing/2014/main" id="{790242F2-C59A-49AD-8B62-D532406225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6400" y="475276"/>
            <a:ext cx="8839200" cy="57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46A50-4FD7-4D76-8F50-1C3B0F70EC1D}"/>
              </a:ext>
            </a:extLst>
          </p:cNvPr>
          <p:cNvPicPr/>
          <p:nvPr/>
        </p:nvPicPr>
        <p:blipFill rotWithShape="1">
          <a:blip r:embed="rId3"/>
          <a:srcRect l="40848" t="16550" r="27163" b="49506"/>
          <a:stretch/>
        </p:blipFill>
        <p:spPr bwMode="auto">
          <a:xfrm>
            <a:off x="1320165" y="1137741"/>
            <a:ext cx="9704070" cy="5269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53DC2-35D8-44CC-91A5-8023DEEDC32B}"/>
              </a:ext>
            </a:extLst>
          </p:cNvPr>
          <p:cNvSpPr txBox="1"/>
          <p:nvPr/>
        </p:nvSpPr>
        <p:spPr>
          <a:xfrm>
            <a:off x="711200" y="368300"/>
            <a:ext cx="1092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Graph used when Interrupting an EKG Complex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7BEB-02AA-46DA-9DA3-E416577E34A0}"/>
              </a:ext>
            </a:extLst>
          </p:cNvPr>
          <p:cNvSpPr txBox="1"/>
          <p:nvPr/>
        </p:nvSpPr>
        <p:spPr>
          <a:xfrm>
            <a:off x="3211830" y="5398532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Large Boxes = 1.0 Seconds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83D10-4C18-43D5-BF1D-66DE24131EED}"/>
              </a:ext>
            </a:extLst>
          </p:cNvPr>
          <p:cNvSpPr txBox="1"/>
          <p:nvPr/>
        </p:nvSpPr>
        <p:spPr>
          <a:xfrm>
            <a:off x="3589020" y="1840230"/>
            <a:ext cx="3646170" cy="640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4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figures.boundless-cdn.com/6628/large/systole-qrs-complex.png">
            <a:hlinkClick r:id="rId3"/>
            <a:extLst>
              <a:ext uri="{FF2B5EF4-FFF2-40B4-BE49-F238E27FC236}">
                <a16:creationId xmlns:a16="http://schemas.microsoft.com/office/drawing/2014/main" id="{4F9C91E3-0956-462A-9D64-21F8554B8D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89" y="2166151"/>
            <a:ext cx="5007005" cy="3684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252C4-E805-42DE-B946-AAA874FB1D22}"/>
              </a:ext>
            </a:extLst>
          </p:cNvPr>
          <p:cNvSpPr txBox="1"/>
          <p:nvPr/>
        </p:nvSpPr>
        <p:spPr>
          <a:xfrm>
            <a:off x="1737414" y="528776"/>
            <a:ext cx="8776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Components of a Normal EKG Complex</a:t>
            </a:r>
          </a:p>
          <a:p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                 as seen in Lead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1443</TotalTime>
  <Words>1093</Words>
  <Application>Microsoft Office PowerPoint</Application>
  <PresentationFormat>Widescreen</PresentationFormat>
  <Paragraphs>150</Paragraphs>
  <Slides>26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Introductions    </vt:lpstr>
      <vt:lpstr>Understanding a  Normal Electrocardiogram Complex (EKG or ECG )   Using a Medieval Analogy</vt:lpstr>
      <vt:lpstr>Why is This Lesson Important?</vt:lpstr>
      <vt:lpstr>Objectives</vt:lpstr>
      <vt:lpstr>Basic Components of the Heart - The Kingdoms</vt:lpstr>
      <vt:lpstr>Electrical Pathway - Route that the King’s Message Travels  </vt:lpstr>
      <vt:lpstr>PowerPoint Presentation</vt:lpstr>
      <vt:lpstr>PowerPoint Presentation</vt:lpstr>
      <vt:lpstr>PowerPoint Presentation</vt:lpstr>
      <vt:lpstr>          Normal Intervals of an EKG Complex</vt:lpstr>
      <vt:lpstr>Sinoatrial or Sinus Node (SA Node) – The King</vt:lpstr>
      <vt:lpstr>         PR Interval</vt:lpstr>
      <vt:lpstr>PR Interval</vt:lpstr>
      <vt:lpstr>      Atrioventricular Node (AV Node) – Gate Keeper</vt:lpstr>
      <vt:lpstr>Bundle of His, Bundles, and Purkinje Fibers – Runners </vt:lpstr>
      <vt:lpstr>QRS complex</vt:lpstr>
      <vt:lpstr>T wave</vt:lpstr>
      <vt:lpstr>QT Interval</vt:lpstr>
      <vt:lpstr>R to R Interval</vt:lpstr>
      <vt:lpstr>ST Segment</vt:lpstr>
      <vt:lpstr>U Wave</vt:lpstr>
      <vt:lpstr>Electrical Pathway - Route that the King’s Message Travels  </vt:lpstr>
      <vt:lpstr>Measuring EKG Wave Forms and Intervals</vt:lpstr>
      <vt:lpstr>Objectives Review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EKGs  using a Medieval analogy</dc:title>
  <dc:creator>Therese Corrigan</dc:creator>
  <cp:lastModifiedBy>Therese</cp:lastModifiedBy>
  <cp:revision>152</cp:revision>
  <dcterms:created xsi:type="dcterms:W3CDTF">2017-06-19T17:50:13Z</dcterms:created>
  <dcterms:modified xsi:type="dcterms:W3CDTF">2018-07-01T13:07:35Z</dcterms:modified>
</cp:coreProperties>
</file>