
<file path=[Content_Types].xml><?xml version="1.0" encoding="utf-8"?>
<Types xmlns="http://schemas.openxmlformats.org/package/2006/content-types">
  <Default Extension="gif" ContentType="image/gi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314" r:id="rId4"/>
    <p:sldId id="290" r:id="rId5"/>
    <p:sldId id="325" r:id="rId6"/>
    <p:sldId id="326" r:id="rId7"/>
    <p:sldId id="327" r:id="rId8"/>
    <p:sldId id="292" r:id="rId9"/>
    <p:sldId id="279" r:id="rId10"/>
    <p:sldId id="294" r:id="rId11"/>
    <p:sldId id="295" r:id="rId12"/>
    <p:sldId id="282" r:id="rId13"/>
    <p:sldId id="330" r:id="rId14"/>
    <p:sldId id="311" r:id="rId15"/>
    <p:sldId id="321" r:id="rId16"/>
    <p:sldId id="319" r:id="rId17"/>
    <p:sldId id="285" r:id="rId18"/>
    <p:sldId id="284" r:id="rId19"/>
    <p:sldId id="263" r:id="rId20"/>
    <p:sldId id="264" r:id="rId21"/>
    <p:sldId id="310" r:id="rId22"/>
    <p:sldId id="296" r:id="rId23"/>
    <p:sldId id="324" r:id="rId24"/>
    <p:sldId id="323" r:id="rId25"/>
    <p:sldId id="299" r:id="rId26"/>
    <p:sldId id="322" r:id="rId27"/>
    <p:sldId id="300" r:id="rId28"/>
    <p:sldId id="273" r:id="rId29"/>
    <p:sldId id="308" r:id="rId30"/>
    <p:sldId id="262" r:id="rId31"/>
    <p:sldId id="328" r:id="rId32"/>
    <p:sldId id="331" r:id="rId33"/>
    <p:sldId id="329" r:id="rId34"/>
    <p:sldId id="265" r:id="rId35"/>
    <p:sldId id="269" r:id="rId36"/>
    <p:sldId id="266" r:id="rId37"/>
    <p:sldId id="267" r:id="rId38"/>
    <p:sldId id="268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723" autoAdjust="0"/>
  </p:normalViewPr>
  <p:slideViewPr>
    <p:cSldViewPr>
      <p:cViewPr varScale="1">
        <p:scale>
          <a:sx n="62" d="100"/>
          <a:sy n="62" d="100"/>
        </p:scale>
        <p:origin x="14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4BEF2-AC4E-43DE-A75C-34A2F1F31BF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0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ADED2-94DF-4747-A4A0-38768521AD9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6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F85F0-637D-4BBB-93CB-4F2DF364769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8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8FA3A-50C4-49A2-9739-65E80967C6D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5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D3311-0BFF-4A96-9A45-42C7FAD4967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2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2E61F4-C2EE-45EE-8BE4-ED4C8870D1C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1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30EB7-AC4C-484B-8850-E7C6E7325DE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68E69-CB61-4367-B0EB-498D0E58060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039A0-E5FE-49F6-9722-8CC29B8B3C6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1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5B604-2A78-4491-937F-94ECDC71D5A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0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2758F-83D4-458D-96A3-B47A04BBA33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6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/>
              <a:t>Click to edit Master text styles</a:t>
            </a:r>
          </a:p>
          <a:p>
            <a:pPr lvl="1"/>
            <a:r>
              <a:rPr lang="en-US" altLang="da-DK"/>
              <a:t>Second level</a:t>
            </a:r>
          </a:p>
          <a:p>
            <a:pPr lvl="2"/>
            <a:r>
              <a:rPr lang="en-US" altLang="da-DK"/>
              <a:t>Third level</a:t>
            </a:r>
          </a:p>
          <a:p>
            <a:pPr lvl="3"/>
            <a:r>
              <a:rPr lang="en-US" altLang="da-DK"/>
              <a:t>Fourth level</a:t>
            </a:r>
          </a:p>
          <a:p>
            <a:pPr lvl="4"/>
            <a:r>
              <a:rPr lang="en-US" altLang="da-DK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6A156E2B-97B3-4685-8928-7089402BEB9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8" y="1340768"/>
            <a:ext cx="8856662" cy="2088232"/>
          </a:xfrm>
        </p:spPr>
        <p:txBody>
          <a:bodyPr/>
          <a:lstStyle/>
          <a:p>
            <a:pPr eaLnBrk="1" hangingPunct="1"/>
            <a:r>
              <a:rPr lang="en-US" altLang="da-DK" dirty="0" err="1">
                <a:latin typeface="Calibri" pitchFamily="34" charset="0"/>
              </a:rPr>
              <a:t>Objektorienteret</a:t>
            </a:r>
            <a:br>
              <a:rPr lang="en-US" altLang="da-DK" dirty="0">
                <a:latin typeface="Calibri" pitchFamily="34" charset="0"/>
              </a:rPr>
            </a:br>
            <a:r>
              <a:rPr lang="en-US" altLang="da-DK" dirty="0" err="1">
                <a:latin typeface="Calibri" pitchFamily="34" charset="0"/>
              </a:rPr>
              <a:t>Programmering</a:t>
            </a:r>
            <a:br>
              <a:rPr lang="en-US" altLang="da-DK" dirty="0">
                <a:latin typeface="Calibri" pitchFamily="34" charset="0"/>
              </a:rPr>
            </a:br>
            <a:r>
              <a:rPr lang="en-US" altLang="da-DK" dirty="0" err="1">
                <a:latin typeface="Calibri" pitchFamily="34" charset="0"/>
              </a:rPr>
              <a:t>i</a:t>
            </a:r>
            <a:r>
              <a:rPr lang="en-US" altLang="da-DK" dirty="0">
                <a:latin typeface="Calibri" pitchFamily="34" charset="0"/>
              </a:rPr>
              <a:t> Java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da-DK" altLang="da-DK" dirty="0">
                <a:latin typeface="Calibri" pitchFamily="34" charset="0"/>
              </a:rPr>
              <a:t>1. semester RobotTeknologi diplom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Udviklingsmiljø - IDE</a:t>
            </a:r>
          </a:p>
        </p:txBody>
      </p:sp>
      <p:sp>
        <p:nvSpPr>
          <p:cNvPr id="12291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a-DK" altLang="da-DK" dirty="0"/>
          </a:p>
          <a:p>
            <a:pPr marL="0" indent="0" algn="ctr">
              <a:buFontTx/>
              <a:buNone/>
            </a:pPr>
            <a:endParaRPr lang="da-DK" altLang="da-DK" dirty="0"/>
          </a:p>
          <a:p>
            <a:pPr marL="0" indent="0" algn="ctr">
              <a:buFontTx/>
              <a:buNone/>
            </a:pPr>
            <a:r>
              <a:rPr lang="da-DK" altLang="da-DK" dirty="0" err="1">
                <a:latin typeface="Arial" panose="020B0604020202020204" pitchFamily="34" charset="0"/>
                <a:cs typeface="Arial" panose="020B0604020202020204" pitchFamily="34" charset="0"/>
              </a:rPr>
              <a:t>BlueJ</a:t>
            </a:r>
            <a:endParaRPr lang="da-DK" altLang="da-D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Tx/>
              <a:buNone/>
            </a:pPr>
            <a:r>
              <a:rPr lang="da-DK" altLang="da-DK" dirty="0" err="1">
                <a:latin typeface="Arial" panose="020B0604020202020204" pitchFamily="34" charset="0"/>
                <a:cs typeface="Arial" panose="020B0604020202020204" pitchFamily="34" charset="0"/>
              </a:rPr>
              <a:t>NetBeans</a:t>
            </a:r>
            <a:endParaRPr lang="da-DK" alt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Undervisningsmaterialer</a:t>
            </a:r>
          </a:p>
        </p:txBody>
      </p:sp>
      <p:sp>
        <p:nvSpPr>
          <p:cNvPr id="13315" name="Pladsholder til indhold 2"/>
          <p:cNvSpPr>
            <a:spLocks noGrp="1"/>
          </p:cNvSpPr>
          <p:nvPr>
            <p:ph idx="1"/>
          </p:nvPr>
        </p:nvSpPr>
        <p:spPr>
          <a:xfrm>
            <a:off x="323850" y="1981200"/>
            <a:ext cx="8496300" cy="4114800"/>
          </a:xfrm>
        </p:spPr>
        <p:txBody>
          <a:bodyPr/>
          <a:lstStyle/>
          <a:p>
            <a:pPr marL="457200" lvl="1" indent="0" algn="ctr">
              <a:buNone/>
            </a:pPr>
            <a:r>
              <a:rPr lang="da-DK" altLang="da-DK" sz="3600" dirty="0">
                <a:latin typeface="Arial" panose="020B0604020202020204" pitchFamily="34" charset="0"/>
                <a:cs typeface="Arial" panose="020B0604020202020204" pitchFamily="34" charset="0"/>
              </a:rPr>
              <a:t>Barnes &amp; </a:t>
            </a:r>
            <a:r>
              <a:rPr lang="da-DK" altLang="da-DK" sz="3600" dirty="0" err="1">
                <a:latin typeface="Arial" panose="020B0604020202020204" pitchFamily="34" charset="0"/>
                <a:cs typeface="Arial" panose="020B0604020202020204" pitchFamily="34" charset="0"/>
              </a:rPr>
              <a:t>Kölling</a:t>
            </a:r>
            <a:endParaRPr lang="da-DK" altLang="da-DK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ctr">
              <a:buNone/>
            </a:pPr>
            <a:r>
              <a:rPr lang="da-DK" altLang="da-DK" sz="3600" i="1" dirty="0">
                <a:latin typeface="Arial" panose="020B0604020202020204" pitchFamily="34" charset="0"/>
                <a:cs typeface="Arial" panose="020B0604020202020204" pitchFamily="34" charset="0"/>
              </a:rPr>
              <a:t>Objects First with Java</a:t>
            </a:r>
          </a:p>
          <a:p>
            <a:pPr marL="457200" lvl="1" indent="0" algn="ctr">
              <a:buNone/>
            </a:pPr>
            <a:r>
              <a:rPr lang="da-DK" altLang="da-DK" sz="3600" dirty="0">
                <a:latin typeface="Arial" panose="020B0604020202020204" pitchFamily="34" charset="0"/>
                <a:cs typeface="Arial" panose="020B0604020202020204" pitchFamily="34" charset="0"/>
              </a:rPr>
              <a:t>6th edition, 2017</a:t>
            </a:r>
          </a:p>
          <a:p>
            <a:pPr marL="457200" lvl="1" indent="0" algn="ctr">
              <a:buNone/>
            </a:pPr>
            <a:r>
              <a:rPr lang="da-DK" altLang="da-DK" sz="3600" dirty="0">
                <a:latin typeface="Arial" panose="020B0604020202020204" pitchFamily="34" charset="0"/>
                <a:cs typeface="Arial" panose="020B0604020202020204" pitchFamily="34" charset="0"/>
              </a:rPr>
              <a:t>Pearson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C096913-1FF4-4F53-BDB8-355D2E53E3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Hvad skal der til?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1EFDD3B-B38D-4301-9AE5-5C1D28C3BA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342188" cy="4114800"/>
          </a:xfrm>
        </p:spPr>
        <p:txBody>
          <a:bodyPr/>
          <a:lstStyle/>
          <a:p>
            <a:pPr eaLnBrk="1" hangingPunct="1"/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Man kan ikke lære at programmere ved at læse en bog.</a:t>
            </a:r>
          </a:p>
          <a:p>
            <a:pPr eaLnBrk="1" hangingPunct="1"/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Programmering er et håndværk,</a:t>
            </a:r>
          </a:p>
          <a:p>
            <a:pPr eaLnBrk="1" hangingPunct="1"/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Som kræver masser af øvelse</a:t>
            </a:r>
          </a:p>
          <a:p>
            <a:pPr eaLnBrk="1" hangingPunct="1"/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Og konstant vedligeholdelse</a:t>
            </a:r>
          </a:p>
          <a:p>
            <a:pPr eaLnBrk="1" hangingPunct="1"/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Det er ikke særlig svært, når først man har lært de grundlæggende ting,</a:t>
            </a:r>
          </a:p>
          <a:p>
            <a:pPr eaLnBrk="1" hangingPunct="1"/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Og programmerne ikke er for store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00B53CB-C458-4934-926F-0C9F9F5C10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Hvad skal der til? (fortsat)</a:t>
            </a:r>
            <a:endParaRPr lang="en-US" alt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E0A4166-F72E-45CB-989E-842D2449FF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altLang="da-DK" sz="3000" dirty="0">
                <a:latin typeface="Arial" panose="020B0604020202020204" pitchFamily="34" charset="0"/>
                <a:cs typeface="Arial" panose="020B0604020202020204" pitchFamily="34" charset="0"/>
              </a:rPr>
              <a:t>Øvelse, øvelse, øvelse….</a:t>
            </a:r>
          </a:p>
          <a:p>
            <a:pPr eaLnBrk="1" hangingPunct="1"/>
            <a:r>
              <a:rPr lang="da-DK" altLang="da-DK" sz="3000" dirty="0">
                <a:latin typeface="Arial" panose="020B0604020202020204" pitchFamily="34" charset="0"/>
                <a:cs typeface="Arial" panose="020B0604020202020204" pitchFamily="34" charset="0"/>
              </a:rPr>
              <a:t>Mange timers slid med at finde trivielle fejl.</a:t>
            </a:r>
          </a:p>
          <a:p>
            <a:pPr eaLnBrk="1" hangingPunct="1"/>
            <a:r>
              <a:rPr lang="da-DK" altLang="da-DK" sz="3000" dirty="0">
                <a:latin typeface="Arial" panose="020B0604020202020204" pitchFamily="34" charset="0"/>
                <a:cs typeface="Arial" panose="020B0604020202020204" pitchFamily="34" charset="0"/>
              </a:rPr>
              <a:t>Bevidstheden om, at det aldrig bliver nemt.</a:t>
            </a:r>
          </a:p>
          <a:p>
            <a:pPr eaLnBrk="1" hangingPunct="1"/>
            <a:r>
              <a:rPr lang="da-DK" altLang="da-DK" sz="3000" dirty="0">
                <a:latin typeface="Arial" panose="020B0604020202020204" pitchFamily="34" charset="0"/>
                <a:cs typeface="Arial" panose="020B0604020202020204" pitchFamily="34" charset="0"/>
              </a:rPr>
              <a:t>”Programmør på en weekend” er nonsens.</a:t>
            </a:r>
          </a:p>
          <a:p>
            <a:pPr eaLnBrk="1" hangingPunct="1"/>
            <a:r>
              <a:rPr lang="da-DK" altLang="da-DK" sz="3000" dirty="0">
                <a:latin typeface="Arial" panose="020B0604020202020204" pitchFamily="34" charset="0"/>
                <a:cs typeface="Arial" panose="020B0604020202020204" pitchFamily="34" charset="0"/>
              </a:rPr>
              <a:t>Det tager ikke under to år at blive en professionel programmør.</a:t>
            </a:r>
          </a:p>
          <a:p>
            <a:pPr eaLnBrk="1" hangingPunct="1"/>
            <a:r>
              <a:rPr lang="da-DK" altLang="da-DK" sz="3000" dirty="0">
                <a:latin typeface="Arial" panose="020B0604020202020204" pitchFamily="34" charset="0"/>
                <a:cs typeface="Arial" panose="020B0604020202020204" pitchFamily="34" charset="0"/>
              </a:rPr>
              <a:t>Iboende og tilfældig kompleksitet</a:t>
            </a:r>
            <a:endParaRPr lang="en-US" altLang="da-DK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da-DK" sz="2800" dirty="0">
                <a:latin typeface="Arial" panose="020B0604020202020204" pitchFamily="34" charset="0"/>
                <a:cs typeface="Arial" panose="020B0604020202020204" pitchFamily="34" charset="0"/>
              </a:rPr>
              <a:t>er et meget stort programmeringssprog med et enormt klassebibliotek, som intet levende menneske har detaljeret overblik over.</a:t>
            </a:r>
          </a:p>
          <a:p>
            <a:pPr marL="0" indent="0">
              <a:buFontTx/>
              <a:buNone/>
              <a:defRPr/>
            </a:pPr>
            <a:r>
              <a:rPr lang="da-DK" sz="2800" dirty="0">
                <a:latin typeface="Arial" panose="020B0604020202020204" pitchFamily="34" charset="0"/>
                <a:cs typeface="Arial" panose="020B0604020202020204" pitchFamily="34" charset="0"/>
              </a:rPr>
              <a:t>Ergo, I må ikke forvente, at jeg kan hjælpe jer med det hele </a:t>
            </a:r>
            <a:r>
              <a:rPr lang="da-DK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</a:p>
          <a:p>
            <a:pPr marL="0" indent="0">
              <a:buFontTx/>
              <a:buNone/>
              <a:defRPr/>
            </a:pPr>
            <a:r>
              <a:rPr lang="da-DK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Til gengæld er det velegnet som sprog for nybegyndere, i modsætning til fx C++.</a:t>
            </a:r>
            <a:endParaRPr lang="da-DK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4AD141-E5C9-4F09-BC4B-C2A4DEB1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Underviserens opgave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CEEE371-4306-4B61-9372-C9264A95E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er at sørge for, at hovedfeltet ikke falder for tidsgrænsen. Det er </a:t>
            </a:r>
            <a:r>
              <a:rPr lang="da-DK" i="1" dirty="0">
                <a:latin typeface="Calibri" panose="020F0502020204030204" pitchFamily="34" charset="0"/>
                <a:cs typeface="Calibri" panose="020F0502020204030204" pitchFamily="34" charset="0"/>
              </a:rPr>
              <a:t>ikke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 at køre om kap med udbryderne hen over det næste bjerg.</a:t>
            </a: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Hiv fat i trøjen på ham, hvis I synes, det går for stærkt.</a:t>
            </a:r>
          </a:p>
        </p:txBody>
      </p:sp>
    </p:spTree>
    <p:extLst>
      <p:ext uri="{BB962C8B-B14F-4D97-AF65-F5344CB8AC3E}">
        <p14:creationId xmlns:p14="http://schemas.microsoft.com/office/powerpoint/2010/main" val="2684184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>
          <a:xfrm>
            <a:off x="685800" y="579120"/>
            <a:ext cx="7772400" cy="1143000"/>
          </a:xfrm>
        </p:spPr>
        <p:txBody>
          <a:bodyPr/>
          <a:lstStyle/>
          <a:p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Hvad er et program?</a:t>
            </a:r>
          </a:p>
        </p:txBody>
      </p:sp>
      <p:sp>
        <p:nvSpPr>
          <p:cNvPr id="1536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a-DK" altLang="da-DK" dirty="0"/>
          </a:p>
          <a:p>
            <a:pPr marL="0" indent="0">
              <a:buFontTx/>
              <a:buNone/>
            </a:pPr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da-DK" altLang="da-DK" b="1" dirty="0">
                <a:latin typeface="Arial" panose="020B0604020202020204" pitchFamily="34" charset="0"/>
                <a:cs typeface="Arial" panose="020B0604020202020204" pitchFamily="34" charset="0"/>
              </a:rPr>
              <a:t>computerprogram</a:t>
            </a:r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, eller blot </a:t>
            </a:r>
            <a:r>
              <a:rPr lang="da-DK" altLang="da-DK" b="1" dirty="0"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, er en samling instruktioner, som sætter </a:t>
            </a:r>
            <a:r>
              <a:rPr lang="da-DK" altLang="da-DK" b="1" dirty="0">
                <a:latin typeface="Arial" panose="020B0604020202020204" pitchFamily="34" charset="0"/>
                <a:cs typeface="Arial" panose="020B0604020202020204" pitchFamily="34" charset="0"/>
              </a:rPr>
              <a:t>computeren</a:t>
            </a:r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 i stand til at løse en bestemt opgave. Software er en generel betegnelse for samlinger af </a:t>
            </a:r>
            <a:r>
              <a:rPr lang="da-DK" altLang="da-DK" b="1" dirty="0">
                <a:latin typeface="Arial" panose="020B0604020202020204" pitchFamily="34" charset="0"/>
                <a:cs typeface="Arial" panose="020B0604020202020204" pitchFamily="34" charset="0"/>
              </a:rPr>
              <a:t>programmer</a:t>
            </a:r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Typer af systemer</a:t>
            </a:r>
          </a:p>
        </p:txBody>
      </p:sp>
      <p:sp>
        <p:nvSpPr>
          <p:cNvPr id="4099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altLang="da-DK" sz="2600" i="1" dirty="0">
                <a:latin typeface="Arial" panose="020B0604020202020204" pitchFamily="34" charset="0"/>
                <a:cs typeface="Arial" panose="020B0604020202020204" pitchFamily="34" charset="0"/>
              </a:rPr>
              <a:t>Informationssystemer</a:t>
            </a:r>
            <a:r>
              <a:rPr lang="da-DK" altLang="da-DK" sz="2600" dirty="0">
                <a:latin typeface="Arial" panose="020B0604020202020204" pitchFamily="34" charset="0"/>
                <a:cs typeface="Arial" panose="020B0604020202020204" pitchFamily="34" charset="0"/>
              </a:rPr>
              <a:t> (IS) er forholdsvis store applikationer som håndterer store datamængder og interagerer med (mange) andre systemer.</a:t>
            </a:r>
          </a:p>
          <a:p>
            <a:pPr eaLnBrk="1" hangingPunct="1"/>
            <a:r>
              <a:rPr lang="da-DK" altLang="da-DK" sz="2600" dirty="0">
                <a:latin typeface="Arial" panose="020B0604020202020204" pitchFamily="34" charset="0"/>
                <a:cs typeface="Arial" panose="020B0604020202020204" pitchFamily="34" charset="0"/>
              </a:rPr>
              <a:t>Udvikling af </a:t>
            </a:r>
            <a:r>
              <a:rPr lang="da-DK" altLang="da-DK" sz="2600" i="1" dirty="0">
                <a:latin typeface="Arial" panose="020B0604020202020204" pitchFamily="34" charset="0"/>
                <a:cs typeface="Arial" panose="020B0604020202020204" pitchFamily="34" charset="0"/>
              </a:rPr>
              <a:t>indlejrede systemer </a:t>
            </a:r>
            <a:r>
              <a:rPr lang="da-DK" altLang="da-DK" sz="2600" dirty="0">
                <a:latin typeface="Arial" panose="020B0604020202020204" pitchFamily="34" charset="0"/>
                <a:cs typeface="Arial" panose="020B0604020202020204" pitchFamily="34" charset="0"/>
              </a:rPr>
              <a:t>er som oftest en ganske anden historie, fordi de som regel er forholdsvis små og har en ‘vandtæt’ specifikation.</a:t>
            </a:r>
          </a:p>
          <a:p>
            <a:pPr eaLnBrk="1" hangingPunct="1"/>
            <a:r>
              <a:rPr lang="da-DK" altLang="da-DK" sz="2600" i="1" dirty="0">
                <a:latin typeface="Arial" panose="020B0604020202020204" pitchFamily="34" charset="0"/>
                <a:cs typeface="Arial" panose="020B0604020202020204" pitchFamily="34" charset="0"/>
              </a:rPr>
              <a:t>Kunstig</a:t>
            </a:r>
            <a:r>
              <a:rPr lang="da-DK" altLang="da-DK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altLang="da-DK" sz="2600" i="1" dirty="0">
                <a:latin typeface="Arial" panose="020B0604020202020204" pitchFamily="34" charset="0"/>
                <a:cs typeface="Arial" panose="020B0604020202020204" pitchFamily="34" charset="0"/>
              </a:rPr>
              <a:t>intelligens</a:t>
            </a:r>
            <a:r>
              <a:rPr lang="da-DK" altLang="da-DK" sz="2600" dirty="0">
                <a:latin typeface="Arial" panose="020B0604020202020204" pitchFamily="34" charset="0"/>
                <a:cs typeface="Arial" panose="020B0604020202020204" pitchFamily="34" charset="0"/>
              </a:rPr>
              <a:t> og/eller </a:t>
            </a:r>
            <a:r>
              <a:rPr lang="da-DK" altLang="da-DK" sz="2600" i="1" dirty="0">
                <a:latin typeface="Arial" panose="020B0604020202020204" pitchFamily="34" charset="0"/>
                <a:cs typeface="Arial" panose="020B0604020202020204" pitchFamily="34" charset="0"/>
              </a:rPr>
              <a:t>maskinlæring</a:t>
            </a:r>
            <a:r>
              <a:rPr lang="da-DK" altLang="da-DK" sz="2600" dirty="0">
                <a:latin typeface="Arial" panose="020B0604020202020204" pitchFamily="34" charset="0"/>
                <a:cs typeface="Arial" panose="020B0604020202020204" pitchFamily="34" charset="0"/>
              </a:rPr>
              <a:t> er så en helt tredje historie, som kort fortalt går ud på at løse særdeles vanskelige problemer.</a:t>
            </a:r>
          </a:p>
          <a:p>
            <a:pPr eaLnBrk="1" hangingPunct="1"/>
            <a:endParaRPr lang="da-DK" altLang="da-DK" sz="2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dirty="0">
                <a:latin typeface="Calibri" pitchFamily="34" charset="0"/>
              </a:rPr>
              <a:t>Om programmer…</a:t>
            </a:r>
            <a:endParaRPr lang="en-US" altLang="da-DK" dirty="0">
              <a:latin typeface="Calibri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da-DK" dirty="0">
                <a:latin typeface="Calibri" pitchFamily="34" charset="0"/>
              </a:rPr>
              <a:t>“… et program </a:t>
            </a:r>
            <a:r>
              <a:rPr lang="en-US" altLang="da-DK" dirty="0" err="1">
                <a:latin typeface="Calibri" pitchFamily="34" charset="0"/>
              </a:rPr>
              <a:t>er</a:t>
            </a:r>
            <a:r>
              <a:rPr lang="en-US" altLang="da-DK" dirty="0">
                <a:latin typeface="Calibri" pitchFamily="34" charset="0"/>
              </a:rPr>
              <a:t> kun </a:t>
            </a:r>
            <a:r>
              <a:rPr lang="en-US" altLang="da-DK" dirty="0" err="1">
                <a:latin typeface="Calibri" pitchFamily="34" charset="0"/>
              </a:rPr>
              <a:t>fejlfrit</a:t>
            </a:r>
            <a:r>
              <a:rPr lang="en-US" altLang="da-DK" dirty="0">
                <a:latin typeface="Calibri" pitchFamily="34" charset="0"/>
              </a:rPr>
              <a:t>, </a:t>
            </a:r>
            <a:r>
              <a:rPr lang="en-US" altLang="da-DK" dirty="0" err="1">
                <a:latin typeface="Calibri" pitchFamily="34" charset="0"/>
              </a:rPr>
              <a:t>indtil</a:t>
            </a:r>
            <a:r>
              <a:rPr lang="en-US" altLang="da-DK" dirty="0">
                <a:latin typeface="Calibri" pitchFamily="34" charset="0"/>
              </a:rPr>
              <a:t> man finder den </a:t>
            </a:r>
            <a:r>
              <a:rPr lang="en-US" altLang="da-DK" dirty="0" err="1">
                <a:latin typeface="Calibri" pitchFamily="34" charset="0"/>
              </a:rPr>
              <a:t>næste</a:t>
            </a:r>
            <a:r>
              <a:rPr lang="en-US" altLang="da-DK" dirty="0">
                <a:latin typeface="Calibri" pitchFamily="34" charset="0"/>
              </a:rPr>
              <a:t> </a:t>
            </a:r>
            <a:r>
              <a:rPr lang="en-US" altLang="da-DK" dirty="0" err="1">
                <a:latin typeface="Calibri" pitchFamily="34" charset="0"/>
              </a:rPr>
              <a:t>fejl</a:t>
            </a:r>
            <a:r>
              <a:rPr lang="en-US" altLang="da-DK" dirty="0">
                <a:latin typeface="Calibri" pitchFamily="34" charset="0"/>
              </a:rPr>
              <a:t>.”</a:t>
            </a:r>
          </a:p>
          <a:p>
            <a:pPr eaLnBrk="1" hangingPunct="1">
              <a:buFontTx/>
              <a:buNone/>
            </a:pPr>
            <a:endParaRPr lang="en-US" altLang="da-DK" dirty="0">
              <a:latin typeface="Calibri" pitchFamily="34" charset="0"/>
            </a:endParaRPr>
          </a:p>
          <a:p>
            <a:pPr eaLnBrk="1" hangingPunct="1">
              <a:buFontTx/>
              <a:buNone/>
            </a:pPr>
            <a:r>
              <a:rPr lang="en-US" altLang="da-DK" dirty="0">
                <a:latin typeface="Calibri" pitchFamily="34" charset="0"/>
              </a:rPr>
              <a:t>“At </a:t>
            </a:r>
            <a:r>
              <a:rPr lang="en-US" altLang="da-DK" dirty="0" err="1">
                <a:latin typeface="Calibri" pitchFamily="34" charset="0"/>
              </a:rPr>
              <a:t>skrive</a:t>
            </a:r>
            <a:r>
              <a:rPr lang="en-US" altLang="da-DK" dirty="0">
                <a:latin typeface="Calibri" pitchFamily="34" charset="0"/>
              </a:rPr>
              <a:t> et program </a:t>
            </a:r>
            <a:r>
              <a:rPr lang="en-US" altLang="da-DK" dirty="0" err="1">
                <a:latin typeface="Calibri" pitchFamily="34" charset="0"/>
              </a:rPr>
              <a:t>har</a:t>
            </a:r>
            <a:r>
              <a:rPr lang="en-US" altLang="da-DK" dirty="0">
                <a:latin typeface="Calibri" pitchFamily="34" charset="0"/>
              </a:rPr>
              <a:t> mere </a:t>
            </a:r>
            <a:r>
              <a:rPr lang="en-US" altLang="da-DK" dirty="0" err="1">
                <a:latin typeface="Calibri" pitchFamily="34" charset="0"/>
              </a:rPr>
              <a:t>til</a:t>
            </a:r>
            <a:r>
              <a:rPr lang="en-US" altLang="da-DK" dirty="0">
                <a:latin typeface="Calibri" pitchFamily="34" charset="0"/>
              </a:rPr>
              <a:t> </a:t>
            </a:r>
            <a:r>
              <a:rPr lang="en-US" altLang="da-DK" dirty="0" err="1">
                <a:latin typeface="Calibri" pitchFamily="34" charset="0"/>
              </a:rPr>
              <a:t>fælles</a:t>
            </a:r>
            <a:r>
              <a:rPr lang="en-US" altLang="da-DK" dirty="0">
                <a:latin typeface="Calibri" pitchFamily="34" charset="0"/>
              </a:rPr>
              <a:t> med at </a:t>
            </a:r>
            <a:r>
              <a:rPr lang="en-US" altLang="da-DK" dirty="0" err="1">
                <a:latin typeface="Calibri" pitchFamily="34" charset="0"/>
              </a:rPr>
              <a:t>skrive</a:t>
            </a:r>
            <a:r>
              <a:rPr lang="en-US" altLang="da-DK" dirty="0">
                <a:latin typeface="Calibri" pitchFamily="34" charset="0"/>
              </a:rPr>
              <a:t> </a:t>
            </a:r>
            <a:r>
              <a:rPr lang="en-US" altLang="da-DK" dirty="0" err="1">
                <a:latin typeface="Calibri" pitchFamily="34" charset="0"/>
              </a:rPr>
              <a:t>en</a:t>
            </a:r>
            <a:r>
              <a:rPr lang="en-US" altLang="da-DK" dirty="0">
                <a:latin typeface="Calibri" pitchFamily="34" charset="0"/>
              </a:rPr>
              <a:t> bog end med at </a:t>
            </a:r>
            <a:r>
              <a:rPr lang="en-US" altLang="da-DK" dirty="0" err="1">
                <a:latin typeface="Calibri" pitchFamily="34" charset="0"/>
              </a:rPr>
              <a:t>konstruere</a:t>
            </a:r>
            <a:r>
              <a:rPr lang="en-US" altLang="da-DK" dirty="0">
                <a:latin typeface="Calibri" pitchFamily="34" charset="0"/>
              </a:rPr>
              <a:t> </a:t>
            </a:r>
            <a:r>
              <a:rPr lang="en-US" altLang="da-DK" dirty="0" err="1">
                <a:latin typeface="Calibri" pitchFamily="34" charset="0"/>
              </a:rPr>
              <a:t>en</a:t>
            </a:r>
            <a:r>
              <a:rPr lang="en-US" altLang="da-DK" dirty="0">
                <a:latin typeface="Calibri" pitchFamily="34" charset="0"/>
              </a:rPr>
              <a:t> </a:t>
            </a:r>
            <a:r>
              <a:rPr lang="en-US" altLang="da-DK" dirty="0" err="1">
                <a:latin typeface="Calibri" pitchFamily="34" charset="0"/>
              </a:rPr>
              <a:t>hvilken</a:t>
            </a:r>
            <a:r>
              <a:rPr lang="en-US" altLang="da-DK" dirty="0">
                <a:latin typeface="Calibri" pitchFamily="34" charset="0"/>
              </a:rPr>
              <a:t> </a:t>
            </a:r>
            <a:r>
              <a:rPr lang="en-US" altLang="da-DK" dirty="0" err="1">
                <a:latin typeface="Calibri" pitchFamily="34" charset="0"/>
              </a:rPr>
              <a:t>som</a:t>
            </a:r>
            <a:r>
              <a:rPr lang="en-US" altLang="da-DK" dirty="0">
                <a:latin typeface="Calibri" pitchFamily="34" charset="0"/>
              </a:rPr>
              <a:t> </a:t>
            </a:r>
            <a:r>
              <a:rPr lang="en-US" altLang="da-DK" dirty="0" err="1">
                <a:latin typeface="Calibri" pitchFamily="34" charset="0"/>
              </a:rPr>
              <a:t>helst</a:t>
            </a:r>
            <a:r>
              <a:rPr lang="en-US" altLang="da-DK" dirty="0">
                <a:latin typeface="Calibri" pitchFamily="34" charset="0"/>
              </a:rPr>
              <a:t> </a:t>
            </a:r>
            <a:r>
              <a:rPr lang="en-US" altLang="da-DK" dirty="0" err="1">
                <a:latin typeface="Calibri" pitchFamily="34" charset="0"/>
              </a:rPr>
              <a:t>fysisk</a:t>
            </a:r>
            <a:r>
              <a:rPr lang="en-US" altLang="da-DK" dirty="0">
                <a:latin typeface="Calibri" pitchFamily="34" charset="0"/>
              </a:rPr>
              <a:t> </a:t>
            </a:r>
            <a:r>
              <a:rPr lang="en-US" altLang="da-DK" dirty="0" err="1">
                <a:latin typeface="Calibri" pitchFamily="34" charset="0"/>
              </a:rPr>
              <a:t>genstand</a:t>
            </a:r>
            <a:r>
              <a:rPr lang="en-US" altLang="da-DK" dirty="0">
                <a:latin typeface="Calibri" pitchFamily="34" charset="0"/>
              </a:rPr>
              <a:t>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dirty="0">
                <a:latin typeface="Calibri" pitchFamily="34" charset="0"/>
              </a:rPr>
              <a:t>Om programmering</a:t>
            </a:r>
            <a:endParaRPr lang="en-US" altLang="da-DK" dirty="0">
              <a:latin typeface="Calibri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2028825"/>
            <a:ext cx="7958137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da-DK" altLang="da-DK" sz="2800" dirty="0">
                <a:latin typeface="Calibri" pitchFamily="34" charset="0"/>
              </a:rPr>
              <a:t>A få et lille program til at virke er meget nemt, og det kan bevises matematisk, at det er fejlfrit.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da-DK" altLang="da-DK" sz="2800" dirty="0">
                <a:latin typeface="Calibri" pitchFamily="34" charset="0"/>
              </a:rPr>
              <a:t>At skrive et stort program, som er fejlfrit, er umuligt, og det kan også bevises.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da-DK" altLang="da-DK" sz="2800" dirty="0">
                <a:latin typeface="Calibri" pitchFamily="34" charset="0"/>
              </a:rPr>
              <a:t>At få et stort program til at virke bare sådan nogenlunde er overordentlig vanskeligt (tæt på raketvidenskab).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da-DK" sz="2800" dirty="0">
                <a:latin typeface="Calibri" pitchFamily="34" charset="0"/>
              </a:rPr>
              <a:t>	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da-DK" sz="2800" dirty="0">
                <a:latin typeface="Calibri" pitchFamily="34" charset="0"/>
              </a:rPr>
              <a:t>	Mange </a:t>
            </a:r>
            <a:r>
              <a:rPr lang="en-US" altLang="da-DK" sz="2800" dirty="0" err="1">
                <a:latin typeface="Calibri" pitchFamily="34" charset="0"/>
              </a:rPr>
              <a:t>mennesker</a:t>
            </a:r>
            <a:r>
              <a:rPr lang="en-US" altLang="da-DK" sz="2800" dirty="0">
                <a:latin typeface="Calibri" pitchFamily="34" charset="0"/>
              </a:rPr>
              <a:t>, </a:t>
            </a:r>
            <a:r>
              <a:rPr lang="en-US" altLang="da-DK" sz="2800" dirty="0" err="1">
                <a:latin typeface="Calibri" pitchFamily="34" charset="0"/>
              </a:rPr>
              <a:t>som</a:t>
            </a:r>
            <a:r>
              <a:rPr lang="en-US" altLang="da-DK" sz="2800" dirty="0">
                <a:latin typeface="Calibri" pitchFamily="34" charset="0"/>
              </a:rPr>
              <a:t> </a:t>
            </a:r>
            <a:r>
              <a:rPr lang="en-US" altLang="da-DK" sz="2800" dirty="0" err="1">
                <a:latin typeface="Calibri" pitchFamily="34" charset="0"/>
              </a:rPr>
              <a:t>tror</a:t>
            </a:r>
            <a:r>
              <a:rPr lang="en-US" altLang="da-DK" sz="2800" dirty="0">
                <a:latin typeface="Calibri" pitchFamily="34" charset="0"/>
              </a:rPr>
              <a:t> de </a:t>
            </a:r>
            <a:r>
              <a:rPr lang="en-US" altLang="da-DK" sz="2800" dirty="0" err="1">
                <a:latin typeface="Calibri" pitchFamily="34" charset="0"/>
              </a:rPr>
              <a:t>ved</a:t>
            </a:r>
            <a:r>
              <a:rPr lang="en-US" altLang="da-DK" sz="2800" dirty="0">
                <a:latin typeface="Calibri" pitchFamily="34" charset="0"/>
              </a:rPr>
              <a:t> </a:t>
            </a:r>
            <a:r>
              <a:rPr lang="en-US" altLang="da-DK" sz="2800" dirty="0" err="1">
                <a:latin typeface="Calibri" pitchFamily="34" charset="0"/>
              </a:rPr>
              <a:t>noget</a:t>
            </a:r>
            <a:r>
              <a:rPr lang="en-US" altLang="da-DK" sz="2800" dirty="0">
                <a:latin typeface="Calibri" pitchFamily="34" charset="0"/>
              </a:rPr>
              <a:t> om </a:t>
            </a:r>
            <a:r>
              <a:rPr lang="en-US" altLang="da-DK" sz="2800" dirty="0" err="1">
                <a:latin typeface="Calibri" pitchFamily="34" charset="0"/>
              </a:rPr>
              <a:t>programmering</a:t>
            </a:r>
            <a:r>
              <a:rPr lang="en-US" altLang="da-DK" sz="2800" dirty="0">
                <a:latin typeface="Calibri" pitchFamily="34" charset="0"/>
              </a:rPr>
              <a:t>, </a:t>
            </a:r>
            <a:r>
              <a:rPr lang="en-US" altLang="da-DK" sz="2800" dirty="0" err="1">
                <a:latin typeface="Calibri" pitchFamily="34" charset="0"/>
              </a:rPr>
              <a:t>er</a:t>
            </a:r>
            <a:r>
              <a:rPr lang="en-US" altLang="da-DK" sz="2800" dirty="0">
                <a:latin typeface="Calibri" pitchFamily="34" charset="0"/>
              </a:rPr>
              <a:t> kun </a:t>
            </a:r>
            <a:r>
              <a:rPr lang="en-US" altLang="da-DK" sz="2800" dirty="0" err="1">
                <a:latin typeface="Calibri" pitchFamily="34" charset="0"/>
              </a:rPr>
              <a:t>bekendt</a:t>
            </a:r>
            <a:r>
              <a:rPr lang="en-US" altLang="da-DK" sz="2800" dirty="0">
                <a:latin typeface="Calibri" pitchFamily="34" charset="0"/>
              </a:rPr>
              <a:t> med </a:t>
            </a:r>
            <a:r>
              <a:rPr lang="en-US" altLang="da-DK" sz="2800" dirty="0" err="1">
                <a:latin typeface="Calibri" pitchFamily="34" charset="0"/>
              </a:rPr>
              <a:t>punkt</a:t>
            </a:r>
            <a:r>
              <a:rPr lang="en-US" altLang="da-DK" sz="2800" dirty="0">
                <a:latin typeface="Calibri" pitchFamily="34" charset="0"/>
              </a:rPr>
              <a:t>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>
          <a:xfrm>
            <a:off x="685800" y="404813"/>
            <a:ext cx="7772400" cy="720725"/>
          </a:xfrm>
        </p:spPr>
        <p:txBody>
          <a:bodyPr/>
          <a:lstStyle/>
          <a:p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Ole Dolriis - CV</a:t>
            </a:r>
          </a:p>
        </p:txBody>
      </p:sp>
      <p:sp>
        <p:nvSpPr>
          <p:cNvPr id="3075" name="Pladsholder til indhold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pPr marL="800100" lvl="2" indent="0">
              <a:buFontTx/>
              <a:buNone/>
            </a:pPr>
            <a:r>
              <a:rPr lang="da-DK" altLang="da-DK" sz="1600" dirty="0">
                <a:latin typeface="Arial" panose="020B0604020202020204" pitchFamily="34" charset="0"/>
                <a:cs typeface="Arial" panose="020B0604020202020204" pitchFamily="34" charset="0"/>
              </a:rPr>
              <a:t>1953</a:t>
            </a:r>
            <a:r>
              <a:rPr lang="da-DK" altLang="da-DK" sz="16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da-DK" altLang="da-DK" sz="1600" dirty="0">
                <a:latin typeface="Arial" panose="020B0604020202020204" pitchFamily="34" charset="0"/>
                <a:cs typeface="Arial" panose="020B0604020202020204" pitchFamily="34" charset="0"/>
              </a:rPr>
              <a:t>Født i København</a:t>
            </a:r>
          </a:p>
          <a:p>
            <a:pPr marL="800100" lvl="2" indent="0">
              <a:buFontTx/>
              <a:buNone/>
            </a:pPr>
            <a:r>
              <a:rPr lang="da-DK" altLang="da-DK" sz="1600" dirty="0">
                <a:latin typeface="Arial" panose="020B0604020202020204" pitchFamily="34" charset="0"/>
                <a:cs typeface="Arial" panose="020B0604020202020204" pitchFamily="34" charset="0"/>
              </a:rPr>
              <a:t>1976-1977		Programmør Danfoss</a:t>
            </a:r>
          </a:p>
          <a:p>
            <a:pPr marL="800100" lvl="2" indent="0">
              <a:buFontTx/>
              <a:buNone/>
            </a:pPr>
            <a:r>
              <a:rPr lang="da-DK" altLang="da-DK" sz="1600" dirty="0">
                <a:latin typeface="Arial" panose="020B0604020202020204" pitchFamily="34" charset="0"/>
                <a:cs typeface="Arial" panose="020B0604020202020204" pitchFamily="34" charset="0"/>
              </a:rPr>
              <a:t>1977-1979		Programmør Regnecentralen</a:t>
            </a:r>
          </a:p>
          <a:p>
            <a:pPr marL="800100" lvl="2" indent="0">
              <a:buFontTx/>
              <a:buNone/>
            </a:pPr>
            <a:r>
              <a:rPr lang="da-DK" altLang="da-DK" sz="1600" dirty="0">
                <a:latin typeface="Arial" panose="020B0604020202020204" pitchFamily="34" charset="0"/>
                <a:cs typeface="Arial" panose="020B0604020202020204" pitchFamily="34" charset="0"/>
              </a:rPr>
              <a:t>1979-1983		Softwareudvikler og projektleder ELSAM (Ørsted) </a:t>
            </a:r>
          </a:p>
          <a:p>
            <a:pPr marL="800100" lvl="2" indent="0">
              <a:buFontTx/>
              <a:buNone/>
            </a:pPr>
            <a:r>
              <a:rPr lang="da-DK" altLang="da-DK" sz="1600" dirty="0">
                <a:latin typeface="Arial" panose="020B0604020202020204" pitchFamily="34" charset="0"/>
                <a:cs typeface="Arial" panose="020B0604020202020204" pitchFamily="34" charset="0"/>
              </a:rPr>
              <a:t>1983-1989		Softwareudvikler og projektleder Mærsk Data</a:t>
            </a:r>
          </a:p>
          <a:p>
            <a:pPr marL="800100" lvl="2" indent="0">
              <a:buFontTx/>
              <a:buNone/>
            </a:pPr>
            <a:r>
              <a:rPr lang="da-DK" altLang="da-DK" sz="1600" dirty="0">
                <a:latin typeface="Arial" panose="020B0604020202020204" pitchFamily="34" charset="0"/>
                <a:cs typeface="Arial" panose="020B0604020202020204" pitchFamily="34" charset="0"/>
              </a:rPr>
              <a:t>1989-1993		Projektchef Mærsk Data</a:t>
            </a:r>
          </a:p>
          <a:p>
            <a:pPr marL="800100" lvl="2" indent="0">
              <a:buFontTx/>
              <a:buNone/>
            </a:pPr>
            <a:r>
              <a:rPr lang="da-DK" altLang="da-DK" sz="1600" dirty="0">
                <a:latin typeface="Arial" panose="020B0604020202020204" pitchFamily="34" charset="0"/>
                <a:cs typeface="Arial" panose="020B0604020202020204" pitchFamily="34" charset="0"/>
              </a:rPr>
              <a:t>1993-2001		Underviser </a:t>
            </a:r>
            <a:r>
              <a:rPr lang="da-DK" altLang="da-DK" sz="1600" dirty="0" err="1">
                <a:latin typeface="Arial" panose="020B0604020202020204" pitchFamily="34" charset="0"/>
                <a:cs typeface="Arial" panose="020B0604020202020204" pitchFamily="34" charset="0"/>
              </a:rPr>
              <a:t>TietgenSkolen</a:t>
            </a:r>
            <a:r>
              <a:rPr lang="da-DK" altLang="da-DK" sz="1600" dirty="0">
                <a:latin typeface="Arial" panose="020B0604020202020204" pitchFamily="34" charset="0"/>
                <a:cs typeface="Arial" panose="020B0604020202020204" pitchFamily="34" charset="0"/>
              </a:rPr>
              <a:t> (Datamatikeruddannelsen)</a:t>
            </a:r>
          </a:p>
          <a:p>
            <a:pPr marL="800100" lvl="2" indent="0">
              <a:buFontTx/>
              <a:buNone/>
            </a:pPr>
            <a:r>
              <a:rPr lang="da-DK" altLang="da-DK" sz="1600" dirty="0">
                <a:latin typeface="Arial" panose="020B0604020202020204" pitchFamily="34" charset="0"/>
                <a:cs typeface="Arial" panose="020B0604020202020204" pitchFamily="34" charset="0"/>
              </a:rPr>
              <a:t>2001-2006		Lektor Ingeniørhøjskolen Odense Teknikum</a:t>
            </a:r>
          </a:p>
          <a:p>
            <a:pPr marL="800100" lvl="2" indent="0">
              <a:buFontTx/>
              <a:buNone/>
            </a:pPr>
            <a:r>
              <a:rPr lang="da-DK" altLang="da-DK" sz="1600" dirty="0">
                <a:latin typeface="Arial" panose="020B0604020202020204" pitchFamily="34" charset="0"/>
                <a:cs typeface="Arial" panose="020B0604020202020204" pitchFamily="34" charset="0"/>
              </a:rPr>
              <a:t>2006-		Lektor SDU</a:t>
            </a:r>
          </a:p>
          <a:p>
            <a:pPr marL="800100" lvl="2" indent="0">
              <a:buFontTx/>
              <a:buNone/>
            </a:pPr>
            <a:endParaRPr lang="da-DK" altLang="da-DK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2" indent="0">
              <a:buFontTx/>
              <a:buNone/>
            </a:pPr>
            <a:r>
              <a:rPr lang="da-DK" altLang="da-DK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Uddannelse</a:t>
            </a:r>
            <a:endParaRPr lang="da-DK" altLang="da-DK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2" indent="0">
              <a:buFontTx/>
              <a:buNone/>
            </a:pPr>
            <a:r>
              <a:rPr lang="en-GB" altLang="da-DK" sz="1600" dirty="0">
                <a:latin typeface="Arial" panose="020B0604020202020204" pitchFamily="34" charset="0"/>
                <a:cs typeface="Arial" panose="020B0604020202020204" pitchFamily="34" charset="0"/>
              </a:rPr>
              <a:t>High School Graduate	1972	Pennsylvania, USA</a:t>
            </a:r>
            <a:endParaRPr lang="da-DK" altLang="da-DK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2" indent="0">
              <a:buFontTx/>
              <a:buNone/>
            </a:pPr>
            <a:r>
              <a:rPr lang="da-DK" altLang="da-DK" sz="1600" dirty="0">
                <a:latin typeface="Arial" panose="020B0604020202020204" pitchFamily="34" charset="0"/>
                <a:cs typeface="Arial" panose="020B0604020202020204" pitchFamily="34" charset="0"/>
              </a:rPr>
              <a:t>HD (regnskab)		1986	Odense Universitet</a:t>
            </a:r>
          </a:p>
          <a:p>
            <a:pPr marL="800100" lvl="2" indent="0">
              <a:buFontTx/>
              <a:buNone/>
            </a:pPr>
            <a:r>
              <a:rPr lang="da-DK" altLang="da-DK" sz="1600" dirty="0">
                <a:latin typeface="Arial" panose="020B0604020202020204" pitchFamily="34" charset="0"/>
                <a:cs typeface="Arial" panose="020B0604020202020204" pitchFamily="34" charset="0"/>
              </a:rPr>
              <a:t>APM lederuddannelse	1991	Mærsk Data</a:t>
            </a:r>
          </a:p>
          <a:p>
            <a:pPr marL="800100" lvl="2" indent="0">
              <a:buFontTx/>
              <a:buNone/>
            </a:pPr>
            <a:r>
              <a:rPr lang="da-DK" altLang="da-DK" sz="1600" dirty="0">
                <a:latin typeface="Arial" panose="020B0604020202020204" pitchFamily="34" charset="0"/>
                <a:cs typeface="Arial" panose="020B0604020202020204" pitchFamily="34" charset="0"/>
              </a:rPr>
              <a:t>Bachelor i datalogi 		1998	Aalborg Universitet</a:t>
            </a:r>
          </a:p>
          <a:p>
            <a:pPr marL="800100" lvl="2" indent="0">
              <a:buFontTx/>
              <a:buNone/>
            </a:pPr>
            <a:r>
              <a:rPr lang="da-DK" altLang="da-DK" sz="1600" dirty="0">
                <a:latin typeface="Arial" panose="020B0604020202020204" pitchFamily="34" charset="0"/>
                <a:cs typeface="Arial" panose="020B0604020202020204" pitchFamily="34" charset="0"/>
              </a:rPr>
              <a:t>Cand. scient. i datalogi	2007	Aalborg Universitet</a:t>
            </a:r>
          </a:p>
          <a:p>
            <a:pPr marL="800100" lvl="2" indent="0">
              <a:buFontTx/>
              <a:buNone/>
            </a:pPr>
            <a:r>
              <a:rPr lang="da-DK" altLang="da-DK" sz="1600" dirty="0">
                <a:latin typeface="Arial" panose="020B0604020202020204" pitchFamily="34" charset="0"/>
                <a:cs typeface="Arial" panose="020B0604020202020204" pitchFamily="34" charset="0"/>
              </a:rPr>
              <a:t>Cand. mag. i historie		2016	Syddansk Universitet</a:t>
            </a:r>
          </a:p>
          <a:p>
            <a:pPr marL="0" indent="0">
              <a:buFontTx/>
              <a:buNone/>
            </a:pPr>
            <a:endParaRPr lang="da-DK" alt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dirty="0">
                <a:latin typeface="Calibri" pitchFamily="34" charset="0"/>
              </a:rPr>
              <a:t>Vidste du at…</a:t>
            </a:r>
            <a:endParaRPr lang="en-US" altLang="da-DK" dirty="0">
              <a:latin typeface="Calibri" pitchFamily="34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971800"/>
            <a:ext cx="7772400" cy="3124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da-DK" altLang="da-DK" dirty="0">
                <a:latin typeface="Calibri" pitchFamily="34" charset="0"/>
              </a:rPr>
              <a:t>	hvis </a:t>
            </a:r>
            <a:r>
              <a:rPr lang="da-DK" altLang="da-DK" i="1" dirty="0">
                <a:latin typeface="Calibri" pitchFamily="34" charset="0"/>
              </a:rPr>
              <a:t>Windows</a:t>
            </a:r>
            <a:r>
              <a:rPr lang="da-DK" altLang="da-DK" dirty="0">
                <a:latin typeface="Calibri" pitchFamily="34" charset="0"/>
              </a:rPr>
              <a:t> skulle have en lige så lav fejlfrekvens som rumfærgesoftware, så ville det koste $5 milliarder om året at vedligeholde og beskæftige 50.000 medarbejdere på fuld tid (2005).</a:t>
            </a:r>
            <a:endParaRPr lang="en-US" altLang="da-DK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Succesfuld programmerings forudsætninger</a:t>
            </a:r>
          </a:p>
        </p:txBody>
      </p:sp>
      <p:sp>
        <p:nvSpPr>
          <p:cNvPr id="29699" name="Pladsholder til indhold 2"/>
          <p:cNvSpPr>
            <a:spLocks noGrp="1"/>
          </p:cNvSpPr>
          <p:nvPr>
            <p:ph idx="1"/>
          </p:nvPr>
        </p:nvSpPr>
        <p:spPr>
          <a:xfrm>
            <a:off x="2555776" y="2132856"/>
            <a:ext cx="5410200" cy="3921125"/>
          </a:xfrm>
        </p:spPr>
        <p:txBody>
          <a:bodyPr/>
          <a:lstStyle/>
          <a:p>
            <a:r>
              <a:rPr lang="da-DK" altLang="da-DK" sz="4000" dirty="0">
                <a:latin typeface="Arial" panose="020B0604020202020204" pitchFamily="34" charset="0"/>
                <a:cs typeface="Arial" panose="020B0604020202020204" pitchFamily="34" charset="0"/>
              </a:rPr>
              <a:t>Omtanke</a:t>
            </a:r>
          </a:p>
          <a:p>
            <a:r>
              <a:rPr lang="da-DK" altLang="da-DK" sz="4000" dirty="0">
                <a:latin typeface="Arial" panose="020B0604020202020204" pitchFamily="34" charset="0"/>
                <a:cs typeface="Arial" panose="020B0604020202020204" pitchFamily="34" charset="0"/>
              </a:rPr>
              <a:t>Præcision</a:t>
            </a:r>
          </a:p>
          <a:p>
            <a:r>
              <a:rPr lang="da-DK" altLang="da-DK" sz="4000" dirty="0">
                <a:latin typeface="Arial" panose="020B0604020202020204" pitchFamily="34" charset="0"/>
                <a:cs typeface="Arial" panose="020B0604020202020204" pitchFamily="34" charset="0"/>
              </a:rPr>
              <a:t>Tålmodighed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Programmeringssprog</a:t>
            </a:r>
          </a:p>
        </p:txBody>
      </p:sp>
      <p:sp>
        <p:nvSpPr>
          <p:cNvPr id="3072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a-DK" altLang="da-D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Cobol		Fortran		PL1</a:t>
            </a:r>
          </a:p>
          <a:p>
            <a:pPr marL="0" indent="0">
              <a:buFontTx/>
              <a:buNone/>
            </a:pPr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Pascal		Python		LISP</a:t>
            </a:r>
          </a:p>
          <a:p>
            <a:pPr marL="0" indent="0">
              <a:buFontTx/>
              <a:buNone/>
            </a:pPr>
            <a:r>
              <a:rPr lang="da-DK" altLang="da-DK" dirty="0" err="1">
                <a:latin typeface="Arial" panose="020B0604020202020204" pitchFamily="34" charset="0"/>
                <a:cs typeface="Arial" panose="020B0604020202020204" pitchFamily="34" charset="0"/>
              </a:rPr>
              <a:t>Algol</a:t>
            </a:r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			C			C++</a:t>
            </a:r>
          </a:p>
          <a:p>
            <a:pPr marL="0" indent="0">
              <a:buFontTx/>
              <a:buNone/>
            </a:pPr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Assembler	Java			C#	</a:t>
            </a:r>
          </a:p>
          <a:p>
            <a:pPr marL="0" indent="0">
              <a:buFontTx/>
              <a:buNone/>
            </a:pPr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HTML		JavaScript	XML	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E417E-5624-4409-B134-39C65765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Niveauer</a:t>
            </a:r>
          </a:p>
        </p:txBody>
      </p:sp>
      <p:pic>
        <p:nvPicPr>
          <p:cNvPr id="5" name="Pladsholder til indhold 4" descr="Et billede, der indeholder tekst, skilt&#10;&#10;Automatisk genereret beskrivelse">
            <a:extLst>
              <a:ext uri="{FF2B5EF4-FFF2-40B4-BE49-F238E27FC236}">
                <a16:creationId xmlns:a16="http://schemas.microsoft.com/office/drawing/2014/main" id="{D9CE5E98-4DAD-4EA5-BFE4-771D6088F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007891"/>
            <a:ext cx="4320480" cy="3097510"/>
          </a:xfrm>
        </p:spPr>
      </p:pic>
    </p:spTree>
    <p:extLst>
      <p:ext uri="{BB962C8B-B14F-4D97-AF65-F5344CB8AC3E}">
        <p14:creationId xmlns:p14="http://schemas.microsoft.com/office/powerpoint/2010/main" val="2772118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BCB5F-CAC4-468F-8A17-11502DF9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High og low </a:t>
            </a:r>
            <a:r>
              <a:rPr lang="da-DK" dirty="0" err="1"/>
              <a:t>level</a:t>
            </a:r>
            <a:r>
              <a:rPr lang="da-DK" dirty="0"/>
              <a:t> programmer</a:t>
            </a:r>
          </a:p>
        </p:txBody>
      </p:sp>
      <p:pic>
        <p:nvPicPr>
          <p:cNvPr id="5" name="Pladsholder til indhold 4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07D483A0-2D69-4D4C-866F-4FFF2B9A9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663" y="1981200"/>
            <a:ext cx="5480673" cy="4114800"/>
          </a:xfrm>
        </p:spPr>
      </p:pic>
    </p:spTree>
    <p:extLst>
      <p:ext uri="{BB962C8B-B14F-4D97-AF65-F5344CB8AC3E}">
        <p14:creationId xmlns:p14="http://schemas.microsoft.com/office/powerpoint/2010/main" val="645494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Hvad kan vi?</a:t>
            </a:r>
          </a:p>
        </p:txBody>
      </p:sp>
      <p:sp>
        <p:nvSpPr>
          <p:cNvPr id="31747" name="Pladsholder til indhold 2"/>
          <p:cNvSpPr>
            <a:spLocks noGrp="1"/>
          </p:cNvSpPr>
          <p:nvPr>
            <p:ph idx="1"/>
          </p:nvPr>
        </p:nvSpPr>
        <p:spPr>
          <a:xfrm>
            <a:off x="2771775" y="1916113"/>
            <a:ext cx="3600450" cy="4210050"/>
          </a:xfrm>
        </p:spPr>
        <p:txBody>
          <a:bodyPr/>
          <a:lstStyle/>
          <a:p>
            <a:r>
              <a:rPr lang="da-DK" altLang="da-DK" sz="4000" dirty="0">
                <a:latin typeface="Arial" panose="020B0604020202020204" pitchFamily="34" charset="0"/>
                <a:cs typeface="Arial" panose="020B0604020202020204" pitchFamily="34" charset="0"/>
              </a:rPr>
              <a:t>Sekvens</a:t>
            </a:r>
          </a:p>
          <a:p>
            <a:r>
              <a:rPr lang="da-DK" altLang="da-DK" sz="4000" dirty="0">
                <a:latin typeface="Arial" panose="020B0604020202020204" pitchFamily="34" charset="0"/>
                <a:cs typeface="Arial" panose="020B0604020202020204" pitchFamily="34" charset="0"/>
              </a:rPr>
              <a:t>Selektion</a:t>
            </a:r>
          </a:p>
          <a:p>
            <a:r>
              <a:rPr lang="da-DK" altLang="da-DK" sz="4000" dirty="0">
                <a:latin typeface="Arial" panose="020B0604020202020204" pitchFamily="34" charset="0"/>
                <a:cs typeface="Arial" panose="020B0604020202020204" pitchFamily="34" charset="0"/>
              </a:rPr>
              <a:t>Iteration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2C7BE-7E7B-428D-858C-02545FFF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Tilgangen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68047FC-82AE-4075-900D-2C0A42B77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Vi går i gang med at skrive de første programmer allerede nu.</a:t>
            </a:r>
          </a:p>
          <a:p>
            <a:pPr marL="0" indent="0">
              <a:buNone/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Derfor vil der være en hel del ting, som I måske ikke forstår fra start af; men det kommer I til ”as </a:t>
            </a:r>
            <a:r>
              <a:rPr lang="da-DK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go”.</a:t>
            </a:r>
          </a:p>
          <a:p>
            <a:pPr marL="0" indent="0">
              <a:buNone/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Det er min erfaring, at det er den mest effektive pædagogiske metode.</a:t>
            </a:r>
          </a:p>
          <a:p>
            <a:pPr marL="0" indent="0">
              <a:buNone/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Men jeg er naturligvis helt med på, at folk lærer forskelligt.</a:t>
            </a:r>
          </a:p>
        </p:txBody>
      </p:sp>
    </p:spTree>
    <p:extLst>
      <p:ext uri="{BB962C8B-B14F-4D97-AF65-F5344CB8AC3E}">
        <p14:creationId xmlns:p14="http://schemas.microsoft.com/office/powerpoint/2010/main" val="4246764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/>
              <a:t>Det første program</a:t>
            </a:r>
          </a:p>
        </p:txBody>
      </p:sp>
      <p:sp>
        <p:nvSpPr>
          <p:cNvPr id="32771" name="Pladsholder til indhold 2"/>
          <p:cNvSpPr>
            <a:spLocks noGrp="1"/>
          </p:cNvSpPr>
          <p:nvPr>
            <p:ph idx="1"/>
          </p:nvPr>
        </p:nvSpPr>
        <p:spPr>
          <a:xfrm>
            <a:off x="685800" y="2060848"/>
            <a:ext cx="7772400" cy="403515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da-DK" altLang="da-DK" sz="2000" dirty="0">
                <a:latin typeface="Courier New" pitchFamily="49" charset="0"/>
                <a:cs typeface="Courier New" pitchFamily="49" charset="0"/>
              </a:rPr>
              <a:t>public class Main</a:t>
            </a:r>
          </a:p>
          <a:p>
            <a:pPr marL="0" indent="0">
              <a:buFontTx/>
              <a:buNone/>
            </a:pPr>
            <a:r>
              <a:rPr lang="da-DK" altLang="da-DK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da-DK" altLang="da-DK" sz="2000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da-DK" altLang="da-DK" sz="20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da-DK" altLang="da-DK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altLang="da-DK" sz="20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da-DK" altLang="da-DK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altLang="da-DK" sz="20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da-DK" altLang="da-DK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a-DK" altLang="da-DK" sz="20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da-DK" altLang="da-DK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altLang="da-DK" sz="20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da-DK" altLang="da-DK" sz="2000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marL="0" indent="0">
              <a:buFontTx/>
              <a:buNone/>
            </a:pPr>
            <a:r>
              <a:rPr lang="da-DK" altLang="da-DK" sz="2000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0" indent="0">
              <a:buFontTx/>
              <a:buNone/>
            </a:pPr>
            <a:r>
              <a:rPr lang="da-DK" altLang="da-DK" sz="2000" dirty="0">
                <a:latin typeface="Courier New" pitchFamily="49" charset="0"/>
                <a:cs typeface="Courier New" pitchFamily="49" charset="0"/>
              </a:rPr>
              <a:t>	      </a:t>
            </a:r>
            <a:r>
              <a:rPr lang="da-DK" altLang="da-DK" sz="2000" dirty="0" err="1">
                <a:latin typeface="Courier New" pitchFamily="49" charset="0"/>
                <a:cs typeface="Courier New" pitchFamily="49" charset="0"/>
              </a:rPr>
              <a:t>System.out.printlin</a:t>
            </a:r>
            <a:r>
              <a:rPr lang="da-DK" altLang="da-DK" sz="2000" dirty="0">
                <a:latin typeface="Courier New" pitchFamily="49" charset="0"/>
                <a:cs typeface="Courier New" pitchFamily="49" charset="0"/>
              </a:rPr>
              <a:t>(”</a:t>
            </a:r>
            <a:r>
              <a:rPr lang="da-DK" altLang="da-DK" sz="2000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da-DK" altLang="da-DK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altLang="da-DK" sz="2000" dirty="0" err="1">
                <a:latin typeface="Courier New" pitchFamily="49" charset="0"/>
                <a:cs typeface="Courier New" pitchFamily="49" charset="0"/>
              </a:rPr>
              <a:t>world</a:t>
            </a:r>
            <a:r>
              <a:rPr lang="da-DK" altLang="da-DK" sz="2000" dirty="0">
                <a:latin typeface="Courier New" pitchFamily="49" charset="0"/>
                <a:cs typeface="Courier New" pitchFamily="49" charset="0"/>
              </a:rPr>
              <a:t>!”);</a:t>
            </a:r>
          </a:p>
          <a:p>
            <a:pPr marL="0" indent="0">
              <a:buFontTx/>
              <a:buNone/>
            </a:pPr>
            <a:r>
              <a:rPr lang="da-DK" altLang="da-DK" sz="20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FontTx/>
              <a:buNone/>
            </a:pPr>
            <a:r>
              <a:rPr lang="da-DK" altLang="da-DK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Tx/>
              <a:buNone/>
            </a:pPr>
            <a:endParaRPr lang="da-DK" altLang="da-DK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134672" cy="1143000"/>
          </a:xfrm>
        </p:spPr>
        <p:txBody>
          <a:bodyPr/>
          <a:lstStyle/>
          <a:p>
            <a:pPr eaLnBrk="1" hangingPunct="1"/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Hvorfor OO og hvad går det ud på?</a:t>
            </a:r>
            <a:endParaRPr lang="en-US" alt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OOP er det største fremskridt i programmeringens historie.</a:t>
            </a:r>
          </a:p>
          <a:p>
            <a:pPr eaLnBrk="1" hangingPunct="1"/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Et program består af interagerende objekter.</a:t>
            </a:r>
          </a:p>
          <a:p>
            <a:pPr eaLnBrk="1" hangingPunct="1"/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Objekterne er indkapslede og arbejdsdelingen er klar.</a:t>
            </a:r>
          </a:p>
          <a:p>
            <a:pPr eaLnBrk="1" hangingPunct="1"/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Small is </a:t>
            </a:r>
            <a:r>
              <a:rPr lang="da-DK" altLang="da-DK" dirty="0" err="1">
                <a:latin typeface="Arial" panose="020B0604020202020204" pitchFamily="34" charset="0"/>
                <a:cs typeface="Arial" panose="020B0604020202020204" pitchFamily="34" charset="0"/>
              </a:rPr>
              <a:t>beautiful</a:t>
            </a:r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/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Genbrugelige komponenter.</a:t>
            </a:r>
          </a:p>
          <a:p>
            <a:pPr eaLnBrk="1" hangingPunct="1"/>
            <a:endParaRPr lang="en-US" altLang="da-DK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14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Klassebegrebet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67544" y="1981200"/>
            <a:ext cx="8280920" cy="41148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da-DK" i="1" dirty="0">
                <a:latin typeface="Arial" panose="020B0604020202020204" pitchFamily="34" charset="0"/>
                <a:cs typeface="Arial" panose="020B0604020202020204" pitchFamily="34" charset="0"/>
              </a:rPr>
              <a:t>klasse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i Java (og andre objektorienterede sprog) kan beskrives som en skabelon for </a:t>
            </a:r>
            <a:r>
              <a:rPr lang="da-DK" i="1" dirty="0">
                <a:latin typeface="Arial" panose="020B0604020202020204" pitchFamily="34" charset="0"/>
                <a:cs typeface="Arial" panose="020B0604020202020204" pitchFamily="34" charset="0"/>
              </a:rPr>
              <a:t>objekter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. Objekter er karakteriseret ved at have:</a:t>
            </a:r>
          </a:p>
          <a:p>
            <a:pPr lvl="1">
              <a:defRPr/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Identitet</a:t>
            </a:r>
          </a:p>
          <a:p>
            <a:pPr lvl="1">
              <a:defRPr/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Tilstand</a:t>
            </a:r>
          </a:p>
          <a:p>
            <a:pPr lvl="1">
              <a:defRPr/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Adfærd</a:t>
            </a:r>
          </a:p>
          <a:p>
            <a:pPr marL="0" indent="0">
              <a:buNone/>
              <a:defRPr/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Objekter er forekomster eller instanser af klasser.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altLang="da-DK"/>
          </a:p>
        </p:txBody>
      </p:sp>
      <p:sp>
        <p:nvSpPr>
          <p:cNvPr id="4099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a-DK" altLang="da-DK" dirty="0"/>
          </a:p>
          <a:p>
            <a:pPr marL="0" indent="0">
              <a:buFontTx/>
              <a:buNone/>
            </a:pPr>
            <a:endParaRPr lang="da-DK" altLang="da-DK" dirty="0"/>
          </a:p>
          <a:p>
            <a:pPr marL="0" indent="0" algn="ctr">
              <a:buFontTx/>
              <a:buNone/>
            </a:pPr>
            <a:r>
              <a:rPr lang="da-DK" altLang="da-DK" sz="6600" dirty="0" err="1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da-DK" altLang="da-DK" sz="6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altLang="da-DK" sz="6600" dirty="0" err="1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endParaRPr lang="da-DK" altLang="da-DK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0650ABE-013A-48E3-8D30-CEEAE30C6B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a-DK" dirty="0">
                <a:latin typeface="Arial" panose="020B0604020202020204" pitchFamily="34" charset="0"/>
                <a:cs typeface="Arial" panose="020B0604020202020204" pitchFamily="34" charset="0"/>
              </a:rPr>
              <a:t>Om </a:t>
            </a:r>
            <a:r>
              <a:rPr lang="en-US" altLang="da-DK" dirty="0" err="1">
                <a:latin typeface="Arial" panose="020B0604020202020204" pitchFamily="34" charset="0"/>
                <a:cs typeface="Arial" panose="020B0604020202020204" pitchFamily="34" charset="0"/>
              </a:rPr>
              <a:t>BlueJ</a:t>
            </a:r>
            <a:endParaRPr lang="en-US" alt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EC12E8C-15A8-401D-AF19-CC8829A124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Pædagogisk værktøj</a:t>
            </a:r>
          </a:p>
          <a:p>
            <a:pPr eaLnBrk="1" hangingPunct="1"/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Programmørens første, men ikke sidste værktøj</a:t>
            </a:r>
          </a:p>
          <a:p>
            <a:pPr eaLnBrk="1" hangingPunct="1"/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Anvender UML</a:t>
            </a:r>
          </a:p>
          <a:p>
            <a:pPr eaLnBrk="1" hangingPunct="1">
              <a:buFontTx/>
              <a:buNone/>
            </a:pPr>
            <a:endParaRPr lang="en-US" altLang="da-D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eaLnBrk="1" hangingPunct="1">
              <a:buFontTx/>
              <a:buNone/>
            </a:pPr>
            <a:r>
              <a:rPr lang="en-US" altLang="da-DK" sz="1200" dirty="0" err="1">
                <a:latin typeface="Arial" panose="020B0604020202020204" pitchFamily="34" charset="0"/>
                <a:cs typeface="Arial" panose="020B0604020202020204" pitchFamily="34" charset="0"/>
              </a:rPr>
              <a:t>Og</a:t>
            </a:r>
            <a:r>
              <a:rPr lang="en-US" altLang="da-DK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da-DK" sz="1200" dirty="0" err="1">
                <a:latin typeface="Arial" panose="020B0604020202020204" pitchFamily="34" charset="0"/>
                <a:cs typeface="Arial" panose="020B0604020202020204" pitchFamily="34" charset="0"/>
              </a:rPr>
              <a:t>så</a:t>
            </a:r>
            <a:r>
              <a:rPr lang="en-US" altLang="da-DK" sz="1200" dirty="0">
                <a:latin typeface="Arial" panose="020B0604020202020204" pitchFamily="34" charset="0"/>
                <a:cs typeface="Arial" panose="020B0604020202020204" pitchFamily="34" charset="0"/>
              </a:rPr>
              <a:t> har </a:t>
            </a:r>
            <a:r>
              <a:rPr lang="en-US" altLang="da-DK" sz="1200" dirty="0" err="1">
                <a:latin typeface="Arial" panose="020B0604020202020204" pitchFamily="34" charset="0"/>
                <a:cs typeface="Arial" panose="020B0604020202020204" pitchFamily="34" charset="0"/>
              </a:rPr>
              <a:t>Kölling</a:t>
            </a:r>
            <a:r>
              <a:rPr lang="en-US" altLang="da-DK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da-DK" sz="1200" dirty="0" err="1">
                <a:latin typeface="Arial" panose="020B0604020202020204" pitchFamily="34" charset="0"/>
                <a:cs typeface="Arial" panose="020B0604020202020204" pitchFamily="34" charset="0"/>
              </a:rPr>
              <a:t>forresten</a:t>
            </a:r>
            <a:r>
              <a:rPr lang="en-US" altLang="da-DK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da-DK" sz="1200" dirty="0" err="1">
                <a:latin typeface="Arial" panose="020B0604020202020204" pitchFamily="34" charset="0"/>
                <a:cs typeface="Arial" panose="020B0604020202020204" pitchFamily="34" charset="0"/>
              </a:rPr>
              <a:t>arbejdet</a:t>
            </a:r>
            <a:r>
              <a:rPr lang="en-US" altLang="da-DK" sz="1200" dirty="0">
                <a:latin typeface="Arial" panose="020B0604020202020204" pitchFamily="34" charset="0"/>
                <a:cs typeface="Arial" panose="020B0604020202020204" pitchFamily="34" charset="0"/>
              </a:rPr>
              <a:t> på </a:t>
            </a:r>
            <a:r>
              <a:rPr lang="en-US" altLang="da-DK" sz="1200" dirty="0" err="1">
                <a:latin typeface="Arial" panose="020B0604020202020204" pitchFamily="34" charset="0"/>
                <a:cs typeface="Arial" panose="020B0604020202020204" pitchFamily="34" charset="0"/>
              </a:rPr>
              <a:t>Mærsk</a:t>
            </a:r>
            <a:r>
              <a:rPr lang="en-US" altLang="da-DK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da-DK" sz="1200" dirty="0" err="1">
                <a:latin typeface="Arial" panose="020B0604020202020204" pitchFamily="34" charset="0"/>
                <a:cs typeface="Arial" panose="020B0604020202020204" pitchFamily="34" charset="0"/>
              </a:rPr>
              <a:t>Instituttet</a:t>
            </a:r>
            <a:r>
              <a:rPr lang="en-US" altLang="da-DK" sz="1200" dirty="0">
                <a:latin typeface="Arial" panose="020B0604020202020204" pitchFamily="34" charset="0"/>
                <a:cs typeface="Arial" panose="020B0604020202020204" pitchFamily="34" charset="0"/>
              </a:rPr>
              <a:t> ….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0E0CEE0-A57A-434B-9051-219ACFFB8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609600"/>
            <a:ext cx="8884096" cy="1143000"/>
          </a:xfrm>
        </p:spPr>
        <p:txBody>
          <a:bodyPr/>
          <a:lstStyle/>
          <a:p>
            <a:pPr eaLnBrk="1" hangingPunct="1"/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UML (</a:t>
            </a:r>
            <a:r>
              <a:rPr lang="da-DK" altLang="da-DK" dirty="0" err="1">
                <a:latin typeface="Arial" panose="020B0604020202020204" pitchFamily="34" charset="0"/>
                <a:cs typeface="Arial" panose="020B0604020202020204" pitchFamily="34" charset="0"/>
              </a:rPr>
              <a:t>Unified</a:t>
            </a:r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altLang="da-DK" dirty="0" err="1"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 Language)</a:t>
            </a:r>
            <a:endParaRPr lang="en-US" alt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4B94C8C-12FC-4E8F-A197-31F3313FB5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Den første bredt anerkendte notation til beskrivelse af it-systemer</a:t>
            </a:r>
          </a:p>
          <a:p>
            <a:pPr eaLnBrk="1" hangingPunct="1"/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Anviser en lille halv snes diagramtyper</a:t>
            </a:r>
          </a:p>
          <a:p>
            <a:pPr eaLnBrk="1" hangingPunct="1"/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Klassediagrammet er det vigtigste (min påstand)</a:t>
            </a:r>
          </a:p>
          <a:p>
            <a:pPr eaLnBrk="1" hangingPunct="1"/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KD viser klasserne, deres indhold og deres relationer</a:t>
            </a:r>
          </a:p>
          <a:p>
            <a:pPr eaLnBrk="1" hangingPunct="1"/>
            <a:endParaRPr lang="en-US" altLang="da-DK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5B57CB-C115-4C4E-9036-16EC33A4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Og nu til tasterne </a:t>
            </a:r>
            <a:r>
              <a:rPr lang="da-DK" dirty="0">
                <a:sym typeface="Wingdings" panose="05000000000000000000" pitchFamily="2" charset="2"/>
              </a:rPr>
              <a:t> 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05619D4-A779-44D4-A764-39243CF75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a-DK" dirty="0"/>
          </a:p>
          <a:p>
            <a:pPr marL="0" indent="0" algn="ctr">
              <a:buNone/>
            </a:pPr>
            <a:endParaRPr lang="da-DK" dirty="0"/>
          </a:p>
          <a:p>
            <a:pPr marL="0" indent="0" algn="ctr">
              <a:buNone/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Objects First</a:t>
            </a:r>
          </a:p>
          <a:p>
            <a:pPr marL="0" indent="0" algn="ctr">
              <a:buNone/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Kapitel 1</a:t>
            </a:r>
          </a:p>
        </p:txBody>
      </p:sp>
    </p:spTree>
    <p:extLst>
      <p:ext uri="{BB962C8B-B14F-4D97-AF65-F5344CB8AC3E}">
        <p14:creationId xmlns:p14="http://schemas.microsoft.com/office/powerpoint/2010/main" val="385834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78CFE7E-564F-4DFD-B648-41C6902F6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Navngivning</a:t>
            </a:r>
            <a:endParaRPr lang="en-US" alt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D2AC96C-7EF2-4F0E-A750-20BFFE03C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Klasser begynder altid med stort bogstav</a:t>
            </a:r>
          </a:p>
          <a:p>
            <a:pPr marL="0" indent="0" eaLnBrk="1" hangingPunct="1">
              <a:buNone/>
            </a:pPr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Objekter begynder med lille bogstav</a:t>
            </a:r>
          </a:p>
          <a:p>
            <a:pPr marL="0" indent="0" eaLnBrk="1" hangingPunct="1">
              <a:buNone/>
            </a:pPr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Metoder begynder med lille bogstav</a:t>
            </a:r>
          </a:p>
          <a:p>
            <a:pPr marL="0" indent="0" eaLnBrk="1" hangingPunct="1">
              <a:buNone/>
            </a:pPr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Attributter begynder med lille bogstav</a:t>
            </a:r>
          </a:p>
          <a:p>
            <a:pPr marL="0" indent="0" eaLnBrk="1" hangingPunct="1">
              <a:buNone/>
            </a:pPr>
            <a:endParaRPr lang="en-US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7DBCEB0-2F3B-46A0-B3E2-08FE798F16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/>
              <a:t>Metoder og parametre</a:t>
            </a:r>
            <a:endParaRPr lang="en-US" altLang="da-DK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F5578FC-D1E5-4EB0-9876-3B5EAC4249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2800" dirty="0">
                <a:latin typeface="Arial" panose="020B0604020202020204" pitchFamily="34" charset="0"/>
                <a:cs typeface="Arial" panose="020B0604020202020204" pitchFamily="34" charset="0"/>
              </a:rPr>
              <a:t>En metode er en kodestump, som kan udføres af et objekt</a:t>
            </a:r>
          </a:p>
          <a:p>
            <a:pPr eaLnBrk="1" hangingPunct="1">
              <a:lnSpc>
                <a:spcPct val="90000"/>
              </a:lnSpc>
            </a:pPr>
            <a:r>
              <a:rPr lang="da-DK" altLang="da-DK" sz="2800" dirty="0">
                <a:latin typeface="Arial" panose="020B0604020202020204" pitchFamily="34" charset="0"/>
                <a:cs typeface="Arial" panose="020B0604020202020204" pitchFamily="34" charset="0"/>
              </a:rPr>
              <a:t>En metode er en del af et objekts mulige adfærd.</a:t>
            </a:r>
          </a:p>
          <a:p>
            <a:pPr eaLnBrk="1" hangingPunct="1">
              <a:lnSpc>
                <a:spcPct val="90000"/>
              </a:lnSpc>
            </a:pPr>
            <a:r>
              <a:rPr lang="da-DK" altLang="da-DK" sz="2800" dirty="0">
                <a:latin typeface="Arial" panose="020B0604020202020204" pitchFamily="34" charset="0"/>
                <a:cs typeface="Arial" panose="020B0604020202020204" pitchFamily="34" charset="0"/>
              </a:rPr>
              <a:t>En metode kan kaldes med værdier, som den skal bruger, kaldet </a:t>
            </a:r>
            <a:r>
              <a:rPr lang="da-DK" altLang="da-DK" sz="2800" i="1" dirty="0">
                <a:latin typeface="Arial" panose="020B0604020202020204" pitchFamily="34" charset="0"/>
                <a:cs typeface="Arial" panose="020B0604020202020204" pitchFamily="34" charset="0"/>
              </a:rPr>
              <a:t>parametre – </a:t>
            </a:r>
            <a:r>
              <a:rPr lang="da-DK" altLang="da-DK" sz="2800" dirty="0">
                <a:latin typeface="Arial" panose="020B0604020202020204" pitchFamily="34" charset="0"/>
                <a:cs typeface="Arial" panose="020B0604020202020204" pitchFamily="34" charset="0"/>
              </a:rPr>
              <a:t>eksempel </a:t>
            </a:r>
            <a:r>
              <a:rPr lang="da-DK" altLang="da-DK" sz="2800" dirty="0" err="1">
                <a:latin typeface="Courier New" panose="02070309020205020404" pitchFamily="49" charset="0"/>
              </a:rPr>
              <a:t>moveHorizontal</a:t>
            </a:r>
            <a:r>
              <a:rPr lang="da-DK" altLang="da-DK" sz="2800" dirty="0">
                <a:latin typeface="Courier New" panose="02070309020205020404" pitchFamily="49" charset="0"/>
              </a:rPr>
              <a:t>(</a:t>
            </a:r>
            <a:r>
              <a:rPr lang="da-DK" altLang="da-DK" sz="2800" dirty="0" err="1">
                <a:latin typeface="Courier New" panose="02070309020205020404" pitchFamily="49" charset="0"/>
              </a:rPr>
              <a:t>int</a:t>
            </a:r>
            <a:r>
              <a:rPr lang="da-DK" altLang="da-DK" sz="2800" dirty="0">
                <a:latin typeface="Courier New" panose="02070309020205020404" pitchFamily="49" charset="0"/>
              </a:rPr>
              <a:t> distance)</a:t>
            </a:r>
          </a:p>
          <a:p>
            <a:pPr eaLnBrk="1" hangingPunct="1">
              <a:lnSpc>
                <a:spcPct val="90000"/>
              </a:lnSpc>
            </a:pPr>
            <a:r>
              <a:rPr lang="da-DK" altLang="da-DK" sz="2800" dirty="0">
                <a:latin typeface="Arial" panose="020B0604020202020204" pitchFamily="34" charset="0"/>
                <a:cs typeface="Arial" panose="020B0604020202020204" pitchFamily="34" charset="0"/>
              </a:rPr>
              <a:t>Eller den kan være uden parametre - eksempel </a:t>
            </a:r>
            <a:r>
              <a:rPr lang="da-DK" altLang="da-DK" sz="2800" dirty="0" err="1">
                <a:latin typeface="Courier New" panose="02070309020205020404" pitchFamily="49" charset="0"/>
              </a:rPr>
              <a:t>makeVisible</a:t>
            </a:r>
            <a:r>
              <a:rPr lang="da-DK" altLang="da-DK" sz="2800" dirty="0">
                <a:latin typeface="Courier New" panose="02070309020205020404" pitchFamily="4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CD6406C-F35E-4989-9F16-32334E84A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Metoder, returværdier, signatur</a:t>
            </a:r>
            <a:endParaRPr lang="en-US" alt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73A286E-88F4-4029-8D10-CD83AC7778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2800" dirty="0">
                <a:latin typeface="Arial" panose="020B0604020202020204" pitchFamily="34" charset="0"/>
                <a:cs typeface="Arial" panose="020B0604020202020204" pitchFamily="34" charset="0"/>
              </a:rPr>
              <a:t>En metode kan returnere en værdi eller et objekt</a:t>
            </a:r>
          </a:p>
          <a:p>
            <a:pPr eaLnBrk="1" hangingPunct="1">
              <a:lnSpc>
                <a:spcPct val="90000"/>
              </a:lnSpc>
            </a:pPr>
            <a:r>
              <a:rPr lang="da-DK" altLang="da-DK" sz="2800" dirty="0">
                <a:latin typeface="Arial" panose="020B0604020202020204" pitchFamily="34" charset="0"/>
                <a:cs typeface="Arial" panose="020B0604020202020204" pitchFamily="34" charset="0"/>
              </a:rPr>
              <a:t>En metode behøver ikke at returnere noget</a:t>
            </a:r>
          </a:p>
          <a:p>
            <a:pPr eaLnBrk="1" hangingPunct="1">
              <a:lnSpc>
                <a:spcPct val="90000"/>
              </a:lnSpc>
            </a:pPr>
            <a:r>
              <a:rPr lang="da-DK" altLang="da-DK" sz="2800" dirty="0">
                <a:latin typeface="Arial" panose="020B0604020202020204" pitchFamily="34" charset="0"/>
                <a:cs typeface="Arial" panose="020B0604020202020204" pitchFamily="34" charset="0"/>
              </a:rPr>
              <a:t>En metodes signatur består af: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da-DK" sz="2400" dirty="0">
                <a:latin typeface="Arial" panose="020B0604020202020204" pitchFamily="34" charset="0"/>
                <a:cs typeface="Arial" panose="020B0604020202020204" pitchFamily="34" charset="0"/>
              </a:rPr>
              <a:t>Access modifier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da-DK" sz="2400" dirty="0" err="1">
                <a:latin typeface="Arial" panose="020B0604020202020204" pitchFamily="34" charset="0"/>
                <a:cs typeface="Arial" panose="020B0604020202020204" pitchFamily="34" charset="0"/>
              </a:rPr>
              <a:t>Returværdi</a:t>
            </a:r>
            <a:endParaRPr lang="en-US" altLang="da-DK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da-DK" sz="2400" dirty="0" err="1">
                <a:latin typeface="Arial" panose="020B0604020202020204" pitchFamily="34" charset="0"/>
                <a:cs typeface="Arial" panose="020B0604020202020204" pitchFamily="34" charset="0"/>
              </a:rPr>
              <a:t>Navn</a:t>
            </a:r>
            <a:endParaRPr lang="en-US" altLang="da-DK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da-DK" sz="2400" dirty="0" err="1">
                <a:latin typeface="Arial" panose="020B0604020202020204" pitchFamily="34" charset="0"/>
                <a:cs typeface="Arial" panose="020B0604020202020204" pitchFamily="34" charset="0"/>
              </a:rPr>
              <a:t>Parameterliste</a:t>
            </a:r>
            <a:endParaRPr lang="en-US" altLang="da-DK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da-DK" sz="2800" dirty="0" err="1">
                <a:latin typeface="Arial" panose="020B0604020202020204" pitchFamily="34" charset="0"/>
                <a:cs typeface="Arial" panose="020B0604020202020204" pitchFamily="34" charset="0"/>
              </a:rPr>
              <a:t>Eksempel</a:t>
            </a:r>
            <a:endParaRPr lang="en-US" altLang="da-D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da-DK" sz="2800" dirty="0"/>
              <a:t>	</a:t>
            </a:r>
            <a:r>
              <a:rPr lang="en-US" altLang="da-DK" sz="2000" b="1" dirty="0">
                <a:latin typeface="Courier New" panose="02070309020205020404" pitchFamily="49" charset="0"/>
              </a:rPr>
              <a:t>public void </a:t>
            </a:r>
            <a:r>
              <a:rPr lang="en-US" altLang="da-DK" sz="2000" b="1" dirty="0" err="1">
                <a:latin typeface="Courier New" panose="02070309020205020404" pitchFamily="49" charset="0"/>
              </a:rPr>
              <a:t>enrollStudent</a:t>
            </a:r>
            <a:r>
              <a:rPr lang="en-US" altLang="da-DK" sz="2000" b="1" dirty="0">
                <a:latin typeface="Courier New" panose="02070309020205020404" pitchFamily="49" charset="0"/>
              </a:rPr>
              <a:t>(Student </a:t>
            </a:r>
            <a:r>
              <a:rPr lang="en-US" altLang="da-DK" sz="2000" b="1" dirty="0" err="1">
                <a:latin typeface="Courier New" panose="02070309020205020404" pitchFamily="49" charset="0"/>
              </a:rPr>
              <a:t>aStudent</a:t>
            </a:r>
            <a:r>
              <a:rPr lang="en-US" altLang="da-DK" sz="2000" b="1" dirty="0">
                <a:latin typeface="Courier New" panose="02070309020205020404" pitchFamily="49" charset="0"/>
              </a:rPr>
              <a:t>)</a:t>
            </a:r>
            <a:endParaRPr lang="en-US" altLang="da-D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D1815C2-5CD2-4375-B341-16D7FD4350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Datatyper</a:t>
            </a:r>
            <a:endParaRPr lang="en-US" alt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F079E94-9588-4652-88DD-BB69BB4728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348880"/>
            <a:ext cx="7772400" cy="3899520"/>
          </a:xfrm>
        </p:spPr>
        <p:txBody>
          <a:bodyPr/>
          <a:lstStyle/>
          <a:p>
            <a:pPr eaLnBrk="1" hangingPunct="1"/>
            <a:r>
              <a:rPr lang="da-DK" altLang="da-DK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 – angives i dobbelte anførselstegn, fx ”red”</a:t>
            </a:r>
          </a:p>
          <a:p>
            <a:pPr eaLnBrk="1" hangingPunct="1"/>
            <a:r>
              <a:rPr lang="da-DK" altLang="da-DK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 – heltal – angives uden anførselstegn</a:t>
            </a:r>
          </a:p>
          <a:p>
            <a:pPr eaLnBrk="1" hangingPunct="1"/>
            <a:r>
              <a:rPr lang="da-DK" altLang="da-DK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 er en såkaldt simpel datatype – </a:t>
            </a:r>
            <a:r>
              <a:rPr lang="da-DK" altLang="da-DK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 er en klasse – mere herom senere</a:t>
            </a:r>
            <a:endParaRPr lang="en-US" alt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1D60557-1EBC-4B79-9C1F-D9D8599281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Attributter</a:t>
            </a:r>
            <a:endParaRPr lang="en-US" alt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D5C5F45-0EB5-4071-A2A3-CE3BB166F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Angiver til sammen en klasses egenskaber</a:t>
            </a:r>
          </a:p>
          <a:p>
            <a:pPr eaLnBrk="1" hangingPunct="1"/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Værdierne af attributterne er lig med objektets tilstand</a:t>
            </a:r>
          </a:p>
          <a:p>
            <a:pPr eaLnBrk="1" hangingPunct="1"/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Som udgangspunkt er alle attributter </a:t>
            </a:r>
            <a:r>
              <a:rPr lang="da-DK" altLang="da-DK" i="1" dirty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</a:p>
          <a:p>
            <a:pPr eaLnBrk="1" hangingPunct="1"/>
            <a:r>
              <a:rPr lang="en-US" altLang="da-DK" dirty="0" err="1">
                <a:latin typeface="Arial" panose="020B0604020202020204" pitchFamily="34" charset="0"/>
                <a:cs typeface="Arial" panose="020B0604020202020204" pitchFamily="34" charset="0"/>
              </a:rPr>
              <a:t>Indkapsling</a:t>
            </a:r>
            <a:r>
              <a:rPr lang="en-US" altLang="da-DK" dirty="0">
                <a:latin typeface="Arial" panose="020B0604020202020204" pitchFamily="34" charset="0"/>
                <a:cs typeface="Arial" panose="020B0604020202020204" pitchFamily="34" charset="0"/>
              </a:rPr>
              <a:t> – et </a:t>
            </a:r>
            <a:r>
              <a:rPr lang="en-US" altLang="da-DK" dirty="0" err="1">
                <a:latin typeface="Arial" panose="020B0604020202020204" pitchFamily="34" charset="0"/>
                <a:cs typeface="Arial" panose="020B0604020202020204" pitchFamily="34" charset="0"/>
              </a:rPr>
              <a:t>helt</a:t>
            </a:r>
            <a:r>
              <a:rPr lang="en-US" altLang="da-D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da-DK" dirty="0" err="1">
                <a:latin typeface="Arial" panose="020B0604020202020204" pitchFamily="34" charset="0"/>
                <a:cs typeface="Arial" panose="020B0604020202020204" pitchFamily="34" charset="0"/>
              </a:rPr>
              <a:t>centralt</a:t>
            </a:r>
            <a:r>
              <a:rPr lang="en-US" altLang="da-DK" dirty="0">
                <a:latin typeface="Arial" panose="020B0604020202020204" pitchFamily="34" charset="0"/>
                <a:cs typeface="Arial" panose="020B0604020202020204" pitchFamily="34" charset="0"/>
              </a:rPr>
              <a:t> OO </a:t>
            </a:r>
            <a:r>
              <a:rPr lang="en-US" altLang="da-DK" dirty="0" err="1">
                <a:latin typeface="Arial" panose="020B0604020202020204" pitchFamily="34" charset="0"/>
                <a:cs typeface="Arial" panose="020B0604020202020204" pitchFamily="34" charset="0"/>
              </a:rPr>
              <a:t>fænomen</a:t>
            </a:r>
            <a:endParaRPr lang="en-US" alt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F56F5D1-F38A-4CF2-BF67-D622333DA3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Sourcekode</a:t>
            </a:r>
            <a:endParaRPr lang="en-US" alt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6D46A3E-864B-40BE-B61C-E8B5A79DC8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da-DK" altLang="da-DK" sz="2800" dirty="0">
                <a:latin typeface="Arial" panose="020B0604020202020204" pitchFamily="34" charset="0"/>
                <a:cs typeface="Arial" panose="020B0604020202020204" pitchFamily="34" charset="0"/>
              </a:rPr>
              <a:t>En klasses opbygning: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800" dirty="0"/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da-DK" sz="1400" dirty="0">
                <a:latin typeface="Courier New" panose="02070309020205020404" pitchFamily="49" charset="0"/>
              </a:rPr>
              <a:t>public Class Student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da-DK" sz="1400" dirty="0">
                <a:latin typeface="Courier New" panose="02070309020205020404" pitchFamily="49" charset="0"/>
              </a:rPr>
              <a:t>{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da-DK" sz="1400" dirty="0">
                <a:latin typeface="Courier New" panose="02070309020205020404" pitchFamily="49" charset="0"/>
              </a:rPr>
              <a:t>	private String name; // </a:t>
            </a:r>
            <a:r>
              <a:rPr lang="en-US" altLang="da-DK" sz="1400" dirty="0" err="1">
                <a:latin typeface="Courier New" panose="02070309020205020404" pitchFamily="49" charset="0"/>
              </a:rPr>
              <a:t>attribut</a:t>
            </a:r>
            <a:r>
              <a:rPr lang="en-US" altLang="da-DK" sz="1400" dirty="0">
                <a:latin typeface="Courier New" panose="02070309020205020404" pitchFamily="49" charset="0"/>
              </a:rPr>
              <a:t> (</a:t>
            </a:r>
            <a:r>
              <a:rPr lang="en-US" altLang="da-DK" sz="1400" dirty="0" err="1">
                <a:latin typeface="Courier New" panose="02070309020205020404" pitchFamily="49" charset="0"/>
              </a:rPr>
              <a:t>dette</a:t>
            </a:r>
            <a:r>
              <a:rPr lang="en-US" altLang="da-DK" sz="1400" dirty="0">
                <a:latin typeface="Courier New" panose="02070309020205020404" pitchFamily="49" charset="0"/>
              </a:rPr>
              <a:t> </a:t>
            </a:r>
            <a:r>
              <a:rPr lang="en-US" altLang="da-DK" sz="1400" dirty="0" err="1">
                <a:latin typeface="Courier New" panose="02070309020205020404" pitchFamily="49" charset="0"/>
              </a:rPr>
              <a:t>er</a:t>
            </a:r>
            <a:r>
              <a:rPr lang="en-US" altLang="da-DK" sz="1400" dirty="0">
                <a:latin typeface="Courier New" panose="02070309020205020404" pitchFamily="49" charset="0"/>
              </a:rPr>
              <a:t> </a:t>
            </a:r>
            <a:r>
              <a:rPr lang="en-US" altLang="da-DK" sz="1400" dirty="0" err="1">
                <a:latin typeface="Courier New" panose="02070309020205020404" pitchFamily="49" charset="0"/>
              </a:rPr>
              <a:t>en</a:t>
            </a:r>
            <a:r>
              <a:rPr lang="en-US" altLang="da-DK" sz="1400" dirty="0">
                <a:latin typeface="Courier New" panose="02070309020205020404" pitchFamily="49" charset="0"/>
              </a:rPr>
              <a:t> </a:t>
            </a:r>
            <a:r>
              <a:rPr lang="en-US" altLang="da-DK" sz="1400" dirty="0" err="1">
                <a:latin typeface="Courier New" panose="02070309020205020404" pitchFamily="49" charset="0"/>
              </a:rPr>
              <a:t>kommentar</a:t>
            </a:r>
            <a:r>
              <a:rPr lang="en-US" altLang="da-DK" sz="1400" dirty="0">
                <a:latin typeface="Courier New" panose="02070309020205020404" pitchFamily="49" charset="0"/>
              </a:rPr>
              <a:t>)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endParaRPr lang="en-US" altLang="da-DK" sz="1400" dirty="0">
              <a:latin typeface="Courier New" panose="02070309020205020404" pitchFamily="49" charset="0"/>
            </a:endParaRP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da-DK" sz="1400" dirty="0">
                <a:latin typeface="Courier New" panose="02070309020205020404" pitchFamily="49" charset="0"/>
              </a:rPr>
              <a:t>	public Student(String </a:t>
            </a:r>
            <a:r>
              <a:rPr lang="en-US" altLang="da-DK" sz="1400" dirty="0" err="1">
                <a:latin typeface="Courier New" panose="02070309020205020404" pitchFamily="49" charset="0"/>
              </a:rPr>
              <a:t>fullName</a:t>
            </a:r>
            <a:r>
              <a:rPr lang="en-US" altLang="da-DK" sz="1400" dirty="0">
                <a:latin typeface="Courier New" panose="02070309020205020404" pitchFamily="49" charset="0"/>
              </a:rPr>
              <a:t>)  //constructor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da-DK" sz="1400" dirty="0">
                <a:latin typeface="Courier New" panose="02070309020205020404" pitchFamily="49" charset="0"/>
              </a:rPr>
              <a:t>	{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da-DK" sz="1400" dirty="0">
                <a:latin typeface="Courier New" panose="02070309020205020404" pitchFamily="49" charset="0"/>
              </a:rPr>
              <a:t>		name = </a:t>
            </a:r>
            <a:r>
              <a:rPr lang="en-US" altLang="da-DK" sz="1400" dirty="0" err="1">
                <a:latin typeface="Courier New" panose="02070309020205020404" pitchFamily="49" charset="0"/>
              </a:rPr>
              <a:t>fullName</a:t>
            </a:r>
            <a:r>
              <a:rPr lang="en-US" altLang="da-DK" sz="1400" dirty="0">
                <a:latin typeface="Courier New" panose="02070309020205020404" pitchFamily="49" charset="0"/>
              </a:rPr>
              <a:t>;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da-DK" sz="1400" dirty="0">
                <a:latin typeface="Courier New" panose="02070309020205020404" pitchFamily="49" charset="0"/>
              </a:rPr>
              <a:t>	}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da-DK" sz="1400" dirty="0">
                <a:latin typeface="Courier New" panose="02070309020205020404" pitchFamily="49" charset="0"/>
              </a:rPr>
              <a:t>	public String </a:t>
            </a:r>
            <a:r>
              <a:rPr lang="en-US" altLang="da-DK" sz="1400" dirty="0" err="1">
                <a:latin typeface="Courier New" panose="02070309020205020404" pitchFamily="49" charset="0"/>
              </a:rPr>
              <a:t>getName</a:t>
            </a:r>
            <a:r>
              <a:rPr lang="en-US" altLang="da-DK" sz="1400" dirty="0">
                <a:latin typeface="Courier New" panose="02070309020205020404" pitchFamily="49" charset="0"/>
              </a:rPr>
              <a:t>()   //</a:t>
            </a:r>
            <a:r>
              <a:rPr lang="en-US" altLang="da-DK" sz="1400" dirty="0" err="1">
                <a:latin typeface="Courier New" panose="02070309020205020404" pitchFamily="49" charset="0"/>
              </a:rPr>
              <a:t>metode</a:t>
            </a:r>
            <a:endParaRPr lang="en-US" altLang="da-DK" sz="1400" dirty="0">
              <a:latin typeface="Courier New" panose="02070309020205020404" pitchFamily="49" charset="0"/>
            </a:endParaRP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da-DK" sz="1400" dirty="0">
                <a:latin typeface="Courier New" panose="02070309020205020404" pitchFamily="49" charset="0"/>
              </a:rPr>
              <a:t>	{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da-DK" sz="1400" dirty="0">
                <a:latin typeface="Courier New" panose="02070309020205020404" pitchFamily="49" charset="0"/>
              </a:rPr>
              <a:t>		return name;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da-DK" sz="1400" dirty="0">
                <a:latin typeface="Courier New" panose="02070309020205020404" pitchFamily="49" charset="0"/>
              </a:rPr>
              <a:t>	}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da-DK" sz="1400" dirty="0">
                <a:latin typeface="Courier New" panose="02070309020205020404" pitchFamily="49" charset="0"/>
              </a:rPr>
              <a:t>	public void </a:t>
            </a:r>
            <a:r>
              <a:rPr lang="en-US" altLang="da-DK" sz="1400" dirty="0" err="1">
                <a:latin typeface="Courier New" panose="02070309020205020404" pitchFamily="49" charset="0"/>
              </a:rPr>
              <a:t>changeName</a:t>
            </a:r>
            <a:r>
              <a:rPr lang="en-US" altLang="da-DK" sz="1400" dirty="0">
                <a:latin typeface="Courier New" panose="02070309020205020404" pitchFamily="49" charset="0"/>
              </a:rPr>
              <a:t>(String </a:t>
            </a:r>
            <a:r>
              <a:rPr lang="en-US" altLang="da-DK" sz="1400" dirty="0" err="1">
                <a:latin typeface="Courier New" panose="02070309020205020404" pitchFamily="49" charset="0"/>
              </a:rPr>
              <a:t>replacementName</a:t>
            </a:r>
            <a:r>
              <a:rPr lang="en-US" altLang="da-DK" sz="1400" dirty="0">
                <a:latin typeface="Courier New" panose="02070309020205020404" pitchFamily="49" charset="0"/>
              </a:rPr>
              <a:t>) //</a:t>
            </a:r>
            <a:r>
              <a:rPr lang="en-US" altLang="da-DK" sz="1400" dirty="0" err="1">
                <a:latin typeface="Courier New" panose="02070309020205020404" pitchFamily="49" charset="0"/>
              </a:rPr>
              <a:t>metode</a:t>
            </a:r>
            <a:endParaRPr lang="en-US" altLang="da-DK" sz="1400" dirty="0">
              <a:latin typeface="Courier New" panose="02070309020205020404" pitchFamily="49" charset="0"/>
            </a:endParaRP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da-DK" sz="1400" dirty="0">
                <a:latin typeface="Courier New" panose="02070309020205020404" pitchFamily="49" charset="0"/>
              </a:rPr>
              <a:t>	{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da-DK" sz="1400" dirty="0">
                <a:latin typeface="Courier New" panose="02070309020205020404" pitchFamily="49" charset="0"/>
              </a:rPr>
              <a:t>		name = </a:t>
            </a:r>
            <a:r>
              <a:rPr lang="en-US" altLang="da-DK" sz="1400" dirty="0" err="1">
                <a:latin typeface="Courier New" panose="02070309020205020404" pitchFamily="49" charset="0"/>
              </a:rPr>
              <a:t>replacementName</a:t>
            </a:r>
            <a:r>
              <a:rPr lang="en-US" altLang="da-DK" sz="1400" dirty="0">
                <a:latin typeface="Courier New" panose="02070309020205020404" pitchFamily="49" charset="0"/>
              </a:rPr>
              <a:t>;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da-DK" sz="1400" dirty="0">
                <a:latin typeface="Courier New" panose="02070309020205020404" pitchFamily="49" charset="0"/>
              </a:rPr>
              <a:t>	}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da-DK" sz="14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da-DK" sz="14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>
                <a:latin typeface="Arial" panose="020B0604020202020204" pitchFamily="34" charset="0"/>
                <a:cs typeface="Arial" panose="020B0604020202020204" pitchFamily="34" charset="0"/>
              </a:rPr>
              <a:t>Studieordning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da-DK" sz="2200" dirty="0">
                <a:latin typeface="Arial" panose="020B0604020202020204" pitchFamily="34" charset="0"/>
                <a:cs typeface="Arial" panose="020B0604020202020204" pitchFamily="34" charset="0"/>
              </a:rPr>
              <a:t>Viden:</a:t>
            </a:r>
          </a:p>
          <a:p>
            <a:r>
              <a:rPr lang="da-DK" sz="2200" dirty="0">
                <a:latin typeface="Arial" panose="020B0604020202020204" pitchFamily="34" charset="0"/>
                <a:cs typeface="Arial" panose="020B0604020202020204" pitchFamily="34" charset="0"/>
              </a:rPr>
              <a:t>Forståelse for kernekoncepterne i objekt-orienteret programmering, herunder abstraktion, indkapsling, arv og </a:t>
            </a:r>
            <a:r>
              <a:rPr lang="da-DK" sz="2200" dirty="0" err="1">
                <a:latin typeface="Arial" panose="020B0604020202020204" pitchFamily="34" charset="0"/>
                <a:cs typeface="Arial" panose="020B0604020202020204" pitchFamily="34" charset="0"/>
              </a:rPr>
              <a:t>polyformfi</a:t>
            </a:r>
            <a:r>
              <a:rPr lang="da-DK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da-DK" sz="2200" dirty="0">
                <a:latin typeface="Arial" panose="020B0604020202020204" pitchFamily="34" charset="0"/>
                <a:cs typeface="Arial" panose="020B0604020202020204" pitchFamily="34" charset="0"/>
              </a:rPr>
              <a:t>Forklare statiske variabler og metoder i forhold til instansvariabler og metoder.</a:t>
            </a:r>
          </a:p>
          <a:p>
            <a:r>
              <a:rPr lang="da-DK" sz="2200" dirty="0">
                <a:latin typeface="Arial" panose="020B0604020202020204" pitchFamily="34" charset="0"/>
                <a:cs typeface="Arial" panose="020B0604020202020204" pitchFamily="34" charset="0"/>
              </a:rPr>
              <a:t>Beskrive applikationskode, herunder identificere og forklare grundlæggende elementer i koden.</a:t>
            </a:r>
          </a:p>
          <a:p>
            <a:pPr marL="0" indent="0">
              <a:buFontTx/>
              <a:buNone/>
              <a:defRPr/>
            </a:pPr>
            <a:endParaRPr lang="da-DK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B9DA1-3989-4AE9-887D-D4634F00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Studieordning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28CDB51-3F1B-4324-BC5F-5DB178AE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da-DK" sz="2200" dirty="0">
                <a:latin typeface="Arial" panose="020B0604020202020204" pitchFamily="34" charset="0"/>
                <a:cs typeface="Arial" panose="020B0604020202020204" pitchFamily="34" charset="0"/>
              </a:rPr>
              <a:t>Færdigheder:</a:t>
            </a:r>
          </a:p>
          <a:p>
            <a:r>
              <a:rPr lang="da-DK" sz="2200" dirty="0">
                <a:latin typeface="Arial" panose="020B0604020202020204" pitchFamily="34" charset="0"/>
                <a:cs typeface="Arial" panose="020B0604020202020204" pitchFamily="34" charset="0"/>
              </a:rPr>
              <a:t>Anvende grundlæggende begreber i programmeringssproget Java, herunder klasser og objekter, primitive datatyper, sekvenser, betingelser, løkker, metoder med parameteroverførsel samt simple </a:t>
            </a:r>
            <a:r>
              <a:rPr lang="da-DK" sz="2200" dirty="0" err="1">
                <a:latin typeface="Arial" panose="020B0604020202020204" pitchFamily="34" charset="0"/>
                <a:cs typeface="Arial" panose="020B0604020202020204" pitchFamily="34" charset="0"/>
              </a:rPr>
              <a:t>objektsamtlinger</a:t>
            </a:r>
            <a:r>
              <a:rPr lang="da-DK" sz="2200" dirty="0">
                <a:latin typeface="Arial" panose="020B0604020202020204" pitchFamily="34" charset="0"/>
                <a:cs typeface="Arial" panose="020B0604020202020204" pitchFamily="34" charset="0"/>
              </a:rPr>
              <a:t> (arrays, </a:t>
            </a:r>
            <a:r>
              <a:rPr lang="da-DK" sz="22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da-DK" sz="2200" dirty="0">
                <a:latin typeface="Arial" panose="020B0604020202020204" pitchFamily="34" charset="0"/>
                <a:cs typeface="Arial" panose="020B0604020202020204" pitchFamily="34" charset="0"/>
              </a:rPr>
              <a:t>).Forklare relationer mellem klasser, herunder arv og associationer.</a:t>
            </a:r>
          </a:p>
          <a:p>
            <a:r>
              <a:rPr lang="da-DK" sz="2200" dirty="0">
                <a:latin typeface="Arial" panose="020B0604020202020204" pitchFamily="34" charset="0"/>
                <a:cs typeface="Arial" panose="020B0604020202020204" pitchFamily="34" charset="0"/>
              </a:rPr>
              <a:t>Forklare og anvende </a:t>
            </a:r>
            <a:r>
              <a:rPr lang="da-DK" sz="2200" dirty="0" err="1">
                <a:latin typeface="Arial" panose="020B0604020202020204" pitchFamily="34" charset="0"/>
                <a:cs typeface="Arial" panose="020B0604020202020204" pitchFamily="34" charset="0"/>
              </a:rPr>
              <a:t>polymorfi</a:t>
            </a:r>
            <a:r>
              <a:rPr lang="da-DK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da-DK" sz="2200" dirty="0">
                <a:latin typeface="Arial" panose="020B0604020202020204" pitchFamily="34" charset="0"/>
                <a:cs typeface="Arial" panose="020B0604020202020204" pitchFamily="34" charset="0"/>
              </a:rPr>
              <a:t>Benytte </a:t>
            </a:r>
            <a:r>
              <a:rPr lang="da-DK" sz="2200" dirty="0" err="1">
                <a:latin typeface="Arial" panose="020B0604020202020204" pitchFamily="34" charset="0"/>
                <a:cs typeface="Arial" panose="020B0604020202020204" pitchFamily="34" charset="0"/>
              </a:rPr>
              <a:t>Java's</a:t>
            </a:r>
            <a:r>
              <a:rPr lang="da-DK" sz="2200" dirty="0">
                <a:latin typeface="Arial" panose="020B0604020202020204" pitchFamily="34" charset="0"/>
                <a:cs typeface="Arial" panose="020B0604020202020204" pitchFamily="34" charset="0"/>
              </a:rPr>
              <a:t> klassebibliotek og dokumentation (</a:t>
            </a:r>
            <a:r>
              <a:rPr lang="da-DK" sz="2200" dirty="0" err="1">
                <a:latin typeface="Arial" panose="020B0604020202020204" pitchFamily="34" charset="0"/>
                <a:cs typeface="Arial" panose="020B0604020202020204" pitchFamily="34" charset="0"/>
              </a:rPr>
              <a:t>JavaDoc</a:t>
            </a:r>
            <a:r>
              <a:rPr lang="da-DK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a-DK" sz="2200" dirty="0">
                <a:latin typeface="Arial" panose="020B0604020202020204" pitchFamily="34" charset="0"/>
                <a:cs typeface="Arial" panose="020B0604020202020204" pitchFamily="34" charset="0"/>
              </a:rPr>
              <a:t>Benytte et programmeringsværktøj (IDE) til at skrive og afvikle kode.</a:t>
            </a:r>
          </a:p>
          <a:p>
            <a:pPr marL="0" indent="0">
              <a:buNone/>
            </a:pPr>
            <a:endParaRPr lang="da-DK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64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90BB7-D179-4C7E-A8E0-6D43CFE3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Studieordning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1F1441D-BC81-473B-AFF7-F95BB5CC8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200" dirty="0">
                <a:latin typeface="Arial" panose="020B0604020202020204" pitchFamily="34" charset="0"/>
                <a:cs typeface="Arial" panose="020B0604020202020204" pitchFamily="34" charset="0"/>
              </a:rPr>
              <a:t>Kompetencer:</a:t>
            </a:r>
          </a:p>
          <a:p>
            <a:r>
              <a:rPr lang="da-DK" sz="2200" dirty="0">
                <a:latin typeface="Arial" panose="020B0604020202020204" pitchFamily="34" charset="0"/>
                <a:cs typeface="Arial" panose="020B0604020202020204" pitchFamily="34" charset="0"/>
              </a:rPr>
              <a:t>Løse problemer ved hjælp af simpel modellering og implementering af computerprogrammer i et objektorienteret programmeringssprog.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9941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0901A-5CCF-4D0E-936F-E487D755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Studieordning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A14B65B-131B-4AFD-BDAE-A58C9D308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200" dirty="0">
                <a:latin typeface="Arial" panose="020B0604020202020204" pitchFamily="34" charset="0"/>
                <a:cs typeface="Arial" panose="020B0604020202020204" pitchFamily="34" charset="0"/>
              </a:rPr>
              <a:t>Indhold:</a:t>
            </a:r>
          </a:p>
          <a:p>
            <a:r>
              <a:rPr lang="da-DK" sz="2200" dirty="0">
                <a:latin typeface="Arial" panose="020B0604020202020204" pitchFamily="34" charset="0"/>
                <a:cs typeface="Arial" panose="020B0604020202020204" pitchFamily="34" charset="0"/>
              </a:rPr>
              <a:t>Grundlæggende programmeringskoncepter, herunder løkker, metoder og betingede instruktioner/forgreninger.</a:t>
            </a:r>
          </a:p>
          <a:p>
            <a:r>
              <a:rPr lang="da-DK" sz="2200" dirty="0">
                <a:latin typeface="Arial" panose="020B0604020202020204" pitchFamily="34" charset="0"/>
                <a:cs typeface="Arial" panose="020B0604020202020204" pitchFamily="34" charset="0"/>
              </a:rPr>
              <a:t>Fundamentale datastrukturer som arrays, lister og </a:t>
            </a:r>
            <a:r>
              <a:rPr lang="da-DK" sz="2200" dirty="0" err="1">
                <a:latin typeface="Arial" panose="020B0604020202020204" pitchFamily="34" charset="0"/>
                <a:cs typeface="Arial" panose="020B0604020202020204" pitchFamily="34" charset="0"/>
              </a:rPr>
              <a:t>maps</a:t>
            </a:r>
            <a:endParaRPr lang="da-DK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a-DK" sz="2200" dirty="0">
                <a:latin typeface="Arial" panose="020B0604020202020204" pitchFamily="34" charset="0"/>
                <a:cs typeface="Arial" panose="020B0604020202020204" pitchFamily="34" charset="0"/>
              </a:rPr>
              <a:t>Centrale objektorienterede begreber: klasser, objekter, interface, indkapsling, abstrakte klasser, arv og </a:t>
            </a:r>
            <a:r>
              <a:rPr lang="da-DK" sz="2200" dirty="0" err="1">
                <a:latin typeface="Arial" panose="020B0604020202020204" pitchFamily="34" charset="0"/>
                <a:cs typeface="Arial" panose="020B0604020202020204" pitchFamily="34" charset="0"/>
              </a:rPr>
              <a:t>polymorfi</a:t>
            </a:r>
            <a:endParaRPr lang="da-DK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a-DK" sz="2200" dirty="0">
                <a:latin typeface="Arial" panose="020B0604020202020204" pitchFamily="34" charset="0"/>
                <a:cs typeface="Arial" panose="020B0604020202020204" pitchFamily="34" charset="0"/>
              </a:rPr>
              <a:t>Introduktion til standardbiblioteker</a:t>
            </a:r>
          </a:p>
          <a:p>
            <a:r>
              <a:rPr lang="da-DK" sz="2200" dirty="0">
                <a:latin typeface="Arial" panose="020B0604020202020204" pitchFamily="34" charset="0"/>
                <a:cs typeface="Arial" panose="020B0604020202020204" pitchFamily="34" charset="0"/>
              </a:rPr>
              <a:t>Fil I/O</a:t>
            </a:r>
          </a:p>
          <a:p>
            <a:pPr marL="0" indent="0">
              <a:buNone/>
            </a:pPr>
            <a:r>
              <a:rPr lang="da-DK" sz="2200" dirty="0">
                <a:latin typeface="Arial" panose="020B0604020202020204" pitchFamily="34" charset="0"/>
                <a:cs typeface="Arial" panose="020B0604020202020204" pitchFamily="34" charset="0"/>
              </a:rPr>
              <a:t>Eksamen:</a:t>
            </a:r>
          </a:p>
          <a:p>
            <a:r>
              <a:rPr lang="da-DK" sz="2200" dirty="0">
                <a:latin typeface="Arial" panose="020B0604020202020204" pitchFamily="34" charset="0"/>
                <a:cs typeface="Arial" panose="020B0604020202020204" pitchFamily="34" charset="0"/>
              </a:rPr>
              <a:t>Mundtlig; 7-trins skala; sammen med PLC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1284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600" dirty="0">
                <a:latin typeface="Arial" panose="020B0604020202020204" pitchFamily="34" charset="0"/>
                <a:cs typeface="Arial" panose="020B0604020202020204" pitchFamily="34" charset="0"/>
              </a:rPr>
              <a:t>Foreløbig kursusplan OOP Java</a:t>
            </a:r>
          </a:p>
        </p:txBody>
      </p:sp>
      <p:sp>
        <p:nvSpPr>
          <p:cNvPr id="6147" name="Pladsholder til indhold 2"/>
          <p:cNvSpPr>
            <a:spLocks noGrp="1"/>
          </p:cNvSpPr>
          <p:nvPr>
            <p:ph idx="1"/>
          </p:nvPr>
        </p:nvSpPr>
        <p:spPr>
          <a:xfrm>
            <a:off x="179388" y="1981200"/>
            <a:ext cx="8641084" cy="4114800"/>
          </a:xfrm>
        </p:spPr>
        <p:txBody>
          <a:bodyPr/>
          <a:lstStyle/>
          <a:p>
            <a:pPr marL="914400" lvl="2" indent="0">
              <a:buNone/>
              <a:defRPr/>
            </a:pPr>
            <a:r>
              <a:rPr lang="da-DK" altLang="da-DK" sz="1800" dirty="0">
                <a:latin typeface="Arial" panose="020B0604020202020204" pitchFamily="34" charset="0"/>
                <a:cs typeface="Arial" panose="020B0604020202020204" pitchFamily="34" charset="0"/>
              </a:rPr>
              <a:t>37:	  Introduktion; udviklingsmiljø; det første program</a:t>
            </a:r>
          </a:p>
          <a:p>
            <a:pPr marL="914400" lvl="2" indent="0">
              <a:buNone/>
              <a:defRPr/>
            </a:pPr>
            <a:r>
              <a:rPr lang="da-DK" altLang="da-DK" sz="1800" dirty="0">
                <a:latin typeface="Arial" panose="020B0604020202020204" pitchFamily="34" charset="0"/>
                <a:cs typeface="Arial" panose="020B0604020202020204" pitchFamily="34" charset="0"/>
              </a:rPr>
              <a:t>38:	  Simple programelementer; sekvens, operatorer; intro. til klasser</a:t>
            </a:r>
          </a:p>
          <a:p>
            <a:pPr marL="914400" lvl="2" indent="0">
              <a:buNone/>
              <a:defRPr/>
            </a:pPr>
            <a:r>
              <a:rPr lang="da-DK" altLang="da-DK" sz="1800" dirty="0">
                <a:latin typeface="Arial" panose="020B0604020202020204" pitchFamily="34" charset="0"/>
                <a:cs typeface="Arial" panose="020B0604020202020204" pitchFamily="34" charset="0"/>
              </a:rPr>
              <a:t>39:	  Selektion og iteration; opgaver i Dato-klassen; arrays</a:t>
            </a:r>
          </a:p>
          <a:p>
            <a:pPr marL="914400" lvl="2" indent="0">
              <a:buNone/>
              <a:defRPr/>
            </a:pPr>
            <a:r>
              <a:rPr lang="da-DK" altLang="da-DK" sz="1800" dirty="0">
                <a:latin typeface="Arial" panose="020B0604020202020204" pitchFamily="34" charset="0"/>
                <a:cs typeface="Arial" panose="020B0604020202020204" pitchFamily="34" charset="0"/>
              </a:rPr>
              <a:t>40:	  Associering, aggregering og arv</a:t>
            </a:r>
          </a:p>
          <a:p>
            <a:pPr marL="914400" lvl="2" indent="0">
              <a:buNone/>
              <a:defRPr/>
            </a:pPr>
            <a:r>
              <a:rPr lang="da-DK" altLang="da-DK" sz="1800" dirty="0">
                <a:latin typeface="Arial" panose="020B0604020202020204" pitchFamily="34" charset="0"/>
                <a:cs typeface="Arial" panose="020B0604020202020204" pitchFamily="34" charset="0"/>
              </a:rPr>
              <a:t>41:	  Associering, aggregering og arv (fortsat)</a:t>
            </a:r>
          </a:p>
          <a:p>
            <a:pPr marL="914400" lvl="2" indent="0">
              <a:buNone/>
              <a:defRPr/>
            </a:pPr>
            <a:r>
              <a:rPr lang="da-DK" altLang="da-DK" sz="1800" dirty="0">
                <a:latin typeface="Arial" panose="020B0604020202020204" pitchFamily="34" charset="0"/>
                <a:cs typeface="Arial" panose="020B0604020202020204" pitchFamily="34" charset="0"/>
              </a:rPr>
              <a:t>43:	  I/O; filer</a:t>
            </a:r>
          </a:p>
          <a:p>
            <a:pPr marL="914400" lvl="2" indent="0">
              <a:buNone/>
              <a:defRPr/>
            </a:pPr>
            <a:r>
              <a:rPr lang="da-DK" altLang="da-DK" sz="1800" dirty="0">
                <a:latin typeface="Arial" panose="020B0604020202020204" pitchFamily="34" charset="0"/>
                <a:cs typeface="Arial" panose="020B0604020202020204" pitchFamily="34" charset="0"/>
              </a:rPr>
              <a:t>44:	  Opsamling og konsolidering</a:t>
            </a:r>
          </a:p>
          <a:p>
            <a:pPr marL="914400" lvl="2" indent="0">
              <a:buNone/>
              <a:defRPr/>
            </a:pPr>
            <a:r>
              <a:rPr lang="da-DK" altLang="da-DK" sz="1800" dirty="0">
                <a:latin typeface="Arial" panose="020B0604020202020204" pitchFamily="34" charset="0"/>
                <a:cs typeface="Arial" panose="020B0604020202020204" pitchFamily="34" charset="0"/>
              </a:rPr>
              <a:t>45:	  Opsamling og konsolidering</a:t>
            </a:r>
          </a:p>
          <a:p>
            <a:pPr marL="914400" lvl="2" indent="0">
              <a:buNone/>
            </a:pPr>
            <a:r>
              <a:rPr lang="da-DK" altLang="da-DK" sz="1800" dirty="0">
                <a:latin typeface="Arial" panose="020B0604020202020204" pitchFamily="34" charset="0"/>
                <a:cs typeface="Arial" panose="020B0604020202020204" pitchFamily="34" charset="0"/>
              </a:rPr>
              <a:t>46:	  Opgaveløsning	</a:t>
            </a:r>
          </a:p>
          <a:p>
            <a:pPr marL="914400" lvl="2" indent="0">
              <a:buNone/>
            </a:pPr>
            <a:r>
              <a:rPr lang="da-DK" altLang="da-DK" sz="1800" dirty="0">
                <a:latin typeface="Arial" panose="020B0604020202020204" pitchFamily="34" charset="0"/>
                <a:cs typeface="Arial" panose="020B0604020202020204" pitchFamily="34" charset="0"/>
              </a:rPr>
              <a:t>47:	  Introduktion til datastrukturer</a:t>
            </a:r>
          </a:p>
          <a:p>
            <a:pPr marL="914400" lvl="2" indent="0">
              <a:buNone/>
            </a:pPr>
            <a:r>
              <a:rPr lang="da-DK" altLang="da-DK" sz="1800" dirty="0">
                <a:latin typeface="Arial" panose="020B0604020202020204" pitchFamily="34" charset="0"/>
                <a:cs typeface="Arial" panose="020B0604020202020204" pitchFamily="34" charset="0"/>
              </a:rPr>
              <a:t>48:	  Repetition og opgaveløsning</a:t>
            </a:r>
          </a:p>
          <a:p>
            <a:pPr marL="914400" lvl="2" indent="0">
              <a:buNone/>
            </a:pPr>
            <a:r>
              <a:rPr lang="da-DK" altLang="da-DK" sz="1800" dirty="0">
                <a:latin typeface="Arial" panose="020B0604020202020204" pitchFamily="34" charset="0"/>
                <a:cs typeface="Arial" panose="020B0604020202020204" pitchFamily="34" charset="0"/>
              </a:rPr>
              <a:t>49:	  Reserve</a:t>
            </a:r>
          </a:p>
          <a:p>
            <a:pPr lvl="2">
              <a:defRPr/>
            </a:pPr>
            <a:endParaRPr lang="da-DK" altLang="da-D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FontTx/>
              <a:buNone/>
              <a:defRPr/>
            </a:pPr>
            <a:endParaRPr lang="da-DK" altLang="da-DK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D0A8A3-DFB7-4E60-8752-A2D5656C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Citat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CC138B2-AFEA-4D6D-8BAA-EAE617F73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sz="4400" dirty="0">
                <a:latin typeface="Arial" panose="020B0604020202020204" pitchFamily="34" charset="0"/>
                <a:cs typeface="Arial" panose="020B0604020202020204" pitchFamily="34" charset="0"/>
              </a:rPr>
              <a:t>”Battle </a:t>
            </a:r>
            <a:r>
              <a:rPr lang="da-DK" sz="4400" dirty="0" err="1"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r>
              <a:rPr lang="da-DK" sz="44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da-DK" sz="4400" dirty="0" err="1"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da-DK" sz="4400" dirty="0">
                <a:latin typeface="Arial" panose="020B0604020202020204" pitchFamily="34" charset="0"/>
                <a:cs typeface="Arial" panose="020B0604020202020204" pitchFamily="34" charset="0"/>
              </a:rPr>
              <a:t>, but as </a:t>
            </a:r>
            <a:r>
              <a:rPr lang="da-DK" sz="4400" dirty="0" err="1">
                <a:latin typeface="Arial" panose="020B0604020202020204" pitchFamily="34" charset="0"/>
                <a:cs typeface="Arial" panose="020B0604020202020204" pitchFamily="34" charset="0"/>
              </a:rPr>
              <a:t>soon</a:t>
            </a:r>
            <a:r>
              <a:rPr lang="da-DK" sz="4400" dirty="0">
                <a:latin typeface="Arial" panose="020B0604020202020204" pitchFamily="34" charset="0"/>
                <a:cs typeface="Arial" panose="020B0604020202020204" pitchFamily="34" charset="0"/>
              </a:rPr>
              <a:t> as the </a:t>
            </a:r>
            <a:r>
              <a:rPr lang="da-DK" sz="4400" dirty="0" err="1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da-DK" sz="4400" dirty="0">
                <a:latin typeface="Arial" panose="020B0604020202020204" pitchFamily="34" charset="0"/>
                <a:cs typeface="Arial" panose="020B0604020202020204" pitchFamily="34" charset="0"/>
              </a:rPr>
              <a:t> shot is </a:t>
            </a:r>
            <a:r>
              <a:rPr lang="da-DK" sz="4400" dirty="0" err="1">
                <a:latin typeface="Arial" panose="020B0604020202020204" pitchFamily="34" charset="0"/>
                <a:cs typeface="Arial" panose="020B0604020202020204" pitchFamily="34" charset="0"/>
              </a:rPr>
              <a:t>fired</a:t>
            </a:r>
            <a:r>
              <a:rPr lang="da-DK" sz="4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a-DK" sz="4400" dirty="0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a-DK" sz="4400" dirty="0">
                <a:latin typeface="Arial" panose="020B0604020202020204" pitchFamily="34" charset="0"/>
                <a:cs typeface="Arial" panose="020B0604020202020204" pitchFamily="34" charset="0"/>
              </a:rPr>
              <a:t> plan </a:t>
            </a:r>
            <a:r>
              <a:rPr lang="da-DK" sz="4400" dirty="0" err="1">
                <a:latin typeface="Arial" panose="020B0604020202020204" pitchFamily="34" charset="0"/>
                <a:cs typeface="Arial" panose="020B0604020202020204" pitchFamily="34" charset="0"/>
              </a:rPr>
              <a:t>goes</a:t>
            </a:r>
            <a:r>
              <a:rPr lang="da-DK" sz="4400" dirty="0">
                <a:latin typeface="Arial" panose="020B0604020202020204" pitchFamily="34" charset="0"/>
                <a:cs typeface="Arial" panose="020B0604020202020204" pitchFamily="34" charset="0"/>
              </a:rPr>
              <a:t> up in </a:t>
            </a:r>
            <a:r>
              <a:rPr lang="da-DK" sz="4400" dirty="0" err="1">
                <a:latin typeface="Arial" panose="020B0604020202020204" pitchFamily="34" charset="0"/>
                <a:cs typeface="Arial" panose="020B0604020202020204" pitchFamily="34" charset="0"/>
              </a:rPr>
              <a:t>smoke</a:t>
            </a:r>
            <a:r>
              <a:rPr lang="da-DK" sz="4400" dirty="0"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</a:p>
          <a:p>
            <a:pPr marL="0" indent="0">
              <a:buNone/>
            </a:pPr>
            <a:endParaRPr lang="da-DK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Dwight D. Eisenhower (”Ike”, 1890-1969) – </a:t>
            </a:r>
            <a:r>
              <a:rPr lang="da-DK" dirty="0" err="1">
                <a:latin typeface="Arial" panose="020B0604020202020204" pitchFamily="34" charset="0"/>
                <a:cs typeface="Arial" panose="020B0604020202020204" pitchFamily="34" charset="0"/>
              </a:rPr>
              <a:t>american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general </a:t>
            </a:r>
            <a:r>
              <a:rPr lang="da-DK" dirty="0" err="1">
                <a:latin typeface="Arial" panose="020B0604020202020204" pitchFamily="34" charset="0"/>
                <a:cs typeface="Arial" panose="020B0604020202020204" pitchFamily="34" charset="0"/>
              </a:rPr>
              <a:t>during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World </a:t>
            </a:r>
            <a:r>
              <a:rPr lang="da-DK" dirty="0" err="1">
                <a:latin typeface="Arial" panose="020B0604020202020204" pitchFamily="34" charset="0"/>
                <a:cs typeface="Arial" panose="020B0604020202020204" pitchFamily="34" charset="0"/>
              </a:rPr>
              <a:t>War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2 and the 34th </a:t>
            </a:r>
            <a:r>
              <a:rPr lang="da-DK" dirty="0" err="1">
                <a:latin typeface="Arial" panose="020B0604020202020204" pitchFamily="34" charset="0"/>
                <a:cs typeface="Arial" panose="020B0604020202020204" pitchFamily="34" charset="0"/>
              </a:rPr>
              <a:t>President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of the United States (1953-1961).</a:t>
            </a:r>
          </a:p>
          <a:p>
            <a:pPr marL="0" indent="0">
              <a:buNone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05560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7139</TotalTime>
  <Words>1560</Words>
  <Application>Microsoft Office PowerPoint</Application>
  <PresentationFormat>Skærmshow (4:3)</PresentationFormat>
  <Paragraphs>221</Paragraphs>
  <Slides>38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38</vt:i4>
      </vt:variant>
    </vt:vector>
  </HeadingPairs>
  <TitlesOfParts>
    <vt:vector size="43" baseType="lpstr">
      <vt:lpstr>Arial</vt:lpstr>
      <vt:lpstr>Calibri</vt:lpstr>
      <vt:lpstr>Courier New</vt:lpstr>
      <vt:lpstr>Times New Roman</vt:lpstr>
      <vt:lpstr>Default Design</vt:lpstr>
      <vt:lpstr>Objektorienteret Programmering i Java</vt:lpstr>
      <vt:lpstr>Ole Dolriis - CV</vt:lpstr>
      <vt:lpstr>PowerPoint-præsentation</vt:lpstr>
      <vt:lpstr>Studieordning</vt:lpstr>
      <vt:lpstr>Studieordning</vt:lpstr>
      <vt:lpstr>Studieordning</vt:lpstr>
      <vt:lpstr>Studieordning</vt:lpstr>
      <vt:lpstr>Foreløbig kursusplan OOP Java</vt:lpstr>
      <vt:lpstr>Citat</vt:lpstr>
      <vt:lpstr>Udviklingsmiljø - IDE</vt:lpstr>
      <vt:lpstr>Undervisningsmaterialer</vt:lpstr>
      <vt:lpstr>Hvad skal der til?</vt:lpstr>
      <vt:lpstr>Hvad skal der til? (fortsat)</vt:lpstr>
      <vt:lpstr>Java</vt:lpstr>
      <vt:lpstr>Underviserens opgave</vt:lpstr>
      <vt:lpstr>Hvad er et program?</vt:lpstr>
      <vt:lpstr>Typer af systemer</vt:lpstr>
      <vt:lpstr>Om programmer…</vt:lpstr>
      <vt:lpstr>Om programmering</vt:lpstr>
      <vt:lpstr>Vidste du at…</vt:lpstr>
      <vt:lpstr>Succesfuld programmerings forudsætninger</vt:lpstr>
      <vt:lpstr>Programmeringssprog</vt:lpstr>
      <vt:lpstr>Niveauer</vt:lpstr>
      <vt:lpstr>High og low level programmer</vt:lpstr>
      <vt:lpstr>Hvad kan vi?</vt:lpstr>
      <vt:lpstr>Tilgangen</vt:lpstr>
      <vt:lpstr>Det første program</vt:lpstr>
      <vt:lpstr>Hvorfor OO og hvad går det ud på?</vt:lpstr>
      <vt:lpstr>Klassebegrebet</vt:lpstr>
      <vt:lpstr>Om BlueJ</vt:lpstr>
      <vt:lpstr>UML (Unified Modelling Language)</vt:lpstr>
      <vt:lpstr>Og nu til tasterne  </vt:lpstr>
      <vt:lpstr>Navngivning</vt:lpstr>
      <vt:lpstr>Metoder og parametre</vt:lpstr>
      <vt:lpstr>Metoder, returværdier, signatur</vt:lpstr>
      <vt:lpstr>Datatyper</vt:lpstr>
      <vt:lpstr>Attributter</vt:lpstr>
      <vt:lpstr>Sourcekode</vt:lpstr>
    </vt:vector>
  </TitlesOfParts>
  <Company>iot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Objektorienteret Programmering</dc:title>
  <dc:creator>od</dc:creator>
  <cp:lastModifiedBy>Ole Dolriis</cp:lastModifiedBy>
  <cp:revision>105</cp:revision>
  <dcterms:created xsi:type="dcterms:W3CDTF">2006-09-01T15:09:00Z</dcterms:created>
  <dcterms:modified xsi:type="dcterms:W3CDTF">2020-09-06T12:58:02Z</dcterms:modified>
</cp:coreProperties>
</file>