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6" autoAdjust="0"/>
  </p:normalViewPr>
  <p:slideViewPr>
    <p:cSldViewPr>
      <p:cViewPr varScale="1">
        <p:scale>
          <a:sx n="17" d="100"/>
          <a:sy n="17" d="100"/>
        </p:scale>
        <p:origin x="-1644" y="-162"/>
      </p:cViewPr>
      <p:guideLst>
        <p:guide orient="horz" pos="10368"/>
        <p:guide pos="13824"/>
      </p:guideLst>
    </p:cSldViewPr>
  </p:slideViewPr>
  <p:notesTextViewPr>
    <p:cViewPr>
      <p:scale>
        <a:sx n="200" d="100"/>
        <a:sy n="200" d="100"/>
      </p:scale>
      <p:origin x="0" y="3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6/3/2013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xml"/><Relationship Id="rId7"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6.jpeg"/><Relationship Id="rId4" Type="http://schemas.openxmlformats.org/officeDocument/2006/relationships/image" Target="../media/image2.jpeg"/><Relationship Id="rId9"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a:solidFill>
                  <a:schemeClr val="bg1"/>
                </a:solidFill>
                <a:effectLst>
                  <a:outerShdw blurRad="101600" dist="38100" dir="2700000" algn="tl">
                    <a:srgbClr val="000000">
                      <a:alpha val="43137"/>
                    </a:srgbClr>
                  </a:outerShdw>
                </a:effectLst>
                <a:latin typeface="+mj-lt"/>
                <a:ea typeface="+mj-ea"/>
                <a:cs typeface="+mj-cs"/>
              </a:rPr>
              <a:t>Airplane Hangar Design</a:t>
            </a: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The design of a steel-framed airplane hangar</a:t>
            </a: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Matthew Klein</a:t>
            </a: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087600" y="6324600"/>
            <a:ext cx="13487400" cy="20878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grpSp>
        <p:nvGrpSpPr>
          <p:cNvPr id="1031" name="Group 90"/>
          <p:cNvGrpSpPr>
            <a:grpSpLocks/>
          </p:cNvGrpSpPr>
          <p:nvPr/>
        </p:nvGrpSpPr>
        <p:grpSpPr bwMode="auto">
          <a:xfrm>
            <a:off x="1516380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2649200" cy="2812465"/>
            </a:xfrm>
            <a:prstGeom prst="rect">
              <a:avLst/>
            </a:prstGeom>
            <a:noFill/>
            <a:ln w="9525">
              <a:noFill/>
              <a:miter lim="800000"/>
              <a:headEnd/>
              <a:tailEnd/>
            </a:ln>
          </p:spPr>
          <p:txBody>
            <a:bodyPr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AISC Steel Construction Manual</a:t>
              </a:r>
              <a:r>
                <a:rPr kumimoji="1" lang="en-US" sz="2000" dirty="0">
                  <a:solidFill>
                    <a:schemeClr val="bg1"/>
                  </a:solidFill>
                  <a:latin typeface="+mj-lt"/>
                  <a:ea typeface="+mj-ea"/>
                  <a:cs typeface="+mj-cs"/>
                </a:rPr>
                <a:t>. 13th ed. 2006-.</a:t>
              </a:r>
            </a:p>
            <a:p>
              <a:pPr>
                <a:lnSpc>
                  <a:spcPct val="150000"/>
                </a:lnSpc>
                <a:defRPr/>
              </a:pPr>
              <a:r>
                <a:rPr kumimoji="1" lang="en-US" sz="2000" i="1" dirty="0">
                  <a:solidFill>
                    <a:schemeClr val="bg1"/>
                  </a:solidFill>
                  <a:latin typeface="+mj-lt"/>
                  <a:ea typeface="+mj-ea"/>
                  <a:cs typeface="+mj-cs"/>
                </a:rPr>
                <a:t>ASCE 7-05 Minimum Design Loads for Buildings and other Structures</a:t>
              </a:r>
              <a:r>
                <a:rPr kumimoji="1" lang="en-US" sz="2000" dirty="0">
                  <a:solidFill>
                    <a:schemeClr val="bg1"/>
                  </a:solidFill>
                  <a:latin typeface="+mj-lt"/>
                  <a:ea typeface="+mj-ea"/>
                  <a:cs typeface="+mj-cs"/>
                </a:rPr>
                <a:t>. 2006-.</a:t>
              </a:r>
            </a:p>
            <a:p>
              <a:pPr>
                <a:lnSpc>
                  <a:spcPct val="150000"/>
                </a:lnSpc>
                <a:defRPr/>
              </a:pPr>
              <a:r>
                <a:rPr kumimoji="1" lang="en-US" sz="2000" i="1" dirty="0">
                  <a:solidFill>
                    <a:schemeClr val="bg1"/>
                  </a:solidFill>
                  <a:latin typeface="+mj-lt"/>
                  <a:ea typeface="+mj-ea"/>
                  <a:cs typeface="+mj-cs"/>
                </a:rPr>
                <a:t>International Building Code</a:t>
              </a:r>
              <a:r>
                <a:rPr kumimoji="1" lang="en-US" sz="2000" dirty="0">
                  <a:solidFill>
                    <a:schemeClr val="bg1"/>
                  </a:solidFill>
                  <a:latin typeface="+mj-lt"/>
                  <a:ea typeface="+mj-ea"/>
                  <a:cs typeface="+mj-cs"/>
                </a:rPr>
                <a:t>. 2006-.</a:t>
              </a:r>
            </a:p>
            <a:p>
              <a:pPr>
                <a:lnSpc>
                  <a:spcPct val="150000"/>
                </a:lnSpc>
                <a:defRPr/>
              </a:pPr>
              <a:r>
                <a:rPr kumimoji="1" lang="en-US" sz="2000" dirty="0" err="1">
                  <a:solidFill>
                    <a:schemeClr val="bg1"/>
                  </a:solidFill>
                  <a:latin typeface="+mj-lt"/>
                  <a:ea typeface="+mj-ea"/>
                  <a:cs typeface="+mj-cs"/>
                </a:rPr>
                <a:t>McCormac</a:t>
              </a:r>
              <a:r>
                <a:rPr kumimoji="1" lang="en-US" sz="2000" dirty="0">
                  <a:solidFill>
                    <a:schemeClr val="bg1"/>
                  </a:solidFill>
                  <a:latin typeface="+mj-lt"/>
                  <a:ea typeface="+mj-ea"/>
                  <a:cs typeface="+mj-cs"/>
                </a:rPr>
                <a:t>, Jack C. </a:t>
              </a:r>
              <a:r>
                <a:rPr kumimoji="1" lang="en-US" sz="2000" i="1" dirty="0">
                  <a:solidFill>
                    <a:schemeClr val="bg1"/>
                  </a:solidFill>
                  <a:latin typeface="+mj-lt"/>
                  <a:ea typeface="+mj-ea"/>
                  <a:cs typeface="+mj-cs"/>
                </a:rPr>
                <a:t>Structural Steel Design</a:t>
              </a:r>
              <a:r>
                <a:rPr kumimoji="1" lang="en-US" sz="2000" dirty="0">
                  <a:solidFill>
                    <a:schemeClr val="bg1"/>
                  </a:solidFill>
                  <a:latin typeface="+mj-lt"/>
                  <a:ea typeface="+mj-ea"/>
                  <a:cs typeface="+mj-cs"/>
                </a:rPr>
                <a:t>. 4th ed. 2008.</a:t>
              </a:r>
            </a:p>
            <a:p>
              <a:pPr>
                <a:lnSpc>
                  <a:spcPct val="150000"/>
                </a:lnSpc>
                <a:defRPr/>
              </a:pPr>
              <a:r>
                <a:rPr kumimoji="1" lang="en-US" sz="2000" dirty="0">
                  <a:solidFill>
                    <a:schemeClr val="bg1"/>
                  </a:solidFill>
                  <a:latin typeface="+mj-lt"/>
                  <a:ea typeface="+mj-ea"/>
                  <a:cs typeface="+mj-cs"/>
                </a:rPr>
                <a:t>Summers, Mark. Technical Advisor. U.S. Army Corps of Engineers.</a:t>
              </a:r>
            </a:p>
            <a:p>
              <a:pPr>
                <a:lnSpc>
                  <a:spcPct val="150000"/>
                </a:lnSpc>
                <a:defRPr/>
              </a:pPr>
              <a:r>
                <a:rPr kumimoji="1" lang="en-US" sz="2000" i="1" dirty="0">
                  <a:solidFill>
                    <a:schemeClr val="bg1"/>
                  </a:solidFill>
                  <a:latin typeface="+mj-lt"/>
                  <a:ea typeface="+mj-ea"/>
                  <a:cs typeface="+mj-cs"/>
                </a:rPr>
                <a:t>Walla Walla Ordinance No. 346</a:t>
              </a:r>
              <a:r>
                <a:rPr kumimoji="1" lang="en-US" sz="2000" dirty="0">
                  <a:solidFill>
                    <a:schemeClr val="bg1"/>
                  </a:solidFill>
                  <a:latin typeface="+mj-lt"/>
                  <a:ea typeface="+mj-ea"/>
                  <a:cs typeface="+mj-cs"/>
                </a:rPr>
                <a:t>. 2007-.</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a:solidFill>
                  <a:schemeClr val="bg1"/>
                </a:solidFill>
                <a:latin typeface="Times New Roman" pitchFamily="18" charset="0"/>
              </a:rPr>
              <a:t>B</a:t>
            </a:r>
          </a:p>
        </p:txBody>
      </p:sp>
      <p:grpSp>
        <p:nvGrpSpPr>
          <p:cNvPr id="8" name="Group 86"/>
          <p:cNvGrpSpPr>
            <a:grpSpLocks/>
          </p:cNvGrpSpPr>
          <p:nvPr/>
        </p:nvGrpSpPr>
        <p:grpSpPr bwMode="auto">
          <a:xfrm>
            <a:off x="1066800" y="6324600"/>
            <a:ext cx="13182600" cy="3810000"/>
            <a:chOff x="1066800" y="25069800"/>
            <a:chExt cx="13182600" cy="3810000"/>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a:p>
          </p:txBody>
        </p:sp>
        <p:sp>
          <p:nvSpPr>
            <p:cNvPr id="1146" name="Text Box 73"/>
            <p:cNvSpPr txBox="1">
              <a:spLocks noChangeArrowheads="1"/>
            </p:cNvSpPr>
            <p:nvPr/>
          </p:nvSpPr>
          <p:spPr bwMode="auto">
            <a:xfrm>
              <a:off x="1143000" y="25146000"/>
              <a:ext cx="13030200" cy="3631763"/>
            </a:xfrm>
            <a:prstGeom prst="rect">
              <a:avLst/>
            </a:prstGeom>
            <a:noFill/>
            <a:ln w="9525">
              <a:noFill/>
              <a:miter lim="800000"/>
              <a:headEnd/>
              <a:tailEnd/>
            </a:ln>
          </p:spPr>
          <p:txBody>
            <a:bodyPr>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a:solidFill>
                    <a:schemeClr val="bg1"/>
                  </a:solidFill>
                  <a:latin typeface="+mj-lt"/>
                  <a:ea typeface="+mj-ea"/>
                  <a:cs typeface="+mj-cs"/>
                </a:rPr>
                <a:t>The purpose of this project is to design a steel-framed airplane hangar. The basic tasks required are to determine the applicable loads, analyze the frame and calculate member forces, and size the members to handle the applied loads. In addition, a cost comparison between different types of structures is provided.</a:t>
              </a:r>
            </a:p>
          </p:txBody>
        </p:sp>
      </p:grpSp>
      <p:sp>
        <p:nvSpPr>
          <p:cNvPr id="1041" name="Text Box 74"/>
          <p:cNvSpPr txBox="1">
            <a:spLocks noChangeArrowheads="1"/>
          </p:cNvSpPr>
          <p:nvPr/>
        </p:nvSpPr>
        <p:spPr bwMode="auto">
          <a:xfrm>
            <a:off x="15163800" y="6324600"/>
            <a:ext cx="13411200" cy="14957425"/>
          </a:xfrm>
          <a:prstGeom prst="rect">
            <a:avLst/>
          </a:prstGeom>
          <a:noFill/>
          <a:ln w="9525">
            <a:noFill/>
            <a:miter lim="800000"/>
            <a:headEnd/>
            <a:tailEnd/>
          </a:ln>
        </p:spPr>
        <p:txBody>
          <a:bodyPr>
            <a:spAutoFit/>
          </a:bodyPr>
          <a:lstStyle/>
          <a:p>
            <a:pPr algn="ctr" defTabSz="4389438">
              <a:defRPr/>
            </a:pPr>
            <a:r>
              <a:rPr kumimoji="1" lang="en-US" sz="3800" u="sng" dirty="0">
                <a:solidFill>
                  <a:schemeClr val="bg1"/>
                </a:solidFill>
                <a:latin typeface="+mj-lt"/>
                <a:ea typeface="+mj-ea"/>
                <a:cs typeface="+mj-cs"/>
              </a:rPr>
              <a:t>DESIGN PROCEDURE</a:t>
            </a:r>
          </a:p>
          <a:p>
            <a:pPr defTabSz="4389438">
              <a:defRPr/>
            </a:pPr>
            <a:endParaRPr lang="en-US" sz="3200" dirty="0">
              <a:latin typeface="Times New Roman" pitchFamily="18" charset="0"/>
            </a:endParaRPr>
          </a:p>
          <a:p>
            <a:pPr algn="just" defTabSz="4389438">
              <a:defRPr/>
            </a:pPr>
            <a:r>
              <a:rPr kumimoji="1" lang="en-US" sz="3200" dirty="0">
                <a:solidFill>
                  <a:schemeClr val="bg1"/>
                </a:solidFill>
                <a:latin typeface="+mj-lt"/>
                <a:ea typeface="+mj-ea"/>
                <a:cs typeface="+mj-cs"/>
              </a:rPr>
              <a:t>The design procedure consists of four stages: 1) determining the loads, 2) creating a model in a structural analysis program and analyzing member forces and deflections, 3) designing and optimizing structural members, and 4) compiling a cost estimate and comparison.</a:t>
            </a:r>
          </a:p>
          <a:p>
            <a:pPr algn="just" defTabSz="4389438">
              <a:defRPr/>
            </a:pPr>
            <a:endParaRPr kumimoji="1" lang="en-US" sz="3200" dirty="0">
              <a:solidFill>
                <a:schemeClr val="bg1"/>
              </a:solidFill>
              <a:latin typeface="+mj-lt"/>
              <a:ea typeface="+mj-ea"/>
              <a:cs typeface="+mj-cs"/>
            </a:endParaRPr>
          </a:p>
          <a:p>
            <a:pPr algn="just" defTabSz="4389438">
              <a:defRPr/>
            </a:pPr>
            <a:r>
              <a:rPr kumimoji="1" lang="en-US" sz="3200" dirty="0">
                <a:solidFill>
                  <a:schemeClr val="bg1"/>
                </a:solidFill>
                <a:latin typeface="+mj-lt"/>
                <a:ea typeface="+mj-ea"/>
                <a:cs typeface="+mj-cs"/>
              </a:rPr>
              <a:t>DETERMINE THE LOADS. The basic load categories that apply to this building are dead, live, wind, snow, and seismic loads. The Walla Walla Ordinance No. 346 was used to find the  loading conditions adopted by the local jurisdiction. The basic load cases and load combinations were developed according to the ASCE 7-05 Minimum Design Loads for Buildings and Other Structures. </a:t>
            </a:r>
          </a:p>
          <a:p>
            <a:pPr algn="just" defTabSz="4389438">
              <a:defRPr/>
            </a:pPr>
            <a:endParaRPr kumimoji="1" lang="en-US" sz="3200" dirty="0">
              <a:solidFill>
                <a:schemeClr val="bg1"/>
              </a:solidFill>
              <a:latin typeface="+mj-lt"/>
              <a:ea typeface="+mj-ea"/>
              <a:cs typeface="+mj-cs"/>
            </a:endParaRPr>
          </a:p>
          <a:p>
            <a:pPr algn="just" defTabSz="4389438">
              <a:defRPr/>
            </a:pPr>
            <a:r>
              <a:rPr kumimoji="1" lang="en-US" sz="3200" dirty="0">
                <a:solidFill>
                  <a:schemeClr val="bg1"/>
                </a:solidFill>
                <a:latin typeface="+mj-lt"/>
                <a:ea typeface="+mj-ea"/>
                <a:cs typeface="+mj-cs"/>
              </a:rPr>
              <a:t>COMPUTER MODELING. The modeling program of choice was RISA, which stands for Rapid Interactive Structural Analysis. RISA allows users to input member properties, load cases, and boundary conditions using a graphical user interface (GUI). The load combinations were inputted in spreadsheet format. Upon running, the software calculates the member forces and deflections based on the stiffness method. </a:t>
            </a:r>
          </a:p>
          <a:p>
            <a:pPr algn="just" defTabSz="4389438">
              <a:defRPr/>
            </a:pPr>
            <a:endParaRPr kumimoji="1" lang="en-US" sz="3200" dirty="0">
              <a:solidFill>
                <a:schemeClr val="bg1"/>
              </a:solidFill>
              <a:latin typeface="+mj-lt"/>
              <a:ea typeface="+mj-ea"/>
              <a:cs typeface="+mj-cs"/>
            </a:endParaRPr>
          </a:p>
          <a:p>
            <a:pPr algn="just" defTabSz="4389438">
              <a:defRPr/>
            </a:pPr>
            <a:r>
              <a:rPr kumimoji="1" lang="en-US" sz="3200" dirty="0">
                <a:solidFill>
                  <a:schemeClr val="bg1"/>
                </a:solidFill>
                <a:latin typeface="+mj-lt"/>
                <a:ea typeface="+mj-ea"/>
                <a:cs typeface="+mj-cs"/>
              </a:rPr>
              <a:t>COMPONENT DESIGN. The actual design process considers three failure mechanisms. These are the combined axial and moment capacities, shear capacities, and deflection tolerances. The 13 ed. AISC Steel Construction Manual is used to efficiently evaluate these states. The method used to check the eligible members to determine the lightest and therefore cheapest section was to create a spreadsheet with the calculation of the available strength and compare them to the ultimate forces generated by RISA (see Figure 2). </a:t>
            </a:r>
          </a:p>
        </p:txBody>
      </p:sp>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a:p>
        </p:txBody>
      </p:sp>
      <p:sp>
        <p:nvSpPr>
          <p:cNvPr id="1043" name="Text Box 188"/>
          <p:cNvSpPr txBox="1">
            <a:spLocks noChangeArrowheads="1"/>
          </p:cNvSpPr>
          <p:nvPr/>
        </p:nvSpPr>
        <p:spPr bwMode="auto">
          <a:xfrm>
            <a:off x="15163800" y="24155400"/>
            <a:ext cx="13335000" cy="40005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Example of Optimization Table (for initial design sizes), AISC Part 6</a:t>
            </a:r>
          </a:p>
        </p:txBody>
      </p:sp>
      <p:grpSp>
        <p:nvGrpSpPr>
          <p:cNvPr id="1044" name="Group 133"/>
          <p:cNvGrpSpPr>
            <a:grpSpLocks/>
          </p:cNvGrpSpPr>
          <p:nvPr/>
        </p:nvGrpSpPr>
        <p:grpSpPr bwMode="auto">
          <a:xfrm>
            <a:off x="29565600" y="27736800"/>
            <a:ext cx="13335000" cy="4648200"/>
            <a:chOff x="29565600" y="13716000"/>
            <a:chExt cx="13335000" cy="8088649"/>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94200" y="13793350"/>
              <a:ext cx="12954000" cy="8011299"/>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a:solidFill>
                    <a:schemeClr val="bg1"/>
                  </a:solidFill>
                  <a:latin typeface="+mj-lt"/>
                  <a:ea typeface="+mj-ea"/>
                  <a:cs typeface="+mj-cs"/>
                </a:rPr>
                <a:t>SUMMARY</a:t>
              </a:r>
            </a:p>
            <a:p>
              <a:pPr algn="just" defTabSz="4389438">
                <a:spcBef>
                  <a:spcPct val="50000"/>
                </a:spcBef>
                <a:defRPr/>
              </a:pPr>
              <a:r>
                <a:rPr kumimoji="1" lang="en-US" sz="3200" dirty="0">
                  <a:solidFill>
                    <a:schemeClr val="bg1"/>
                  </a:solidFill>
                  <a:latin typeface="+mj-lt"/>
                  <a:ea typeface="+mj-ea"/>
                  <a:cs typeface="+mj-cs"/>
                </a:rPr>
                <a:t>In accordance with the objective of the project the following tasks have been accomplished: determine the loads the structure will be exposed to, analyze the structure using RISA, size the structural members, and estimate the cost. However, the project does not represent a complete structural design and the sliding door, an engineered foundation, and site plan are necessary to complete the total package.</a:t>
              </a: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graphicFrame>
        <p:nvGraphicFramePr>
          <p:cNvPr id="95" name="Table 94"/>
          <p:cNvGraphicFramePr>
            <a:graphicFrameLocks noGrp="1"/>
          </p:cNvGraphicFramePr>
          <p:nvPr/>
        </p:nvGraphicFramePr>
        <p:xfrm>
          <a:off x="15544800" y="20726400"/>
          <a:ext cx="12496799" cy="3335338"/>
        </p:xfrm>
        <a:graphic>
          <a:graphicData uri="http://schemas.openxmlformats.org/drawingml/2006/table">
            <a:tbl>
              <a:tblPr/>
              <a:tblGrid>
                <a:gridCol w="1888381"/>
                <a:gridCol w="1970722"/>
                <a:gridCol w="1251601"/>
                <a:gridCol w="1748400"/>
                <a:gridCol w="1583714"/>
                <a:gridCol w="1361391"/>
                <a:gridCol w="1026533"/>
                <a:gridCol w="1666057"/>
              </a:tblGrid>
              <a:tr h="952953">
                <a:tc>
                  <a:txBody>
                    <a:bodyPr/>
                    <a:lstStyle/>
                    <a:p>
                      <a:pPr marL="0" marR="0" algn="l">
                        <a:lnSpc>
                          <a:spcPct val="115000"/>
                        </a:lnSpc>
                        <a:spcBef>
                          <a:spcPts val="0"/>
                        </a:spcBef>
                        <a:spcAft>
                          <a:spcPts val="0"/>
                        </a:spcAft>
                      </a:pPr>
                      <a:r>
                        <a:rPr lang="en-US" sz="2400" b="1" dirty="0">
                          <a:solidFill>
                            <a:srgbClr val="FFFFFF"/>
                          </a:solidFill>
                          <a:latin typeface="Calibri"/>
                          <a:ea typeface="Times New Roman"/>
                          <a:cs typeface="Times New Roman"/>
                        </a:rPr>
                        <a:t>Number</a:t>
                      </a:r>
                      <a:endParaRPr lang="en-US" sz="2400" dirty="0">
                        <a:latin typeface="Calibri"/>
                        <a:ea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W Shape</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Axial</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Strong axis bending</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Weak axis bending</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Unity Check</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Unity Limit</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2400" b="1">
                          <a:solidFill>
                            <a:srgbClr val="FFFFFF"/>
                          </a:solidFill>
                          <a:latin typeface="Calibri"/>
                          <a:ea typeface="Times New Roman"/>
                          <a:cs typeface="Times New Roman"/>
                        </a:rPr>
                        <a:t>Summary</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476477">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18</a:t>
                      </a:r>
                      <a:endParaRPr lang="en-US" sz="2400" dirty="0">
                        <a:latin typeface="Calibri"/>
                        <a:ea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10X54</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0.0164</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0.2484</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0.0224</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0.2871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OK</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476477">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19</a:t>
                      </a:r>
                      <a:endParaRPr lang="en-US" sz="2400">
                        <a:latin typeface="Calibri"/>
                        <a:ea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10X49</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0.0180</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0.2768</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0.0248</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0.3196</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OK</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476477">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20</a:t>
                      </a:r>
                      <a:endParaRPr lang="en-US" sz="2400">
                        <a:latin typeface="Calibri"/>
                        <a:ea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10X45</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0.0198</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0.3034</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0.0346</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0.3578</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OK</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476477">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21</a:t>
                      </a:r>
                      <a:endParaRPr lang="en-US" sz="2400">
                        <a:latin typeface="Calibri"/>
                        <a:ea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10X39</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0.0232</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0.3634</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0.0408</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0.4273</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OK</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476477">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22</a:t>
                      </a:r>
                      <a:endParaRPr lang="en-US" sz="2400">
                        <a:latin typeface="Calibri"/>
                        <a:ea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10X33</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0.0278</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0.4501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0.0499</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0.5279</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Times New Roman"/>
                        </a:rPr>
                        <a:t>1</a:t>
                      </a:r>
                      <a:endParaRPr lang="en-US" sz="240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Times New Roman"/>
                        </a:rPr>
                        <a:t>OK</a:t>
                      </a:r>
                      <a:endParaRPr lang="en-US" sz="2400" dirty="0">
                        <a:latin typeface="Calibri"/>
                        <a:ea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bl>
          </a:graphicData>
        </a:graphic>
      </p:graphicFrame>
      <p:sp>
        <p:nvSpPr>
          <p:cNvPr id="1108" name="TextBox 95"/>
          <p:cNvSpPr txBox="1">
            <a:spLocks noChangeArrowheads="1"/>
          </p:cNvSpPr>
          <p:nvPr/>
        </p:nvSpPr>
        <p:spPr bwMode="auto">
          <a:xfrm>
            <a:off x="15240000" y="24612600"/>
            <a:ext cx="131826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COST. The last part of the design was to include a cost estimate and comparison to other equivalent designs . This included a cost of the designed structure based on the component sizes and commonly accepted construction techniques. The costs of similar structures were researched to provide the comparison.</a:t>
            </a:r>
          </a:p>
        </p:txBody>
      </p:sp>
      <p:sp>
        <p:nvSpPr>
          <p:cNvPr id="3080" name="Rectangle 8"/>
          <p:cNvSpPr>
            <a:spLocks noChangeArrowheads="1"/>
          </p:cNvSpPr>
          <p:nvPr/>
        </p:nvSpPr>
        <p:spPr bwMode="auto">
          <a:xfrm>
            <a:off x="1066800" y="10744200"/>
            <a:ext cx="13182600" cy="21336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sp>
        <p:nvSpPr>
          <p:cNvPr id="3087" name="Text Box 15"/>
          <p:cNvSpPr txBox="1">
            <a:spLocks noChangeArrowheads="1"/>
          </p:cNvSpPr>
          <p:nvPr/>
        </p:nvSpPr>
        <p:spPr bwMode="auto">
          <a:xfrm>
            <a:off x="1295400" y="10820400"/>
            <a:ext cx="12725400" cy="5108575"/>
          </a:xfrm>
          <a:prstGeom prst="rect">
            <a:avLst/>
          </a:prstGeom>
          <a:noFill/>
          <a:ln w="9525">
            <a:noFill/>
            <a:miter lim="800000"/>
            <a:headEnd/>
            <a:tailEnd/>
          </a:ln>
          <a:effectLst/>
        </p:spPr>
        <p:txBody>
          <a:bodyPr lIns="91426" tIns="45710" rIns="91426" bIns="45710">
            <a:spAutoFit/>
          </a:bodyPr>
          <a:lstStyle/>
          <a:p>
            <a:pPr algn="ctr" defTabSz="4389438">
              <a:spcBef>
                <a:spcPct val="50000"/>
              </a:spcBef>
              <a:defRPr/>
            </a:pPr>
            <a:r>
              <a:rPr kumimoji="1" lang="en-US" sz="3800" u="sng" dirty="0">
                <a:solidFill>
                  <a:schemeClr val="bg1"/>
                </a:solidFill>
                <a:latin typeface="+mj-lt"/>
                <a:ea typeface="+mj-ea"/>
                <a:cs typeface="+mj-cs"/>
              </a:rPr>
              <a:t>INTRODUCTION</a:t>
            </a:r>
          </a:p>
          <a:p>
            <a:pPr indent="857250" algn="just" defTabSz="4389438">
              <a:defRPr/>
            </a:pPr>
            <a:endParaRPr lang="en-US" sz="3200" dirty="0">
              <a:latin typeface="Times New Roman" pitchFamily="18" charset="0"/>
            </a:endParaRPr>
          </a:p>
          <a:p>
            <a:pPr algn="just">
              <a:defRPr/>
            </a:pPr>
            <a:r>
              <a:rPr kumimoji="1" lang="en-US" sz="3200" dirty="0">
                <a:solidFill>
                  <a:schemeClr val="bg1"/>
                </a:solidFill>
                <a:latin typeface="+mj-lt"/>
                <a:ea typeface="+mj-ea"/>
                <a:cs typeface="+mj-cs"/>
              </a:rPr>
              <a:t>The 13-acre property where the structure is to be built is located about five miles south of College Place, WA in Walla Walla County. The relative terrain is mostly flat with a few trees and a small river, the East Walla Walla River, passing through the property. However, some 40 foot bluffs unique to the Walla Walla Valley are within 1,500 feet of the proposed building site. A grass landing strip bisects the property diagonally (See Figure 1.)</a:t>
            </a:r>
          </a:p>
          <a:p>
            <a:pPr algn="just">
              <a:defRPr/>
            </a:pPr>
            <a:endParaRPr lang="en-US" sz="3200" dirty="0"/>
          </a:p>
        </p:txBody>
      </p:sp>
      <p:grpSp>
        <p:nvGrpSpPr>
          <p:cNvPr id="1111" name="Group 88"/>
          <p:cNvGrpSpPr>
            <a:grpSpLocks/>
          </p:cNvGrpSpPr>
          <p:nvPr/>
        </p:nvGrpSpPr>
        <p:grpSpPr bwMode="auto">
          <a:xfrm>
            <a:off x="1371600" y="15468600"/>
            <a:ext cx="12573000" cy="9677400"/>
            <a:chOff x="1371600" y="15773400"/>
            <a:chExt cx="12573000" cy="10077510"/>
          </a:xfrm>
        </p:grpSpPr>
        <p:sp>
          <p:nvSpPr>
            <p:cNvPr id="1133" name="Text Box 67"/>
            <p:cNvSpPr txBox="1">
              <a:spLocks noChangeArrowheads="1"/>
            </p:cNvSpPr>
            <p:nvPr/>
          </p:nvSpPr>
          <p:spPr bwMode="auto">
            <a:xfrm>
              <a:off x="1371600" y="25450851"/>
              <a:ext cx="12496800" cy="400059"/>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1: Senior Project Site (Google Earth)</a:t>
              </a:r>
            </a:p>
          </p:txBody>
        </p:sp>
        <p:grpSp>
          <p:nvGrpSpPr>
            <p:cNvPr id="1136" name="Group 87"/>
            <p:cNvGrpSpPr>
              <a:grpSpLocks/>
            </p:cNvGrpSpPr>
            <p:nvPr/>
          </p:nvGrpSpPr>
          <p:grpSpPr bwMode="auto">
            <a:xfrm>
              <a:off x="1447800" y="15773400"/>
              <a:ext cx="12496800" cy="9525002"/>
              <a:chOff x="1447800" y="18516600"/>
              <a:chExt cx="12496800" cy="9525002"/>
            </a:xfrm>
          </p:grpSpPr>
          <p:pic>
            <p:nvPicPr>
              <p:cNvPr id="1137" name="Picture 71" descr="Senior project location cp.JPG"/>
              <p:cNvPicPr>
                <a:picLocks noChangeAspect="1"/>
              </p:cNvPicPr>
              <p:nvPr/>
            </p:nvPicPr>
            <p:blipFill>
              <a:blip r:embed="rId4">
                <a:extLst>
                  <a:ext uri="{28A0092B-C50C-407E-A947-70E740481C1C}">
                    <a14:useLocalDpi xmlns:a14="http://schemas.microsoft.com/office/drawing/2010/main" val="0"/>
                  </a:ext>
                </a:extLst>
              </a:blip>
              <a:srcRect l="1756" t="10448" r="50160"/>
              <a:stretch>
                <a:fillRect/>
              </a:stretch>
            </p:blipFill>
            <p:spPr bwMode="auto">
              <a:xfrm>
                <a:off x="1447800" y="18516600"/>
                <a:ext cx="8519159"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8" name="Rectangle 190"/>
              <p:cNvSpPr>
                <a:spLocks noChangeArrowheads="1"/>
              </p:cNvSpPr>
              <p:nvPr/>
            </p:nvSpPr>
            <p:spPr bwMode="auto">
              <a:xfrm>
                <a:off x="3276600" y="23469600"/>
                <a:ext cx="414338" cy="279400"/>
              </a:xfrm>
              <a:prstGeom prst="rect">
                <a:avLst/>
              </a:prstGeom>
              <a:solidFill>
                <a:srgbClr val="FFFFFF">
                  <a:alpha val="0"/>
                </a:srgbClr>
              </a:solidFill>
              <a:ln w="19050">
                <a:solidFill>
                  <a:srgbClr val="FF0000"/>
                </a:solidFill>
                <a:miter lim="800000"/>
                <a:headEnd/>
                <a:tailEnd/>
              </a:ln>
            </p:spPr>
            <p:txBody>
              <a:bodyPr/>
              <a:lstStyle/>
              <a:p>
                <a:endParaRPr lang="en-US"/>
              </a:p>
            </p:txBody>
          </p:sp>
          <p:cxnSp>
            <p:nvCxnSpPr>
              <p:cNvPr id="1139" name="AutoShape 192"/>
              <p:cNvCxnSpPr>
                <a:cxnSpLocks noChangeShapeType="1"/>
              </p:cNvCxnSpPr>
              <p:nvPr/>
            </p:nvCxnSpPr>
            <p:spPr bwMode="auto">
              <a:xfrm rot="16200000" flipH="1">
                <a:off x="2628900" y="24498300"/>
                <a:ext cx="4267200" cy="2819400"/>
              </a:xfrm>
              <a:prstGeom prst="straightConnector1">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0" name="AutoShape 193"/>
              <p:cNvCxnSpPr>
                <a:cxnSpLocks noChangeShapeType="1"/>
              </p:cNvCxnSpPr>
              <p:nvPr/>
            </p:nvCxnSpPr>
            <p:spPr bwMode="auto">
              <a:xfrm flipV="1">
                <a:off x="3276600" y="22021800"/>
                <a:ext cx="2819400" cy="1447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41" name="AutoShape 194"/>
              <p:cNvCxnSpPr>
                <a:cxnSpLocks noChangeShapeType="1"/>
              </p:cNvCxnSpPr>
              <p:nvPr/>
            </p:nvCxnSpPr>
            <p:spPr bwMode="auto">
              <a:xfrm>
                <a:off x="3657601" y="23774401"/>
                <a:ext cx="10286999" cy="4267201"/>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cxnSp>
            <p:nvCxnSpPr>
              <p:cNvPr id="1142" name="AutoShape 195"/>
              <p:cNvCxnSpPr>
                <a:cxnSpLocks noChangeShapeType="1"/>
              </p:cNvCxnSpPr>
              <p:nvPr/>
            </p:nvCxnSpPr>
            <p:spPr bwMode="auto">
              <a:xfrm flipV="1">
                <a:off x="3733800" y="22021800"/>
                <a:ext cx="10210800" cy="1447800"/>
              </a:xfrm>
              <a:prstGeom prst="straightConnector1">
                <a:avLst/>
              </a:prstGeom>
              <a:noFill/>
              <a:ln w="63500">
                <a:solidFill>
                  <a:srgbClr val="FF0000"/>
                </a:solidFill>
                <a:round/>
                <a:headEnd/>
                <a:tailEnd/>
              </a:ln>
              <a:extLst>
                <a:ext uri="{909E8E84-426E-40DD-AFC4-6F175D3DCCD1}">
                  <a14:hiddenFill xmlns:a14="http://schemas.microsoft.com/office/drawing/2010/main">
                    <a:noFill/>
                  </a14:hiddenFill>
                </a:ext>
              </a:extLst>
            </p:spPr>
          </p:cxnSp>
          <p:pic>
            <p:nvPicPr>
              <p:cNvPr id="1143" name="Picture 70" descr="Senior project location.JPG"/>
              <p:cNvPicPr>
                <a:picLocks noChangeAspect="1"/>
              </p:cNvPicPr>
              <p:nvPr/>
            </p:nvPicPr>
            <p:blipFill>
              <a:blip r:embed="rId5">
                <a:extLst>
                  <a:ext uri="{28A0092B-C50C-407E-A947-70E740481C1C}">
                    <a14:useLocalDpi xmlns:a14="http://schemas.microsoft.com/office/drawing/2010/main" val="0"/>
                  </a:ext>
                </a:extLst>
              </a:blip>
              <a:srcRect l="1744" t="9804" r="50160"/>
              <a:stretch>
                <a:fillRect/>
              </a:stretch>
            </p:blipFill>
            <p:spPr bwMode="auto">
              <a:xfrm>
                <a:off x="6139082" y="22021800"/>
                <a:ext cx="7776944" cy="600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4" name="Rectangle 191"/>
              <p:cNvSpPr>
                <a:spLocks noChangeArrowheads="1"/>
              </p:cNvSpPr>
              <p:nvPr/>
            </p:nvSpPr>
            <p:spPr bwMode="auto">
              <a:xfrm>
                <a:off x="6096000" y="22021800"/>
                <a:ext cx="7848600" cy="6019800"/>
              </a:xfrm>
              <a:prstGeom prst="rect">
                <a:avLst/>
              </a:prstGeom>
              <a:noFill/>
              <a:ln w="793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121" name="TextBox 89"/>
          <p:cNvSpPr txBox="1">
            <a:spLocks noChangeArrowheads="1"/>
          </p:cNvSpPr>
          <p:nvPr/>
        </p:nvSpPr>
        <p:spPr bwMode="auto">
          <a:xfrm>
            <a:off x="1219200" y="25298400"/>
            <a:ext cx="12725400" cy="2554288"/>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specified dimensions are 40 feet by 60 feet by 12 feet tall with a roof slope of 3 in 12. The airplane door is 40 foot by 10 foot. Five moment frames providing resistance to transverse direction loads are evenly spaced along the 60 foot dimension. Connecting beams and tension-only braces transfer longitudinal loadings to the foundation.</a:t>
            </a:r>
          </a:p>
        </p:txBody>
      </p:sp>
      <p:grpSp>
        <p:nvGrpSpPr>
          <p:cNvPr id="1113" name="Group 116"/>
          <p:cNvGrpSpPr>
            <a:grpSpLocks/>
          </p:cNvGrpSpPr>
          <p:nvPr/>
        </p:nvGrpSpPr>
        <p:grpSpPr bwMode="auto">
          <a:xfrm>
            <a:off x="3733800" y="28194000"/>
            <a:ext cx="7848600" cy="3124200"/>
            <a:chOff x="152400" y="2895600"/>
            <a:chExt cx="8746434" cy="3657600"/>
          </a:xfrm>
        </p:grpSpPr>
        <p:pic>
          <p:nvPicPr>
            <p:cNvPr id="118" name="Picture 117" descr="Frame.JPG"/>
            <p:cNvPicPr>
              <a:picLocks noChangeAspect="1"/>
            </p:cNvPicPr>
            <p:nvPr/>
          </p:nvPicPr>
          <p:blipFill>
            <a:blip r:embed="rId6"/>
            <a:srcRect l="52500" t="32222" r="1667" b="16667"/>
            <a:stretch>
              <a:fillRect/>
            </a:stretch>
          </p:blipFill>
          <p:spPr>
            <a:xfrm>
              <a:off x="152400" y="2895600"/>
              <a:ext cx="8746434" cy="3657600"/>
            </a:xfrm>
            <a:prstGeom prst="rect">
              <a:avLst/>
            </a:prstGeom>
            <a:ln>
              <a:noFill/>
            </a:ln>
            <a:effectLst>
              <a:outerShdw blurRad="292100" dist="139700" dir="2700000" algn="tl" rotWithShape="0">
                <a:srgbClr val="333333">
                  <a:alpha val="65000"/>
                </a:srgbClr>
              </a:outerShdw>
            </a:effectLst>
          </p:spPr>
        </p:pic>
        <p:sp>
          <p:nvSpPr>
            <p:cNvPr id="119" name="TextBox 118"/>
            <p:cNvSpPr txBox="1"/>
            <p:nvPr/>
          </p:nvSpPr>
          <p:spPr>
            <a:xfrm>
              <a:off x="228472" y="3048000"/>
              <a:ext cx="2101692" cy="468351"/>
            </a:xfrm>
            <a:prstGeom prst="rect">
              <a:avLst/>
            </a:prstGeom>
            <a:noFill/>
          </p:spPr>
          <p:txBody>
            <a:bodyPr wrap="none">
              <a:spAutoFit/>
            </a:bodyPr>
            <a:lstStyle/>
            <a:p>
              <a:pPr>
                <a:defRPr/>
              </a:pPr>
              <a:r>
                <a:rPr kumimoji="1" lang="en-US" sz="2000" dirty="0">
                  <a:solidFill>
                    <a:schemeClr val="bg2">
                      <a:lumMod val="75000"/>
                    </a:schemeClr>
                  </a:solidFill>
                  <a:latin typeface="+mj-lt"/>
                  <a:ea typeface="+mj-ea"/>
                  <a:cs typeface="+mj-cs"/>
                </a:rPr>
                <a:t>Moment Frame</a:t>
              </a:r>
            </a:p>
          </p:txBody>
        </p:sp>
        <p:sp>
          <p:nvSpPr>
            <p:cNvPr id="120" name="TextBox 119"/>
            <p:cNvSpPr txBox="1"/>
            <p:nvPr/>
          </p:nvSpPr>
          <p:spPr>
            <a:xfrm>
              <a:off x="2666293" y="2895600"/>
              <a:ext cx="2411284" cy="468351"/>
            </a:xfrm>
            <a:prstGeom prst="rect">
              <a:avLst/>
            </a:prstGeom>
            <a:noFill/>
          </p:spPr>
          <p:txBody>
            <a:bodyPr wrap="none">
              <a:spAutoFit/>
            </a:bodyPr>
            <a:lstStyle/>
            <a:p>
              <a:pPr>
                <a:defRPr/>
              </a:pPr>
              <a:r>
                <a:rPr kumimoji="1" lang="en-US" sz="2000" dirty="0">
                  <a:solidFill>
                    <a:schemeClr val="bg2">
                      <a:lumMod val="75000"/>
                    </a:schemeClr>
                  </a:solidFill>
                  <a:latin typeface="+mj-lt"/>
                  <a:ea typeface="+mj-ea"/>
                  <a:cs typeface="+mj-cs"/>
                </a:rPr>
                <a:t>Connecting Beam</a:t>
              </a:r>
            </a:p>
          </p:txBody>
        </p:sp>
        <p:sp>
          <p:nvSpPr>
            <p:cNvPr id="121" name="TextBox 120"/>
            <p:cNvSpPr txBox="1"/>
            <p:nvPr/>
          </p:nvSpPr>
          <p:spPr>
            <a:xfrm>
              <a:off x="608828" y="5867401"/>
              <a:ext cx="1613420" cy="468351"/>
            </a:xfrm>
            <a:prstGeom prst="rect">
              <a:avLst/>
            </a:prstGeom>
            <a:noFill/>
          </p:spPr>
          <p:txBody>
            <a:bodyPr wrap="none">
              <a:spAutoFit/>
            </a:bodyPr>
            <a:lstStyle/>
            <a:p>
              <a:pPr>
                <a:defRPr/>
              </a:pPr>
              <a:r>
                <a:rPr kumimoji="1" lang="en-US" sz="2000" dirty="0">
                  <a:solidFill>
                    <a:schemeClr val="bg2">
                      <a:lumMod val="75000"/>
                    </a:schemeClr>
                  </a:solidFill>
                  <a:latin typeface="+mj-lt"/>
                  <a:ea typeface="+mj-ea"/>
                  <a:cs typeface="+mj-cs"/>
                </a:rPr>
                <a:t>Door Beam</a:t>
              </a:r>
            </a:p>
          </p:txBody>
        </p:sp>
        <p:sp>
          <p:nvSpPr>
            <p:cNvPr id="122" name="TextBox 121"/>
            <p:cNvSpPr txBox="1"/>
            <p:nvPr/>
          </p:nvSpPr>
          <p:spPr>
            <a:xfrm>
              <a:off x="5638382" y="6019801"/>
              <a:ext cx="2575811" cy="468351"/>
            </a:xfrm>
            <a:prstGeom prst="rect">
              <a:avLst/>
            </a:prstGeom>
            <a:noFill/>
          </p:spPr>
          <p:txBody>
            <a:bodyPr wrap="none">
              <a:spAutoFit/>
            </a:bodyPr>
            <a:lstStyle/>
            <a:p>
              <a:pPr>
                <a:defRPr/>
              </a:pPr>
              <a:r>
                <a:rPr kumimoji="1" lang="en-US" sz="2000" dirty="0">
                  <a:solidFill>
                    <a:schemeClr val="bg2">
                      <a:lumMod val="75000"/>
                    </a:schemeClr>
                  </a:solidFill>
                  <a:latin typeface="+mj-lt"/>
                  <a:ea typeface="+mj-ea"/>
                  <a:cs typeface="+mj-cs"/>
                </a:rPr>
                <a:t>Tension-only Brace</a:t>
              </a:r>
            </a:p>
          </p:txBody>
        </p:sp>
        <p:cxnSp>
          <p:nvCxnSpPr>
            <p:cNvPr id="123" name="Straight Arrow Connector 122"/>
            <p:cNvCxnSpPr/>
            <p:nvPr/>
          </p:nvCxnSpPr>
          <p:spPr bwMode="auto">
            <a:xfrm rot="5400000">
              <a:off x="1773313" y="3688991"/>
              <a:ext cx="938562" cy="65456"/>
            </a:xfrm>
            <a:prstGeom prst="straightConnector1">
              <a:avLst/>
            </a:prstGeom>
            <a:solidFill>
              <a:schemeClr val="accent1"/>
            </a:solidFill>
            <a:ln w="50800" cap="sq" cmpd="sng" algn="ctr">
              <a:solidFill>
                <a:schemeClr val="bg1">
                  <a:lumMod val="50000"/>
                </a:schemeClr>
              </a:solidFill>
              <a:prstDash val="solid"/>
              <a:round/>
              <a:headEnd type="none" w="sm" len="sm"/>
              <a:tailEnd type="arrow"/>
            </a:ln>
            <a:effectLst/>
          </p:spPr>
        </p:cxnSp>
        <p:cxnSp>
          <p:nvCxnSpPr>
            <p:cNvPr id="124" name="Straight Arrow Connector 123"/>
            <p:cNvCxnSpPr/>
            <p:nvPr/>
          </p:nvCxnSpPr>
          <p:spPr bwMode="auto">
            <a:xfrm rot="16200000" flipV="1">
              <a:off x="7481758" y="5547830"/>
              <a:ext cx="1103971" cy="371511"/>
            </a:xfrm>
            <a:prstGeom prst="straightConnector1">
              <a:avLst/>
            </a:prstGeom>
            <a:solidFill>
              <a:schemeClr val="accent1"/>
            </a:solidFill>
            <a:ln w="50800" cap="sq" cmpd="sng" algn="ctr">
              <a:solidFill>
                <a:schemeClr val="bg1">
                  <a:lumMod val="50000"/>
                </a:schemeClr>
              </a:solidFill>
              <a:prstDash val="solid"/>
              <a:round/>
              <a:headEnd type="none" w="sm" len="sm"/>
              <a:tailEnd type="arrow"/>
            </a:ln>
            <a:effectLst/>
          </p:spPr>
        </p:cxnSp>
        <p:cxnSp>
          <p:nvCxnSpPr>
            <p:cNvPr id="125" name="Straight Arrow Connector 124"/>
            <p:cNvCxnSpPr/>
            <p:nvPr/>
          </p:nvCxnSpPr>
          <p:spPr bwMode="auto">
            <a:xfrm rot="16200000" flipV="1">
              <a:off x="1546987" y="5463735"/>
              <a:ext cx="1154151" cy="132682"/>
            </a:xfrm>
            <a:prstGeom prst="straightConnector1">
              <a:avLst/>
            </a:prstGeom>
            <a:solidFill>
              <a:schemeClr val="accent1"/>
            </a:solidFill>
            <a:ln w="50800" cap="sq" cmpd="sng" algn="ctr">
              <a:solidFill>
                <a:schemeClr val="bg1">
                  <a:lumMod val="50000"/>
                </a:schemeClr>
              </a:solidFill>
              <a:prstDash val="solid"/>
              <a:round/>
              <a:headEnd type="none" w="sm" len="sm"/>
              <a:tailEnd type="arrow"/>
            </a:ln>
            <a:effectLst/>
          </p:spPr>
        </p:cxnSp>
        <p:cxnSp>
          <p:nvCxnSpPr>
            <p:cNvPr id="126" name="Straight Arrow Connector 125"/>
            <p:cNvCxnSpPr/>
            <p:nvPr/>
          </p:nvCxnSpPr>
          <p:spPr bwMode="auto">
            <a:xfrm rot="16200000" flipH="1">
              <a:off x="4425315" y="3815491"/>
              <a:ext cx="1484971" cy="180448"/>
            </a:xfrm>
            <a:prstGeom prst="straightConnector1">
              <a:avLst/>
            </a:prstGeom>
            <a:solidFill>
              <a:schemeClr val="accent1"/>
            </a:solidFill>
            <a:ln w="50800" cap="sq" cmpd="sng" algn="ctr">
              <a:solidFill>
                <a:schemeClr val="bg1">
                  <a:lumMod val="50000"/>
                </a:schemeClr>
              </a:solidFill>
              <a:prstDash val="solid"/>
              <a:round/>
              <a:headEnd type="none" w="sm" len="sm"/>
              <a:tailEnd type="arrow"/>
            </a:ln>
            <a:effectLst/>
          </p:spPr>
        </p:cxnSp>
        <p:cxnSp>
          <p:nvCxnSpPr>
            <p:cNvPr id="127" name="Straight Arrow Connector 126"/>
            <p:cNvCxnSpPr/>
            <p:nvPr/>
          </p:nvCxnSpPr>
          <p:spPr bwMode="auto">
            <a:xfrm>
              <a:off x="5077576" y="3163229"/>
              <a:ext cx="1551502" cy="113371"/>
            </a:xfrm>
            <a:prstGeom prst="straightConnector1">
              <a:avLst/>
            </a:prstGeom>
            <a:solidFill>
              <a:schemeClr val="accent1"/>
            </a:solidFill>
            <a:ln w="50800" cap="sq" cmpd="sng" algn="ctr">
              <a:solidFill>
                <a:schemeClr val="bg1">
                  <a:lumMod val="50000"/>
                </a:schemeClr>
              </a:solidFill>
              <a:prstDash val="solid"/>
              <a:round/>
              <a:headEnd type="none" w="sm" len="sm"/>
              <a:tailEnd type="arrow"/>
            </a:ln>
            <a:effectLst/>
          </p:spPr>
        </p:cxnSp>
      </p:gr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641800" y="6400800"/>
                <a:ext cx="13182600" cy="1354483"/>
              </a:xfrm>
              <a:prstGeom prst="rect">
                <a:avLst/>
              </a:prstGeom>
              <a:noFill/>
              <a:ln w="9525">
                <a:noFill/>
                <a:miter lim="800000"/>
                <a:headEnd/>
                <a:tailEnd/>
              </a:ln>
            </p:spPr>
            <p:txBody>
              <a:bodyPr>
                <a:spAutoFit/>
              </a:bodyPr>
              <a:lstStyle/>
              <a:p>
                <a:pPr algn="ctr" defTabSz="4389438">
                  <a:defRPr/>
                </a:pPr>
                <a:r>
                  <a:rPr kumimoji="1" lang="en-US" sz="3800" u="sng" dirty="0">
                    <a:solidFill>
                      <a:schemeClr val="bg1"/>
                    </a:solidFill>
                    <a:latin typeface="+mj-lt"/>
                    <a:ea typeface="+mj-ea"/>
                    <a:cs typeface="+mj-cs"/>
                  </a:rPr>
                  <a:t>RESULTS</a:t>
                </a:r>
              </a:p>
              <a:p>
                <a:pPr algn="ctr" defTabSz="4389438">
                  <a:defRPr/>
                </a:pPr>
                <a:endParaRPr lang="en-US" sz="3200" b="1" u="sng" dirty="0">
                  <a:cs typeface="Arial" charset="0"/>
                </a:endParaRPr>
              </a:p>
              <a:p>
                <a:pPr algn="just" defTabSz="4389438">
                  <a:defRPr/>
                </a:pPr>
                <a:r>
                  <a:rPr kumimoji="1" lang="en-US" sz="3200" dirty="0">
                    <a:solidFill>
                      <a:schemeClr val="bg1"/>
                    </a:solidFill>
                    <a:latin typeface="+mj-lt"/>
                    <a:ea typeface="+mj-ea"/>
                    <a:cs typeface="+mj-cs"/>
                  </a:rPr>
                  <a:t>The final choice for the design was a W12X40 for the moment frames, a 10X49 for the door beam, W10X33 for the connecting beams, and a ¾ inch tension rod. The maximum deflection in the roof was just over a half inch and just over a quarter of an inch in the walls. The door beam experienced a deflection of a half inch in the local-y direction and just over 2 inches in the local-x direction.</a:t>
                </a:r>
              </a:p>
            </p:txBody>
          </p:sp>
        </p:grpSp>
        <p:grpSp>
          <p:nvGrpSpPr>
            <p:cNvPr id="1119" name="Group 139"/>
            <p:cNvGrpSpPr>
              <a:grpSpLocks/>
            </p:cNvGrpSpPr>
            <p:nvPr/>
          </p:nvGrpSpPr>
          <p:grpSpPr bwMode="auto">
            <a:xfrm>
              <a:off x="30403800" y="10896600"/>
              <a:ext cx="11658600" cy="8858310"/>
              <a:chOff x="30403800" y="10515600"/>
              <a:chExt cx="11658600" cy="8858310"/>
            </a:xfrm>
          </p:grpSpPr>
          <p:pic>
            <p:nvPicPr>
              <p:cNvPr id="4" name="Picture 135" descr="RISA.JPG"/>
              <p:cNvPicPr>
                <a:picLocks noChangeAspect="1"/>
              </p:cNvPicPr>
              <p:nvPr/>
            </p:nvPicPr>
            <p:blipFill>
              <a:blip r:embed="rId7">
                <a:extLst>
                  <a:ext uri="{28A0092B-C50C-407E-A947-70E740481C1C}">
                    <a14:useLocalDpi xmlns:a14="http://schemas.microsoft.com/office/drawing/2010/main" val="0"/>
                  </a:ext>
                </a:extLst>
              </a:blip>
              <a:srcRect l="50000"/>
              <a:stretch>
                <a:fillRect/>
              </a:stretch>
            </p:blipFill>
            <p:spPr bwMode="auto">
              <a:xfrm>
                <a:off x="30784800" y="10515600"/>
                <a:ext cx="11049000" cy="828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5" name="TextBox 136"/>
              <p:cNvSpPr txBox="1">
                <a:spLocks noChangeArrowheads="1"/>
              </p:cNvSpPr>
              <p:nvPr/>
            </p:nvSpPr>
            <p:spPr bwMode="auto">
              <a:xfrm>
                <a:off x="30403800" y="18973800"/>
                <a:ext cx="11658600" cy="400050"/>
              </a:xfrm>
              <a:prstGeom prst="rect">
                <a:avLst/>
              </a:prstGeom>
              <a:noFill/>
              <a:ln w="9525">
                <a:noFill/>
                <a:miter lim="800000"/>
                <a:headEnd/>
                <a:tailEnd/>
              </a:ln>
            </p:spPr>
            <p:txBody>
              <a:bodyPr>
                <a:spAutoFit/>
              </a:bodyPr>
              <a:lstStyle/>
              <a:p>
                <a:pPr algn="ctr">
                  <a:defRPr/>
                </a:pPr>
                <a:r>
                  <a:rPr kumimoji="1" lang="en-US" sz="2000" dirty="0">
                    <a:solidFill>
                      <a:schemeClr val="bg1"/>
                    </a:solidFill>
                    <a:latin typeface="+mj-lt"/>
                    <a:ea typeface="+mj-ea"/>
                    <a:cs typeface="+mj-cs"/>
                  </a:rPr>
                  <a:t>Figure 3: Example of RISA’s Output</a:t>
                </a:r>
              </a:p>
            </p:txBody>
          </p:sp>
        </p:grpSp>
        <p:sp>
          <p:nvSpPr>
            <p:cNvPr id="5" name="TextBox 137"/>
            <p:cNvSpPr txBox="1">
              <a:spLocks noChangeArrowheads="1"/>
            </p:cNvSpPr>
            <p:nvPr/>
          </p:nvSpPr>
          <p:spPr bwMode="auto">
            <a:xfrm>
              <a:off x="29641800" y="19888200"/>
              <a:ext cx="13030200" cy="3046413"/>
            </a:xfrm>
            <a:prstGeom prst="rect">
              <a:avLst/>
            </a:prstGeom>
            <a:noFill/>
            <a:ln w="9525">
              <a:noFill/>
              <a:miter lim="800000"/>
              <a:headEnd/>
              <a:tailEnd/>
            </a:ln>
          </p:spPr>
          <p:txBody>
            <a:bodyPr>
              <a:spAutoFit/>
            </a:bodyPr>
            <a:lstStyle/>
            <a:p>
              <a:pPr algn="just">
                <a:defRPr/>
              </a:pPr>
              <a:r>
                <a:rPr kumimoji="1" lang="en-US" sz="3200" dirty="0">
                  <a:solidFill>
                    <a:schemeClr val="bg1"/>
                  </a:solidFill>
                  <a:latin typeface="+mj-lt"/>
                  <a:ea typeface="+mj-ea"/>
                  <a:cs typeface="+mj-cs"/>
                </a:rPr>
                <a:t>The cost for the engineered structure represented February 2008 steel prices, secondary frame, cladding, and estimated engineering costs. The cost was slightly lower than that obtained from a custom steel  builder but much greater than the pre-engineered building suppliers and also higher than a comparable wood structure as shown in Figure 4.</a:t>
              </a:r>
            </a:p>
          </p:txBody>
        </p:sp>
        <p:graphicFrame>
          <p:nvGraphicFramePr>
            <p:cNvPr id="1026" name="Object 197"/>
            <p:cNvGraphicFramePr>
              <a:graphicFrameLocks noChangeAspect="1"/>
            </p:cNvGraphicFramePr>
            <p:nvPr/>
          </p:nvGraphicFramePr>
          <p:xfrm>
            <a:off x="29946600" y="23012400"/>
            <a:ext cx="12573000" cy="3314700"/>
          </p:xfrm>
          <a:graphic>
            <a:graphicData uri="http://schemas.openxmlformats.org/presentationml/2006/ole">
              <mc:AlternateContent xmlns:mc="http://schemas.openxmlformats.org/markup-compatibility/2006">
                <mc:Choice xmlns:v="urn:schemas-microsoft-com:vml" Requires="v">
                  <p:oleObj spid="_x0000_s1151" name="Worksheet" r:id="rId8" imgW="4991269" imgH="1304883" progId="Excel.Sheet.12">
                    <p:embed/>
                  </p:oleObj>
                </mc:Choice>
                <mc:Fallback>
                  <p:oleObj name="Worksheet" r:id="rId8" imgW="4991269" imgH="1304883" progId="Excel.Sheet.12">
                    <p:embed/>
                    <p:pic>
                      <p:nvPicPr>
                        <p:cNvPr id="0" name="Object 1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46600" y="23012400"/>
                          <a:ext cx="12573000"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 name="TextBox 65"/>
          <p:cNvSpPr txBox="1"/>
          <p:nvPr/>
        </p:nvSpPr>
        <p:spPr>
          <a:xfrm>
            <a:off x="31699200" y="26441400"/>
            <a:ext cx="8534400" cy="400050"/>
          </a:xfrm>
          <a:prstGeom prst="rect">
            <a:avLst/>
          </a:prstGeom>
          <a:noFill/>
        </p:spPr>
        <p:txBody>
          <a:bodyPr>
            <a:spAutoFit/>
          </a:bodyPr>
          <a:lstStyle/>
          <a:p>
            <a:pPr algn="ctr">
              <a:defRPr/>
            </a:pPr>
            <a:r>
              <a:rPr kumimoji="1" lang="en-US" sz="2000" dirty="0">
                <a:solidFill>
                  <a:schemeClr val="bg1"/>
                </a:solidFill>
                <a:latin typeface="+mj-lt"/>
                <a:ea typeface="+mj-ea"/>
                <a:cs typeface="+mj-cs"/>
              </a:rPr>
              <a:t>Figure 4: Cost Comparison</a:t>
            </a:r>
          </a:p>
        </p:txBody>
      </p:sp>
      <p:sp>
        <p:nvSpPr>
          <p:cNvPr id="67" name="TextBox 66"/>
          <p:cNvSpPr txBox="1"/>
          <p:nvPr/>
        </p:nvSpPr>
        <p:spPr>
          <a:xfrm>
            <a:off x="3048000" y="31546800"/>
            <a:ext cx="8991600" cy="400050"/>
          </a:xfrm>
          <a:prstGeom prst="rect">
            <a:avLst/>
          </a:prstGeom>
          <a:noFill/>
        </p:spPr>
        <p:txBody>
          <a:bodyPr>
            <a:spAutoFit/>
          </a:bodyPr>
          <a:lstStyle/>
          <a:p>
            <a:pPr algn="ctr">
              <a:defRPr/>
            </a:pPr>
            <a:r>
              <a:rPr kumimoji="1" lang="en-US" sz="2000" dirty="0">
                <a:solidFill>
                  <a:schemeClr val="bg1"/>
                </a:solidFill>
                <a:latin typeface="+mj-lt"/>
                <a:ea typeface="+mj-ea"/>
                <a:cs typeface="+mj-cs"/>
              </a:rPr>
              <a:t>Figure 2: Proposed Design</a:t>
            </a:r>
          </a:p>
        </p:txBody>
      </p:sp>
      <p:pic>
        <p:nvPicPr>
          <p:cNvPr id="1117" name="Picture 67" descr="EFClogoUNIlowres.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2326</TotalTime>
  <Words>962</Words>
  <Application>Microsoft Office PowerPoint</Application>
  <PresentationFormat>Custom</PresentationFormat>
  <Paragraphs>96</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Tahoma</vt:lpstr>
      <vt:lpstr>Wingdings</vt:lpstr>
      <vt:lpstr>Calibri</vt:lpstr>
      <vt:lpstr>Times New Roman</vt:lpstr>
      <vt:lpstr>Central business district design template</vt:lpstr>
      <vt:lpstr>Microsoft Office Excel Worksheet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Douglas Logan</cp:lastModifiedBy>
  <cp:revision>62</cp:revision>
  <dcterms:created xsi:type="dcterms:W3CDTF">2007-11-27T02:31:46Z</dcterms:created>
  <dcterms:modified xsi:type="dcterms:W3CDTF">2013-06-03T20:15:36Z</dcterms:modified>
</cp:coreProperties>
</file>