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836" autoAdjust="0"/>
  </p:normalViewPr>
  <p:slideViewPr>
    <p:cSldViewPr>
      <p:cViewPr>
        <p:scale>
          <a:sx n="66" d="100"/>
          <a:sy n="66" d="100"/>
        </p:scale>
        <p:origin x="-4662" y="48"/>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25E0F-FBA2-43EB-91A0-53B644754C55}"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7E64D4E4-4E58-417C-8AF2-359776ADACF3}">
      <dgm:prSet phldrT="[Text]"/>
      <dgm:spPr/>
      <dgm:t>
        <a:bodyPr/>
        <a:lstStyle/>
        <a:p>
          <a:r>
            <a:rPr lang="en-US"/>
            <a:t>Gather Data</a:t>
          </a:r>
        </a:p>
      </dgm:t>
    </dgm:pt>
    <dgm:pt modelId="{5CC6DC2D-5954-4838-B6B2-1BB123DC5D6A}" type="parTrans" cxnId="{C3FA2695-7375-4F83-912E-5F519E351A1A}">
      <dgm:prSet/>
      <dgm:spPr/>
      <dgm:t>
        <a:bodyPr/>
        <a:lstStyle/>
        <a:p>
          <a:endParaRPr lang="en-US"/>
        </a:p>
      </dgm:t>
    </dgm:pt>
    <dgm:pt modelId="{D8B2A28B-78A5-42E1-9D93-77B1B84A577A}" type="sibTrans" cxnId="{C3FA2695-7375-4F83-912E-5F519E351A1A}">
      <dgm:prSet/>
      <dgm:spPr/>
      <dgm:t>
        <a:bodyPr/>
        <a:lstStyle/>
        <a:p>
          <a:endParaRPr lang="en-US"/>
        </a:p>
      </dgm:t>
    </dgm:pt>
    <dgm:pt modelId="{5776C578-D7AF-4CE0-8545-94C0BB5A1B5B}">
      <dgm:prSet phldrT="[Text]"/>
      <dgm:spPr/>
      <dgm:t>
        <a:bodyPr/>
        <a:lstStyle/>
        <a:p>
          <a:r>
            <a:rPr lang="en-US" dirty="0" smtClean="0"/>
            <a:t>Find Current Thermal Energy</a:t>
          </a:r>
          <a:endParaRPr lang="en-US" dirty="0"/>
        </a:p>
      </dgm:t>
    </dgm:pt>
    <dgm:pt modelId="{F7B8055B-B11A-41ED-8767-2748C8531F21}" type="parTrans" cxnId="{99D51A33-D1B7-40AD-AFB8-887BF8E63FF8}">
      <dgm:prSet/>
      <dgm:spPr/>
      <dgm:t>
        <a:bodyPr/>
        <a:lstStyle/>
        <a:p>
          <a:endParaRPr lang="en-US"/>
        </a:p>
      </dgm:t>
    </dgm:pt>
    <dgm:pt modelId="{CB29BFA0-692F-4448-93F6-2AC1D6E3F851}" type="sibTrans" cxnId="{99D51A33-D1B7-40AD-AFB8-887BF8E63FF8}">
      <dgm:prSet/>
      <dgm:spPr/>
      <dgm:t>
        <a:bodyPr/>
        <a:lstStyle/>
        <a:p>
          <a:endParaRPr lang="en-US"/>
        </a:p>
      </dgm:t>
    </dgm:pt>
    <dgm:pt modelId="{6FA12806-86B1-461B-957A-9920A3D29260}">
      <dgm:prSet phldrT="[Text]"/>
      <dgm:spPr/>
      <dgm:t>
        <a:bodyPr/>
        <a:lstStyle/>
        <a:p>
          <a:r>
            <a:rPr lang="en-US" dirty="0"/>
            <a:t>Check </a:t>
          </a:r>
          <a:r>
            <a:rPr lang="en-US" dirty="0" smtClean="0"/>
            <a:t>The Strength</a:t>
          </a:r>
          <a:endParaRPr lang="en-US" dirty="0"/>
        </a:p>
      </dgm:t>
    </dgm:pt>
    <dgm:pt modelId="{28020F85-A6C2-4220-998B-574362A5AA30}" type="parTrans" cxnId="{B9F3F42E-5E78-438B-8E85-EAEF7852EDD0}">
      <dgm:prSet/>
      <dgm:spPr/>
      <dgm:t>
        <a:bodyPr/>
        <a:lstStyle/>
        <a:p>
          <a:endParaRPr lang="en-US"/>
        </a:p>
      </dgm:t>
    </dgm:pt>
    <dgm:pt modelId="{18F32FF3-5AC6-4123-96B8-7E882B05D918}" type="sibTrans" cxnId="{B9F3F42E-5E78-438B-8E85-EAEF7852EDD0}">
      <dgm:prSet/>
      <dgm:spPr/>
      <dgm:t>
        <a:bodyPr/>
        <a:lstStyle/>
        <a:p>
          <a:endParaRPr lang="en-US"/>
        </a:p>
      </dgm:t>
    </dgm:pt>
    <dgm:pt modelId="{A6E46103-DE04-4191-8396-C718B143D3CE}">
      <dgm:prSet phldrT="[Text]"/>
      <dgm:spPr/>
      <dgm:t>
        <a:bodyPr/>
        <a:lstStyle/>
        <a:p>
          <a:r>
            <a:rPr lang="en-US" dirty="0"/>
            <a:t>Make Latching Decision</a:t>
          </a:r>
        </a:p>
      </dgm:t>
    </dgm:pt>
    <dgm:pt modelId="{5F0CA5C4-B649-43D4-BDE7-E89F2659EE97}" type="parTrans" cxnId="{7B1397F8-86B2-4091-BAB8-35114BF63B22}">
      <dgm:prSet/>
      <dgm:spPr/>
      <dgm:t>
        <a:bodyPr/>
        <a:lstStyle/>
        <a:p>
          <a:endParaRPr lang="en-US"/>
        </a:p>
      </dgm:t>
    </dgm:pt>
    <dgm:pt modelId="{514737CD-261A-43BF-A506-8A632305B6BE}" type="sibTrans" cxnId="{7B1397F8-86B2-4091-BAB8-35114BF63B22}">
      <dgm:prSet/>
      <dgm:spPr/>
      <dgm:t>
        <a:bodyPr/>
        <a:lstStyle/>
        <a:p>
          <a:endParaRPr lang="en-US"/>
        </a:p>
      </dgm:t>
    </dgm:pt>
    <dgm:pt modelId="{E85D747B-AE63-4E56-BB3D-E7B4DE6F5549}">
      <dgm:prSet phldrT="[Text]"/>
      <dgm:spPr/>
      <dgm:t>
        <a:bodyPr/>
        <a:lstStyle/>
        <a:p>
          <a:r>
            <a:rPr lang="en-US" dirty="0"/>
            <a:t>Estimate Thermal Center</a:t>
          </a:r>
        </a:p>
      </dgm:t>
    </dgm:pt>
    <dgm:pt modelId="{796AAABB-7E7A-4ADC-9B4C-4A970EC97EC2}" type="parTrans" cxnId="{9192B0E6-9CFE-4A4D-9C11-D901037B169B}">
      <dgm:prSet/>
      <dgm:spPr/>
      <dgm:t>
        <a:bodyPr/>
        <a:lstStyle/>
        <a:p>
          <a:endParaRPr lang="en-US"/>
        </a:p>
      </dgm:t>
    </dgm:pt>
    <dgm:pt modelId="{48D1DB60-3406-4B95-8654-E46C6D8C1509}" type="sibTrans" cxnId="{9192B0E6-9CFE-4A4D-9C11-D901037B169B}">
      <dgm:prSet/>
      <dgm:spPr/>
      <dgm:t>
        <a:bodyPr/>
        <a:lstStyle/>
        <a:p>
          <a:endParaRPr lang="en-US"/>
        </a:p>
      </dgm:t>
    </dgm:pt>
    <dgm:pt modelId="{B3495ED1-BDBE-4ED5-B47A-FAFAA29E5A4F}" type="pres">
      <dgm:prSet presAssocID="{93725E0F-FBA2-43EB-91A0-53B644754C55}" presName="Name0" presStyleCnt="0">
        <dgm:presLayoutVars>
          <dgm:dir/>
          <dgm:resizeHandles val="exact"/>
        </dgm:presLayoutVars>
      </dgm:prSet>
      <dgm:spPr/>
      <dgm:t>
        <a:bodyPr/>
        <a:lstStyle/>
        <a:p>
          <a:endParaRPr lang="en-US"/>
        </a:p>
      </dgm:t>
    </dgm:pt>
    <dgm:pt modelId="{5ADFCFC8-33AB-4A46-8C07-89F6315A6CBB}" type="pres">
      <dgm:prSet presAssocID="{93725E0F-FBA2-43EB-91A0-53B644754C55}" presName="cycle" presStyleCnt="0"/>
      <dgm:spPr/>
    </dgm:pt>
    <dgm:pt modelId="{D02FCE58-4A73-42FC-BB49-93584A94378C}" type="pres">
      <dgm:prSet presAssocID="{7E64D4E4-4E58-417C-8AF2-359776ADACF3}" presName="nodeFirstNode" presStyleLbl="node1" presStyleIdx="0" presStyleCnt="5">
        <dgm:presLayoutVars>
          <dgm:bulletEnabled val="1"/>
        </dgm:presLayoutVars>
      </dgm:prSet>
      <dgm:spPr/>
      <dgm:t>
        <a:bodyPr/>
        <a:lstStyle/>
        <a:p>
          <a:endParaRPr lang="en-US"/>
        </a:p>
      </dgm:t>
    </dgm:pt>
    <dgm:pt modelId="{B5FDDA07-846B-491B-A297-B619DDE96430}" type="pres">
      <dgm:prSet presAssocID="{D8B2A28B-78A5-42E1-9D93-77B1B84A577A}" presName="sibTransFirstNode" presStyleLbl="bgShp" presStyleIdx="0" presStyleCnt="1"/>
      <dgm:spPr/>
      <dgm:t>
        <a:bodyPr/>
        <a:lstStyle/>
        <a:p>
          <a:endParaRPr lang="en-US"/>
        </a:p>
      </dgm:t>
    </dgm:pt>
    <dgm:pt modelId="{7F3B695F-74A2-4905-8291-CB1ABC201385}" type="pres">
      <dgm:prSet presAssocID="{5776C578-D7AF-4CE0-8545-94C0BB5A1B5B}" presName="nodeFollowingNodes" presStyleLbl="node1" presStyleIdx="1" presStyleCnt="5">
        <dgm:presLayoutVars>
          <dgm:bulletEnabled val="1"/>
        </dgm:presLayoutVars>
      </dgm:prSet>
      <dgm:spPr/>
      <dgm:t>
        <a:bodyPr/>
        <a:lstStyle/>
        <a:p>
          <a:endParaRPr lang="en-US"/>
        </a:p>
      </dgm:t>
    </dgm:pt>
    <dgm:pt modelId="{A2C9E7BF-42A3-4AD5-B831-16E7AB8A48D9}" type="pres">
      <dgm:prSet presAssocID="{6FA12806-86B1-461B-957A-9920A3D29260}" presName="nodeFollowingNodes" presStyleLbl="node1" presStyleIdx="2" presStyleCnt="5">
        <dgm:presLayoutVars>
          <dgm:bulletEnabled val="1"/>
        </dgm:presLayoutVars>
      </dgm:prSet>
      <dgm:spPr/>
      <dgm:t>
        <a:bodyPr/>
        <a:lstStyle/>
        <a:p>
          <a:endParaRPr lang="en-US"/>
        </a:p>
      </dgm:t>
    </dgm:pt>
    <dgm:pt modelId="{C7A4CBF4-8ECE-4C7B-A84D-928BF88934B2}" type="pres">
      <dgm:prSet presAssocID="{A6E46103-DE04-4191-8396-C718B143D3CE}" presName="nodeFollowingNodes" presStyleLbl="node1" presStyleIdx="3" presStyleCnt="5">
        <dgm:presLayoutVars>
          <dgm:bulletEnabled val="1"/>
        </dgm:presLayoutVars>
      </dgm:prSet>
      <dgm:spPr/>
      <dgm:t>
        <a:bodyPr/>
        <a:lstStyle/>
        <a:p>
          <a:endParaRPr lang="en-US"/>
        </a:p>
      </dgm:t>
    </dgm:pt>
    <dgm:pt modelId="{B766B482-3477-4065-AB18-CBA46098911C}" type="pres">
      <dgm:prSet presAssocID="{E85D747B-AE63-4E56-BB3D-E7B4DE6F5549}" presName="nodeFollowingNodes" presStyleLbl="node1" presStyleIdx="4" presStyleCnt="5">
        <dgm:presLayoutVars>
          <dgm:bulletEnabled val="1"/>
        </dgm:presLayoutVars>
      </dgm:prSet>
      <dgm:spPr/>
      <dgm:t>
        <a:bodyPr/>
        <a:lstStyle/>
        <a:p>
          <a:endParaRPr lang="en-US"/>
        </a:p>
      </dgm:t>
    </dgm:pt>
  </dgm:ptLst>
  <dgm:cxnLst>
    <dgm:cxn modelId="{CCF6C765-1621-4E4D-A416-5ACE40A85EE5}" type="presOf" srcId="{93725E0F-FBA2-43EB-91A0-53B644754C55}" destId="{B3495ED1-BDBE-4ED5-B47A-FAFAA29E5A4F}" srcOrd="0" destOrd="0" presId="urn:microsoft.com/office/officeart/2005/8/layout/cycle3"/>
    <dgm:cxn modelId="{F5D5093A-EF2B-4B54-87DC-DCE50971D3C0}" type="presOf" srcId="{A6E46103-DE04-4191-8396-C718B143D3CE}" destId="{C7A4CBF4-8ECE-4C7B-A84D-928BF88934B2}" srcOrd="0" destOrd="0" presId="urn:microsoft.com/office/officeart/2005/8/layout/cycle3"/>
    <dgm:cxn modelId="{59602010-2F3D-448A-8E1A-ED32AA8CE04F}" type="presOf" srcId="{7E64D4E4-4E58-417C-8AF2-359776ADACF3}" destId="{D02FCE58-4A73-42FC-BB49-93584A94378C}" srcOrd="0" destOrd="0" presId="urn:microsoft.com/office/officeart/2005/8/layout/cycle3"/>
    <dgm:cxn modelId="{99D51A33-D1B7-40AD-AFB8-887BF8E63FF8}" srcId="{93725E0F-FBA2-43EB-91A0-53B644754C55}" destId="{5776C578-D7AF-4CE0-8545-94C0BB5A1B5B}" srcOrd="1" destOrd="0" parTransId="{F7B8055B-B11A-41ED-8767-2748C8531F21}" sibTransId="{CB29BFA0-692F-4448-93F6-2AC1D6E3F851}"/>
    <dgm:cxn modelId="{79175071-17D0-43BB-B284-3CA374FFCE55}" type="presOf" srcId="{6FA12806-86B1-461B-957A-9920A3D29260}" destId="{A2C9E7BF-42A3-4AD5-B831-16E7AB8A48D9}" srcOrd="0" destOrd="0" presId="urn:microsoft.com/office/officeart/2005/8/layout/cycle3"/>
    <dgm:cxn modelId="{7B1397F8-86B2-4091-BAB8-35114BF63B22}" srcId="{93725E0F-FBA2-43EB-91A0-53B644754C55}" destId="{A6E46103-DE04-4191-8396-C718B143D3CE}" srcOrd="3" destOrd="0" parTransId="{5F0CA5C4-B649-43D4-BDE7-E89F2659EE97}" sibTransId="{514737CD-261A-43BF-A506-8A632305B6BE}"/>
    <dgm:cxn modelId="{C3FA2695-7375-4F83-912E-5F519E351A1A}" srcId="{93725E0F-FBA2-43EB-91A0-53B644754C55}" destId="{7E64D4E4-4E58-417C-8AF2-359776ADACF3}" srcOrd="0" destOrd="0" parTransId="{5CC6DC2D-5954-4838-B6B2-1BB123DC5D6A}" sibTransId="{D8B2A28B-78A5-42E1-9D93-77B1B84A577A}"/>
    <dgm:cxn modelId="{9192B0E6-9CFE-4A4D-9C11-D901037B169B}" srcId="{93725E0F-FBA2-43EB-91A0-53B644754C55}" destId="{E85D747B-AE63-4E56-BB3D-E7B4DE6F5549}" srcOrd="4" destOrd="0" parTransId="{796AAABB-7E7A-4ADC-9B4C-4A970EC97EC2}" sibTransId="{48D1DB60-3406-4B95-8654-E46C6D8C1509}"/>
    <dgm:cxn modelId="{D206818E-F962-4EA1-8BA4-D82BE253ADDF}" type="presOf" srcId="{5776C578-D7AF-4CE0-8545-94C0BB5A1B5B}" destId="{7F3B695F-74A2-4905-8291-CB1ABC201385}" srcOrd="0" destOrd="0" presId="urn:microsoft.com/office/officeart/2005/8/layout/cycle3"/>
    <dgm:cxn modelId="{A781BCC6-F535-4C56-9271-8B5B1625207F}" type="presOf" srcId="{D8B2A28B-78A5-42E1-9D93-77B1B84A577A}" destId="{B5FDDA07-846B-491B-A297-B619DDE96430}" srcOrd="0" destOrd="0" presId="urn:microsoft.com/office/officeart/2005/8/layout/cycle3"/>
    <dgm:cxn modelId="{AC7FFCF8-6486-4DEC-8AE1-20A9A1622EC5}" type="presOf" srcId="{E85D747B-AE63-4E56-BB3D-E7B4DE6F5549}" destId="{B766B482-3477-4065-AB18-CBA46098911C}" srcOrd="0" destOrd="0" presId="urn:microsoft.com/office/officeart/2005/8/layout/cycle3"/>
    <dgm:cxn modelId="{B9F3F42E-5E78-438B-8E85-EAEF7852EDD0}" srcId="{93725E0F-FBA2-43EB-91A0-53B644754C55}" destId="{6FA12806-86B1-461B-957A-9920A3D29260}" srcOrd="2" destOrd="0" parTransId="{28020F85-A6C2-4220-998B-574362A5AA30}" sibTransId="{18F32FF3-5AC6-4123-96B8-7E882B05D918}"/>
    <dgm:cxn modelId="{5B5F70F5-5834-49D1-B142-6A96AD911FE4}" type="presParOf" srcId="{B3495ED1-BDBE-4ED5-B47A-FAFAA29E5A4F}" destId="{5ADFCFC8-33AB-4A46-8C07-89F6315A6CBB}" srcOrd="0" destOrd="0" presId="urn:microsoft.com/office/officeart/2005/8/layout/cycle3"/>
    <dgm:cxn modelId="{A80C6E2B-EBFF-4627-81DE-4B11B33C8592}" type="presParOf" srcId="{5ADFCFC8-33AB-4A46-8C07-89F6315A6CBB}" destId="{D02FCE58-4A73-42FC-BB49-93584A94378C}" srcOrd="0" destOrd="0" presId="urn:microsoft.com/office/officeart/2005/8/layout/cycle3"/>
    <dgm:cxn modelId="{76BD66A6-23BD-4310-BA88-6B61F0162006}" type="presParOf" srcId="{5ADFCFC8-33AB-4A46-8C07-89F6315A6CBB}" destId="{B5FDDA07-846B-491B-A297-B619DDE96430}" srcOrd="1" destOrd="0" presId="urn:microsoft.com/office/officeart/2005/8/layout/cycle3"/>
    <dgm:cxn modelId="{C905CE1E-ECB1-47CB-81B5-F6A0BB093891}" type="presParOf" srcId="{5ADFCFC8-33AB-4A46-8C07-89F6315A6CBB}" destId="{7F3B695F-74A2-4905-8291-CB1ABC201385}" srcOrd="2" destOrd="0" presId="urn:microsoft.com/office/officeart/2005/8/layout/cycle3"/>
    <dgm:cxn modelId="{26EA75B8-9FC8-4AD8-A590-DF461A4977E7}" type="presParOf" srcId="{5ADFCFC8-33AB-4A46-8C07-89F6315A6CBB}" destId="{A2C9E7BF-42A3-4AD5-B831-16E7AB8A48D9}" srcOrd="3" destOrd="0" presId="urn:microsoft.com/office/officeart/2005/8/layout/cycle3"/>
    <dgm:cxn modelId="{257B7C74-AD27-4BC4-B27C-C67CBEC45B6A}" type="presParOf" srcId="{5ADFCFC8-33AB-4A46-8C07-89F6315A6CBB}" destId="{C7A4CBF4-8ECE-4C7B-A84D-928BF88934B2}" srcOrd="4" destOrd="0" presId="urn:microsoft.com/office/officeart/2005/8/layout/cycle3"/>
    <dgm:cxn modelId="{332EB81B-68EC-4508-936E-29DD332BC482}" type="presParOf" srcId="{5ADFCFC8-33AB-4A46-8C07-89F6315A6CBB}" destId="{B766B482-3477-4065-AB18-CBA46098911C}" srcOrd="5" destOrd="0" presId="urn:microsoft.com/office/officeart/2005/8/layout/cycle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DA07-846B-491B-A297-B619DDE96430}">
      <dsp:nvSpPr>
        <dsp:cNvPr id="0" name=""/>
        <dsp:cNvSpPr/>
      </dsp:nvSpPr>
      <dsp:spPr>
        <a:xfrm>
          <a:off x="1096477" y="-23058"/>
          <a:ext cx="4054668" cy="4054668"/>
        </a:xfrm>
        <a:prstGeom prst="circularArrow">
          <a:avLst>
            <a:gd name="adj1" fmla="val 5544"/>
            <a:gd name="adj2" fmla="val 330680"/>
            <a:gd name="adj3" fmla="val 13814503"/>
            <a:gd name="adj4" fmla="val 17362530"/>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FCE58-4A73-42FC-BB49-93584A94378C}">
      <dsp:nvSpPr>
        <dsp:cNvPr id="0" name=""/>
        <dsp:cNvSpPr/>
      </dsp:nvSpPr>
      <dsp:spPr>
        <a:xfrm>
          <a:off x="2190329" y="573"/>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Gather Data</a:t>
          </a:r>
        </a:p>
      </dsp:txBody>
      <dsp:txXfrm>
        <a:off x="2235898" y="46142"/>
        <a:ext cx="1775827" cy="842344"/>
      </dsp:txXfrm>
    </dsp:sp>
    <dsp:sp modelId="{7F3B695F-74A2-4905-8291-CB1ABC201385}">
      <dsp:nvSpPr>
        <dsp:cNvPr id="0" name=""/>
        <dsp:cNvSpPr/>
      </dsp:nvSpPr>
      <dsp:spPr>
        <a:xfrm>
          <a:off x="3834772"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Find Current Thermal Energy</a:t>
          </a:r>
          <a:endParaRPr lang="en-US" sz="1800" kern="1200" dirty="0"/>
        </a:p>
      </dsp:txBody>
      <dsp:txXfrm>
        <a:off x="3880341" y="1240900"/>
        <a:ext cx="1775827" cy="842344"/>
      </dsp:txXfrm>
    </dsp:sp>
    <dsp:sp modelId="{A2C9E7BF-42A3-4AD5-B831-16E7AB8A48D9}">
      <dsp:nvSpPr>
        <dsp:cNvPr id="0" name=""/>
        <dsp:cNvSpPr/>
      </dsp:nvSpPr>
      <dsp:spPr>
        <a:xfrm>
          <a:off x="3206650"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Check </a:t>
          </a:r>
          <a:r>
            <a:rPr lang="en-US" sz="1800" kern="1200" dirty="0" smtClean="0"/>
            <a:t>The Strength</a:t>
          </a:r>
          <a:endParaRPr lang="en-US" sz="1800" kern="1200" dirty="0"/>
        </a:p>
      </dsp:txBody>
      <dsp:txXfrm>
        <a:off x="3252219" y="3174058"/>
        <a:ext cx="1775827" cy="842344"/>
      </dsp:txXfrm>
    </dsp:sp>
    <dsp:sp modelId="{C7A4CBF4-8ECE-4C7B-A84D-928BF88934B2}">
      <dsp:nvSpPr>
        <dsp:cNvPr id="0" name=""/>
        <dsp:cNvSpPr/>
      </dsp:nvSpPr>
      <dsp:spPr>
        <a:xfrm>
          <a:off x="1174007"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Make Latching Decision</a:t>
          </a:r>
        </a:p>
      </dsp:txBody>
      <dsp:txXfrm>
        <a:off x="1219576" y="3174058"/>
        <a:ext cx="1775827" cy="842344"/>
      </dsp:txXfrm>
    </dsp:sp>
    <dsp:sp modelId="{B766B482-3477-4065-AB18-CBA46098911C}">
      <dsp:nvSpPr>
        <dsp:cNvPr id="0" name=""/>
        <dsp:cNvSpPr/>
      </dsp:nvSpPr>
      <dsp:spPr>
        <a:xfrm>
          <a:off x="545886"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Estimate Thermal Center</a:t>
          </a:r>
        </a:p>
      </dsp:txBody>
      <dsp:txXfrm>
        <a:off x="591455" y="1240900"/>
        <a:ext cx="1775827" cy="84234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6/3/2016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diagramLayout" Target="../diagrams/layout1.xml"/><Relationship Id="rId5" Type="http://schemas.openxmlformats.org/officeDocument/2006/relationships/image" Target="../media/image1.jpeg"/><Relationship Id="rId10" Type="http://schemas.openxmlformats.org/officeDocument/2006/relationships/diagramData" Target="../diagrams/data1.xml"/><Relationship Id="rId4" Type="http://schemas.openxmlformats.org/officeDocument/2006/relationships/image" Target="../media/image1.png"/><Relationship Id="rId9" Type="http://schemas.openxmlformats.org/officeDocument/2006/relationships/image" Target="../media/image5.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Crumley</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David </a:t>
            </a:r>
            <a:r>
              <a:rPr kumimoji="1" lang="en-US" sz="6000" dirty="0" err="1" smtClean="0">
                <a:solidFill>
                  <a:schemeClr val="bg1"/>
                </a:solidFill>
                <a:effectLst>
                  <a:outerShdw blurRad="101600" dist="38100" dir="2700000" algn="tl">
                    <a:srgbClr val="000000">
                      <a:alpha val="43137"/>
                    </a:srgbClr>
                  </a:outerShdw>
                </a:effectLst>
                <a:latin typeface="+mj-lt"/>
                <a:ea typeface="+mj-ea"/>
                <a:cs typeface="+mj-cs"/>
              </a:rPr>
              <a:t>Egolf</a:t>
            </a: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err="1">
                  <a:solidFill>
                    <a:schemeClr val="bg1"/>
                  </a:solidFill>
                  <a:latin typeface="+mj-lt"/>
                  <a:ea typeface="+mj-ea"/>
                  <a:cs typeface="+mj-cs"/>
                </a:rPr>
                <a:t>Korb</a:t>
              </a:r>
              <a:r>
                <a:rPr kumimoji="1" lang="en-US" sz="2000" i="1" dirty="0">
                  <a:solidFill>
                    <a:schemeClr val="bg1"/>
                  </a:solidFill>
                  <a:latin typeface="+mj-lt"/>
                  <a:ea typeface="+mj-ea"/>
                  <a:cs typeface="+mj-cs"/>
                </a:rPr>
                <a:t>, Kevin B., and Ann E. Nicholson. Bayesian Artificial Intelligence. Boca Raton, FL: CRC, 2010. Print.</a:t>
              </a:r>
            </a:p>
            <a:p>
              <a:pPr>
                <a:lnSpc>
                  <a:spcPct val="150000"/>
                </a:lnSpc>
                <a:defRPr/>
              </a:pPr>
              <a:r>
                <a:rPr kumimoji="1" lang="en-US" sz="2000" i="1" dirty="0" err="1">
                  <a:solidFill>
                    <a:schemeClr val="bg1"/>
                  </a:solidFill>
                  <a:latin typeface="+mj-lt"/>
                  <a:ea typeface="+mj-ea"/>
                  <a:cs typeface="+mj-cs"/>
                </a:rPr>
                <a:t>Lawrance</a:t>
              </a:r>
              <a:r>
                <a:rPr kumimoji="1" lang="en-US" sz="2000" i="1" dirty="0">
                  <a:solidFill>
                    <a:schemeClr val="bg1"/>
                  </a:solidFill>
                  <a:latin typeface="+mj-lt"/>
                  <a:ea typeface="+mj-ea"/>
                  <a:cs typeface="+mj-cs"/>
                </a:rPr>
                <a:t>,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597"/>
            <a:ext cx="13182600" cy="4342852"/>
            <a:chOff x="1066800" y="25069800"/>
            <a:chExt cx="13182600" cy="3810000"/>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3618181"/>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a:t>
              </a:r>
              <a:r>
                <a:rPr kumimoji="1" lang="en-US" sz="3200" dirty="0" smtClean="0">
                  <a:solidFill>
                    <a:schemeClr val="bg1"/>
                  </a:solidFill>
                  <a:latin typeface="+mj-lt"/>
                  <a:ea typeface="+mj-ea"/>
                  <a:cs typeface="+mj-cs"/>
                </a:rPr>
                <a:t>project was </a:t>
              </a:r>
              <a:r>
                <a:rPr kumimoji="1" lang="en-US" sz="3200" dirty="0" smtClean="0">
                  <a:solidFill>
                    <a:schemeClr val="bg1"/>
                  </a:solidFill>
                  <a:latin typeface="+mj-lt"/>
                  <a:ea typeface="+mj-ea"/>
                  <a:cs typeface="+mj-cs"/>
                </a:rPr>
                <a:t>to create </a:t>
              </a:r>
              <a:r>
                <a:rPr kumimoji="1" lang="en-US" sz="3200" dirty="0">
                  <a:solidFill>
                    <a:schemeClr val="bg1"/>
                  </a:solidFill>
                  <a:latin typeface="+mj-lt"/>
                  <a:ea typeface="+mj-ea"/>
                  <a:cs typeface="+mj-cs"/>
                </a:rPr>
                <a:t>and implement the software necessary for a glider to autonomously find and use the updrafts from thermals to sustain longer flight </a:t>
              </a:r>
              <a:r>
                <a:rPr kumimoji="1" lang="en-US" sz="3200" dirty="0" smtClean="0">
                  <a:solidFill>
                    <a:schemeClr val="bg1"/>
                  </a:solidFill>
                  <a:latin typeface="+mj-lt"/>
                  <a:ea typeface="+mj-ea"/>
                  <a:cs typeface="+mj-cs"/>
                </a:rPr>
                <a:t>times. The project </a:t>
              </a:r>
              <a:r>
                <a:rPr kumimoji="1" lang="en-US" sz="3200" dirty="0" smtClean="0">
                  <a:solidFill>
                    <a:schemeClr val="bg1"/>
                  </a:solidFill>
                  <a:latin typeface="+mj-lt"/>
                  <a:ea typeface="+mj-ea"/>
                  <a:cs typeface="+mj-cs"/>
                </a:rPr>
                <a:t>was </a:t>
              </a:r>
              <a:r>
                <a:rPr kumimoji="1" lang="en-US" sz="3200" dirty="0">
                  <a:solidFill>
                    <a:schemeClr val="bg1"/>
                  </a:solidFill>
                  <a:latin typeface="+mj-lt"/>
                  <a:ea typeface="+mj-ea"/>
                  <a:cs typeface="+mj-cs"/>
                </a:rPr>
                <a:t>divided into three </a:t>
              </a:r>
              <a:r>
                <a:rPr kumimoji="1" lang="en-US" sz="3200" dirty="0" smtClean="0">
                  <a:solidFill>
                    <a:schemeClr val="bg1"/>
                  </a:solidFill>
                  <a:latin typeface="+mj-lt"/>
                  <a:ea typeface="+mj-ea"/>
                  <a:cs typeface="+mj-cs"/>
                </a:rPr>
                <a:t>parts: a </a:t>
              </a:r>
              <a:r>
                <a:rPr kumimoji="1" lang="en-US" sz="3200" dirty="0">
                  <a:solidFill>
                    <a:schemeClr val="bg1"/>
                  </a:solidFill>
                  <a:latin typeface="+mj-lt"/>
                  <a:ea typeface="+mj-ea"/>
                  <a:cs typeface="+mj-cs"/>
                </a:rPr>
                <a:t>basic implementation of existing algorithms, an exploration 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an exploration of machine learning to provide better soaring decisions</a:t>
              </a:r>
              <a:r>
                <a:rPr kumimoji="1" lang="en-US" sz="3200" dirty="0" smtClean="0">
                  <a:solidFill>
                    <a:schemeClr val="bg1"/>
                  </a:solidFill>
                  <a:latin typeface="+mj-lt"/>
                  <a:ea typeface="+mj-ea"/>
                  <a:cs typeface="+mj-cs"/>
                </a:rPr>
                <a:t>.</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run 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862870"/>
            <a:chOff x="29565600" y="13715998"/>
            <a:chExt cx="13335000" cy="8462209"/>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565600" y="13715998"/>
              <a:ext cx="12954000" cy="8462209"/>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smtClean="0">
                  <a:solidFill>
                    <a:schemeClr val="bg1"/>
                  </a:solidFill>
                  <a:latin typeface="+mj-lt"/>
                  <a:ea typeface="+mj-ea"/>
                  <a:cs typeface="+mj-cs"/>
                </a:rPr>
                <a:t>SUMMARY</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Successfully </a:t>
              </a:r>
              <a:r>
                <a:rPr kumimoji="1" lang="en-US" sz="3200" dirty="0" smtClean="0">
                  <a:solidFill>
                    <a:schemeClr val="bg1"/>
                  </a:solidFill>
                  <a:latin typeface="+mj-lt"/>
                  <a:ea typeface="+mj-ea"/>
                  <a:cs typeface="+mj-cs"/>
                </a:rPr>
                <a:t>implemented </a:t>
              </a:r>
              <a:r>
                <a:rPr kumimoji="1" lang="en-US" sz="3200" dirty="0" smtClean="0">
                  <a:solidFill>
                    <a:schemeClr val="bg1"/>
                  </a:solidFill>
                  <a:latin typeface="+mj-lt"/>
                  <a:ea typeface="+mj-ea"/>
                  <a:cs typeface="+mj-cs"/>
                </a:rPr>
                <a:t>a basic soaring algorithm using existing research from Daniel Edwards and Michael Allen.</a:t>
              </a:r>
              <a:endParaRPr kumimoji="1" lang="en-US" sz="3200" dirty="0" smtClean="0">
                <a:solidFill>
                  <a:schemeClr val="bg1"/>
                </a:solidFill>
                <a:latin typeface="+mj-lt"/>
                <a:ea typeface="+mj-ea"/>
                <a:cs typeface="+mj-cs"/>
              </a:endParaRP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Gaussian </a:t>
              </a:r>
              <a:r>
                <a:rPr kumimoji="1" lang="en-US" sz="3200" dirty="0" smtClean="0">
                  <a:solidFill>
                    <a:schemeClr val="bg1"/>
                  </a:solidFill>
                  <a:latin typeface="+mj-lt"/>
                  <a:ea typeface="+mj-ea"/>
                  <a:cs typeface="+mj-cs"/>
                </a:rPr>
                <a:t>process regression was successfully </a:t>
              </a:r>
              <a:r>
                <a:rPr kumimoji="1" lang="en-US" sz="3200" dirty="0" smtClean="0">
                  <a:solidFill>
                    <a:schemeClr val="bg1"/>
                  </a:solidFill>
                  <a:latin typeface="+mj-lt"/>
                  <a:ea typeface="+mj-ea"/>
                  <a:cs typeface="+mj-cs"/>
                </a:rPr>
                <a:t>used </a:t>
              </a:r>
              <a:r>
                <a:rPr kumimoji="1" lang="en-US" sz="3200" dirty="0" smtClean="0">
                  <a:solidFill>
                    <a:schemeClr val="bg1"/>
                  </a:solidFill>
                  <a:latin typeface="+mj-lt"/>
                  <a:ea typeface="+mj-ea"/>
                  <a:cs typeface="+mj-cs"/>
                </a:rPr>
                <a:t>to identify </a:t>
              </a:r>
              <a:r>
                <a:rPr kumimoji="1" lang="en-US" sz="3200" dirty="0" smtClean="0">
                  <a:solidFill>
                    <a:schemeClr val="bg1"/>
                  </a:solidFill>
                  <a:latin typeface="+mj-lt"/>
                  <a:ea typeface="+mj-ea"/>
                  <a:cs typeface="+mj-cs"/>
                </a:rPr>
                <a:t>complex thermals </a:t>
              </a:r>
              <a:r>
                <a:rPr kumimoji="1" lang="en-US" sz="3200" dirty="0" smtClean="0">
                  <a:solidFill>
                    <a:schemeClr val="bg1"/>
                  </a:solidFill>
                  <a:latin typeface="+mj-lt"/>
                  <a:ea typeface="+mj-ea"/>
                  <a:cs typeface="+mj-cs"/>
                </a:rPr>
                <a:t>and circle them in the CRRCSIM simulator.</a:t>
              </a:r>
            </a:p>
            <a:p>
              <a:pPr marL="457200" indent="-457200"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Dynamic </a:t>
              </a:r>
              <a:r>
                <a:rPr kumimoji="1" lang="en-US" sz="3200" dirty="0" smtClean="0">
                  <a:solidFill>
                    <a:schemeClr val="bg1"/>
                  </a:solidFill>
                  <a:latin typeface="+mj-lt"/>
                  <a:ea typeface="+mj-ea"/>
                  <a:cs typeface="+mj-cs"/>
                </a:rPr>
                <a:t>programming with neural interpolation was successfully used to develop an adaptive policy in a simplified environment.</a:t>
              </a:r>
              <a:br>
                <a:rPr kumimoji="1" lang="en-US" sz="3200" dirty="0" smtClean="0">
                  <a:solidFill>
                    <a:schemeClr val="bg1"/>
                  </a:solidFill>
                  <a:latin typeface="+mj-lt"/>
                  <a:ea typeface="+mj-ea"/>
                  <a:cs typeface="+mj-cs"/>
                </a:rPr>
              </a:b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240000" y="22774893"/>
            <a:ext cx="1318260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248651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POLICY DEVELOPMENT</a:t>
                </a:r>
                <a:endParaRPr kumimoji="1" lang="en-US" sz="3800" u="sng" dirty="0">
                  <a:solidFill>
                    <a:schemeClr val="bg1"/>
                  </a:solidFill>
                  <a:latin typeface="+mj-lt"/>
                  <a:ea typeface="+mj-ea"/>
                  <a:cs typeface="+mj-cs"/>
                </a:endParaRP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a:t>
                </a:r>
                <a:r>
                  <a:rPr kumimoji="1" lang="en-CA" sz="3200" dirty="0" smtClean="0">
                    <a:solidFill>
                      <a:schemeClr val="bg1"/>
                    </a:solidFill>
                    <a:latin typeface="+mj-lt"/>
                    <a:ea typeface="+mj-ea"/>
                    <a:cs typeface="+mj-cs"/>
                  </a:rPr>
                  <a:t>the flexibility of the energy extraction strategy is limited. We </a:t>
                </a:r>
                <a:r>
                  <a:rPr kumimoji="1" lang="en-CA" sz="3200" dirty="0">
                    <a:solidFill>
                      <a:schemeClr val="bg1"/>
                    </a:solidFill>
                    <a:latin typeface="+mj-lt"/>
                    <a:ea typeface="+mj-ea"/>
                    <a:cs typeface="+mj-cs"/>
                  </a:rPr>
                  <a:t>tried to </a:t>
                </a:r>
                <a:r>
                  <a:rPr kumimoji="1" lang="en-CA" sz="3200" dirty="0" smtClean="0">
                    <a:solidFill>
                      <a:schemeClr val="bg1"/>
                    </a:solidFill>
                    <a:latin typeface="+mj-lt"/>
                    <a:ea typeface="+mj-ea"/>
                    <a:cs typeface="+mj-cs"/>
                  </a:rPr>
                  <a:t>create a more flexible strategy in three ways</a:t>
                </a:r>
                <a:r>
                  <a:rPr kumimoji="1" lang="en-CA" sz="3200" dirty="0">
                    <a:solidFill>
                      <a:schemeClr val="bg1"/>
                    </a:solidFill>
                    <a:latin typeface="+mj-lt"/>
                    <a:ea typeface="+mj-ea"/>
                    <a:cs typeface="+mj-cs"/>
                  </a:rPr>
                  <a:t>,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we had difficulty scaling it up. Neural-fitted Q-learning uses a neural network to stores 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758558" y="23267335"/>
              <a:ext cx="13030200" cy="3539430"/>
            </a:xfrm>
            <a:prstGeom prst="rect">
              <a:avLst/>
            </a:prstGeom>
            <a:noFill/>
            <a:ln w="9525">
              <a:noFill/>
              <a:miter lim="800000"/>
              <a:headEnd/>
              <a:tailEnd/>
            </a:ln>
          </p:spPr>
          <p:txBody>
            <a:bodyPr>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learning agent </a:t>
              </a:r>
              <a:r>
                <a:rPr kumimoji="1" lang="en-CA" sz="3200" dirty="0" smtClean="0">
                  <a:solidFill>
                    <a:schemeClr val="bg1"/>
                  </a:solidFill>
                  <a:latin typeface="+mj-lt"/>
                  <a:ea typeface="+mj-ea"/>
                  <a:cs typeface="+mj-cs"/>
                </a:rPr>
                <a:t>learned </a:t>
              </a:r>
              <a:r>
                <a:rPr kumimoji="1" lang="en-CA" sz="3200" dirty="0">
                  <a:solidFill>
                    <a:schemeClr val="bg1"/>
                  </a:solidFill>
                  <a:latin typeface="+mj-lt"/>
                  <a:ea typeface="+mj-ea"/>
                  <a:cs typeface="+mj-cs"/>
                </a:rPr>
                <a:t>a plausible and flexible policy, which adjusted in response to thermal position and shape. This was carried out in an idealized environment, with the following state variables: distance from center of thermal, height of UAV, and direction of UAV. Current work is focused on testing the developed algorithms in the more sophisticated </a:t>
              </a:r>
              <a:r>
                <a:rPr kumimoji="1" lang="en-CA" sz="3200" dirty="0" err="1">
                  <a:solidFill>
                    <a:schemeClr val="bg1"/>
                  </a:solidFill>
                  <a:latin typeface="+mj-lt"/>
                  <a:ea typeface="+mj-ea"/>
                  <a:cs typeface="+mj-cs"/>
                </a:rPr>
                <a:t>CRRCSim</a:t>
              </a:r>
              <a:r>
                <a:rPr kumimoji="1" lang="en-CA" sz="3200" dirty="0">
                  <a:solidFill>
                    <a:schemeClr val="bg1"/>
                  </a:solidFill>
                  <a:latin typeface="+mj-lt"/>
                  <a:ea typeface="+mj-ea"/>
                  <a:cs typeface="+mj-cs"/>
                </a:rPr>
                <a:t> </a:t>
              </a:r>
              <a:r>
                <a:rPr kumimoji="1" lang="en-CA" sz="3200" dirty="0" smtClean="0">
                  <a:solidFill>
                    <a:schemeClr val="bg1"/>
                  </a:solidFill>
                  <a:latin typeface="+mj-lt"/>
                  <a:ea typeface="+mj-ea"/>
                  <a:cs typeface="+mj-cs"/>
                </a:rPr>
                <a:t>simulator, with additional states and additional actions.</a:t>
              </a:r>
              <a:endParaRPr kumimoji="1" lang="en-CA" sz="3200" dirty="0">
                <a:solidFill>
                  <a:schemeClr val="bg1"/>
                </a:solidFill>
                <a:latin typeface="+mj-lt"/>
                <a:ea typeface="+mj-ea"/>
                <a:cs typeface="+mj-cs"/>
              </a:endParaRPr>
            </a:p>
          </p:txBody>
        </p:sp>
      </p:grpSp>
      <p:sp>
        <p:nvSpPr>
          <p:cNvPr id="66" name="TextBox 65"/>
          <p:cNvSpPr txBox="1"/>
          <p:nvPr/>
        </p:nvSpPr>
        <p:spPr>
          <a:xfrm>
            <a:off x="29565600" y="22020213"/>
            <a:ext cx="13223158" cy="1015663"/>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with thermal at 5, and with the UAV facing the origin. </a:t>
            </a:r>
          </a:p>
          <a:p>
            <a:pPr algn="ctr">
              <a:defRPr/>
            </a:pPr>
            <a:r>
              <a:rPr kumimoji="1" lang="en-US" sz="2000" dirty="0" smtClean="0">
                <a:solidFill>
                  <a:schemeClr val="bg1"/>
                </a:solidFill>
                <a:latin typeface="+mj-lt"/>
                <a:ea typeface="+mj-ea"/>
                <a:cs typeface="+mj-cs"/>
              </a:rPr>
              <a:t>In the value plot (above), the legend refers to the UAV height. </a:t>
            </a:r>
          </a:p>
          <a:p>
            <a:pPr algn="ctr">
              <a:defRPr/>
            </a:pPr>
            <a:r>
              <a:rPr kumimoji="1" lang="en-US" sz="2000" dirty="0" smtClean="0">
                <a:solidFill>
                  <a:schemeClr val="bg1"/>
                </a:solidFill>
                <a:latin typeface="+mj-lt"/>
                <a:ea typeface="+mj-ea"/>
                <a:cs typeface="+mj-cs"/>
              </a:rPr>
              <a:t>In the policy plot (below),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10" name="Picture 9"/>
          <p:cNvPicPr>
            <a:picLocks noChangeAspect="1"/>
          </p:cNvPicPr>
          <p:nvPr/>
        </p:nvPicPr>
        <p:blipFill>
          <a:blip r:embed="rId8"/>
          <a:stretch>
            <a:fillRect/>
          </a:stretch>
        </p:blipFill>
        <p:spPr>
          <a:xfrm>
            <a:off x="30917075" y="14016551"/>
            <a:ext cx="10555850" cy="8003662"/>
          </a:xfrm>
          <a:prstGeom prst="rect">
            <a:avLst/>
          </a:prstGeom>
        </p:spPr>
      </p:pic>
      <p:pic>
        <p:nvPicPr>
          <p:cNvPr id="55" name="Picture 54" descr="https://lh3.googleusercontent.com/SkIHU5SnK2tBcy8bv1TLiFLUYxR7PFd-Qr_nY9Z__kUbBy5qYndsjBKQdsOjwddnQf2kcx-kqgvALrbrKawQ6pBylPSPYRZIdeG3tOhw1rCck8weyQ_-XtJKXON4UEcl3PXgWf7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12129" y="19482848"/>
            <a:ext cx="12846771" cy="1091152"/>
          </a:xfrm>
          <a:prstGeom prst="rect">
            <a:avLst/>
          </a:prstGeom>
          <a:noFill/>
          <a:ln>
            <a:noFill/>
          </a:ln>
        </p:spPr>
      </p:pic>
      <p:sp>
        <p:nvSpPr>
          <p:cNvPr id="57" name="Text Box 15"/>
          <p:cNvSpPr txBox="1">
            <a:spLocks noChangeArrowheads="1"/>
          </p:cNvSpPr>
          <p:nvPr/>
        </p:nvSpPr>
        <p:spPr bwMode="auto">
          <a:xfrm>
            <a:off x="1066799" y="10968141"/>
            <a:ext cx="13220701" cy="363174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INTRODUCTION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You may have noticed that hawks and other birds tend to soar in large circles or loops in the sky. What they’re actually doing is taking advantage of hot air rising in the atmosphere. By flying in that hot section of air they rise with it and can soar for hours with little effort. This project seeks to mimic these birds using sensors and software.</a:t>
            </a:r>
            <a:endParaRPr kumimoji="1" lang="en-US" sz="3200" dirty="0" smtClean="0">
              <a:solidFill>
                <a:schemeClr val="bg1"/>
              </a:solidFill>
              <a:latin typeface="+mj-lt"/>
              <a:ea typeface="+mj-ea"/>
              <a:cs typeface="+mj-cs"/>
            </a:endParaRPr>
          </a:p>
        </p:txBody>
      </p:sp>
      <p:sp>
        <p:nvSpPr>
          <p:cNvPr id="58" name="Text Box 15"/>
          <p:cNvSpPr txBox="1">
            <a:spLocks noChangeArrowheads="1"/>
          </p:cNvSpPr>
          <p:nvPr/>
        </p:nvSpPr>
        <p:spPr bwMode="auto">
          <a:xfrm>
            <a:off x="1066799" y="14505373"/>
            <a:ext cx="13182600" cy="6093956"/>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BASIC IMPLEMENTATION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After researching the subject, the basic implementation we decided on was a combination of a paper from Daniel Edwards and a paper from Michael Allen, one of our sponsors on the project.</a:t>
            </a:r>
          </a:p>
          <a:p>
            <a:pPr algn="just">
              <a:defRPr/>
            </a:pPr>
            <a:endParaRPr kumimoji="1" lang="en-US" sz="3200" dirty="0" smtClean="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first step was to create an equation capable of using sensor data on the glider to find how much thermal energy was in the air. This resulted in the following energy equation, which we continuously calculate at a rate of 20 Hz.</a:t>
            </a:r>
            <a:endParaRPr kumimoji="1" lang="en-US" sz="3200" dirty="0" smtClean="0">
              <a:solidFill>
                <a:schemeClr val="bg1"/>
              </a:solidFill>
              <a:latin typeface="+mj-lt"/>
              <a:ea typeface="+mj-ea"/>
              <a:cs typeface="+mj-cs"/>
            </a:endParaRP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59" name="Text Box 15"/>
          <p:cNvSpPr txBox="1">
            <a:spLocks noChangeArrowheads="1"/>
          </p:cNvSpPr>
          <p:nvPr/>
        </p:nvSpPr>
        <p:spPr bwMode="auto">
          <a:xfrm>
            <a:off x="1093859" y="20573341"/>
            <a:ext cx="13182599" cy="206208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r>
              <a:rPr kumimoji="1" lang="en-US" sz="3200" dirty="0" smtClean="0">
                <a:solidFill>
                  <a:schemeClr val="bg1"/>
                </a:solidFill>
                <a:latin typeface="+mj-lt"/>
                <a:ea typeface="+mj-ea"/>
                <a:cs typeface="+mj-cs"/>
              </a:rPr>
              <a:t>The next step uses that energy data to decide whether to actually try and use this thermal or not. If the thermal looks strong enough, the glider latches onto it and moves to Michael Allen’s centroid method to find where the center of the thermal is.</a:t>
            </a:r>
            <a:endParaRPr kumimoji="1" lang="en-US" sz="3200" dirty="0" smtClean="0">
              <a:solidFill>
                <a:schemeClr val="bg1"/>
              </a:solidFill>
              <a:latin typeface="+mj-lt"/>
              <a:ea typeface="+mj-ea"/>
              <a:cs typeface="+mj-cs"/>
            </a:endParaRPr>
          </a:p>
        </p:txBody>
      </p:sp>
      <p:sp>
        <p:nvSpPr>
          <p:cNvPr id="62" name="TextBox 95"/>
          <p:cNvSpPr txBox="1">
            <a:spLocks noChangeArrowheads="1"/>
          </p:cNvSpPr>
          <p:nvPr/>
        </p:nvSpPr>
        <p:spPr bwMode="auto">
          <a:xfrm>
            <a:off x="1059446" y="29538319"/>
            <a:ext cx="13217012" cy="255454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t>
            </a:r>
            <a:r>
              <a:rPr kumimoji="1" lang="en-US" sz="3200" dirty="0" smtClean="0">
                <a:solidFill>
                  <a:schemeClr val="bg1"/>
                </a:solidFill>
                <a:latin typeface="+mj-lt"/>
                <a:ea typeface="+mj-ea"/>
                <a:cs typeface="+mj-cs"/>
              </a:rPr>
              <a:t>While not the most efficient, this method seems to work well for most simple use cases. In simulation with the Piccolo autopilot it was able to detect and orbit a variety of thermals in its path. However it does not always provide the best use of the thermal, leading to possible improvements.</a:t>
            </a:r>
            <a:endParaRPr kumimoji="1" lang="en-US" sz="3200" dirty="0">
              <a:solidFill>
                <a:schemeClr val="bg1"/>
              </a:solidFill>
              <a:latin typeface="+mj-lt"/>
              <a:ea typeface="+mj-ea"/>
              <a:cs typeface="+mj-cs"/>
            </a:endParaRPr>
          </a:p>
        </p:txBody>
      </p:sp>
      <p:graphicFrame>
        <p:nvGraphicFramePr>
          <p:cNvPr id="63" name="Diagram 62"/>
          <p:cNvGraphicFramePr/>
          <p:nvPr>
            <p:extLst>
              <p:ext uri="{D42A27DB-BD31-4B8C-83A1-F6EECF244321}">
                <p14:modId xmlns:p14="http://schemas.microsoft.com/office/powerpoint/2010/main" val="2373290614"/>
              </p:ext>
            </p:extLst>
          </p:nvPr>
        </p:nvGraphicFramePr>
        <p:xfrm>
          <a:off x="8401826" y="22360945"/>
          <a:ext cx="6247624" cy="40625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65" name="Text Box 15"/>
          <p:cNvSpPr txBox="1">
            <a:spLocks noChangeArrowheads="1"/>
          </p:cNvSpPr>
          <p:nvPr/>
        </p:nvSpPr>
        <p:spPr bwMode="auto">
          <a:xfrm>
            <a:off x="1077883" y="22320905"/>
            <a:ext cx="7580343" cy="5016738"/>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centroid method examines the relation between the location of the glider and the energy data, and then selects the range where the energy seems to be highest as the likely center point. It then adjusts for the movement of the thermal by comparing old and new data before giving a final value for the thermal center.</a:t>
            </a:r>
            <a:endParaRPr kumimoji="1" lang="en-US" sz="3200" dirty="0" smtClean="0">
              <a:solidFill>
                <a:schemeClr val="bg1"/>
              </a:solidFill>
              <a:latin typeface="+mj-lt"/>
              <a:ea typeface="+mj-ea"/>
              <a:cs typeface="+mj-cs"/>
            </a:endParaRPr>
          </a:p>
        </p:txBody>
      </p:sp>
      <p:sp>
        <p:nvSpPr>
          <p:cNvPr id="67" name="Text Box 15"/>
          <p:cNvSpPr txBox="1">
            <a:spLocks noChangeArrowheads="1"/>
          </p:cNvSpPr>
          <p:nvPr/>
        </p:nvSpPr>
        <p:spPr bwMode="auto">
          <a:xfrm>
            <a:off x="1074154" y="26921431"/>
            <a:ext cx="13175245" cy="3539410"/>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While the energy remains high enough to gain continous lift, the aircraft then orbits this center point, constantly updating it by running the cycle shown in Figure 1. If the energy drops too low, it unlatches and continues on its original route.</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68" name="Text Box 188"/>
          <p:cNvSpPr txBox="1">
            <a:spLocks noChangeArrowheads="1"/>
          </p:cNvSpPr>
          <p:nvPr/>
        </p:nvSpPr>
        <p:spPr bwMode="auto">
          <a:xfrm>
            <a:off x="8977313" y="26658040"/>
            <a:ext cx="4953000" cy="400110"/>
          </a:xfrm>
          <a:prstGeom prst="rect">
            <a:avLst/>
          </a:prstGeom>
          <a:noFill/>
          <a:ln w="9525">
            <a:noFill/>
            <a:miter lim="800000"/>
            <a:headEnd/>
            <a:tailEnd/>
          </a:ln>
        </p:spPr>
        <p:txBody>
          <a:bodyPr wrap="square">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1:  </a:t>
            </a:r>
            <a:r>
              <a:rPr kumimoji="1" lang="en-US" sz="2000" dirty="0" smtClean="0">
                <a:solidFill>
                  <a:schemeClr val="bg1"/>
                </a:solidFill>
                <a:latin typeface="+mj-lt"/>
                <a:ea typeface="+mj-ea"/>
                <a:cs typeface="+mj-cs"/>
              </a:rPr>
              <a:t>The Process Cycle</a:t>
            </a:r>
            <a:endParaRPr kumimoji="1" lang="en-US" sz="2000" dirty="0">
              <a:solidFill>
                <a:schemeClr val="bg1"/>
              </a:solidFill>
              <a:latin typeface="+mj-lt"/>
              <a:ea typeface="+mj-ea"/>
              <a:cs typeface="+mj-cs"/>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2518</TotalTime>
  <Words>1242</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Travis Crumley</cp:lastModifiedBy>
  <cp:revision>165</cp:revision>
  <dcterms:created xsi:type="dcterms:W3CDTF">2007-11-27T02:31:46Z</dcterms:created>
  <dcterms:modified xsi:type="dcterms:W3CDTF">2016-06-04T00:26:28Z</dcterms:modified>
</cp:coreProperties>
</file>