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C1"/>
    <a:srgbClr val="DEF2E3"/>
    <a:srgbClr val="D6EEDC"/>
    <a:srgbClr val="D3EDD9"/>
    <a:srgbClr val="E4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6" autoAdjust="0"/>
  </p:normalViewPr>
  <p:slideViewPr>
    <p:cSldViewPr>
      <p:cViewPr>
        <p:scale>
          <a:sx n="33" d="100"/>
          <a:sy n="33" d="100"/>
        </p:scale>
        <p:origin x="330" y="-1632"/>
      </p:cViewPr>
      <p:guideLst>
        <p:guide orient="horz" pos="10368"/>
        <p:guide pos="13824"/>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a:defRPr/>
            </a:pPr>
            <a:fld id="{27D8E4E4-96F8-46EF-88B3-71A3DE465CC4}" type="datetimeFigureOut">
              <a:rPr lang="en-US"/>
              <a:pPr>
                <a:defRPr/>
              </a:pPr>
              <a:t>5/31/2016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pPr>
              <a:defRPr/>
            </a:pPr>
            <a:fld id="{064CC82C-BFF0-4239-BC3A-E993F71FB940}" type="slidenum">
              <a:rPr lang="en-US"/>
              <a:pPr>
                <a:defRPr/>
              </a:pPr>
              <a:t>‹#›</a:t>
            </a:fld>
            <a:endParaRPr lang="en-US"/>
          </a:p>
        </p:txBody>
      </p:sp>
    </p:spTree>
    <p:extLst>
      <p:ext uri="{BB962C8B-B14F-4D97-AF65-F5344CB8AC3E}">
        <p14:creationId xmlns:p14="http://schemas.microsoft.com/office/powerpoint/2010/main" val="1306483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92AB42AF-8E66-4672-BCE2-826302BEDEE6}" type="slidenum">
              <a:rPr lang="en-US" sz="1200" smtClean="0"/>
              <a:pPr eaLnBrk="1" hangingPunct="1"/>
              <a:t>1</a:t>
            </a:fld>
            <a:endParaRPr lang="en-US" sz="1200" smtClean="0"/>
          </a:p>
        </p:txBody>
      </p:sp>
    </p:spTree>
    <p:extLst>
      <p:ext uri="{BB962C8B-B14F-4D97-AF65-F5344CB8AC3E}">
        <p14:creationId xmlns:p14="http://schemas.microsoft.com/office/powerpoint/2010/main" val="72886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731520" y="24932640"/>
            <a:ext cx="35844480" cy="4389120"/>
          </a:xfrm>
        </p:spPr>
        <p:txBody>
          <a:bodyPr anchor="b"/>
          <a:lstStyle>
            <a:lvl1pPr algn="l">
              <a:defRPr/>
            </a:lvl1pPr>
          </a:lstStyle>
          <a:p>
            <a:r>
              <a:rPr lang="en-US" smtClean="0"/>
              <a:t>Click to edit Master title style</a:t>
            </a:r>
            <a:endParaRPr lang="en-US"/>
          </a:p>
        </p:txBody>
      </p:sp>
      <p:sp>
        <p:nvSpPr>
          <p:cNvPr id="368643" name="Rectangle 3"/>
          <p:cNvSpPr>
            <a:spLocks noGrp="1" noChangeArrowheads="1"/>
          </p:cNvSpPr>
          <p:nvPr>
            <p:ph type="subTitle" idx="1"/>
          </p:nvPr>
        </p:nvSpPr>
        <p:spPr>
          <a:xfrm>
            <a:off x="731520" y="28956000"/>
            <a:ext cx="30723840" cy="3596640"/>
          </a:xfrm>
        </p:spPr>
        <p:txBody>
          <a:bodyPr/>
          <a:lstStyle>
            <a:lvl1pPr marL="0" indent="0">
              <a:buFont typeface="Wingdings" pitchFamily="2" charset="2"/>
              <a:buNone/>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2193925" y="29976763"/>
            <a:ext cx="10242550" cy="2286000"/>
          </a:xfrm>
        </p:spPr>
        <p:txBody>
          <a:bodyPr/>
          <a:lstStyle>
            <a:lvl1pPr>
              <a:spcBef>
                <a:spcPct val="0"/>
              </a:spcBef>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a:xfrm>
            <a:off x="14995525" y="29976763"/>
            <a:ext cx="13900150" cy="2286000"/>
          </a:xfrm>
        </p:spPr>
        <p:txBody>
          <a:bodyPr/>
          <a:lstStyle>
            <a:lvl1pPr>
              <a:spcBef>
                <a:spcPct val="0"/>
              </a:spcBef>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a:xfrm>
            <a:off x="31454725" y="29976763"/>
            <a:ext cx="10242550" cy="2286000"/>
          </a:xfrm>
        </p:spPr>
        <p:txBody>
          <a:bodyPr/>
          <a:lstStyle>
            <a:lvl1pPr>
              <a:spcBef>
                <a:spcPct val="0"/>
              </a:spcBef>
              <a:defRPr>
                <a:latin typeface="Times New Roman" pitchFamily="18" charset="0"/>
              </a:defRPr>
            </a:lvl1pPr>
          </a:lstStyle>
          <a:p>
            <a:pPr>
              <a:defRPr/>
            </a:pPr>
            <a:fld id="{A18C34D7-96C6-4690-92FF-DF9245874F70}" type="slidenum">
              <a:rPr lang="en-US"/>
              <a:pPr>
                <a:defRPr/>
              </a:pPr>
              <a:t>‹#›</a:t>
            </a:fld>
            <a:endParaRPr lang="en-US"/>
          </a:p>
        </p:txBody>
      </p:sp>
    </p:spTree>
    <p:extLst>
      <p:ext uri="{BB962C8B-B14F-4D97-AF65-F5344CB8AC3E}">
        <p14:creationId xmlns:p14="http://schemas.microsoft.com/office/powerpoint/2010/main" val="411156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D3859A-9349-444A-A9F5-BE64351E62E3}" type="slidenum">
              <a:rPr lang="en-US"/>
              <a:pPr>
                <a:defRPr/>
              </a:pPr>
              <a:t>‹#›</a:t>
            </a:fld>
            <a:endParaRPr lang="en-US"/>
          </a:p>
        </p:txBody>
      </p:sp>
    </p:spTree>
    <p:extLst>
      <p:ext uri="{BB962C8B-B14F-4D97-AF65-F5344CB8AC3E}">
        <p14:creationId xmlns:p14="http://schemas.microsoft.com/office/powerpoint/2010/main" val="353600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731520"/>
            <a:ext cx="9509760" cy="28163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840" y="731520"/>
            <a:ext cx="2779776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207E6D-2CA0-4852-AA0A-8DA5E9DF025E}" type="slidenum">
              <a:rPr lang="en-US"/>
              <a:pPr>
                <a:defRPr/>
              </a:pPr>
              <a:t>‹#›</a:t>
            </a:fld>
            <a:endParaRPr lang="en-US"/>
          </a:p>
        </p:txBody>
      </p:sp>
    </p:spTree>
    <p:extLst>
      <p:ext uri="{BB962C8B-B14F-4D97-AF65-F5344CB8AC3E}">
        <p14:creationId xmlns:p14="http://schemas.microsoft.com/office/powerpoint/2010/main" val="231184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113A2F-5A7C-4A97-B5DC-4AD2101EE5BE}" type="slidenum">
              <a:rPr lang="en-US"/>
              <a:pPr>
                <a:defRPr/>
              </a:pPr>
              <a:t>‹#›</a:t>
            </a:fld>
            <a:endParaRPr lang="en-US"/>
          </a:p>
        </p:txBody>
      </p:sp>
    </p:spTree>
    <p:extLst>
      <p:ext uri="{BB962C8B-B14F-4D97-AF65-F5344CB8AC3E}">
        <p14:creationId xmlns:p14="http://schemas.microsoft.com/office/powerpoint/2010/main" val="29782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E5C52D-5655-4EAB-A8DB-28AD8BAACB70}" type="slidenum">
              <a:rPr lang="en-US"/>
              <a:pPr>
                <a:defRPr/>
              </a:pPr>
              <a:t>‹#›</a:t>
            </a:fld>
            <a:endParaRPr lang="en-US"/>
          </a:p>
        </p:txBody>
      </p:sp>
    </p:spTree>
    <p:extLst>
      <p:ext uri="{BB962C8B-B14F-4D97-AF65-F5344CB8AC3E}">
        <p14:creationId xmlns:p14="http://schemas.microsoft.com/office/powerpoint/2010/main" val="32198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84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67712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6DD2F5-027B-4355-80C5-F0122038ECF8}" type="slidenum">
              <a:rPr lang="en-US"/>
              <a:pPr>
                <a:defRPr/>
              </a:pPr>
              <a:t>‹#›</a:t>
            </a:fld>
            <a:endParaRPr lang="en-US"/>
          </a:p>
        </p:txBody>
      </p:sp>
    </p:spTree>
    <p:extLst>
      <p:ext uri="{BB962C8B-B14F-4D97-AF65-F5344CB8AC3E}">
        <p14:creationId xmlns:p14="http://schemas.microsoft.com/office/powerpoint/2010/main" val="423508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A3626C-9243-48BF-A784-DC60E0AA4E2A}" type="slidenum">
              <a:rPr lang="en-US"/>
              <a:pPr>
                <a:defRPr/>
              </a:pPr>
              <a:t>‹#›</a:t>
            </a:fld>
            <a:endParaRPr lang="en-US"/>
          </a:p>
        </p:txBody>
      </p:sp>
    </p:spTree>
    <p:extLst>
      <p:ext uri="{BB962C8B-B14F-4D97-AF65-F5344CB8AC3E}">
        <p14:creationId xmlns:p14="http://schemas.microsoft.com/office/powerpoint/2010/main" val="24143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A4AFE9-FB0D-4592-A275-D3E354F6F053}" type="slidenum">
              <a:rPr lang="en-US"/>
              <a:pPr>
                <a:defRPr/>
              </a:pPr>
              <a:t>‹#›</a:t>
            </a:fld>
            <a:endParaRPr lang="en-US"/>
          </a:p>
        </p:txBody>
      </p:sp>
    </p:spTree>
    <p:extLst>
      <p:ext uri="{BB962C8B-B14F-4D97-AF65-F5344CB8AC3E}">
        <p14:creationId xmlns:p14="http://schemas.microsoft.com/office/powerpoint/2010/main" val="194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26EF671-5458-4380-A47F-025C0AF3910F}" type="slidenum">
              <a:rPr lang="en-US"/>
              <a:pPr>
                <a:defRPr/>
              </a:pPr>
              <a:t>‹#›</a:t>
            </a:fld>
            <a:endParaRPr lang="en-US"/>
          </a:p>
        </p:txBody>
      </p:sp>
    </p:spTree>
    <p:extLst>
      <p:ext uri="{BB962C8B-B14F-4D97-AF65-F5344CB8AC3E}">
        <p14:creationId xmlns:p14="http://schemas.microsoft.com/office/powerpoint/2010/main" val="30494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1EBC78-53C1-4EBC-A12F-36C3B1E8097C}" type="slidenum">
              <a:rPr lang="en-US"/>
              <a:pPr>
                <a:defRPr/>
              </a:pPr>
              <a:t>‹#›</a:t>
            </a:fld>
            <a:endParaRPr lang="en-US"/>
          </a:p>
        </p:txBody>
      </p:sp>
    </p:spTree>
    <p:extLst>
      <p:ext uri="{BB962C8B-B14F-4D97-AF65-F5344CB8AC3E}">
        <p14:creationId xmlns:p14="http://schemas.microsoft.com/office/powerpoint/2010/main" val="28181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50236D-8158-49DD-92BF-FF60B04DDBA0}" type="slidenum">
              <a:rPr lang="en-US"/>
              <a:pPr>
                <a:defRPr/>
              </a:pPr>
              <a:t>‹#›</a:t>
            </a:fld>
            <a:endParaRPr lang="en-US"/>
          </a:p>
        </p:txBody>
      </p:sp>
    </p:spTree>
    <p:extLst>
      <p:ext uri="{BB962C8B-B14F-4D97-AF65-F5344CB8AC3E}">
        <p14:creationId xmlns:p14="http://schemas.microsoft.com/office/powerpoint/2010/main" val="289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292475" y="731838"/>
            <a:ext cx="38038088" cy="5119687"/>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dirty="0" smtClean="0"/>
              <a:t>Click to edit title style</a:t>
            </a:r>
          </a:p>
        </p:txBody>
      </p:sp>
      <p:sp>
        <p:nvSpPr>
          <p:cNvPr id="367619" name="Rectangle 3"/>
          <p:cNvSpPr>
            <a:spLocks noGrp="1" noChangeArrowheads="1"/>
          </p:cNvSpPr>
          <p:nvPr>
            <p:ph type="body" idx="1"/>
          </p:nvPr>
        </p:nvSpPr>
        <p:spPr bwMode="auto">
          <a:xfrm>
            <a:off x="3292475" y="6950075"/>
            <a:ext cx="38038088" cy="2194560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67620" name="Rectangle 4"/>
          <p:cNvSpPr>
            <a:spLocks noGrp="1" noChangeArrowheads="1"/>
          </p:cNvSpPr>
          <p:nvPr>
            <p:ph type="dt" sz="half" idx="2"/>
          </p:nvPr>
        </p:nvSpPr>
        <p:spPr bwMode="auto">
          <a:xfrm>
            <a:off x="3292475" y="29625925"/>
            <a:ext cx="743585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spcBef>
                <a:spcPct val="50000"/>
              </a:spcBef>
              <a:defRPr sz="6700">
                <a:latin typeface="+mn-lt"/>
              </a:defRPr>
            </a:lvl1pPr>
          </a:lstStyle>
          <a:p>
            <a:pPr>
              <a:defRPr/>
            </a:pPr>
            <a:endParaRPr lang="en-US"/>
          </a:p>
        </p:txBody>
      </p:sp>
      <p:sp>
        <p:nvSpPr>
          <p:cNvPr id="367621" name="Rectangle 5"/>
          <p:cNvSpPr>
            <a:spLocks noGrp="1" noChangeArrowheads="1"/>
          </p:cNvSpPr>
          <p:nvPr>
            <p:ph type="ftr" sz="quarter" idx="3"/>
          </p:nvPr>
        </p:nvSpPr>
        <p:spPr bwMode="auto">
          <a:xfrm>
            <a:off x="11704638" y="29625925"/>
            <a:ext cx="19629437"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spcBef>
                <a:spcPct val="50000"/>
              </a:spcBef>
              <a:defRPr sz="6700">
                <a:latin typeface="+mn-lt"/>
              </a:defRPr>
            </a:lvl1pPr>
          </a:lstStyle>
          <a:p>
            <a:pPr>
              <a:defRPr/>
            </a:pPr>
            <a:endParaRPr lang="en-US"/>
          </a:p>
        </p:txBody>
      </p:sp>
      <p:sp>
        <p:nvSpPr>
          <p:cNvPr id="367622" name="Rectangle 6"/>
          <p:cNvSpPr>
            <a:spLocks noGrp="1" noChangeArrowheads="1"/>
          </p:cNvSpPr>
          <p:nvPr>
            <p:ph type="sldNum" sz="quarter" idx="4"/>
          </p:nvPr>
        </p:nvSpPr>
        <p:spPr bwMode="auto">
          <a:xfrm>
            <a:off x="32186563" y="29625925"/>
            <a:ext cx="914400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spcBef>
                <a:spcPct val="50000"/>
              </a:spcBef>
              <a:defRPr sz="6700">
                <a:latin typeface="+mn-lt"/>
              </a:defRPr>
            </a:lvl1pPr>
          </a:lstStyle>
          <a:p>
            <a:pPr>
              <a:defRPr/>
            </a:pPr>
            <a:fld id="{C2625ED2-8CBB-41E9-8372-7B478C996502}"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kumimoji="1" lang="en-US" sz="21100" kern="1200" dirty="0">
          <a:solidFill>
            <a:schemeClr val="bg1"/>
          </a:solidFill>
          <a:effectLst>
            <a:outerShdw blurRad="1016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5pPr>
      <a:lvl6pPr marL="219456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6pPr>
      <a:lvl7pPr marL="438912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7pPr>
      <a:lvl8pPr marL="658368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8pPr>
      <a:lvl9pPr marL="877824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9pPr>
    </p:titleStyle>
    <p:bodyStyle>
      <a:lvl1pPr marL="1644650" indent="-1644650" algn="l" rtl="0" eaLnBrk="0" fontAlgn="base" hangingPunct="0">
        <a:spcBef>
          <a:spcPct val="20000"/>
        </a:spcBef>
        <a:spcAft>
          <a:spcPct val="0"/>
        </a:spcAft>
        <a:buClr>
          <a:schemeClr val="accent1"/>
        </a:buClr>
        <a:buSzPct val="75000"/>
        <a:buFont typeface="Wingdings" pitchFamily="2" charset="2"/>
        <a:buChar char="n"/>
        <a:defRPr kumimoji="1" lang="en-US" sz="15400" kern="1200" dirty="0">
          <a:solidFill>
            <a:schemeClr val="bg1"/>
          </a:solidFill>
          <a:effectLst>
            <a:outerShdw blurRad="101600" dist="38100" dir="2700000" algn="tl">
              <a:srgbClr val="000000">
                <a:alpha val="43137"/>
              </a:srgbClr>
            </a:outerShdw>
          </a:effectLst>
          <a:latin typeface="+mj-lt"/>
          <a:ea typeface="+mj-ea"/>
          <a:cs typeface="+mj-cs"/>
        </a:defRPr>
      </a:lvl1pPr>
      <a:lvl2pPr marL="3565525" indent="-1371600" algn="l" rtl="0" eaLnBrk="0" fontAlgn="base" hangingPunct="0">
        <a:spcBef>
          <a:spcPct val="20000"/>
        </a:spcBef>
        <a:spcAft>
          <a:spcPct val="0"/>
        </a:spcAft>
        <a:buClr>
          <a:schemeClr val="accent1"/>
        </a:buClr>
        <a:buSzPct val="75000"/>
        <a:buFont typeface="Wingdings" pitchFamily="2" charset="2"/>
        <a:buChar char="n"/>
        <a:defRPr kumimoji="1" lang="en-US" sz="13400" kern="1200" dirty="0">
          <a:solidFill>
            <a:schemeClr val="bg1"/>
          </a:solidFill>
          <a:effectLst>
            <a:outerShdw blurRad="101600" dist="38100" dir="2700000" algn="tl">
              <a:srgbClr val="000000">
                <a:alpha val="43137"/>
              </a:srgbClr>
            </a:outerShdw>
          </a:effectLst>
          <a:latin typeface="+mj-lt"/>
          <a:ea typeface="+mj-ea"/>
          <a:cs typeface="+mj-cs"/>
        </a:defRPr>
      </a:lvl2pPr>
      <a:lvl3pPr marL="5486400" indent="-1096963" algn="l" rtl="0" eaLnBrk="0" fontAlgn="base" hangingPunct="0">
        <a:spcBef>
          <a:spcPct val="20000"/>
        </a:spcBef>
        <a:spcAft>
          <a:spcPct val="0"/>
        </a:spcAft>
        <a:buClr>
          <a:schemeClr val="accent1"/>
        </a:buClr>
        <a:buSzPct val="75000"/>
        <a:buFont typeface="Wingdings" pitchFamily="2" charset="2"/>
        <a:buChar char="n"/>
        <a:defRPr kumimoji="1" lang="en-US" sz="11500" kern="1200" dirty="0">
          <a:solidFill>
            <a:schemeClr val="bg1"/>
          </a:solidFill>
          <a:effectLst>
            <a:outerShdw blurRad="101600" dist="38100" dir="2700000" algn="tl">
              <a:srgbClr val="000000">
                <a:alpha val="43137"/>
              </a:srgbClr>
            </a:outerShdw>
          </a:effectLst>
          <a:latin typeface="+mj-lt"/>
          <a:ea typeface="+mj-ea"/>
          <a:cs typeface="+mj-cs"/>
        </a:defRPr>
      </a:lvl3pPr>
      <a:lvl4pPr marL="7497763"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4pPr>
      <a:lvl5pPr marL="9509125"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5pPr>
      <a:lvl6pPr marL="1170432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6pPr>
      <a:lvl7pPr marL="1389888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7pPr>
      <a:lvl8pPr marL="1609344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8pPr>
      <a:lvl9pPr marL="1828800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2.jpeg"/><Relationship Id="rId5" Type="http://schemas.openxmlformats.org/officeDocument/2006/relationships/image" Target="../media/image1.jpe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791200" y="457200"/>
            <a:ext cx="32308800" cy="2492375"/>
          </a:xfrm>
          <a:prstGeom prst="rect">
            <a:avLst/>
          </a:prstGeom>
          <a:noFill/>
          <a:ln w="9525">
            <a:noFill/>
            <a:miter lim="800000"/>
            <a:headEnd/>
            <a:tailEnd/>
          </a:ln>
          <a:effectLst/>
        </p:spPr>
        <p:txBody>
          <a:bodyPr lIns="91426" tIns="45710" rIns="91426" bIns="45710">
            <a:spAutoFit/>
          </a:bodyPr>
          <a:lstStyle/>
          <a:p>
            <a:pPr algn="ctr" defTabSz="4389438">
              <a:spcBef>
                <a:spcPts val="0"/>
              </a:spcBef>
              <a:defRPr/>
            </a:pPr>
            <a:r>
              <a:rPr kumimoji="1" lang="en-US" sz="9600" u="sng" dirty="0" smtClean="0">
                <a:solidFill>
                  <a:schemeClr val="bg1"/>
                </a:solidFill>
                <a:effectLst>
                  <a:outerShdw blurRad="101600" dist="38100" dir="2700000" algn="tl">
                    <a:srgbClr val="000000">
                      <a:alpha val="43137"/>
                    </a:srgbClr>
                  </a:outerShdw>
                </a:effectLst>
                <a:latin typeface="+mj-lt"/>
                <a:ea typeface="+mj-ea"/>
                <a:cs typeface="+mj-cs"/>
              </a:rPr>
              <a:t>Machine Learning for Thermal Soaring</a:t>
            </a:r>
            <a:endParaRPr kumimoji="1" lang="en-US" sz="9600" u="sng"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spcBef>
                <a:spcPts val="0"/>
              </a:spcBef>
              <a:defRPr/>
            </a:pPr>
            <a:r>
              <a:rPr kumimoji="1" lang="en-US" sz="6000" dirty="0">
                <a:solidFill>
                  <a:schemeClr val="bg1"/>
                </a:solidFill>
                <a:effectLst>
                  <a:outerShdw blurRad="101600" dist="38100" dir="2700000" algn="tl">
                    <a:srgbClr val="000000">
                      <a:alpha val="43137"/>
                    </a:srgbClr>
                  </a:outerShdw>
                </a:effectLst>
              </a:rPr>
              <a:t>Autonomously mimic the soaring habits of </a:t>
            </a:r>
            <a:r>
              <a:rPr kumimoji="1" lang="en-US" sz="6000" dirty="0" smtClean="0">
                <a:solidFill>
                  <a:schemeClr val="bg1"/>
                </a:solidFill>
                <a:effectLst>
                  <a:outerShdw blurRad="101600" dist="38100" dir="2700000" algn="tl">
                    <a:srgbClr val="000000">
                      <a:alpha val="43137"/>
                    </a:srgbClr>
                  </a:outerShdw>
                </a:effectLst>
              </a:rPr>
              <a:t>birds with a glider</a:t>
            </a:r>
            <a:endParaRPr kumimoji="1" lang="en-US" sz="6000" dirty="0">
              <a:solidFill>
                <a:schemeClr val="bg1"/>
              </a:solidFill>
              <a:effectLst>
                <a:outerShdw blurRad="101600" dist="38100" dir="2700000" algn="tl">
                  <a:srgbClr val="000000">
                    <a:alpha val="43137"/>
                  </a:srgbClr>
                </a:outerShdw>
              </a:effectLst>
            </a:endParaRPr>
          </a:p>
        </p:txBody>
      </p:sp>
      <p:sp>
        <p:nvSpPr>
          <p:cNvPr id="3078" name="Rectangle 6"/>
          <p:cNvSpPr>
            <a:spLocks noChangeArrowheads="1"/>
          </p:cNvSpPr>
          <p:nvPr/>
        </p:nvSpPr>
        <p:spPr bwMode="auto">
          <a:xfrm>
            <a:off x="1524000" y="3429000"/>
            <a:ext cx="40843200" cy="2032000"/>
          </a:xfrm>
          <a:prstGeom prst="rect">
            <a:avLst/>
          </a:prstGeom>
          <a:noFill/>
          <a:ln w="9525">
            <a:noFill/>
            <a:miter lim="800000"/>
            <a:headEnd/>
            <a:tailEnd/>
          </a:ln>
          <a:effectLst/>
        </p:spPr>
        <p:txBody>
          <a:bodyPr lIns="91426" tIns="45710" rIns="91426" bIns="45710">
            <a:spAutoFit/>
          </a:bodyPr>
          <a:lstStyle/>
          <a:p>
            <a:pPr algn="ctr" defTabSz="4389438">
              <a:lnSpc>
                <a:spcPct val="80000"/>
              </a:lnSpc>
              <a:spcBef>
                <a:spcPct val="50000"/>
              </a:spcBef>
              <a:defRPr/>
            </a:pP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Travis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Crumley</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David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Egolf</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and Garrett Wilson</a:t>
            </a:r>
            <a:endParaRPr kumimoji="1" lang="en-US" sz="6000"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Edward F. Cross School of Engineering, Walla Walla University, College Place, Washington</a:t>
            </a:r>
          </a:p>
        </p:txBody>
      </p:sp>
      <p:sp>
        <p:nvSpPr>
          <p:cNvPr id="3079" name="Rectangle 7"/>
          <p:cNvSpPr>
            <a:spLocks noChangeArrowheads="1"/>
          </p:cNvSpPr>
          <p:nvPr/>
        </p:nvSpPr>
        <p:spPr bwMode="auto">
          <a:xfrm>
            <a:off x="15125700" y="6324600"/>
            <a:ext cx="13487400" cy="2118868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030" name="Text Box 12"/>
          <p:cNvSpPr txBox="1">
            <a:spLocks noChangeArrowheads="1"/>
          </p:cNvSpPr>
          <p:nvPr/>
        </p:nvSpPr>
        <p:spPr bwMode="auto">
          <a:xfrm>
            <a:off x="1600200" y="8686800"/>
            <a:ext cx="1188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grpSp>
        <p:nvGrpSpPr>
          <p:cNvPr id="1031" name="Group 90"/>
          <p:cNvGrpSpPr>
            <a:grpSpLocks/>
          </p:cNvGrpSpPr>
          <p:nvPr/>
        </p:nvGrpSpPr>
        <p:grpSpPr bwMode="auto">
          <a:xfrm>
            <a:off x="15106650" y="27736800"/>
            <a:ext cx="13487400" cy="4343400"/>
            <a:chOff x="29489400" y="23088600"/>
            <a:chExt cx="13487400" cy="3124200"/>
          </a:xfrm>
        </p:grpSpPr>
        <p:sp>
          <p:nvSpPr>
            <p:cNvPr id="3086" name="Rectangle 14"/>
            <p:cNvSpPr>
              <a:spLocks noChangeArrowheads="1"/>
            </p:cNvSpPr>
            <p:nvPr/>
          </p:nvSpPr>
          <p:spPr bwMode="auto">
            <a:xfrm>
              <a:off x="29489400" y="23088600"/>
              <a:ext cx="13487400" cy="31242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1150" name="Text Box 22"/>
            <p:cNvSpPr txBox="1">
              <a:spLocks noChangeArrowheads="1"/>
            </p:cNvSpPr>
            <p:nvPr/>
          </p:nvSpPr>
          <p:spPr bwMode="auto">
            <a:xfrm>
              <a:off x="29718000" y="23240471"/>
              <a:ext cx="13087350" cy="2811551"/>
            </a:xfrm>
            <a:prstGeom prst="rect">
              <a:avLst/>
            </a:prstGeom>
            <a:noFill/>
            <a:ln w="9525">
              <a:noFill/>
              <a:miter lim="800000"/>
              <a:headEnd/>
              <a:tailEnd/>
            </a:ln>
          </p:spPr>
          <p:txBody>
            <a:bodyPr wrap="square" lIns="91426" tIns="45710" rIns="91426" bIns="45710">
              <a:spAutoFit/>
            </a:bodyPr>
            <a:lstStyle/>
            <a:p>
              <a:pPr algn="ctr">
                <a:defRPr/>
              </a:pPr>
              <a:r>
                <a:rPr kumimoji="1" lang="en-US" sz="3800" u="sng" dirty="0">
                  <a:solidFill>
                    <a:schemeClr val="bg1"/>
                  </a:solidFill>
                  <a:latin typeface="+mj-lt"/>
                  <a:ea typeface="+mj-ea"/>
                  <a:cs typeface="+mj-cs"/>
                </a:rPr>
                <a:t>REFERENCES</a:t>
              </a:r>
            </a:p>
            <a:p>
              <a:pPr algn="ctr">
                <a:spcBef>
                  <a:spcPct val="50000"/>
                </a:spcBef>
                <a:defRPr/>
              </a:pPr>
              <a:endParaRPr lang="en-US" sz="2000" b="1" u="sng" dirty="0"/>
            </a:p>
            <a:p>
              <a:pPr>
                <a:lnSpc>
                  <a:spcPct val="150000"/>
                </a:lnSpc>
                <a:defRPr/>
              </a:pPr>
              <a:r>
                <a:rPr kumimoji="1" lang="en-US" sz="2000" i="1" dirty="0">
                  <a:solidFill>
                    <a:schemeClr val="bg1"/>
                  </a:solidFill>
                  <a:latin typeface="+mj-lt"/>
                  <a:ea typeface="+mj-ea"/>
                  <a:cs typeface="+mj-cs"/>
                </a:rPr>
                <a:t>Allen, Michael J. "Autonomous soaring for improved endurance of a small uninhabited air vehicle." Proceedings of the 43rd aerospace sciences meeting, AIAA. 2005.</a:t>
              </a:r>
            </a:p>
            <a:p>
              <a:pPr>
                <a:lnSpc>
                  <a:spcPct val="150000"/>
                </a:lnSpc>
                <a:defRPr/>
              </a:pPr>
              <a:r>
                <a:rPr kumimoji="1" lang="en-US" sz="2000" i="1" dirty="0">
                  <a:solidFill>
                    <a:schemeClr val="bg1"/>
                  </a:solidFill>
                  <a:latin typeface="+mj-lt"/>
                  <a:ea typeface="+mj-ea"/>
                  <a:cs typeface="+mj-cs"/>
                </a:rPr>
                <a:t>Edwards, Daniel J. Autonomous Locator of Thermals (ALOFT) Autonomous Soaring Algorithm. No. NRL/FR/5712--15-10. NAVAL RESEARCH LAB WASHINGTON DC, 2015.</a:t>
              </a:r>
            </a:p>
            <a:p>
              <a:pPr>
                <a:lnSpc>
                  <a:spcPct val="150000"/>
                </a:lnSpc>
                <a:defRPr/>
              </a:pPr>
              <a:r>
                <a:rPr kumimoji="1" lang="en-US" sz="2000" i="1" dirty="0" err="1">
                  <a:solidFill>
                    <a:schemeClr val="bg1"/>
                  </a:solidFill>
                  <a:latin typeface="+mj-lt"/>
                  <a:ea typeface="+mj-ea"/>
                  <a:cs typeface="+mj-cs"/>
                </a:rPr>
                <a:t>Korb</a:t>
              </a:r>
              <a:r>
                <a:rPr kumimoji="1" lang="en-US" sz="2000" i="1" dirty="0">
                  <a:solidFill>
                    <a:schemeClr val="bg1"/>
                  </a:solidFill>
                  <a:latin typeface="+mj-lt"/>
                  <a:ea typeface="+mj-ea"/>
                  <a:cs typeface="+mj-cs"/>
                </a:rPr>
                <a:t>, Kevin B., and Ann E. Nicholson. Bayesian Artificial Intelligence. Boca Raton, FL: CRC, 2010. Print.</a:t>
              </a:r>
            </a:p>
            <a:p>
              <a:pPr>
                <a:lnSpc>
                  <a:spcPct val="150000"/>
                </a:lnSpc>
                <a:defRPr/>
              </a:pPr>
              <a:r>
                <a:rPr kumimoji="1" lang="en-US" sz="2000" i="1" dirty="0" err="1">
                  <a:solidFill>
                    <a:schemeClr val="bg1"/>
                  </a:solidFill>
                  <a:latin typeface="+mj-lt"/>
                  <a:ea typeface="+mj-ea"/>
                  <a:cs typeface="+mj-cs"/>
                </a:rPr>
                <a:t>Lawrance</a:t>
              </a:r>
              <a:r>
                <a:rPr kumimoji="1" lang="en-US" sz="2000" i="1" dirty="0">
                  <a:solidFill>
                    <a:schemeClr val="bg1"/>
                  </a:solidFill>
                  <a:latin typeface="+mj-lt"/>
                  <a:ea typeface="+mj-ea"/>
                  <a:cs typeface="+mj-cs"/>
                </a:rPr>
                <a:t>, Nicholas RJ. Autonomous soaring flight for unmanned aerial vehicles. Diss. University of Sydney, 2011.</a:t>
              </a:r>
            </a:p>
          </p:txBody>
        </p:sp>
      </p:grpSp>
      <p:sp>
        <p:nvSpPr>
          <p:cNvPr id="1032" name="Text Box 23"/>
          <p:cNvSpPr txBox="1">
            <a:spLocks noChangeArrowheads="1"/>
          </p:cNvSpPr>
          <p:nvPr/>
        </p:nvSpPr>
        <p:spPr bwMode="auto">
          <a:xfrm>
            <a:off x="26898600" y="20040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2900">
              <a:latin typeface="Times New Roman" pitchFamily="18" charset="0"/>
            </a:endParaRPr>
          </a:p>
        </p:txBody>
      </p:sp>
      <p:grpSp>
        <p:nvGrpSpPr>
          <p:cNvPr id="1033" name="Group 27"/>
          <p:cNvGrpSpPr>
            <a:grpSpLocks/>
          </p:cNvGrpSpPr>
          <p:nvPr/>
        </p:nvGrpSpPr>
        <p:grpSpPr bwMode="auto">
          <a:xfrm>
            <a:off x="0" y="15582900"/>
            <a:ext cx="43891200" cy="1752600"/>
            <a:chOff x="0" y="1107"/>
            <a:chExt cx="27648" cy="1107"/>
          </a:xfrm>
        </p:grpSpPr>
        <p:sp>
          <p:nvSpPr>
            <p:cNvPr id="1147" name="Rectangle 28"/>
            <p:cNvSpPr>
              <a:spLocks noChangeArrowheads="1"/>
            </p:cNvSpPr>
            <p:nvPr/>
          </p:nvSpPr>
          <p:spPr bwMode="auto">
            <a:xfrm>
              <a:off x="0" y="1107"/>
              <a:ext cx="27648" cy="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148" name="Rectangle 29"/>
            <p:cNvSpPr>
              <a:spLocks noChangeArrowheads="1"/>
            </p:cNvSpPr>
            <p:nvPr/>
          </p:nvSpPr>
          <p:spPr bwMode="auto">
            <a:xfrm>
              <a:off x="0" y="1107"/>
              <a:ext cx="5655"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p>
              <a:pPr algn="ctr"/>
              <a:endParaRPr lang="en-US">
                <a:latin typeface="Times New Roman" pitchFamily="18" charset="0"/>
              </a:endParaRPr>
            </a:p>
          </p:txBody>
        </p:sp>
      </p:grpSp>
      <p:sp>
        <p:nvSpPr>
          <p:cNvPr id="1034" name="Text Box 34"/>
          <p:cNvSpPr txBox="1">
            <a:spLocks noChangeArrowheads="1"/>
          </p:cNvSpPr>
          <p:nvPr/>
        </p:nvSpPr>
        <p:spPr bwMode="auto">
          <a:xfrm>
            <a:off x="19583400" y="7467600"/>
            <a:ext cx="548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5" name="Text Box 36"/>
          <p:cNvSpPr txBox="1">
            <a:spLocks noChangeArrowheads="1"/>
          </p:cNvSpPr>
          <p:nvPr/>
        </p:nvSpPr>
        <p:spPr bwMode="auto">
          <a:xfrm>
            <a:off x="16230600" y="23012400"/>
            <a:ext cx="167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6" name="Text Box 37"/>
          <p:cNvSpPr txBox="1">
            <a:spLocks noChangeArrowheads="1"/>
          </p:cNvSpPr>
          <p:nvPr/>
        </p:nvSpPr>
        <p:spPr bwMode="auto">
          <a:xfrm>
            <a:off x="31318200" y="8001000"/>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7" name="Text Box 66"/>
          <p:cNvSpPr txBox="1">
            <a:spLocks noChangeArrowheads="1"/>
          </p:cNvSpPr>
          <p:nvPr/>
        </p:nvSpPr>
        <p:spPr bwMode="auto">
          <a:xfrm>
            <a:off x="1736725" y="20616863"/>
            <a:ext cx="1841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endParaRPr lang="en-US">
              <a:latin typeface="Times New Roman" pitchFamily="18" charset="0"/>
            </a:endParaRPr>
          </a:p>
        </p:txBody>
      </p:sp>
      <p:sp>
        <p:nvSpPr>
          <p:cNvPr id="1038" name="Text Box 68"/>
          <p:cNvSpPr txBox="1">
            <a:spLocks noChangeArrowheads="1"/>
          </p:cNvSpPr>
          <p:nvPr/>
        </p:nvSpPr>
        <p:spPr bwMode="auto">
          <a:xfrm>
            <a:off x="6553200" y="22555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A</a:t>
            </a:r>
          </a:p>
        </p:txBody>
      </p:sp>
      <p:sp>
        <p:nvSpPr>
          <p:cNvPr id="1039" name="Text Box 70"/>
          <p:cNvSpPr txBox="1">
            <a:spLocks noChangeArrowheads="1"/>
          </p:cNvSpPr>
          <p:nvPr/>
        </p:nvSpPr>
        <p:spPr bwMode="auto">
          <a:xfrm>
            <a:off x="13182600" y="22555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B</a:t>
            </a:r>
          </a:p>
        </p:txBody>
      </p:sp>
      <p:grpSp>
        <p:nvGrpSpPr>
          <p:cNvPr id="8" name="Group 86"/>
          <p:cNvGrpSpPr>
            <a:grpSpLocks/>
          </p:cNvGrpSpPr>
          <p:nvPr/>
        </p:nvGrpSpPr>
        <p:grpSpPr bwMode="auto">
          <a:xfrm>
            <a:off x="1066800" y="6324599"/>
            <a:ext cx="13182600" cy="4787859"/>
            <a:chOff x="1066800" y="25069800"/>
            <a:chExt cx="13182600" cy="4200406"/>
          </a:xfrm>
          <a:effectLst>
            <a:outerShdw blurRad="50800" dist="50800" dir="5400000" algn="ctr" rotWithShape="0">
              <a:schemeClr val="bg2"/>
            </a:outerShdw>
          </a:effectLst>
        </p:grpSpPr>
        <p:sp>
          <p:nvSpPr>
            <p:cNvPr id="3075" name="Rectangle 3"/>
            <p:cNvSpPr>
              <a:spLocks noChangeArrowheads="1"/>
            </p:cNvSpPr>
            <p:nvPr/>
          </p:nvSpPr>
          <p:spPr bwMode="auto">
            <a:xfrm>
              <a:off x="1066800" y="25069800"/>
              <a:ext cx="13182600" cy="3810000"/>
            </a:xfrm>
            <a:prstGeom prst="rect">
              <a:avLst/>
            </a:prstGeom>
            <a:solidFill>
              <a:schemeClr val="tx1"/>
            </a:solidFill>
            <a:ln w="9525">
              <a:solidFill>
                <a:schemeClr val="bg2"/>
              </a:solidFill>
              <a:miter lim="800000"/>
              <a:headEnd/>
              <a:tailEnd/>
            </a:ln>
            <a:effectLst>
              <a:outerShdw dist="107763" dir="2700000" algn="ctr" rotWithShape="0">
                <a:schemeClr val="bg1">
                  <a:alpha val="50000"/>
                </a:schemeClr>
              </a:outerShdw>
            </a:effectLst>
          </p:spPr>
          <p:txBody>
            <a:bodyPr wrap="none" anchor="ctr"/>
            <a:lstStyle/>
            <a:p>
              <a:pPr>
                <a:defRPr/>
              </a:pPr>
              <a:endParaRPr lang="en-US"/>
            </a:p>
          </p:txBody>
        </p:sp>
        <p:sp>
          <p:nvSpPr>
            <p:cNvPr id="1146" name="Text Box 73"/>
            <p:cNvSpPr txBox="1">
              <a:spLocks noChangeArrowheads="1"/>
            </p:cNvSpPr>
            <p:nvPr/>
          </p:nvSpPr>
          <p:spPr bwMode="auto">
            <a:xfrm>
              <a:off x="1143000" y="25146000"/>
              <a:ext cx="13030200" cy="4124206"/>
            </a:xfrm>
            <a:prstGeom prst="rect">
              <a:avLst/>
            </a:prstGeom>
            <a:noFill/>
            <a:ln w="9525">
              <a:noFill/>
              <a:miter lim="800000"/>
              <a:headEnd/>
              <a:tailEnd/>
            </a:ln>
          </p:spPr>
          <p:txBody>
            <a:bodyPr>
              <a:spAutoFit/>
            </a:bodyPr>
            <a:lstStyle/>
            <a:p>
              <a:pPr algn="ctr" defTabSz="4389438">
                <a:spcBef>
                  <a:spcPct val="50000"/>
                </a:spcBef>
                <a:tabLst>
                  <a:tab pos="914400" algn="l"/>
                </a:tabLst>
                <a:defRPr/>
              </a:pPr>
              <a:r>
                <a:rPr kumimoji="1" lang="en-US" sz="3800" u="sng" dirty="0">
                  <a:solidFill>
                    <a:schemeClr val="bg1"/>
                  </a:solidFill>
                  <a:latin typeface="+mj-lt"/>
                  <a:ea typeface="+mj-ea"/>
                  <a:cs typeface="+mj-cs"/>
                </a:rPr>
                <a:t>ABSTRACT</a:t>
              </a:r>
            </a:p>
            <a:p>
              <a:pPr defTabSz="4389438">
                <a:tabLst>
                  <a:tab pos="914400" algn="l"/>
                </a:tabLst>
                <a:defRPr/>
              </a:pPr>
              <a:endParaRPr kumimoji="1" lang="en-US" sz="3200" dirty="0">
                <a:solidFill>
                  <a:schemeClr val="bg1"/>
                </a:solidFill>
                <a:latin typeface="+mj-lt"/>
                <a:ea typeface="+mj-ea"/>
                <a:cs typeface="+mj-cs"/>
              </a:endParaRPr>
            </a:p>
            <a:p>
              <a:pPr algn="just" defTabSz="4389438">
                <a:tabLst>
                  <a:tab pos="914400" algn="l"/>
                </a:tabLst>
                <a:defRPr/>
              </a:pPr>
              <a:r>
                <a:rPr kumimoji="1" lang="en-US" sz="3200" dirty="0" smtClean="0">
                  <a:solidFill>
                    <a:schemeClr val="bg1"/>
                  </a:solidFill>
                  <a:latin typeface="+mj-lt"/>
                  <a:ea typeface="+mj-ea"/>
                  <a:cs typeface="+mj-cs"/>
                </a:rPr>
                <a:t>Our project to create </a:t>
              </a:r>
              <a:r>
                <a:rPr kumimoji="1" lang="en-US" sz="3200" dirty="0">
                  <a:solidFill>
                    <a:schemeClr val="bg1"/>
                  </a:solidFill>
                  <a:latin typeface="+mj-lt"/>
                  <a:ea typeface="+mj-ea"/>
                  <a:cs typeface="+mj-cs"/>
                </a:rPr>
                <a:t>and implement the software necessary for a glider to autonomously find and use the updrafts from thermals to sustain longer flight </a:t>
              </a:r>
              <a:r>
                <a:rPr kumimoji="1" lang="en-US" sz="3200" dirty="0" smtClean="0">
                  <a:solidFill>
                    <a:schemeClr val="bg1"/>
                  </a:solidFill>
                  <a:latin typeface="+mj-lt"/>
                  <a:ea typeface="+mj-ea"/>
                  <a:cs typeface="+mj-cs"/>
                </a:rPr>
                <a:t>times was </a:t>
              </a:r>
              <a:r>
                <a:rPr kumimoji="1" lang="en-US" sz="3200" dirty="0">
                  <a:solidFill>
                    <a:schemeClr val="bg1"/>
                  </a:solidFill>
                  <a:latin typeface="+mj-lt"/>
                  <a:ea typeface="+mj-ea"/>
                  <a:cs typeface="+mj-cs"/>
                </a:rPr>
                <a:t>divided into three </a:t>
              </a:r>
              <a:r>
                <a:rPr kumimoji="1" lang="en-US" sz="3200" dirty="0" smtClean="0">
                  <a:solidFill>
                    <a:schemeClr val="bg1"/>
                  </a:solidFill>
                  <a:latin typeface="+mj-lt"/>
                  <a:ea typeface="+mj-ea"/>
                  <a:cs typeface="+mj-cs"/>
                </a:rPr>
                <a:t>parts: a </a:t>
              </a:r>
              <a:r>
                <a:rPr kumimoji="1" lang="en-US" sz="3200" dirty="0">
                  <a:solidFill>
                    <a:schemeClr val="bg1"/>
                  </a:solidFill>
                  <a:latin typeface="+mj-lt"/>
                  <a:ea typeface="+mj-ea"/>
                  <a:cs typeface="+mj-cs"/>
                </a:rPr>
                <a:t>basic implementation of existing algorithms, an exploration of thermal identification </a:t>
              </a:r>
              <a:r>
                <a:rPr kumimoji="1" lang="en-US" sz="3200" dirty="0" smtClean="0">
                  <a:solidFill>
                    <a:schemeClr val="bg1"/>
                  </a:solidFill>
                  <a:latin typeface="+mj-lt"/>
                  <a:ea typeface="+mj-ea"/>
                  <a:cs typeface="+mj-cs"/>
                </a:rPr>
                <a:t>methods, </a:t>
              </a:r>
              <a:r>
                <a:rPr kumimoji="1" lang="en-US" sz="3200" dirty="0">
                  <a:solidFill>
                    <a:schemeClr val="bg1"/>
                  </a:solidFill>
                  <a:latin typeface="+mj-lt"/>
                  <a:ea typeface="+mj-ea"/>
                  <a:cs typeface="+mj-cs"/>
                </a:rPr>
                <a:t>and an exploration of machine learning to provide better soaring decisions</a:t>
              </a:r>
              <a:r>
                <a:rPr kumimoji="1" lang="en-US" sz="3200" dirty="0" smtClean="0">
                  <a:solidFill>
                    <a:schemeClr val="bg1"/>
                  </a:solidFill>
                  <a:latin typeface="+mj-lt"/>
                  <a:ea typeface="+mj-ea"/>
                  <a:cs typeface="+mj-cs"/>
                </a:rPr>
                <a:t>.</a:t>
              </a:r>
              <a:endParaRPr kumimoji="1" lang="en-US" sz="3200" dirty="0">
                <a:solidFill>
                  <a:schemeClr val="bg1"/>
                </a:solidFill>
                <a:latin typeface="+mj-lt"/>
                <a:ea typeface="+mj-ea"/>
                <a:cs typeface="+mj-cs"/>
              </a:endParaRPr>
            </a:p>
          </p:txBody>
        </p:sp>
      </p:grpSp>
      <mc:AlternateContent xmlns:mc="http://schemas.openxmlformats.org/markup-compatibility/2006" xmlns:a14="http://schemas.microsoft.com/office/drawing/2010/main">
        <mc:Choice Requires="a14">
          <p:sp>
            <p:nvSpPr>
              <p:cNvPr id="1041" name="Text Box 74"/>
              <p:cNvSpPr txBox="1">
                <a:spLocks noChangeArrowheads="1"/>
              </p:cNvSpPr>
              <p:nvPr/>
            </p:nvSpPr>
            <p:spPr bwMode="auto">
              <a:xfrm>
                <a:off x="15163800" y="6324600"/>
                <a:ext cx="13411200" cy="609397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THERMAL IDENTIFICATION</a:t>
                </a:r>
                <a:endParaRPr kumimoji="1" lang="en-US" sz="3800" u="sng" dirty="0">
                  <a:solidFill>
                    <a:schemeClr val="bg1"/>
                  </a:solidFill>
                  <a:latin typeface="+mj-lt"/>
                  <a:ea typeface="+mj-ea"/>
                  <a:cs typeface="+mj-cs"/>
                </a:endParaRPr>
              </a:p>
              <a:p>
                <a:pPr defTabSz="4389438">
                  <a:defRPr/>
                </a:pPr>
                <a:endParaRPr lang="en-US" sz="3200" dirty="0">
                  <a:latin typeface="Times New Roman" pitchFamily="18" charset="0"/>
                </a:endParaRPr>
              </a:p>
              <a:p>
                <a:pPr algn="just" defTabSz="4389438">
                  <a:defRPr/>
                </a:pPr>
                <a:r>
                  <a:rPr kumimoji="1" lang="en-US" sz="3200" dirty="0" smtClean="0">
                    <a:solidFill>
                      <a:schemeClr val="bg1"/>
                    </a:solidFill>
                    <a:latin typeface="+mj-lt"/>
                    <a:ea typeface="+mj-ea"/>
                    <a:cs typeface="+mj-cs"/>
                  </a:rPr>
                  <a:t>The </a:t>
                </a:r>
                <a:r>
                  <a:rPr kumimoji="1" lang="en-US" sz="3200" dirty="0">
                    <a:solidFill>
                      <a:schemeClr val="bg1"/>
                    </a:solidFill>
                    <a:latin typeface="+mj-lt"/>
                    <a:ea typeface="+mj-ea"/>
                    <a:cs typeface="+mj-cs"/>
                  </a:rPr>
                  <a:t>centroid method merely provides an estimate of where the thermal center may be. One improvement upon this method would be to predict what the entire thermal looks like. We investigated two possible approaches: Bayesian parameter estimation, which predicts a probability distribution over possible values each parameter of a model could take on, and Gaussian process regression, which predicts a Gaussian probability distribution over values each point in a </a:t>
                </a:r>
                <a14:m>
                  <m:oMath xmlns:m="http://schemas.openxmlformats.org/officeDocument/2006/math">
                    <m:r>
                      <a:rPr kumimoji="1" lang="en-US" sz="3200" i="1" dirty="0" smtClean="0">
                        <a:solidFill>
                          <a:schemeClr val="bg1"/>
                        </a:solidFill>
                        <a:latin typeface="Cambria Math" panose="02040503050406030204" pitchFamily="18" charset="0"/>
                        <a:ea typeface="+mj-ea"/>
                        <a:cs typeface="+mj-cs"/>
                      </a:rPr>
                      <m:t>𝑛</m:t>
                    </m:r>
                  </m:oMath>
                </a14:m>
                <a:r>
                  <a:rPr kumimoji="1" lang="en-US" sz="3200" dirty="0">
                    <a:solidFill>
                      <a:schemeClr val="bg1"/>
                    </a:solidFill>
                    <a:latin typeface="+mj-lt"/>
                    <a:ea typeface="+mj-ea"/>
                    <a:cs typeface="+mj-cs"/>
                  </a:rPr>
                  <a:t>-dimensional space could take on</a:t>
                </a:r>
                <a:r>
                  <a:rPr kumimoji="1" lang="en-US" sz="3200" dirty="0" smtClean="0">
                    <a:solidFill>
                      <a:schemeClr val="bg1"/>
                    </a:solidFill>
                    <a:latin typeface="+mj-lt"/>
                    <a:ea typeface="+mj-ea"/>
                    <a:cs typeface="+mj-cs"/>
                  </a:rPr>
                  <a:t>. Because of its superior predictions and execution speed in tests, Gaussian process regression was pursued further and implemented in simulation.</a:t>
                </a:r>
              </a:p>
            </p:txBody>
          </p:sp>
        </mc:Choice>
        <mc:Fallback xmlns="">
          <p:sp>
            <p:nvSpPr>
              <p:cNvPr id="1041" name="Text Box 74"/>
              <p:cNvSpPr txBox="1">
                <a:spLocks noRot="1" noChangeAspect="1" noMove="1" noResize="1" noEditPoints="1" noAdjustHandles="1" noChangeArrowheads="1" noChangeShapeType="1" noTextEdit="1"/>
              </p:cNvSpPr>
              <p:nvPr/>
            </p:nvSpPr>
            <p:spPr bwMode="auto">
              <a:xfrm>
                <a:off x="15163800" y="6324600"/>
                <a:ext cx="13411200" cy="6093976"/>
              </a:xfrm>
              <a:prstGeom prst="rect">
                <a:avLst/>
              </a:prstGeom>
              <a:blipFill>
                <a:blip r:embed="rId4"/>
                <a:stretch>
                  <a:fillRect l="-1182" t="-1702" r="-1136" b="-2302"/>
                </a:stretch>
              </a:blipFill>
              <a:ln w="9525">
                <a:noFill/>
                <a:miter lim="800000"/>
                <a:headEnd/>
                <a:tailEnd/>
              </a:ln>
            </p:spPr>
            <p:txBody>
              <a:bodyPr/>
              <a:lstStyle/>
              <a:p>
                <a:r>
                  <a:rPr lang="en-US">
                    <a:noFill/>
                  </a:rPr>
                  <a:t> </a:t>
                </a:r>
              </a:p>
            </p:txBody>
          </p:sp>
        </mc:Fallback>
      </mc:AlternateContent>
      <p:sp>
        <p:nvSpPr>
          <p:cNvPr id="1042" name="Text Box 187"/>
          <p:cNvSpPr txBox="1">
            <a:spLocks noChangeArrowheads="1"/>
          </p:cNvSpPr>
          <p:nvPr/>
        </p:nvSpPr>
        <p:spPr bwMode="auto">
          <a:xfrm>
            <a:off x="15240000" y="29794200"/>
            <a:ext cx="133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3200"/>
          </a:p>
        </p:txBody>
      </p:sp>
      <p:sp>
        <p:nvSpPr>
          <p:cNvPr id="1043" name="Text Box 188"/>
          <p:cNvSpPr txBox="1">
            <a:spLocks noChangeArrowheads="1"/>
          </p:cNvSpPr>
          <p:nvPr/>
        </p:nvSpPr>
        <p:spPr bwMode="auto">
          <a:xfrm>
            <a:off x="15125700" y="22160711"/>
            <a:ext cx="13335000" cy="400110"/>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3:  Gaussian process regression (left) run live on data collected from a glider flying in the simulator (right)</a:t>
            </a:r>
            <a:endParaRPr kumimoji="1" lang="en-US" sz="2000" dirty="0">
              <a:solidFill>
                <a:schemeClr val="bg1"/>
              </a:solidFill>
              <a:latin typeface="+mj-lt"/>
              <a:ea typeface="+mj-ea"/>
              <a:cs typeface="+mj-cs"/>
            </a:endParaRPr>
          </a:p>
        </p:txBody>
      </p:sp>
      <p:grpSp>
        <p:nvGrpSpPr>
          <p:cNvPr id="1044" name="Group 133"/>
          <p:cNvGrpSpPr>
            <a:grpSpLocks/>
          </p:cNvGrpSpPr>
          <p:nvPr/>
        </p:nvGrpSpPr>
        <p:grpSpPr bwMode="auto">
          <a:xfrm>
            <a:off x="29565600" y="27736802"/>
            <a:ext cx="13335000" cy="4414876"/>
            <a:chOff x="29565600" y="13716000"/>
            <a:chExt cx="13335000" cy="7682624"/>
          </a:xfrm>
        </p:grpSpPr>
        <p:sp>
          <p:nvSpPr>
            <p:cNvPr id="3257" name="Rectangle 185"/>
            <p:cNvSpPr>
              <a:spLocks noChangeArrowheads="1"/>
            </p:cNvSpPr>
            <p:nvPr/>
          </p:nvSpPr>
          <p:spPr bwMode="auto">
            <a:xfrm>
              <a:off x="29565600" y="13716000"/>
              <a:ext cx="13335000" cy="7544434"/>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2" name="Text Box 189"/>
            <p:cNvSpPr txBox="1">
              <a:spLocks noChangeArrowheads="1"/>
            </p:cNvSpPr>
            <p:nvPr/>
          </p:nvSpPr>
          <p:spPr bwMode="auto">
            <a:xfrm>
              <a:off x="29794200" y="13793349"/>
              <a:ext cx="12954000" cy="7605275"/>
            </a:xfrm>
            <a:prstGeom prst="rect">
              <a:avLst/>
            </a:prstGeom>
            <a:noFill/>
            <a:ln w="9525">
              <a:noFill/>
              <a:miter lim="800000"/>
              <a:headEnd/>
              <a:tailEnd/>
            </a:ln>
          </p:spPr>
          <p:txBody>
            <a:bodyPr>
              <a:spAutoFit/>
            </a:bodyPr>
            <a:lstStyle/>
            <a:p>
              <a:pPr algn="ctr" defTabSz="4389438">
                <a:spcBef>
                  <a:spcPct val="50000"/>
                </a:spcBef>
                <a:defRPr/>
              </a:pPr>
              <a:r>
                <a:rPr kumimoji="1" lang="en-US" sz="3800" u="sng" dirty="0" smtClean="0">
                  <a:solidFill>
                    <a:schemeClr val="bg1"/>
                  </a:solidFill>
                  <a:latin typeface="+mj-lt"/>
                  <a:ea typeface="+mj-ea"/>
                  <a:cs typeface="+mj-cs"/>
                </a:rPr>
                <a:t>SUMMARY</a:t>
              </a:r>
            </a:p>
            <a:p>
              <a:pPr algn="just" defTabSz="4389438">
                <a:spcBef>
                  <a:spcPct val="50000"/>
                </a:spcBef>
                <a:defRPr/>
              </a:pPr>
              <a:r>
                <a:rPr kumimoji="1" lang="en-US" sz="3200" dirty="0" smtClean="0">
                  <a:solidFill>
                    <a:schemeClr val="bg1"/>
                  </a:solidFill>
                  <a:latin typeface="+mj-lt"/>
                  <a:ea typeface="+mj-ea"/>
                  <a:cs typeface="+mj-cs"/>
                </a:rPr>
                <a:t>-Successfully implemented basic energy / centroid algorithm works</a:t>
              </a:r>
            </a:p>
            <a:p>
              <a:pPr algn="just" defTabSz="4389438">
                <a:spcBef>
                  <a:spcPct val="50000"/>
                </a:spcBef>
                <a:defRPr/>
              </a:pPr>
              <a:r>
                <a:rPr kumimoji="1" lang="en-US" sz="3200" dirty="0" smtClean="0">
                  <a:solidFill>
                    <a:schemeClr val="bg1"/>
                  </a:solidFill>
                  <a:latin typeface="+mj-lt"/>
                  <a:ea typeface="+mj-ea"/>
                  <a:cs typeface="+mj-cs"/>
                </a:rPr>
                <a:t>-Gaussian process regression was successfully use to identify non-ideal thermals and circle them in the CRRCSIM simulator.</a:t>
              </a:r>
            </a:p>
            <a:p>
              <a:pPr defTabSz="4389438">
                <a:spcBef>
                  <a:spcPct val="50000"/>
                </a:spcBef>
                <a:defRPr/>
              </a:pPr>
              <a:r>
                <a:rPr kumimoji="1" lang="en-US" sz="3200" dirty="0" smtClean="0">
                  <a:solidFill>
                    <a:schemeClr val="bg1"/>
                  </a:solidFill>
                  <a:latin typeface="+mj-lt"/>
                  <a:ea typeface="+mj-ea"/>
                  <a:cs typeface="+mj-cs"/>
                </a:rPr>
                <a:t>-Dynamic programming with neural interpolation was successfully used to develop an adaptive policy in a simplified environment.</a:t>
              </a:r>
              <a:br>
                <a:rPr kumimoji="1" lang="en-US" sz="3200" dirty="0" smtClean="0">
                  <a:solidFill>
                    <a:schemeClr val="bg1"/>
                  </a:solidFill>
                  <a:latin typeface="+mj-lt"/>
                  <a:ea typeface="+mj-ea"/>
                  <a:cs typeface="+mj-cs"/>
                </a:rPr>
              </a:br>
              <a:endParaRPr kumimoji="1" lang="en-US" sz="3200" dirty="0">
                <a:solidFill>
                  <a:schemeClr val="bg1"/>
                </a:solidFill>
                <a:latin typeface="+mj-lt"/>
                <a:ea typeface="+mj-ea"/>
                <a:cs typeface="+mj-cs"/>
              </a:endParaRPr>
            </a:p>
          </p:txBody>
        </p:sp>
      </p:grpSp>
      <p:sp>
        <p:nvSpPr>
          <p:cNvPr id="64" name="TextBox 63"/>
          <p:cNvSpPr txBox="1"/>
          <p:nvPr/>
        </p:nvSpPr>
        <p:spPr>
          <a:xfrm>
            <a:off x="36423600" y="32308800"/>
            <a:ext cx="6597650" cy="338138"/>
          </a:xfrm>
          <a:prstGeom prst="rect">
            <a:avLst/>
          </a:prstGeom>
          <a:noFill/>
        </p:spPr>
        <p:txBody>
          <a:bodyPr wrap="none">
            <a:spAutoFit/>
          </a:bodyPr>
          <a:lstStyle/>
          <a:p>
            <a:pPr algn="r">
              <a:defRPr/>
            </a:pPr>
            <a:r>
              <a:rPr kumimoji="1" lang="en-US" sz="1600" i="1" dirty="0">
                <a:solidFill>
                  <a:schemeClr val="bg1"/>
                </a:solidFill>
                <a:latin typeface="+mj-lt"/>
                <a:ea typeface="+mj-ea"/>
                <a:cs typeface="+mj-cs"/>
              </a:rPr>
              <a:t>In partial fulfillment of the requirements for ENGR 498, Senior Seminar</a:t>
            </a:r>
          </a:p>
        </p:txBody>
      </p:sp>
      <p:sp>
        <p:nvSpPr>
          <p:cNvPr id="1108" name="TextBox 95"/>
          <p:cNvSpPr txBox="1">
            <a:spLocks noChangeArrowheads="1"/>
          </p:cNvSpPr>
          <p:nvPr/>
        </p:nvSpPr>
        <p:spPr bwMode="auto">
          <a:xfrm>
            <a:off x="15240000" y="22774893"/>
            <a:ext cx="13182600" cy="452431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As the glider flies a flight path gaining altitude, it collects and runs the last 45 seconds of data through Gaussian process regression predicting the vertical velocity in a 20-meter radius around the glider. Because it predicts a probability distribution, which provides a measure of uncertainty, this can be used in determining whether it is beneficial to latch onto a thermal. The glider will start circling the point of the highest predicted vertical velocity if with 85 percent confidence this velocity is above a certain threshold. Figure 3 shows a test in simulation where the glider successfully found a thermal and has orbited it twice.</a:t>
            </a:r>
            <a:endParaRPr kumimoji="1" lang="en-US" sz="3200" dirty="0">
              <a:solidFill>
                <a:schemeClr val="bg1"/>
              </a:solidFill>
              <a:latin typeface="+mj-lt"/>
              <a:ea typeface="+mj-ea"/>
              <a:cs typeface="+mj-cs"/>
            </a:endParaRPr>
          </a:p>
        </p:txBody>
      </p:sp>
      <p:sp>
        <p:nvSpPr>
          <p:cNvPr id="3080" name="Rectangle 8"/>
          <p:cNvSpPr>
            <a:spLocks noChangeArrowheads="1"/>
          </p:cNvSpPr>
          <p:nvPr/>
        </p:nvSpPr>
        <p:spPr bwMode="auto">
          <a:xfrm>
            <a:off x="1066800" y="10998200"/>
            <a:ext cx="13182600" cy="210820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defTabSz="4389438">
              <a:defRPr/>
            </a:pPr>
            <a:endParaRPr lang="en-US" dirty="0">
              <a:latin typeface="Times New Roman" pitchFamily="18" charset="0"/>
            </a:endParaRPr>
          </a:p>
        </p:txBody>
      </p:sp>
      <p:sp>
        <p:nvSpPr>
          <p:cNvPr id="3087" name="Text Box 15"/>
          <p:cNvSpPr txBox="1">
            <a:spLocks noChangeArrowheads="1"/>
          </p:cNvSpPr>
          <p:nvPr/>
        </p:nvSpPr>
        <p:spPr bwMode="auto">
          <a:xfrm>
            <a:off x="1346405" y="11199315"/>
            <a:ext cx="12725400" cy="5108575"/>
          </a:xfrm>
          <a:prstGeom prst="rect">
            <a:avLst/>
          </a:prstGeom>
          <a:noFill/>
          <a:ln w="9525">
            <a:noFill/>
            <a:miter lim="800000"/>
            <a:headEnd/>
            <a:tailEnd/>
          </a:ln>
          <a:effectLst/>
        </p:spPr>
        <p:txBody>
          <a:bodyPr lIns="91426" tIns="45710" rIns="91426" bIns="45710">
            <a:spAutoFit/>
          </a:bodyPr>
          <a:lstStyle/>
          <a:p>
            <a:pPr algn="ctr" defTabSz="4389438">
              <a:spcBef>
                <a:spcPct val="50000"/>
              </a:spcBef>
              <a:defRPr/>
            </a:pPr>
            <a:r>
              <a:rPr kumimoji="1" lang="en-US" sz="3800" u="sng" dirty="0">
                <a:solidFill>
                  <a:schemeClr val="bg1"/>
                </a:solidFill>
                <a:latin typeface="+mj-lt"/>
                <a:ea typeface="+mj-ea"/>
                <a:cs typeface="+mj-cs"/>
              </a:rPr>
              <a:t>INTRODUCTION</a:t>
            </a:r>
          </a:p>
          <a:p>
            <a:pPr indent="857250" algn="just" defTabSz="4389438">
              <a:defRPr/>
            </a:pPr>
            <a:endParaRPr lang="en-US" sz="3200" dirty="0">
              <a:latin typeface="Times New Roman" pitchFamily="18" charset="0"/>
            </a:endParaRPr>
          </a:p>
          <a:p>
            <a:pPr algn="just">
              <a:defRPr/>
            </a:pPr>
            <a:r>
              <a:rPr kumimoji="1" lang="en-US" sz="3200" dirty="0">
                <a:solidFill>
                  <a:schemeClr val="bg1"/>
                </a:solidFill>
                <a:latin typeface="+mj-lt"/>
                <a:ea typeface="+mj-ea"/>
                <a:cs typeface="+mj-cs"/>
              </a:rPr>
              <a:t>The 13-acre property where the structure is to be built is located about five miles south of College Place, WA in Walla Walla County. The relative terrain is mostly flat with a few trees and a small river, the East Walla Walla River, passing through the property. However, some 40 foot bluffs unique to the Walla Walla Valley are within 1,500 feet of the proposed building site. A grass landing strip bisects the property diagonally (See Figure 1.)</a:t>
            </a:r>
          </a:p>
          <a:p>
            <a:pPr algn="just">
              <a:defRPr/>
            </a:pPr>
            <a:endParaRPr lang="en-US" sz="3200" dirty="0"/>
          </a:p>
        </p:txBody>
      </p:sp>
      <p:grpSp>
        <p:nvGrpSpPr>
          <p:cNvPr id="1111" name="Group 88"/>
          <p:cNvGrpSpPr>
            <a:grpSpLocks/>
          </p:cNvGrpSpPr>
          <p:nvPr/>
        </p:nvGrpSpPr>
        <p:grpSpPr bwMode="auto">
          <a:xfrm>
            <a:off x="1422605" y="15847515"/>
            <a:ext cx="12573000" cy="9677400"/>
            <a:chOff x="1371600" y="15773400"/>
            <a:chExt cx="12573000" cy="10077510"/>
          </a:xfrm>
        </p:grpSpPr>
        <p:sp>
          <p:nvSpPr>
            <p:cNvPr id="1133" name="Text Box 67"/>
            <p:cNvSpPr txBox="1">
              <a:spLocks noChangeArrowheads="1"/>
            </p:cNvSpPr>
            <p:nvPr/>
          </p:nvSpPr>
          <p:spPr bwMode="auto">
            <a:xfrm>
              <a:off x="1371600" y="25450851"/>
              <a:ext cx="12496800" cy="400059"/>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1: Senior Project Site (Google Earth)</a:t>
              </a:r>
            </a:p>
          </p:txBody>
        </p:sp>
        <p:grpSp>
          <p:nvGrpSpPr>
            <p:cNvPr id="1136" name="Group 87"/>
            <p:cNvGrpSpPr>
              <a:grpSpLocks/>
            </p:cNvGrpSpPr>
            <p:nvPr/>
          </p:nvGrpSpPr>
          <p:grpSpPr bwMode="auto">
            <a:xfrm>
              <a:off x="1447800" y="15773400"/>
              <a:ext cx="12496800" cy="9525002"/>
              <a:chOff x="1447800" y="18516600"/>
              <a:chExt cx="12496800" cy="9525002"/>
            </a:xfrm>
          </p:grpSpPr>
          <p:pic>
            <p:nvPicPr>
              <p:cNvPr id="1137" name="Picture 71" descr="Senior project location cp.JPG"/>
              <p:cNvPicPr>
                <a:picLocks noChangeAspect="1"/>
              </p:cNvPicPr>
              <p:nvPr/>
            </p:nvPicPr>
            <p:blipFill>
              <a:blip r:embed="rId5">
                <a:extLst>
                  <a:ext uri="{28A0092B-C50C-407E-A947-70E740481C1C}">
                    <a14:useLocalDpi xmlns:a14="http://schemas.microsoft.com/office/drawing/2010/main" val="0"/>
                  </a:ext>
                </a:extLst>
              </a:blip>
              <a:srcRect l="1756" t="10448" r="50160"/>
              <a:stretch>
                <a:fillRect/>
              </a:stretch>
            </p:blipFill>
            <p:spPr bwMode="auto">
              <a:xfrm>
                <a:off x="1447800" y="18516600"/>
                <a:ext cx="8519159"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8" name="Rectangle 190"/>
              <p:cNvSpPr>
                <a:spLocks noChangeArrowheads="1"/>
              </p:cNvSpPr>
              <p:nvPr/>
            </p:nvSpPr>
            <p:spPr bwMode="auto">
              <a:xfrm>
                <a:off x="3276600" y="23469600"/>
                <a:ext cx="414338" cy="279400"/>
              </a:xfrm>
              <a:prstGeom prst="rect">
                <a:avLst/>
              </a:prstGeom>
              <a:solidFill>
                <a:srgbClr val="FFFFFF">
                  <a:alpha val="0"/>
                </a:srgbClr>
              </a:solidFill>
              <a:ln w="19050">
                <a:solidFill>
                  <a:srgbClr val="FF0000"/>
                </a:solidFill>
                <a:miter lim="800000"/>
                <a:headEnd/>
                <a:tailEnd/>
              </a:ln>
            </p:spPr>
            <p:txBody>
              <a:bodyPr/>
              <a:lstStyle/>
              <a:p>
                <a:endParaRPr lang="en-US"/>
              </a:p>
            </p:txBody>
          </p:sp>
          <p:cxnSp>
            <p:nvCxnSpPr>
              <p:cNvPr id="1139" name="AutoShape 192"/>
              <p:cNvCxnSpPr>
                <a:cxnSpLocks noChangeShapeType="1"/>
              </p:cNvCxnSpPr>
              <p:nvPr/>
            </p:nvCxnSpPr>
            <p:spPr bwMode="auto">
              <a:xfrm rot="16200000" flipH="1">
                <a:off x="2628900" y="24498300"/>
                <a:ext cx="4267200" cy="2819400"/>
              </a:xfrm>
              <a:prstGeom prst="straightConnector1">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0" name="AutoShape 193"/>
              <p:cNvCxnSpPr>
                <a:cxnSpLocks noChangeShapeType="1"/>
              </p:cNvCxnSpPr>
              <p:nvPr/>
            </p:nvCxnSpPr>
            <p:spPr bwMode="auto">
              <a:xfrm flipV="1">
                <a:off x="3276600" y="22021800"/>
                <a:ext cx="2819400" cy="1447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1" name="AutoShape 194"/>
              <p:cNvCxnSpPr>
                <a:cxnSpLocks noChangeShapeType="1"/>
              </p:cNvCxnSpPr>
              <p:nvPr/>
            </p:nvCxnSpPr>
            <p:spPr bwMode="auto">
              <a:xfrm>
                <a:off x="3657601" y="23774401"/>
                <a:ext cx="10286999" cy="4267201"/>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cxnSp>
            <p:nvCxnSpPr>
              <p:cNvPr id="1142" name="AutoShape 195"/>
              <p:cNvCxnSpPr>
                <a:cxnSpLocks noChangeShapeType="1"/>
              </p:cNvCxnSpPr>
              <p:nvPr/>
            </p:nvCxnSpPr>
            <p:spPr bwMode="auto">
              <a:xfrm flipV="1">
                <a:off x="3733800" y="22021800"/>
                <a:ext cx="10210800" cy="1447800"/>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pic>
            <p:nvPicPr>
              <p:cNvPr id="1143" name="Picture 70" descr="Senior project location.JPG"/>
              <p:cNvPicPr>
                <a:picLocks noChangeAspect="1"/>
              </p:cNvPicPr>
              <p:nvPr/>
            </p:nvPicPr>
            <p:blipFill>
              <a:blip r:embed="rId6">
                <a:extLst>
                  <a:ext uri="{28A0092B-C50C-407E-A947-70E740481C1C}">
                    <a14:useLocalDpi xmlns:a14="http://schemas.microsoft.com/office/drawing/2010/main" val="0"/>
                  </a:ext>
                </a:extLst>
              </a:blip>
              <a:srcRect l="1744" t="9804" r="50160"/>
              <a:stretch>
                <a:fillRect/>
              </a:stretch>
            </p:blipFill>
            <p:spPr bwMode="auto">
              <a:xfrm>
                <a:off x="6139082" y="22021800"/>
                <a:ext cx="7776944" cy="600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4" name="Rectangle 191"/>
              <p:cNvSpPr>
                <a:spLocks noChangeArrowheads="1"/>
              </p:cNvSpPr>
              <p:nvPr/>
            </p:nvSpPr>
            <p:spPr bwMode="auto">
              <a:xfrm>
                <a:off x="6096000" y="22021800"/>
                <a:ext cx="7848600" cy="6019800"/>
              </a:xfrm>
              <a:prstGeom prst="rect">
                <a:avLst/>
              </a:prstGeom>
              <a:noFill/>
              <a:ln w="793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1121" name="TextBox 89"/>
          <p:cNvSpPr txBox="1">
            <a:spLocks noChangeArrowheads="1"/>
          </p:cNvSpPr>
          <p:nvPr/>
        </p:nvSpPr>
        <p:spPr bwMode="auto">
          <a:xfrm>
            <a:off x="1270205" y="25677315"/>
            <a:ext cx="12725400" cy="2554288"/>
          </a:xfrm>
          <a:prstGeom prst="rect">
            <a:avLst/>
          </a:prstGeom>
          <a:noFill/>
          <a:ln w="9525">
            <a:noFill/>
            <a:miter lim="800000"/>
            <a:headEnd/>
            <a:tailEnd/>
          </a:ln>
        </p:spPr>
        <p:txBody>
          <a:bodyPr>
            <a:spAutoFit/>
          </a:bodyPr>
          <a:lstStyle/>
          <a:p>
            <a:pPr algn="just">
              <a:defRPr/>
            </a:pPr>
            <a:r>
              <a:rPr kumimoji="1" lang="en-US" sz="3200" dirty="0">
                <a:solidFill>
                  <a:schemeClr val="bg1"/>
                </a:solidFill>
                <a:latin typeface="+mj-lt"/>
                <a:ea typeface="+mj-ea"/>
                <a:cs typeface="+mj-cs"/>
              </a:rPr>
              <a:t>The specified dimensions are 40 feet by 60 feet by 12 feet tall with a roof slope of 3 in 12. The airplane door is 40 foot by 10 foot. Five moment frames providing resistance to transverse direction loads are evenly spaced along the 60 foot dimension. Connecting beams and tension-only braces transfer longitudinal loadings to the foundation.</a:t>
            </a:r>
          </a:p>
        </p:txBody>
      </p:sp>
      <p:grpSp>
        <p:nvGrpSpPr>
          <p:cNvPr id="1114" name="Group 140"/>
          <p:cNvGrpSpPr>
            <a:grpSpLocks/>
          </p:cNvGrpSpPr>
          <p:nvPr/>
        </p:nvGrpSpPr>
        <p:grpSpPr bwMode="auto">
          <a:xfrm>
            <a:off x="29565600" y="6400800"/>
            <a:ext cx="13258800" cy="20650200"/>
            <a:chOff x="29565600" y="6400800"/>
            <a:chExt cx="13258800" cy="20650200"/>
          </a:xfrm>
        </p:grpSpPr>
        <p:grpSp>
          <p:nvGrpSpPr>
            <p:cNvPr id="1118" name="Group 134"/>
            <p:cNvGrpSpPr>
              <a:grpSpLocks/>
            </p:cNvGrpSpPr>
            <p:nvPr/>
          </p:nvGrpSpPr>
          <p:grpSpPr bwMode="auto">
            <a:xfrm>
              <a:off x="29565600" y="6400800"/>
              <a:ext cx="13258800" cy="20650200"/>
              <a:chOff x="29565600" y="6400800"/>
              <a:chExt cx="13258800" cy="6781800"/>
            </a:xfrm>
          </p:grpSpPr>
          <p:sp>
            <p:nvSpPr>
              <p:cNvPr id="3081" name="Rectangle 9"/>
              <p:cNvSpPr>
                <a:spLocks noChangeArrowheads="1"/>
              </p:cNvSpPr>
              <p:nvPr/>
            </p:nvSpPr>
            <p:spPr bwMode="auto">
              <a:xfrm>
                <a:off x="29565600" y="6400800"/>
                <a:ext cx="13258800" cy="6781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3" name="Text Box 182"/>
              <p:cNvSpPr txBox="1">
                <a:spLocks noChangeArrowheads="1"/>
              </p:cNvSpPr>
              <p:nvPr/>
            </p:nvSpPr>
            <p:spPr bwMode="auto">
              <a:xfrm>
                <a:off x="29641800" y="6400800"/>
                <a:ext cx="13182600" cy="248651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POLICY DEVELOPMENT</a:t>
                </a:r>
                <a:endParaRPr kumimoji="1" lang="en-US" sz="3800" u="sng" dirty="0">
                  <a:solidFill>
                    <a:schemeClr val="bg1"/>
                  </a:solidFill>
                  <a:latin typeface="+mj-lt"/>
                  <a:ea typeface="+mj-ea"/>
                  <a:cs typeface="+mj-cs"/>
                </a:endParaRPr>
              </a:p>
              <a:p>
                <a:pPr algn="just" defTabSz="4389438">
                  <a:defRPr/>
                </a:pPr>
                <a:endParaRPr kumimoji="1" lang="en-CA" sz="3200" dirty="0" smtClean="0">
                  <a:solidFill>
                    <a:schemeClr val="bg1"/>
                  </a:solidFill>
                  <a:latin typeface="+mj-lt"/>
                  <a:ea typeface="+mj-ea"/>
                  <a:cs typeface="+mj-cs"/>
                </a:endParaRPr>
              </a:p>
              <a:p>
                <a:pPr algn="just" defTabSz="4389438">
                  <a:defRPr/>
                </a:pPr>
                <a:r>
                  <a:rPr kumimoji="1" lang="en-CA" sz="3200" dirty="0" smtClean="0">
                    <a:solidFill>
                      <a:schemeClr val="bg1"/>
                    </a:solidFill>
                    <a:latin typeface="+mj-lt"/>
                    <a:ea typeface="+mj-ea"/>
                    <a:cs typeface="+mj-cs"/>
                  </a:rPr>
                  <a:t>Under </a:t>
                </a:r>
                <a:r>
                  <a:rPr kumimoji="1" lang="en-CA" sz="3200" dirty="0">
                    <a:solidFill>
                      <a:schemeClr val="bg1"/>
                    </a:solidFill>
                    <a:latin typeface="+mj-lt"/>
                    <a:ea typeface="+mj-ea"/>
                    <a:cs typeface="+mj-cs"/>
                  </a:rPr>
                  <a:t>the centroid method, </a:t>
                </a:r>
                <a:r>
                  <a:rPr kumimoji="1" lang="en-CA" sz="3200" dirty="0" smtClean="0">
                    <a:solidFill>
                      <a:schemeClr val="bg1"/>
                    </a:solidFill>
                    <a:latin typeface="+mj-lt"/>
                    <a:ea typeface="+mj-ea"/>
                    <a:cs typeface="+mj-cs"/>
                  </a:rPr>
                  <a:t>the flexibility of the energy extraction strategy is limited. We </a:t>
                </a:r>
                <a:r>
                  <a:rPr kumimoji="1" lang="en-CA" sz="3200" dirty="0">
                    <a:solidFill>
                      <a:schemeClr val="bg1"/>
                    </a:solidFill>
                    <a:latin typeface="+mj-lt"/>
                    <a:ea typeface="+mj-ea"/>
                    <a:cs typeface="+mj-cs"/>
                  </a:rPr>
                  <a:t>tried to </a:t>
                </a:r>
                <a:r>
                  <a:rPr kumimoji="1" lang="en-CA" sz="3200" dirty="0" smtClean="0">
                    <a:solidFill>
                      <a:schemeClr val="bg1"/>
                    </a:solidFill>
                    <a:latin typeface="+mj-lt"/>
                    <a:ea typeface="+mj-ea"/>
                    <a:cs typeface="+mj-cs"/>
                  </a:rPr>
                  <a:t>create a more flexible strategy in three ways</a:t>
                </a:r>
                <a:r>
                  <a:rPr kumimoji="1" lang="en-CA" sz="3200" dirty="0">
                    <a:solidFill>
                      <a:schemeClr val="bg1"/>
                    </a:solidFill>
                    <a:latin typeface="+mj-lt"/>
                    <a:ea typeface="+mj-ea"/>
                    <a:cs typeface="+mj-cs"/>
                  </a:rPr>
                  <a:t>, all using machine learning: table-based Q-learning, neural fitted Q-learning, and dynamic programming with neural interpolation. Table-based Q-learning discretizes the state space, and estimates the value of each possible action in each state space chunk. We used this method successfully in a low dimensional setting, but we had difficulty scaling it up. Neural-fitted Q-learning uses a neural network to stores value estimates, but we had difficulty properly incorporating new information into the neural network. Dynamic programming with neural interpolation uses a system model to simulate interactions. To allow for a continuously varying policy, we store the resulting value and policy estimates using neural networks.</a:t>
                </a:r>
                <a:endParaRPr kumimoji="1" lang="en-US" sz="3200" dirty="0">
                  <a:solidFill>
                    <a:schemeClr val="bg1"/>
                  </a:solidFill>
                  <a:latin typeface="+mj-lt"/>
                  <a:ea typeface="+mj-ea"/>
                  <a:cs typeface="+mj-cs"/>
                </a:endParaRPr>
              </a:p>
            </p:txBody>
          </p:sp>
        </p:grpSp>
        <p:sp>
          <p:nvSpPr>
            <p:cNvPr id="5" name="TextBox 137"/>
            <p:cNvSpPr txBox="1">
              <a:spLocks noChangeArrowheads="1"/>
            </p:cNvSpPr>
            <p:nvPr/>
          </p:nvSpPr>
          <p:spPr bwMode="auto">
            <a:xfrm>
              <a:off x="29758558" y="23267335"/>
              <a:ext cx="13030200" cy="3539430"/>
            </a:xfrm>
            <a:prstGeom prst="rect">
              <a:avLst/>
            </a:prstGeom>
            <a:noFill/>
            <a:ln w="9525">
              <a:noFill/>
              <a:miter lim="800000"/>
              <a:headEnd/>
              <a:tailEnd/>
            </a:ln>
          </p:spPr>
          <p:txBody>
            <a:bodyPr>
              <a:spAutoFit/>
            </a:bodyPr>
            <a:lstStyle/>
            <a:p>
              <a:pPr algn="just">
                <a:defRPr/>
              </a:pPr>
              <a:r>
                <a:rPr kumimoji="1" lang="en-CA" sz="3200" dirty="0" smtClean="0">
                  <a:solidFill>
                    <a:schemeClr val="bg1"/>
                  </a:solidFill>
                  <a:latin typeface="+mj-lt"/>
                  <a:ea typeface="+mj-ea"/>
                  <a:cs typeface="+mj-cs"/>
                </a:rPr>
                <a:t>RESULTS. Using </a:t>
              </a:r>
              <a:r>
                <a:rPr kumimoji="1" lang="en-CA" sz="3200" dirty="0">
                  <a:solidFill>
                    <a:schemeClr val="bg1"/>
                  </a:solidFill>
                  <a:latin typeface="+mj-lt"/>
                  <a:ea typeface="+mj-ea"/>
                  <a:cs typeface="+mj-cs"/>
                </a:rPr>
                <a:t>dynamic programming with neural interpolation, the learning agent </a:t>
              </a:r>
              <a:r>
                <a:rPr kumimoji="1" lang="en-CA" sz="3200" dirty="0" smtClean="0">
                  <a:solidFill>
                    <a:schemeClr val="bg1"/>
                  </a:solidFill>
                  <a:latin typeface="+mj-lt"/>
                  <a:ea typeface="+mj-ea"/>
                  <a:cs typeface="+mj-cs"/>
                </a:rPr>
                <a:t>learned </a:t>
              </a:r>
              <a:r>
                <a:rPr kumimoji="1" lang="en-CA" sz="3200" dirty="0">
                  <a:solidFill>
                    <a:schemeClr val="bg1"/>
                  </a:solidFill>
                  <a:latin typeface="+mj-lt"/>
                  <a:ea typeface="+mj-ea"/>
                  <a:cs typeface="+mj-cs"/>
                </a:rPr>
                <a:t>a plausible and flexible policy, which adjusted in response to thermal position and shape. This was carried out in an idealized environment, with the following state variables: distance from center of thermal, height of UAV, and direction of UAV. Current work is focused on testing the developed algorithms in the more sophisticated </a:t>
              </a:r>
              <a:r>
                <a:rPr kumimoji="1" lang="en-CA" sz="3200" dirty="0" err="1">
                  <a:solidFill>
                    <a:schemeClr val="bg1"/>
                  </a:solidFill>
                  <a:latin typeface="+mj-lt"/>
                  <a:ea typeface="+mj-ea"/>
                  <a:cs typeface="+mj-cs"/>
                </a:rPr>
                <a:t>CRRCSim</a:t>
              </a:r>
              <a:r>
                <a:rPr kumimoji="1" lang="en-CA" sz="3200" dirty="0">
                  <a:solidFill>
                    <a:schemeClr val="bg1"/>
                  </a:solidFill>
                  <a:latin typeface="+mj-lt"/>
                  <a:ea typeface="+mj-ea"/>
                  <a:cs typeface="+mj-cs"/>
                </a:rPr>
                <a:t> </a:t>
              </a:r>
              <a:r>
                <a:rPr kumimoji="1" lang="en-CA" sz="3200" dirty="0" smtClean="0">
                  <a:solidFill>
                    <a:schemeClr val="bg1"/>
                  </a:solidFill>
                  <a:latin typeface="+mj-lt"/>
                  <a:ea typeface="+mj-ea"/>
                  <a:cs typeface="+mj-cs"/>
                </a:rPr>
                <a:t>simulator, with additional states and additional actions.</a:t>
              </a:r>
              <a:endParaRPr kumimoji="1" lang="en-CA" sz="3200" dirty="0">
                <a:solidFill>
                  <a:schemeClr val="bg1"/>
                </a:solidFill>
                <a:latin typeface="+mj-lt"/>
                <a:ea typeface="+mj-ea"/>
                <a:cs typeface="+mj-cs"/>
              </a:endParaRPr>
            </a:p>
          </p:txBody>
        </p:sp>
      </p:grpSp>
      <p:sp>
        <p:nvSpPr>
          <p:cNvPr id="66" name="TextBox 65"/>
          <p:cNvSpPr txBox="1"/>
          <p:nvPr/>
        </p:nvSpPr>
        <p:spPr>
          <a:xfrm>
            <a:off x="29565600" y="22020213"/>
            <a:ext cx="13223158" cy="1015663"/>
          </a:xfrm>
          <a:prstGeom prst="rect">
            <a:avLst/>
          </a:prstGeom>
          <a:noFill/>
        </p:spPr>
        <p:txBody>
          <a:bodyPr wrap="square">
            <a:spAutoFit/>
          </a:bodyPr>
          <a:lstStyle/>
          <a:p>
            <a:pPr algn="ctr">
              <a:defRPr/>
            </a:pPr>
            <a:r>
              <a:rPr kumimoji="1" lang="en-US" sz="2000" dirty="0" smtClean="0">
                <a:solidFill>
                  <a:schemeClr val="bg1"/>
                </a:solidFill>
                <a:latin typeface="+mj-lt"/>
                <a:ea typeface="+mj-ea"/>
                <a:cs typeface="+mj-cs"/>
              </a:rPr>
              <a:t>Figure 4: Value and policy estimates with thermal at 5, </a:t>
            </a:r>
            <a:r>
              <a:rPr kumimoji="1" lang="en-US" sz="2000" dirty="0" smtClean="0">
                <a:solidFill>
                  <a:schemeClr val="bg1"/>
                </a:solidFill>
                <a:latin typeface="+mj-lt"/>
                <a:ea typeface="+mj-ea"/>
                <a:cs typeface="+mj-cs"/>
              </a:rPr>
              <a:t>and with the </a:t>
            </a:r>
            <a:r>
              <a:rPr kumimoji="1" lang="en-US" sz="2000" dirty="0" smtClean="0">
                <a:solidFill>
                  <a:schemeClr val="bg1"/>
                </a:solidFill>
                <a:latin typeface="+mj-lt"/>
                <a:ea typeface="+mj-ea"/>
                <a:cs typeface="+mj-cs"/>
              </a:rPr>
              <a:t>UAV </a:t>
            </a:r>
            <a:r>
              <a:rPr kumimoji="1" lang="en-US" sz="2000" dirty="0" smtClean="0">
                <a:solidFill>
                  <a:schemeClr val="bg1"/>
                </a:solidFill>
                <a:latin typeface="+mj-lt"/>
                <a:ea typeface="+mj-ea"/>
                <a:cs typeface="+mj-cs"/>
              </a:rPr>
              <a:t>facing </a:t>
            </a:r>
            <a:r>
              <a:rPr kumimoji="1" lang="en-US" sz="2000" dirty="0" smtClean="0">
                <a:solidFill>
                  <a:schemeClr val="bg1"/>
                </a:solidFill>
                <a:latin typeface="+mj-lt"/>
                <a:ea typeface="+mj-ea"/>
                <a:cs typeface="+mj-cs"/>
              </a:rPr>
              <a:t>the </a:t>
            </a:r>
            <a:r>
              <a:rPr kumimoji="1" lang="en-US" sz="2000" dirty="0" smtClean="0">
                <a:solidFill>
                  <a:schemeClr val="bg1"/>
                </a:solidFill>
                <a:latin typeface="+mj-lt"/>
                <a:ea typeface="+mj-ea"/>
                <a:cs typeface="+mj-cs"/>
              </a:rPr>
              <a:t>origin. </a:t>
            </a:r>
            <a:endParaRPr kumimoji="1" lang="en-US" sz="2000" dirty="0" smtClean="0">
              <a:solidFill>
                <a:schemeClr val="bg1"/>
              </a:solidFill>
              <a:latin typeface="+mj-lt"/>
              <a:ea typeface="+mj-ea"/>
              <a:cs typeface="+mj-cs"/>
            </a:endParaRPr>
          </a:p>
          <a:p>
            <a:pPr algn="ctr">
              <a:defRPr/>
            </a:pPr>
            <a:r>
              <a:rPr kumimoji="1" lang="en-US" sz="2000" dirty="0" smtClean="0">
                <a:solidFill>
                  <a:schemeClr val="bg1"/>
                </a:solidFill>
                <a:latin typeface="+mj-lt"/>
                <a:ea typeface="+mj-ea"/>
                <a:cs typeface="+mj-cs"/>
              </a:rPr>
              <a:t>In the value plot (above), the legend refers to the UAV height. </a:t>
            </a:r>
          </a:p>
          <a:p>
            <a:pPr algn="ctr">
              <a:defRPr/>
            </a:pPr>
            <a:r>
              <a:rPr kumimoji="1" lang="en-US" sz="2000" dirty="0" smtClean="0">
                <a:solidFill>
                  <a:schemeClr val="bg1"/>
                </a:solidFill>
                <a:latin typeface="+mj-lt"/>
                <a:ea typeface="+mj-ea"/>
                <a:cs typeface="+mj-cs"/>
              </a:rPr>
              <a:t>In the policy plot (below), blue = travel towards origin, green = travel away from origin, and red = orbit.</a:t>
            </a:r>
            <a:endParaRPr kumimoji="1" lang="en-US" sz="2000" dirty="0">
              <a:solidFill>
                <a:schemeClr val="bg1"/>
              </a:solidFill>
              <a:latin typeface="+mj-lt"/>
              <a:ea typeface="+mj-ea"/>
              <a:cs typeface="+mj-cs"/>
            </a:endParaRPr>
          </a:p>
        </p:txBody>
      </p:sp>
      <p:pic>
        <p:nvPicPr>
          <p:cNvPr id="1117" name="Picture 67" descr="EFClogoUNIlowres.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4366200" y="914400"/>
            <a:ext cx="7543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t="8716"/>
          <a:stretch/>
        </p:blipFill>
        <p:spPr>
          <a:xfrm>
            <a:off x="15431115" y="12423816"/>
            <a:ext cx="12519934" cy="432435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49600" y="17644681"/>
            <a:ext cx="11636519" cy="4624473"/>
          </a:xfrm>
          <a:prstGeom prst="rect">
            <a:avLst/>
          </a:prstGeom>
        </p:spPr>
      </p:pic>
      <p:sp>
        <p:nvSpPr>
          <p:cNvPr id="70" name="Text Box 188"/>
          <p:cNvSpPr txBox="1">
            <a:spLocks noChangeArrowheads="1"/>
          </p:cNvSpPr>
          <p:nvPr/>
        </p:nvSpPr>
        <p:spPr bwMode="auto">
          <a:xfrm>
            <a:off x="15201900" y="16844465"/>
            <a:ext cx="13335000" cy="707886"/>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2:  </a:t>
            </a:r>
            <a:r>
              <a:rPr kumimoji="1" lang="en-US" sz="2000" dirty="0" smtClean="0">
                <a:solidFill>
                  <a:schemeClr val="bg1"/>
                </a:solidFill>
                <a:latin typeface="+mj-lt"/>
                <a:ea typeface="+mj-ea"/>
                <a:cs typeface="+mj-cs"/>
              </a:rPr>
              <a:t>Gaussian process regression (center) compared with Bayesian parameter estimation (right) learning what a simple Gaussian-shaped thermal model looks like given only discrete points along a circular flight path (left)</a:t>
            </a:r>
            <a:endParaRPr kumimoji="1" lang="en-US" sz="2000" dirty="0">
              <a:solidFill>
                <a:schemeClr val="bg1"/>
              </a:solidFill>
              <a:latin typeface="+mj-lt"/>
              <a:ea typeface="+mj-ea"/>
              <a:cs typeface="+mj-cs"/>
            </a:endParaRPr>
          </a:p>
        </p:txBody>
      </p:sp>
      <p:pic>
        <p:nvPicPr>
          <p:cNvPr id="10" name="Picture 9"/>
          <p:cNvPicPr>
            <a:picLocks noChangeAspect="1"/>
          </p:cNvPicPr>
          <p:nvPr/>
        </p:nvPicPr>
        <p:blipFill>
          <a:blip r:embed="rId10"/>
          <a:stretch>
            <a:fillRect/>
          </a:stretch>
        </p:blipFill>
        <p:spPr>
          <a:xfrm>
            <a:off x="30917075" y="14016551"/>
            <a:ext cx="10555850" cy="8003662"/>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solidFill>
            <a:schemeClr val="bg2"/>
          </a:solidFill>
          <a:miter lim="800000"/>
          <a:headEnd/>
          <a:tailEnd/>
        </a:ln>
        <a:effectLst>
          <a:outerShdw dist="107763" dir="2700000" algn="ctr" rotWithShape="0">
            <a:schemeClr val="bg1">
              <a:alpha val="50000"/>
            </a:schemeClr>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2479</TotalTime>
  <Words>1004</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Tahoma</vt:lpstr>
      <vt:lpstr>Times New Roman</vt:lpstr>
      <vt:lpstr>Wingdings</vt:lpstr>
      <vt:lpstr>Central business district design template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Turtles</dc:creator>
  <cp:lastModifiedBy>David</cp:lastModifiedBy>
  <cp:revision>160</cp:revision>
  <dcterms:created xsi:type="dcterms:W3CDTF">2007-11-27T02:31:46Z</dcterms:created>
  <dcterms:modified xsi:type="dcterms:W3CDTF">2016-06-01T05:33:34Z</dcterms:modified>
</cp:coreProperties>
</file>