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43891200" cy="32918400"/>
  <p:notesSz cx="9144000" cy="6858000"/>
  <p:defaultTex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F5C1"/>
    <a:srgbClr val="DEF2E3"/>
    <a:srgbClr val="D6EEDC"/>
    <a:srgbClr val="D3EDD9"/>
    <a:srgbClr val="E4F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2" autoAdjust="0"/>
    <p:restoredTop sz="94836" autoAdjust="0"/>
  </p:normalViewPr>
  <p:slideViewPr>
    <p:cSldViewPr>
      <p:cViewPr>
        <p:scale>
          <a:sx n="33" d="100"/>
          <a:sy n="33" d="100"/>
        </p:scale>
        <p:origin x="336" y="-1344"/>
      </p:cViewPr>
      <p:guideLst>
        <p:guide orient="horz" pos="10368"/>
        <p:guide pos="13824"/>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725E0F-FBA2-43EB-91A0-53B644754C55}"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en-US"/>
        </a:p>
      </dgm:t>
    </dgm:pt>
    <dgm:pt modelId="{7E64D4E4-4E58-417C-8AF2-359776ADACF3}">
      <dgm:prSet phldrT="[Text]"/>
      <dgm:spPr/>
      <dgm:t>
        <a:bodyPr/>
        <a:lstStyle/>
        <a:p>
          <a:r>
            <a:rPr lang="en-US" dirty="0"/>
            <a:t>Gather Data</a:t>
          </a:r>
        </a:p>
      </dgm:t>
    </dgm:pt>
    <dgm:pt modelId="{5CC6DC2D-5954-4838-B6B2-1BB123DC5D6A}" type="parTrans" cxnId="{C3FA2695-7375-4F83-912E-5F519E351A1A}">
      <dgm:prSet/>
      <dgm:spPr/>
      <dgm:t>
        <a:bodyPr/>
        <a:lstStyle/>
        <a:p>
          <a:endParaRPr lang="en-US"/>
        </a:p>
      </dgm:t>
    </dgm:pt>
    <dgm:pt modelId="{D8B2A28B-78A5-42E1-9D93-77B1B84A577A}" type="sibTrans" cxnId="{C3FA2695-7375-4F83-912E-5F519E351A1A}">
      <dgm:prSet/>
      <dgm:spPr/>
      <dgm:t>
        <a:bodyPr/>
        <a:lstStyle/>
        <a:p>
          <a:endParaRPr lang="en-US"/>
        </a:p>
      </dgm:t>
    </dgm:pt>
    <dgm:pt modelId="{5776C578-D7AF-4CE0-8545-94C0BB5A1B5B}">
      <dgm:prSet phldrT="[Text]"/>
      <dgm:spPr/>
      <dgm:t>
        <a:bodyPr/>
        <a:lstStyle/>
        <a:p>
          <a:r>
            <a:rPr lang="en-US" dirty="0" smtClean="0"/>
            <a:t>Find Current Thermal Energy</a:t>
          </a:r>
          <a:endParaRPr lang="en-US" dirty="0"/>
        </a:p>
      </dgm:t>
    </dgm:pt>
    <dgm:pt modelId="{F7B8055B-B11A-41ED-8767-2748C8531F21}" type="parTrans" cxnId="{99D51A33-D1B7-40AD-AFB8-887BF8E63FF8}">
      <dgm:prSet/>
      <dgm:spPr/>
      <dgm:t>
        <a:bodyPr/>
        <a:lstStyle/>
        <a:p>
          <a:endParaRPr lang="en-US"/>
        </a:p>
      </dgm:t>
    </dgm:pt>
    <dgm:pt modelId="{CB29BFA0-692F-4448-93F6-2AC1D6E3F851}" type="sibTrans" cxnId="{99D51A33-D1B7-40AD-AFB8-887BF8E63FF8}">
      <dgm:prSet/>
      <dgm:spPr/>
      <dgm:t>
        <a:bodyPr/>
        <a:lstStyle/>
        <a:p>
          <a:endParaRPr lang="en-US"/>
        </a:p>
      </dgm:t>
    </dgm:pt>
    <dgm:pt modelId="{6FA12806-86B1-461B-957A-9920A3D29260}">
      <dgm:prSet phldrT="[Text]"/>
      <dgm:spPr/>
      <dgm:t>
        <a:bodyPr/>
        <a:lstStyle/>
        <a:p>
          <a:r>
            <a:rPr lang="en-US" dirty="0"/>
            <a:t>Check </a:t>
          </a:r>
          <a:r>
            <a:rPr lang="en-US" dirty="0" smtClean="0"/>
            <a:t>The Strength</a:t>
          </a:r>
          <a:endParaRPr lang="en-US" dirty="0"/>
        </a:p>
      </dgm:t>
    </dgm:pt>
    <dgm:pt modelId="{28020F85-A6C2-4220-998B-574362A5AA30}" type="parTrans" cxnId="{B9F3F42E-5E78-438B-8E85-EAEF7852EDD0}">
      <dgm:prSet/>
      <dgm:spPr/>
      <dgm:t>
        <a:bodyPr/>
        <a:lstStyle/>
        <a:p>
          <a:endParaRPr lang="en-US"/>
        </a:p>
      </dgm:t>
    </dgm:pt>
    <dgm:pt modelId="{18F32FF3-5AC6-4123-96B8-7E882B05D918}" type="sibTrans" cxnId="{B9F3F42E-5E78-438B-8E85-EAEF7852EDD0}">
      <dgm:prSet/>
      <dgm:spPr/>
      <dgm:t>
        <a:bodyPr/>
        <a:lstStyle/>
        <a:p>
          <a:endParaRPr lang="en-US"/>
        </a:p>
      </dgm:t>
    </dgm:pt>
    <dgm:pt modelId="{A6E46103-DE04-4191-8396-C718B143D3CE}">
      <dgm:prSet phldrT="[Text]"/>
      <dgm:spPr/>
      <dgm:t>
        <a:bodyPr/>
        <a:lstStyle/>
        <a:p>
          <a:r>
            <a:rPr lang="en-US" dirty="0"/>
            <a:t>Make Latching Decision</a:t>
          </a:r>
        </a:p>
      </dgm:t>
    </dgm:pt>
    <dgm:pt modelId="{5F0CA5C4-B649-43D4-BDE7-E89F2659EE97}" type="parTrans" cxnId="{7B1397F8-86B2-4091-BAB8-35114BF63B22}">
      <dgm:prSet/>
      <dgm:spPr/>
      <dgm:t>
        <a:bodyPr/>
        <a:lstStyle/>
        <a:p>
          <a:endParaRPr lang="en-US"/>
        </a:p>
      </dgm:t>
    </dgm:pt>
    <dgm:pt modelId="{514737CD-261A-43BF-A506-8A632305B6BE}" type="sibTrans" cxnId="{7B1397F8-86B2-4091-BAB8-35114BF63B22}">
      <dgm:prSet/>
      <dgm:spPr/>
      <dgm:t>
        <a:bodyPr/>
        <a:lstStyle/>
        <a:p>
          <a:endParaRPr lang="en-US"/>
        </a:p>
      </dgm:t>
    </dgm:pt>
    <dgm:pt modelId="{E85D747B-AE63-4E56-BB3D-E7B4DE6F5549}">
      <dgm:prSet phldrT="[Text]"/>
      <dgm:spPr/>
      <dgm:t>
        <a:bodyPr/>
        <a:lstStyle/>
        <a:p>
          <a:r>
            <a:rPr lang="en-US" dirty="0"/>
            <a:t>Estimate Thermal Center</a:t>
          </a:r>
        </a:p>
      </dgm:t>
    </dgm:pt>
    <dgm:pt modelId="{796AAABB-7E7A-4ADC-9B4C-4A970EC97EC2}" type="parTrans" cxnId="{9192B0E6-9CFE-4A4D-9C11-D901037B169B}">
      <dgm:prSet/>
      <dgm:spPr/>
      <dgm:t>
        <a:bodyPr/>
        <a:lstStyle/>
        <a:p>
          <a:endParaRPr lang="en-US"/>
        </a:p>
      </dgm:t>
    </dgm:pt>
    <dgm:pt modelId="{48D1DB60-3406-4B95-8654-E46C6D8C1509}" type="sibTrans" cxnId="{9192B0E6-9CFE-4A4D-9C11-D901037B169B}">
      <dgm:prSet/>
      <dgm:spPr/>
      <dgm:t>
        <a:bodyPr/>
        <a:lstStyle/>
        <a:p>
          <a:endParaRPr lang="en-US"/>
        </a:p>
      </dgm:t>
    </dgm:pt>
    <dgm:pt modelId="{B3495ED1-BDBE-4ED5-B47A-FAFAA29E5A4F}" type="pres">
      <dgm:prSet presAssocID="{93725E0F-FBA2-43EB-91A0-53B644754C55}" presName="Name0" presStyleCnt="0">
        <dgm:presLayoutVars>
          <dgm:dir/>
          <dgm:resizeHandles val="exact"/>
        </dgm:presLayoutVars>
      </dgm:prSet>
      <dgm:spPr/>
      <dgm:t>
        <a:bodyPr/>
        <a:lstStyle/>
        <a:p>
          <a:endParaRPr lang="en-US"/>
        </a:p>
      </dgm:t>
    </dgm:pt>
    <dgm:pt modelId="{5ADFCFC8-33AB-4A46-8C07-89F6315A6CBB}" type="pres">
      <dgm:prSet presAssocID="{93725E0F-FBA2-43EB-91A0-53B644754C55}" presName="cycle" presStyleCnt="0"/>
      <dgm:spPr/>
    </dgm:pt>
    <dgm:pt modelId="{D02FCE58-4A73-42FC-BB49-93584A94378C}" type="pres">
      <dgm:prSet presAssocID="{7E64D4E4-4E58-417C-8AF2-359776ADACF3}" presName="nodeFirstNode" presStyleLbl="node1" presStyleIdx="0" presStyleCnt="5">
        <dgm:presLayoutVars>
          <dgm:bulletEnabled val="1"/>
        </dgm:presLayoutVars>
      </dgm:prSet>
      <dgm:spPr/>
      <dgm:t>
        <a:bodyPr/>
        <a:lstStyle/>
        <a:p>
          <a:endParaRPr lang="en-US"/>
        </a:p>
      </dgm:t>
    </dgm:pt>
    <dgm:pt modelId="{B5FDDA07-846B-491B-A297-B619DDE96430}" type="pres">
      <dgm:prSet presAssocID="{D8B2A28B-78A5-42E1-9D93-77B1B84A577A}" presName="sibTransFirstNode" presStyleLbl="bgShp" presStyleIdx="0" presStyleCnt="1"/>
      <dgm:spPr/>
      <dgm:t>
        <a:bodyPr/>
        <a:lstStyle/>
        <a:p>
          <a:endParaRPr lang="en-US"/>
        </a:p>
      </dgm:t>
    </dgm:pt>
    <dgm:pt modelId="{7F3B695F-74A2-4905-8291-CB1ABC201385}" type="pres">
      <dgm:prSet presAssocID="{5776C578-D7AF-4CE0-8545-94C0BB5A1B5B}" presName="nodeFollowingNodes" presStyleLbl="node1" presStyleIdx="1" presStyleCnt="5">
        <dgm:presLayoutVars>
          <dgm:bulletEnabled val="1"/>
        </dgm:presLayoutVars>
      </dgm:prSet>
      <dgm:spPr/>
      <dgm:t>
        <a:bodyPr/>
        <a:lstStyle/>
        <a:p>
          <a:endParaRPr lang="en-US"/>
        </a:p>
      </dgm:t>
    </dgm:pt>
    <dgm:pt modelId="{A2C9E7BF-42A3-4AD5-B831-16E7AB8A48D9}" type="pres">
      <dgm:prSet presAssocID="{6FA12806-86B1-461B-957A-9920A3D29260}" presName="nodeFollowingNodes" presStyleLbl="node1" presStyleIdx="2" presStyleCnt="5">
        <dgm:presLayoutVars>
          <dgm:bulletEnabled val="1"/>
        </dgm:presLayoutVars>
      </dgm:prSet>
      <dgm:spPr/>
      <dgm:t>
        <a:bodyPr/>
        <a:lstStyle/>
        <a:p>
          <a:endParaRPr lang="en-US"/>
        </a:p>
      </dgm:t>
    </dgm:pt>
    <dgm:pt modelId="{C7A4CBF4-8ECE-4C7B-A84D-928BF88934B2}" type="pres">
      <dgm:prSet presAssocID="{A6E46103-DE04-4191-8396-C718B143D3CE}" presName="nodeFollowingNodes" presStyleLbl="node1" presStyleIdx="3" presStyleCnt="5">
        <dgm:presLayoutVars>
          <dgm:bulletEnabled val="1"/>
        </dgm:presLayoutVars>
      </dgm:prSet>
      <dgm:spPr/>
      <dgm:t>
        <a:bodyPr/>
        <a:lstStyle/>
        <a:p>
          <a:endParaRPr lang="en-US"/>
        </a:p>
      </dgm:t>
    </dgm:pt>
    <dgm:pt modelId="{B766B482-3477-4065-AB18-CBA46098911C}" type="pres">
      <dgm:prSet presAssocID="{E85D747B-AE63-4E56-BB3D-E7B4DE6F5549}" presName="nodeFollowingNodes" presStyleLbl="node1" presStyleIdx="4" presStyleCnt="5">
        <dgm:presLayoutVars>
          <dgm:bulletEnabled val="1"/>
        </dgm:presLayoutVars>
      </dgm:prSet>
      <dgm:spPr/>
      <dgm:t>
        <a:bodyPr/>
        <a:lstStyle/>
        <a:p>
          <a:endParaRPr lang="en-US"/>
        </a:p>
      </dgm:t>
    </dgm:pt>
  </dgm:ptLst>
  <dgm:cxnLst>
    <dgm:cxn modelId="{CCF6C765-1621-4E4D-A416-5ACE40A85EE5}" type="presOf" srcId="{93725E0F-FBA2-43EB-91A0-53B644754C55}" destId="{B3495ED1-BDBE-4ED5-B47A-FAFAA29E5A4F}" srcOrd="0" destOrd="0" presId="urn:microsoft.com/office/officeart/2005/8/layout/cycle3"/>
    <dgm:cxn modelId="{F5D5093A-EF2B-4B54-87DC-DCE50971D3C0}" type="presOf" srcId="{A6E46103-DE04-4191-8396-C718B143D3CE}" destId="{C7A4CBF4-8ECE-4C7B-A84D-928BF88934B2}" srcOrd="0" destOrd="0" presId="urn:microsoft.com/office/officeart/2005/8/layout/cycle3"/>
    <dgm:cxn modelId="{59602010-2F3D-448A-8E1A-ED32AA8CE04F}" type="presOf" srcId="{7E64D4E4-4E58-417C-8AF2-359776ADACF3}" destId="{D02FCE58-4A73-42FC-BB49-93584A94378C}" srcOrd="0" destOrd="0" presId="urn:microsoft.com/office/officeart/2005/8/layout/cycle3"/>
    <dgm:cxn modelId="{99D51A33-D1B7-40AD-AFB8-887BF8E63FF8}" srcId="{93725E0F-FBA2-43EB-91A0-53B644754C55}" destId="{5776C578-D7AF-4CE0-8545-94C0BB5A1B5B}" srcOrd="1" destOrd="0" parTransId="{F7B8055B-B11A-41ED-8767-2748C8531F21}" sibTransId="{CB29BFA0-692F-4448-93F6-2AC1D6E3F851}"/>
    <dgm:cxn modelId="{79175071-17D0-43BB-B284-3CA374FFCE55}" type="presOf" srcId="{6FA12806-86B1-461B-957A-9920A3D29260}" destId="{A2C9E7BF-42A3-4AD5-B831-16E7AB8A48D9}" srcOrd="0" destOrd="0" presId="urn:microsoft.com/office/officeart/2005/8/layout/cycle3"/>
    <dgm:cxn modelId="{7B1397F8-86B2-4091-BAB8-35114BF63B22}" srcId="{93725E0F-FBA2-43EB-91A0-53B644754C55}" destId="{A6E46103-DE04-4191-8396-C718B143D3CE}" srcOrd="3" destOrd="0" parTransId="{5F0CA5C4-B649-43D4-BDE7-E89F2659EE97}" sibTransId="{514737CD-261A-43BF-A506-8A632305B6BE}"/>
    <dgm:cxn modelId="{C3FA2695-7375-4F83-912E-5F519E351A1A}" srcId="{93725E0F-FBA2-43EB-91A0-53B644754C55}" destId="{7E64D4E4-4E58-417C-8AF2-359776ADACF3}" srcOrd="0" destOrd="0" parTransId="{5CC6DC2D-5954-4838-B6B2-1BB123DC5D6A}" sibTransId="{D8B2A28B-78A5-42E1-9D93-77B1B84A577A}"/>
    <dgm:cxn modelId="{9192B0E6-9CFE-4A4D-9C11-D901037B169B}" srcId="{93725E0F-FBA2-43EB-91A0-53B644754C55}" destId="{E85D747B-AE63-4E56-BB3D-E7B4DE6F5549}" srcOrd="4" destOrd="0" parTransId="{796AAABB-7E7A-4ADC-9B4C-4A970EC97EC2}" sibTransId="{48D1DB60-3406-4B95-8654-E46C6D8C1509}"/>
    <dgm:cxn modelId="{D206818E-F962-4EA1-8BA4-D82BE253ADDF}" type="presOf" srcId="{5776C578-D7AF-4CE0-8545-94C0BB5A1B5B}" destId="{7F3B695F-74A2-4905-8291-CB1ABC201385}" srcOrd="0" destOrd="0" presId="urn:microsoft.com/office/officeart/2005/8/layout/cycle3"/>
    <dgm:cxn modelId="{A781BCC6-F535-4C56-9271-8B5B1625207F}" type="presOf" srcId="{D8B2A28B-78A5-42E1-9D93-77B1B84A577A}" destId="{B5FDDA07-846B-491B-A297-B619DDE96430}" srcOrd="0" destOrd="0" presId="urn:microsoft.com/office/officeart/2005/8/layout/cycle3"/>
    <dgm:cxn modelId="{AC7FFCF8-6486-4DEC-8AE1-20A9A1622EC5}" type="presOf" srcId="{E85D747B-AE63-4E56-BB3D-E7B4DE6F5549}" destId="{B766B482-3477-4065-AB18-CBA46098911C}" srcOrd="0" destOrd="0" presId="urn:microsoft.com/office/officeart/2005/8/layout/cycle3"/>
    <dgm:cxn modelId="{B9F3F42E-5E78-438B-8E85-EAEF7852EDD0}" srcId="{93725E0F-FBA2-43EB-91A0-53B644754C55}" destId="{6FA12806-86B1-461B-957A-9920A3D29260}" srcOrd="2" destOrd="0" parTransId="{28020F85-A6C2-4220-998B-574362A5AA30}" sibTransId="{18F32FF3-5AC6-4123-96B8-7E882B05D918}"/>
    <dgm:cxn modelId="{5B5F70F5-5834-49D1-B142-6A96AD911FE4}" type="presParOf" srcId="{B3495ED1-BDBE-4ED5-B47A-FAFAA29E5A4F}" destId="{5ADFCFC8-33AB-4A46-8C07-89F6315A6CBB}" srcOrd="0" destOrd="0" presId="urn:microsoft.com/office/officeart/2005/8/layout/cycle3"/>
    <dgm:cxn modelId="{A80C6E2B-EBFF-4627-81DE-4B11B33C8592}" type="presParOf" srcId="{5ADFCFC8-33AB-4A46-8C07-89F6315A6CBB}" destId="{D02FCE58-4A73-42FC-BB49-93584A94378C}" srcOrd="0" destOrd="0" presId="urn:microsoft.com/office/officeart/2005/8/layout/cycle3"/>
    <dgm:cxn modelId="{76BD66A6-23BD-4310-BA88-6B61F0162006}" type="presParOf" srcId="{5ADFCFC8-33AB-4A46-8C07-89F6315A6CBB}" destId="{B5FDDA07-846B-491B-A297-B619DDE96430}" srcOrd="1" destOrd="0" presId="urn:microsoft.com/office/officeart/2005/8/layout/cycle3"/>
    <dgm:cxn modelId="{C905CE1E-ECB1-47CB-81B5-F6A0BB093891}" type="presParOf" srcId="{5ADFCFC8-33AB-4A46-8C07-89F6315A6CBB}" destId="{7F3B695F-74A2-4905-8291-CB1ABC201385}" srcOrd="2" destOrd="0" presId="urn:microsoft.com/office/officeart/2005/8/layout/cycle3"/>
    <dgm:cxn modelId="{26EA75B8-9FC8-4AD8-A590-DF461A4977E7}" type="presParOf" srcId="{5ADFCFC8-33AB-4A46-8C07-89F6315A6CBB}" destId="{A2C9E7BF-42A3-4AD5-B831-16E7AB8A48D9}" srcOrd="3" destOrd="0" presId="urn:microsoft.com/office/officeart/2005/8/layout/cycle3"/>
    <dgm:cxn modelId="{257B7C74-AD27-4BC4-B27C-C67CBEC45B6A}" type="presParOf" srcId="{5ADFCFC8-33AB-4A46-8C07-89F6315A6CBB}" destId="{C7A4CBF4-8ECE-4C7B-A84D-928BF88934B2}" srcOrd="4" destOrd="0" presId="urn:microsoft.com/office/officeart/2005/8/layout/cycle3"/>
    <dgm:cxn modelId="{332EB81B-68EC-4508-936E-29DD332BC482}" type="presParOf" srcId="{5ADFCFC8-33AB-4A46-8C07-89F6315A6CBB}" destId="{B766B482-3477-4065-AB18-CBA46098911C}" srcOrd="5" destOrd="0" presId="urn:microsoft.com/office/officeart/2005/8/layout/cycle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DDA07-846B-491B-A297-B619DDE96430}">
      <dsp:nvSpPr>
        <dsp:cNvPr id="0" name=""/>
        <dsp:cNvSpPr/>
      </dsp:nvSpPr>
      <dsp:spPr>
        <a:xfrm>
          <a:off x="1096477" y="-23058"/>
          <a:ext cx="4054668" cy="4054668"/>
        </a:xfrm>
        <a:prstGeom prst="circularArrow">
          <a:avLst>
            <a:gd name="adj1" fmla="val 5544"/>
            <a:gd name="adj2" fmla="val 330680"/>
            <a:gd name="adj3" fmla="val 13814503"/>
            <a:gd name="adj4" fmla="val 17362530"/>
            <a:gd name="adj5" fmla="val 5757"/>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02FCE58-4A73-42FC-BB49-93584A94378C}">
      <dsp:nvSpPr>
        <dsp:cNvPr id="0" name=""/>
        <dsp:cNvSpPr/>
      </dsp:nvSpPr>
      <dsp:spPr>
        <a:xfrm>
          <a:off x="2190329" y="573"/>
          <a:ext cx="1866965" cy="93348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Gather Data</a:t>
          </a:r>
        </a:p>
      </dsp:txBody>
      <dsp:txXfrm>
        <a:off x="2235898" y="46142"/>
        <a:ext cx="1775827" cy="842344"/>
      </dsp:txXfrm>
    </dsp:sp>
    <dsp:sp modelId="{7F3B695F-74A2-4905-8291-CB1ABC201385}">
      <dsp:nvSpPr>
        <dsp:cNvPr id="0" name=""/>
        <dsp:cNvSpPr/>
      </dsp:nvSpPr>
      <dsp:spPr>
        <a:xfrm>
          <a:off x="3834772" y="1195331"/>
          <a:ext cx="1866965" cy="93348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Find Current Thermal Energy</a:t>
          </a:r>
          <a:endParaRPr lang="en-US" sz="1800" kern="1200" dirty="0"/>
        </a:p>
      </dsp:txBody>
      <dsp:txXfrm>
        <a:off x="3880341" y="1240900"/>
        <a:ext cx="1775827" cy="842344"/>
      </dsp:txXfrm>
    </dsp:sp>
    <dsp:sp modelId="{A2C9E7BF-42A3-4AD5-B831-16E7AB8A48D9}">
      <dsp:nvSpPr>
        <dsp:cNvPr id="0" name=""/>
        <dsp:cNvSpPr/>
      </dsp:nvSpPr>
      <dsp:spPr>
        <a:xfrm>
          <a:off x="3206650" y="3128489"/>
          <a:ext cx="1866965" cy="93348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Check </a:t>
          </a:r>
          <a:r>
            <a:rPr lang="en-US" sz="1800" kern="1200" dirty="0" smtClean="0"/>
            <a:t>The Strength</a:t>
          </a:r>
          <a:endParaRPr lang="en-US" sz="1800" kern="1200" dirty="0"/>
        </a:p>
      </dsp:txBody>
      <dsp:txXfrm>
        <a:off x="3252219" y="3174058"/>
        <a:ext cx="1775827" cy="842344"/>
      </dsp:txXfrm>
    </dsp:sp>
    <dsp:sp modelId="{C7A4CBF4-8ECE-4C7B-A84D-928BF88934B2}">
      <dsp:nvSpPr>
        <dsp:cNvPr id="0" name=""/>
        <dsp:cNvSpPr/>
      </dsp:nvSpPr>
      <dsp:spPr>
        <a:xfrm>
          <a:off x="1174007" y="3128489"/>
          <a:ext cx="1866965" cy="93348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Make Latching Decision</a:t>
          </a:r>
        </a:p>
      </dsp:txBody>
      <dsp:txXfrm>
        <a:off x="1219576" y="3174058"/>
        <a:ext cx="1775827" cy="842344"/>
      </dsp:txXfrm>
    </dsp:sp>
    <dsp:sp modelId="{B766B482-3477-4065-AB18-CBA46098911C}">
      <dsp:nvSpPr>
        <dsp:cNvPr id="0" name=""/>
        <dsp:cNvSpPr/>
      </dsp:nvSpPr>
      <dsp:spPr>
        <a:xfrm>
          <a:off x="545886" y="1195331"/>
          <a:ext cx="1866965" cy="93348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Estimate Thermal Center</a:t>
          </a:r>
        </a:p>
      </dsp:txBody>
      <dsp:txXfrm>
        <a:off x="591455" y="1240900"/>
        <a:ext cx="1775827" cy="84234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a:defRPr/>
            </a:pPr>
            <a:fld id="{27D8E4E4-96F8-46EF-88B3-71A3DE465CC4}" type="datetimeFigureOut">
              <a:rPr lang="en-US"/>
              <a:pPr>
                <a:defRPr/>
              </a:pPr>
              <a:t>6/5/2016</a:t>
            </a:fld>
            <a:endParaRPr lang="en-US" dirty="0"/>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pPr>
              <a:defRPr/>
            </a:pPr>
            <a:fld id="{064CC82C-BFF0-4239-BC3A-E993F71FB940}" type="slidenum">
              <a:rPr lang="en-US"/>
              <a:pPr>
                <a:defRPr/>
              </a:pPr>
              <a:t>‹#›</a:t>
            </a:fld>
            <a:endParaRPr lang="en-US" dirty="0"/>
          </a:p>
        </p:txBody>
      </p:sp>
    </p:spTree>
    <p:extLst>
      <p:ext uri="{BB962C8B-B14F-4D97-AF65-F5344CB8AC3E}">
        <p14:creationId xmlns:p14="http://schemas.microsoft.com/office/powerpoint/2010/main" val="13064833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fld id="{92AB42AF-8E66-4672-BCE2-826302BEDEE6}" type="slidenum">
              <a:rPr lang="en-US" sz="1200" smtClean="0"/>
              <a:pPr eaLnBrk="1" hangingPunct="1"/>
              <a:t>1</a:t>
            </a:fld>
            <a:endParaRPr lang="en-US" sz="1200" dirty="0" smtClean="0"/>
          </a:p>
        </p:txBody>
      </p:sp>
    </p:spTree>
    <p:extLst>
      <p:ext uri="{BB962C8B-B14F-4D97-AF65-F5344CB8AC3E}">
        <p14:creationId xmlns:p14="http://schemas.microsoft.com/office/powerpoint/2010/main" val="72886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68642" name="Rectangle 2"/>
          <p:cNvSpPr>
            <a:spLocks noGrp="1" noChangeArrowheads="1"/>
          </p:cNvSpPr>
          <p:nvPr>
            <p:ph type="ctrTitle"/>
          </p:nvPr>
        </p:nvSpPr>
        <p:spPr>
          <a:xfrm>
            <a:off x="731520" y="24932640"/>
            <a:ext cx="35844480" cy="4389120"/>
          </a:xfrm>
        </p:spPr>
        <p:txBody>
          <a:bodyPr anchor="b"/>
          <a:lstStyle>
            <a:lvl1pPr algn="l">
              <a:defRPr/>
            </a:lvl1pPr>
          </a:lstStyle>
          <a:p>
            <a:r>
              <a:rPr lang="en-US" smtClean="0"/>
              <a:t>Click to edit Master title style</a:t>
            </a:r>
            <a:endParaRPr lang="en-US"/>
          </a:p>
        </p:txBody>
      </p:sp>
      <p:sp>
        <p:nvSpPr>
          <p:cNvPr id="368643" name="Rectangle 3"/>
          <p:cNvSpPr>
            <a:spLocks noGrp="1" noChangeArrowheads="1"/>
          </p:cNvSpPr>
          <p:nvPr>
            <p:ph type="subTitle" idx="1"/>
          </p:nvPr>
        </p:nvSpPr>
        <p:spPr>
          <a:xfrm>
            <a:off x="731520" y="28956000"/>
            <a:ext cx="30723840" cy="3596640"/>
          </a:xfrm>
        </p:spPr>
        <p:txBody>
          <a:bodyPr/>
          <a:lstStyle>
            <a:lvl1pPr marL="0" indent="0">
              <a:buFont typeface="Wingdings" pitchFamily="2" charset="2"/>
              <a:buNone/>
              <a:defRPr/>
            </a:lvl1pPr>
          </a:lstStyle>
          <a:p>
            <a:r>
              <a:rPr lang="en-US" smtClean="0"/>
              <a:t>Click to edit Master subtitle style</a:t>
            </a:r>
            <a:endParaRPr lang="en-US"/>
          </a:p>
        </p:txBody>
      </p:sp>
      <p:sp>
        <p:nvSpPr>
          <p:cNvPr id="4" name="Rectangle 4"/>
          <p:cNvSpPr>
            <a:spLocks noGrp="1" noChangeArrowheads="1"/>
          </p:cNvSpPr>
          <p:nvPr>
            <p:ph type="dt" sz="quarter" idx="10"/>
          </p:nvPr>
        </p:nvSpPr>
        <p:spPr>
          <a:xfrm>
            <a:off x="2193925" y="29976763"/>
            <a:ext cx="10242550" cy="2286000"/>
          </a:xfrm>
        </p:spPr>
        <p:txBody>
          <a:bodyPr/>
          <a:lstStyle>
            <a:lvl1pPr>
              <a:spcBef>
                <a:spcPct val="0"/>
              </a:spcBef>
              <a:defRPr>
                <a:latin typeface="Times New Roman" pitchFamily="18" charset="0"/>
              </a:defRPr>
            </a:lvl1pPr>
          </a:lstStyle>
          <a:p>
            <a:pPr>
              <a:defRPr/>
            </a:pPr>
            <a:endParaRPr lang="en-US" dirty="0"/>
          </a:p>
        </p:txBody>
      </p:sp>
      <p:sp>
        <p:nvSpPr>
          <p:cNvPr id="5" name="Rectangle 5"/>
          <p:cNvSpPr>
            <a:spLocks noGrp="1" noChangeArrowheads="1"/>
          </p:cNvSpPr>
          <p:nvPr>
            <p:ph type="ftr" sz="quarter" idx="11"/>
          </p:nvPr>
        </p:nvSpPr>
        <p:spPr>
          <a:xfrm>
            <a:off x="14995525" y="29976763"/>
            <a:ext cx="13900150" cy="2286000"/>
          </a:xfrm>
        </p:spPr>
        <p:txBody>
          <a:bodyPr/>
          <a:lstStyle>
            <a:lvl1pPr>
              <a:spcBef>
                <a:spcPct val="0"/>
              </a:spcBef>
              <a:defRPr>
                <a:latin typeface="Times New Roman" pitchFamily="18" charset="0"/>
              </a:defRPr>
            </a:lvl1pPr>
          </a:lstStyle>
          <a:p>
            <a:pPr>
              <a:defRPr/>
            </a:pPr>
            <a:endParaRPr lang="en-US" dirty="0"/>
          </a:p>
        </p:txBody>
      </p:sp>
      <p:sp>
        <p:nvSpPr>
          <p:cNvPr id="6" name="Rectangle 6"/>
          <p:cNvSpPr>
            <a:spLocks noGrp="1" noChangeArrowheads="1"/>
          </p:cNvSpPr>
          <p:nvPr>
            <p:ph type="sldNum" sz="quarter" idx="12"/>
          </p:nvPr>
        </p:nvSpPr>
        <p:spPr>
          <a:xfrm>
            <a:off x="31454725" y="29976763"/>
            <a:ext cx="10242550" cy="2286000"/>
          </a:xfrm>
        </p:spPr>
        <p:txBody>
          <a:bodyPr/>
          <a:lstStyle>
            <a:lvl1pPr>
              <a:spcBef>
                <a:spcPct val="0"/>
              </a:spcBef>
              <a:defRPr>
                <a:latin typeface="Times New Roman" pitchFamily="18" charset="0"/>
              </a:defRPr>
            </a:lvl1pPr>
          </a:lstStyle>
          <a:p>
            <a:pPr>
              <a:defRPr/>
            </a:pPr>
            <a:fld id="{A18C34D7-96C6-4690-92FF-DF9245874F70}" type="slidenum">
              <a:rPr lang="en-US"/>
              <a:pPr>
                <a:defRPr/>
              </a:pPr>
              <a:t>‹#›</a:t>
            </a:fld>
            <a:endParaRPr lang="en-US" dirty="0"/>
          </a:p>
        </p:txBody>
      </p:sp>
    </p:spTree>
    <p:extLst>
      <p:ext uri="{BB962C8B-B14F-4D97-AF65-F5344CB8AC3E}">
        <p14:creationId xmlns:p14="http://schemas.microsoft.com/office/powerpoint/2010/main" val="4111561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DD3859A-9349-444A-A9F5-BE64351E62E3}" type="slidenum">
              <a:rPr lang="en-US"/>
              <a:pPr>
                <a:defRPr/>
              </a:pPr>
              <a:t>‹#›</a:t>
            </a:fld>
            <a:endParaRPr lang="en-US" dirty="0"/>
          </a:p>
        </p:txBody>
      </p:sp>
    </p:spTree>
    <p:extLst>
      <p:ext uri="{BB962C8B-B14F-4D97-AF65-F5344CB8AC3E}">
        <p14:creationId xmlns:p14="http://schemas.microsoft.com/office/powerpoint/2010/main" val="353600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731520"/>
            <a:ext cx="9509760" cy="281635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840" y="731520"/>
            <a:ext cx="27797760" cy="281635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C207E6D-2CA0-4852-AA0A-8DA5E9DF025E}" type="slidenum">
              <a:rPr lang="en-US"/>
              <a:pPr>
                <a:defRPr/>
              </a:pPr>
              <a:t>‹#›</a:t>
            </a:fld>
            <a:endParaRPr lang="en-US" dirty="0"/>
          </a:p>
        </p:txBody>
      </p:sp>
    </p:spTree>
    <p:extLst>
      <p:ext uri="{BB962C8B-B14F-4D97-AF65-F5344CB8AC3E}">
        <p14:creationId xmlns:p14="http://schemas.microsoft.com/office/powerpoint/2010/main" val="2311846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D113A2F-5A7C-4A97-B5DC-4AD2101EE5BE}" type="slidenum">
              <a:rPr lang="en-US"/>
              <a:pPr>
                <a:defRPr/>
              </a:pPr>
              <a:t>‹#›</a:t>
            </a:fld>
            <a:endParaRPr lang="en-US" dirty="0"/>
          </a:p>
        </p:txBody>
      </p:sp>
    </p:spTree>
    <p:extLst>
      <p:ext uri="{BB962C8B-B14F-4D97-AF65-F5344CB8AC3E}">
        <p14:creationId xmlns:p14="http://schemas.microsoft.com/office/powerpoint/2010/main" val="297822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lvl1pPr>
            <a:lvl2pPr marL="2194560" indent="0">
              <a:buNone/>
              <a:defRPr sz="8600"/>
            </a:lvl2pPr>
            <a:lvl3pPr marL="4389120" indent="0">
              <a:buNone/>
              <a:defRPr sz="7700"/>
            </a:lvl3pPr>
            <a:lvl4pPr marL="6583680" indent="0">
              <a:buNone/>
              <a:defRPr sz="6700"/>
            </a:lvl4pPr>
            <a:lvl5pPr marL="8778240" indent="0">
              <a:buNone/>
              <a:defRPr sz="6700"/>
            </a:lvl5pPr>
            <a:lvl6pPr marL="10972800" indent="0">
              <a:buNone/>
              <a:defRPr sz="6700"/>
            </a:lvl6pPr>
            <a:lvl7pPr marL="13167360" indent="0">
              <a:buNone/>
              <a:defRPr sz="6700"/>
            </a:lvl7pPr>
            <a:lvl8pPr marL="15361920" indent="0">
              <a:buNone/>
              <a:defRPr sz="6700"/>
            </a:lvl8pPr>
            <a:lvl9pPr marL="17556480" indent="0">
              <a:buNone/>
              <a:defRPr sz="67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3E5C52D-5655-4EAB-A8DB-28AD8BAACB70}" type="slidenum">
              <a:rPr lang="en-US"/>
              <a:pPr>
                <a:defRPr/>
              </a:pPr>
              <a:t>‹#›</a:t>
            </a:fld>
            <a:endParaRPr lang="en-US" dirty="0"/>
          </a:p>
        </p:txBody>
      </p:sp>
    </p:spTree>
    <p:extLst>
      <p:ext uri="{BB962C8B-B14F-4D97-AF65-F5344CB8AC3E}">
        <p14:creationId xmlns:p14="http://schemas.microsoft.com/office/powerpoint/2010/main" val="32198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840" y="6949440"/>
            <a:ext cx="18653760" cy="21945600"/>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677120" y="6949440"/>
            <a:ext cx="18653760" cy="21945600"/>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D6DD2F5-027B-4355-80C5-F0122038ECF8}" type="slidenum">
              <a:rPr lang="en-US"/>
              <a:pPr>
                <a:defRPr/>
              </a:pPr>
              <a:t>‹#›</a:t>
            </a:fld>
            <a:endParaRPr lang="en-US" dirty="0"/>
          </a:p>
        </p:txBody>
      </p:sp>
    </p:spTree>
    <p:extLst>
      <p:ext uri="{BB962C8B-B14F-4D97-AF65-F5344CB8AC3E}">
        <p14:creationId xmlns:p14="http://schemas.microsoft.com/office/powerpoint/2010/main" val="4235088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8FA3626C-9243-48BF-A784-DC60E0AA4E2A}" type="slidenum">
              <a:rPr lang="en-US"/>
              <a:pPr>
                <a:defRPr/>
              </a:pPr>
              <a:t>‹#›</a:t>
            </a:fld>
            <a:endParaRPr lang="en-US" dirty="0"/>
          </a:p>
        </p:txBody>
      </p:sp>
    </p:spTree>
    <p:extLst>
      <p:ext uri="{BB962C8B-B14F-4D97-AF65-F5344CB8AC3E}">
        <p14:creationId xmlns:p14="http://schemas.microsoft.com/office/powerpoint/2010/main" val="2414376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BBA4AFE9-FB0D-4592-A275-D3E354F6F053}" type="slidenum">
              <a:rPr lang="en-US"/>
              <a:pPr>
                <a:defRPr/>
              </a:pPr>
              <a:t>‹#›</a:t>
            </a:fld>
            <a:endParaRPr lang="en-US" dirty="0"/>
          </a:p>
        </p:txBody>
      </p:sp>
    </p:spTree>
    <p:extLst>
      <p:ext uri="{BB962C8B-B14F-4D97-AF65-F5344CB8AC3E}">
        <p14:creationId xmlns:p14="http://schemas.microsoft.com/office/powerpoint/2010/main" val="194825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626EF671-5458-4380-A47F-025C0AF3910F}" type="slidenum">
              <a:rPr lang="en-US"/>
              <a:pPr>
                <a:defRPr/>
              </a:pPr>
              <a:t>‹#›</a:t>
            </a:fld>
            <a:endParaRPr lang="en-US" dirty="0"/>
          </a:p>
        </p:txBody>
      </p:sp>
    </p:spTree>
    <p:extLst>
      <p:ext uri="{BB962C8B-B14F-4D97-AF65-F5344CB8AC3E}">
        <p14:creationId xmlns:p14="http://schemas.microsoft.com/office/powerpoint/2010/main" val="3049439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FA1EBC78-53C1-4EBC-A12F-36C3B1E8097C}" type="slidenum">
              <a:rPr lang="en-US"/>
              <a:pPr>
                <a:defRPr/>
              </a:pPr>
              <a:t>‹#›</a:t>
            </a:fld>
            <a:endParaRPr lang="en-US" dirty="0"/>
          </a:p>
        </p:txBody>
      </p:sp>
    </p:spTree>
    <p:extLst>
      <p:ext uri="{BB962C8B-B14F-4D97-AF65-F5344CB8AC3E}">
        <p14:creationId xmlns:p14="http://schemas.microsoft.com/office/powerpoint/2010/main" val="281818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dirty="0" smtClean="0"/>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4450236D-8158-49DD-92BF-FF60B04DDBA0}" type="slidenum">
              <a:rPr lang="en-US"/>
              <a:pPr>
                <a:defRPr/>
              </a:pPr>
              <a:t>‹#›</a:t>
            </a:fld>
            <a:endParaRPr lang="en-US" dirty="0"/>
          </a:p>
        </p:txBody>
      </p:sp>
    </p:spTree>
    <p:extLst>
      <p:ext uri="{BB962C8B-B14F-4D97-AF65-F5344CB8AC3E}">
        <p14:creationId xmlns:p14="http://schemas.microsoft.com/office/powerpoint/2010/main" val="289684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bwMode="auto">
          <a:xfrm>
            <a:off x="3292475" y="731838"/>
            <a:ext cx="38038088" cy="5119687"/>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dirty="0" smtClean="0"/>
              <a:t>Click to edit title style</a:t>
            </a:r>
          </a:p>
        </p:txBody>
      </p:sp>
      <p:sp>
        <p:nvSpPr>
          <p:cNvPr id="367619" name="Rectangle 3"/>
          <p:cNvSpPr>
            <a:spLocks noGrp="1" noChangeArrowheads="1"/>
          </p:cNvSpPr>
          <p:nvPr>
            <p:ph type="body" idx="1"/>
          </p:nvPr>
        </p:nvSpPr>
        <p:spPr bwMode="auto">
          <a:xfrm>
            <a:off x="3292475" y="6950075"/>
            <a:ext cx="38038088" cy="21945600"/>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67620" name="Rectangle 4"/>
          <p:cNvSpPr>
            <a:spLocks noGrp="1" noChangeArrowheads="1"/>
          </p:cNvSpPr>
          <p:nvPr>
            <p:ph type="dt" sz="half" idx="2"/>
          </p:nvPr>
        </p:nvSpPr>
        <p:spPr bwMode="auto">
          <a:xfrm>
            <a:off x="3292475" y="29625925"/>
            <a:ext cx="7435850" cy="2195513"/>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spcBef>
                <a:spcPct val="50000"/>
              </a:spcBef>
              <a:defRPr sz="6700">
                <a:latin typeface="+mn-lt"/>
              </a:defRPr>
            </a:lvl1pPr>
          </a:lstStyle>
          <a:p>
            <a:pPr>
              <a:defRPr/>
            </a:pPr>
            <a:endParaRPr lang="en-US" dirty="0"/>
          </a:p>
        </p:txBody>
      </p:sp>
      <p:sp>
        <p:nvSpPr>
          <p:cNvPr id="367621" name="Rectangle 5"/>
          <p:cNvSpPr>
            <a:spLocks noGrp="1" noChangeArrowheads="1"/>
          </p:cNvSpPr>
          <p:nvPr>
            <p:ph type="ftr" sz="quarter" idx="3"/>
          </p:nvPr>
        </p:nvSpPr>
        <p:spPr bwMode="auto">
          <a:xfrm>
            <a:off x="11704638" y="29625925"/>
            <a:ext cx="19629437" cy="2195513"/>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lgn="ctr">
              <a:spcBef>
                <a:spcPct val="50000"/>
              </a:spcBef>
              <a:defRPr sz="6700">
                <a:latin typeface="+mn-lt"/>
              </a:defRPr>
            </a:lvl1pPr>
          </a:lstStyle>
          <a:p>
            <a:pPr>
              <a:defRPr/>
            </a:pPr>
            <a:endParaRPr lang="en-US" dirty="0"/>
          </a:p>
        </p:txBody>
      </p:sp>
      <p:sp>
        <p:nvSpPr>
          <p:cNvPr id="367622" name="Rectangle 6"/>
          <p:cNvSpPr>
            <a:spLocks noGrp="1" noChangeArrowheads="1"/>
          </p:cNvSpPr>
          <p:nvPr>
            <p:ph type="sldNum" sz="quarter" idx="4"/>
          </p:nvPr>
        </p:nvSpPr>
        <p:spPr bwMode="auto">
          <a:xfrm>
            <a:off x="32186563" y="29625925"/>
            <a:ext cx="9144000" cy="2195513"/>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lgn="r">
              <a:spcBef>
                <a:spcPct val="50000"/>
              </a:spcBef>
              <a:defRPr sz="6700">
                <a:latin typeface="+mn-lt"/>
              </a:defRPr>
            </a:lvl1pPr>
          </a:lstStyle>
          <a:p>
            <a:pPr>
              <a:defRPr/>
            </a:pPr>
            <a:fld id="{C2625ED2-8CBB-41E9-8372-7B478C996502}" type="slidenum">
              <a:rPr lang="en-US"/>
              <a:pPr>
                <a:defRPr/>
              </a:pPr>
              <a:t>‹#›</a:t>
            </a:fld>
            <a:endParaRPr lang="en-US" dirty="0"/>
          </a:p>
        </p:txBody>
      </p:sp>
    </p:spTree>
  </p:cSld>
  <p:clrMap bg1="dk2" tx1="lt1" bg2="dk1" tx2="lt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rtl="0" eaLnBrk="0" fontAlgn="base" hangingPunct="0">
        <a:spcBef>
          <a:spcPct val="0"/>
        </a:spcBef>
        <a:spcAft>
          <a:spcPct val="0"/>
        </a:spcAft>
        <a:defRPr kumimoji="1" lang="en-US" sz="21100" kern="1200" dirty="0">
          <a:solidFill>
            <a:schemeClr val="bg1"/>
          </a:solidFill>
          <a:effectLst>
            <a:outerShdw blurRad="101600" dist="38100" dir="2700000" algn="tl">
              <a:srgbClr val="000000">
                <a:alpha val="43137"/>
              </a:srgbClr>
            </a:outerShdw>
          </a:effectLst>
          <a:latin typeface="+mj-lt"/>
          <a:ea typeface="+mj-ea"/>
          <a:cs typeface="+mj-cs"/>
        </a:defRPr>
      </a:lvl1pPr>
      <a:lvl2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5pPr>
      <a:lvl6pPr marL="219456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6pPr>
      <a:lvl7pPr marL="438912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7pPr>
      <a:lvl8pPr marL="658368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8pPr>
      <a:lvl9pPr marL="877824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9pPr>
    </p:titleStyle>
    <p:bodyStyle>
      <a:lvl1pPr marL="1644650" indent="-1644650" algn="l" rtl="0" eaLnBrk="0" fontAlgn="base" hangingPunct="0">
        <a:spcBef>
          <a:spcPct val="20000"/>
        </a:spcBef>
        <a:spcAft>
          <a:spcPct val="0"/>
        </a:spcAft>
        <a:buClr>
          <a:schemeClr val="accent1"/>
        </a:buClr>
        <a:buSzPct val="75000"/>
        <a:buFont typeface="Wingdings" pitchFamily="2" charset="2"/>
        <a:buChar char="n"/>
        <a:defRPr kumimoji="1" lang="en-US" sz="15400" kern="1200" dirty="0">
          <a:solidFill>
            <a:schemeClr val="bg1"/>
          </a:solidFill>
          <a:effectLst>
            <a:outerShdw blurRad="101600" dist="38100" dir="2700000" algn="tl">
              <a:srgbClr val="000000">
                <a:alpha val="43137"/>
              </a:srgbClr>
            </a:outerShdw>
          </a:effectLst>
          <a:latin typeface="+mj-lt"/>
          <a:ea typeface="+mj-ea"/>
          <a:cs typeface="+mj-cs"/>
        </a:defRPr>
      </a:lvl1pPr>
      <a:lvl2pPr marL="3565525" indent="-1371600" algn="l" rtl="0" eaLnBrk="0" fontAlgn="base" hangingPunct="0">
        <a:spcBef>
          <a:spcPct val="20000"/>
        </a:spcBef>
        <a:spcAft>
          <a:spcPct val="0"/>
        </a:spcAft>
        <a:buClr>
          <a:schemeClr val="accent1"/>
        </a:buClr>
        <a:buSzPct val="75000"/>
        <a:buFont typeface="Wingdings" pitchFamily="2" charset="2"/>
        <a:buChar char="n"/>
        <a:defRPr kumimoji="1" lang="en-US" sz="13400" kern="1200" dirty="0">
          <a:solidFill>
            <a:schemeClr val="bg1"/>
          </a:solidFill>
          <a:effectLst>
            <a:outerShdw blurRad="101600" dist="38100" dir="2700000" algn="tl">
              <a:srgbClr val="000000">
                <a:alpha val="43137"/>
              </a:srgbClr>
            </a:outerShdw>
          </a:effectLst>
          <a:latin typeface="+mj-lt"/>
          <a:ea typeface="+mj-ea"/>
          <a:cs typeface="+mj-cs"/>
        </a:defRPr>
      </a:lvl2pPr>
      <a:lvl3pPr marL="5486400" indent="-1096963" algn="l" rtl="0" eaLnBrk="0" fontAlgn="base" hangingPunct="0">
        <a:spcBef>
          <a:spcPct val="20000"/>
        </a:spcBef>
        <a:spcAft>
          <a:spcPct val="0"/>
        </a:spcAft>
        <a:buClr>
          <a:schemeClr val="accent1"/>
        </a:buClr>
        <a:buSzPct val="75000"/>
        <a:buFont typeface="Wingdings" pitchFamily="2" charset="2"/>
        <a:buChar char="n"/>
        <a:defRPr kumimoji="1" lang="en-US" sz="11500" kern="1200" dirty="0">
          <a:solidFill>
            <a:schemeClr val="bg1"/>
          </a:solidFill>
          <a:effectLst>
            <a:outerShdw blurRad="101600" dist="38100" dir="2700000" algn="tl">
              <a:srgbClr val="000000">
                <a:alpha val="43137"/>
              </a:srgbClr>
            </a:outerShdw>
          </a:effectLst>
          <a:latin typeface="+mj-lt"/>
          <a:ea typeface="+mj-ea"/>
          <a:cs typeface="+mj-cs"/>
        </a:defRPr>
      </a:lvl3pPr>
      <a:lvl4pPr marL="7497763" indent="-1096963" algn="l" rtl="0" eaLnBrk="0" fontAlgn="base" hangingPunct="0">
        <a:spcBef>
          <a:spcPct val="20000"/>
        </a:spcBef>
        <a:spcAft>
          <a:spcPct val="0"/>
        </a:spcAft>
        <a:buClr>
          <a:schemeClr val="accent1"/>
        </a:buClr>
        <a:buSzPct val="75000"/>
        <a:buFont typeface="Wingdings" pitchFamily="2" charset="2"/>
        <a:buChar char="n"/>
        <a:defRPr kumimoji="1" lang="en-US" sz="9600" kern="1200" dirty="0">
          <a:solidFill>
            <a:schemeClr val="bg1"/>
          </a:solidFill>
          <a:effectLst>
            <a:outerShdw blurRad="101600" dist="38100" dir="2700000" algn="tl">
              <a:srgbClr val="000000">
                <a:alpha val="43137"/>
              </a:srgbClr>
            </a:outerShdw>
          </a:effectLst>
          <a:latin typeface="+mj-lt"/>
          <a:ea typeface="+mj-ea"/>
          <a:cs typeface="+mj-cs"/>
        </a:defRPr>
      </a:lvl4pPr>
      <a:lvl5pPr marL="9509125" indent="-1096963" algn="l" rtl="0" eaLnBrk="0" fontAlgn="base" hangingPunct="0">
        <a:spcBef>
          <a:spcPct val="20000"/>
        </a:spcBef>
        <a:spcAft>
          <a:spcPct val="0"/>
        </a:spcAft>
        <a:buClr>
          <a:schemeClr val="accent1"/>
        </a:buClr>
        <a:buSzPct val="75000"/>
        <a:buFont typeface="Wingdings" pitchFamily="2" charset="2"/>
        <a:buChar char="n"/>
        <a:defRPr kumimoji="1" lang="en-US" sz="9600" kern="1200" dirty="0">
          <a:solidFill>
            <a:schemeClr val="bg1"/>
          </a:solidFill>
          <a:effectLst>
            <a:outerShdw blurRad="101600" dist="38100" dir="2700000" algn="tl">
              <a:srgbClr val="000000">
                <a:alpha val="43137"/>
              </a:srgbClr>
            </a:outerShdw>
          </a:effectLst>
          <a:latin typeface="+mj-lt"/>
          <a:ea typeface="+mj-ea"/>
          <a:cs typeface="+mj-cs"/>
        </a:defRPr>
      </a:lvl5pPr>
      <a:lvl6pPr marL="1170432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6pPr>
      <a:lvl7pPr marL="1389888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7pPr>
      <a:lvl8pPr marL="1609344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8pPr>
      <a:lvl9pPr marL="1828800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image" Target="../media/image3.png"/><Relationship Id="rId12"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2.png"/><Relationship Id="rId11" Type="http://schemas.openxmlformats.org/officeDocument/2006/relationships/diagramQuickStyle" Target="../diagrams/quickStyle1.xml"/><Relationship Id="rId5" Type="http://schemas.openxmlformats.org/officeDocument/2006/relationships/image" Target="../media/image1.jpeg"/><Relationship Id="rId10" Type="http://schemas.openxmlformats.org/officeDocument/2006/relationships/diagramLayout" Target="../diagrams/layout1.xml"/><Relationship Id="rId4" Type="http://schemas.openxmlformats.org/officeDocument/2006/relationships/image" Target="../media/image1.png"/><Relationship Id="rId9" Type="http://schemas.openxmlformats.org/officeDocument/2006/relationships/diagramData" Target="../diagrams/data1.xm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5791200" y="457200"/>
            <a:ext cx="32308800" cy="2492375"/>
          </a:xfrm>
          <a:prstGeom prst="rect">
            <a:avLst/>
          </a:prstGeom>
          <a:noFill/>
          <a:ln w="9525">
            <a:noFill/>
            <a:miter lim="800000"/>
            <a:headEnd/>
            <a:tailEnd/>
          </a:ln>
          <a:effectLst/>
        </p:spPr>
        <p:txBody>
          <a:bodyPr lIns="91426" tIns="45710" rIns="91426" bIns="45710">
            <a:spAutoFit/>
          </a:bodyPr>
          <a:lstStyle/>
          <a:p>
            <a:pPr algn="ctr" defTabSz="4389438">
              <a:spcBef>
                <a:spcPts val="0"/>
              </a:spcBef>
              <a:defRPr/>
            </a:pPr>
            <a:r>
              <a:rPr kumimoji="1" lang="en-US" sz="9600" u="sng" dirty="0" smtClean="0">
                <a:solidFill>
                  <a:schemeClr val="bg1"/>
                </a:solidFill>
                <a:effectLst>
                  <a:outerShdw blurRad="101600" dist="38100" dir="2700000" algn="tl">
                    <a:srgbClr val="000000">
                      <a:alpha val="43137"/>
                    </a:srgbClr>
                  </a:outerShdw>
                </a:effectLst>
                <a:latin typeface="+mj-lt"/>
                <a:ea typeface="+mj-ea"/>
                <a:cs typeface="+mj-cs"/>
              </a:rPr>
              <a:t>Machine Learning for Thermal Soaring</a:t>
            </a:r>
            <a:endParaRPr kumimoji="1" lang="en-US" sz="9600" u="sng" dirty="0">
              <a:solidFill>
                <a:schemeClr val="bg1"/>
              </a:solidFill>
              <a:effectLst>
                <a:outerShdw blurRad="101600" dist="38100" dir="2700000" algn="tl">
                  <a:srgbClr val="000000">
                    <a:alpha val="43137"/>
                  </a:srgbClr>
                </a:outerShdw>
              </a:effectLst>
              <a:latin typeface="+mj-lt"/>
              <a:ea typeface="+mj-ea"/>
              <a:cs typeface="+mj-cs"/>
            </a:endParaRPr>
          </a:p>
          <a:p>
            <a:pPr algn="ctr" defTabSz="4389438">
              <a:spcBef>
                <a:spcPts val="0"/>
              </a:spcBef>
              <a:defRPr/>
            </a:pPr>
            <a:r>
              <a:rPr kumimoji="1" lang="en-US" sz="6000" dirty="0">
                <a:solidFill>
                  <a:schemeClr val="bg1"/>
                </a:solidFill>
                <a:effectLst>
                  <a:outerShdw blurRad="101600" dist="38100" dir="2700000" algn="tl">
                    <a:srgbClr val="000000">
                      <a:alpha val="43137"/>
                    </a:srgbClr>
                  </a:outerShdw>
                </a:effectLst>
              </a:rPr>
              <a:t>Autonomously mimic the soaring habits of </a:t>
            </a:r>
            <a:r>
              <a:rPr kumimoji="1" lang="en-US" sz="6000" dirty="0" smtClean="0">
                <a:solidFill>
                  <a:schemeClr val="bg1"/>
                </a:solidFill>
                <a:effectLst>
                  <a:outerShdw blurRad="101600" dist="38100" dir="2700000" algn="tl">
                    <a:srgbClr val="000000">
                      <a:alpha val="43137"/>
                    </a:srgbClr>
                  </a:outerShdw>
                </a:effectLst>
              </a:rPr>
              <a:t>birds with a glider</a:t>
            </a:r>
            <a:endParaRPr kumimoji="1" lang="en-US" sz="6000" dirty="0">
              <a:solidFill>
                <a:schemeClr val="bg1"/>
              </a:solidFill>
              <a:effectLst>
                <a:outerShdw blurRad="101600" dist="38100" dir="2700000" algn="tl">
                  <a:srgbClr val="000000">
                    <a:alpha val="43137"/>
                  </a:srgbClr>
                </a:outerShdw>
              </a:effectLst>
            </a:endParaRPr>
          </a:p>
        </p:txBody>
      </p:sp>
      <p:sp>
        <p:nvSpPr>
          <p:cNvPr id="3078" name="Rectangle 6"/>
          <p:cNvSpPr>
            <a:spLocks noChangeArrowheads="1"/>
          </p:cNvSpPr>
          <p:nvPr/>
        </p:nvSpPr>
        <p:spPr bwMode="auto">
          <a:xfrm>
            <a:off x="1524000" y="3429000"/>
            <a:ext cx="40843200" cy="2032000"/>
          </a:xfrm>
          <a:prstGeom prst="rect">
            <a:avLst/>
          </a:prstGeom>
          <a:noFill/>
          <a:ln w="9525">
            <a:noFill/>
            <a:miter lim="800000"/>
            <a:headEnd/>
            <a:tailEnd/>
          </a:ln>
          <a:effectLst/>
        </p:spPr>
        <p:txBody>
          <a:bodyPr lIns="91426" tIns="45710" rIns="91426" bIns="45710">
            <a:spAutoFit/>
          </a:bodyPr>
          <a:lstStyle/>
          <a:p>
            <a:pPr algn="ctr" defTabSz="4389438">
              <a:lnSpc>
                <a:spcPct val="80000"/>
              </a:lnSpc>
              <a:spcBef>
                <a:spcPct val="50000"/>
              </a:spcBef>
              <a:defRPr/>
            </a:pPr>
            <a:r>
              <a:rPr kumimoji="1" lang="en-US" sz="6000" dirty="0" smtClean="0">
                <a:solidFill>
                  <a:schemeClr val="bg1"/>
                </a:solidFill>
                <a:effectLst>
                  <a:outerShdw blurRad="101600" dist="38100" dir="2700000" algn="tl">
                    <a:srgbClr val="000000">
                      <a:alpha val="43137"/>
                    </a:srgbClr>
                  </a:outerShdw>
                </a:effectLst>
                <a:latin typeface="+mj-lt"/>
                <a:ea typeface="+mj-ea"/>
                <a:cs typeface="+mj-cs"/>
              </a:rPr>
              <a:t>Travis Crumley, David Egolf, and Garrett Wilson</a:t>
            </a:r>
            <a:endParaRPr kumimoji="1" lang="en-US" sz="6000" dirty="0">
              <a:solidFill>
                <a:schemeClr val="bg1"/>
              </a:solidFill>
              <a:effectLst>
                <a:outerShdw blurRad="101600" dist="38100" dir="2700000" algn="tl">
                  <a:srgbClr val="000000">
                    <a:alpha val="43137"/>
                  </a:srgbClr>
                </a:outerShdw>
              </a:effectLst>
              <a:latin typeface="+mj-lt"/>
              <a:ea typeface="+mj-ea"/>
              <a:cs typeface="+mj-cs"/>
            </a:endParaRPr>
          </a:p>
          <a:p>
            <a:pPr algn="ctr" defTabSz="4389438">
              <a:lnSpc>
                <a:spcPct val="80000"/>
              </a:lnSpc>
              <a:spcBef>
                <a:spcPct val="50000"/>
              </a:spcBef>
              <a:defRPr/>
            </a:pPr>
            <a:r>
              <a:rPr kumimoji="1" lang="en-US" sz="6000" dirty="0">
                <a:solidFill>
                  <a:schemeClr val="bg1"/>
                </a:solidFill>
                <a:effectLst>
                  <a:outerShdw blurRad="101600" dist="38100" dir="2700000" algn="tl">
                    <a:srgbClr val="000000">
                      <a:alpha val="43137"/>
                    </a:srgbClr>
                  </a:outerShdw>
                </a:effectLst>
                <a:latin typeface="+mj-lt"/>
                <a:ea typeface="+mj-ea"/>
                <a:cs typeface="+mj-cs"/>
              </a:rPr>
              <a:t>Edward F. Cross School of Engineering, Walla Walla University, College Place, Washington</a:t>
            </a:r>
          </a:p>
        </p:txBody>
      </p:sp>
      <p:sp>
        <p:nvSpPr>
          <p:cNvPr id="3079" name="Rectangle 7"/>
          <p:cNvSpPr>
            <a:spLocks noChangeArrowheads="1"/>
          </p:cNvSpPr>
          <p:nvPr/>
        </p:nvSpPr>
        <p:spPr bwMode="auto">
          <a:xfrm>
            <a:off x="15125700" y="6324600"/>
            <a:ext cx="13487400" cy="2118868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anchor="ctr"/>
          <a:lstStyle/>
          <a:p>
            <a:pPr>
              <a:defRPr/>
            </a:pPr>
            <a:endParaRPr lang="en-US" dirty="0"/>
          </a:p>
        </p:txBody>
      </p:sp>
      <p:sp>
        <p:nvSpPr>
          <p:cNvPr id="1030" name="Text Box 12"/>
          <p:cNvSpPr txBox="1">
            <a:spLocks noChangeArrowheads="1"/>
          </p:cNvSpPr>
          <p:nvPr/>
        </p:nvSpPr>
        <p:spPr bwMode="auto">
          <a:xfrm>
            <a:off x="1600200" y="8686800"/>
            <a:ext cx="118872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dirty="0">
              <a:latin typeface="Times New Roman" pitchFamily="18" charset="0"/>
            </a:endParaRPr>
          </a:p>
        </p:txBody>
      </p:sp>
      <p:grpSp>
        <p:nvGrpSpPr>
          <p:cNvPr id="1031" name="Group 90"/>
          <p:cNvGrpSpPr>
            <a:grpSpLocks/>
          </p:cNvGrpSpPr>
          <p:nvPr/>
        </p:nvGrpSpPr>
        <p:grpSpPr bwMode="auto">
          <a:xfrm>
            <a:off x="15106650" y="27736800"/>
            <a:ext cx="13487400" cy="4343400"/>
            <a:chOff x="29489400" y="23088600"/>
            <a:chExt cx="13487400" cy="3124200"/>
          </a:xfrm>
        </p:grpSpPr>
        <p:sp>
          <p:nvSpPr>
            <p:cNvPr id="3086" name="Rectangle 14"/>
            <p:cNvSpPr>
              <a:spLocks noChangeArrowheads="1"/>
            </p:cNvSpPr>
            <p:nvPr/>
          </p:nvSpPr>
          <p:spPr bwMode="auto">
            <a:xfrm>
              <a:off x="29489400" y="23088600"/>
              <a:ext cx="13487400" cy="31242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lIns="91426" tIns="45710" rIns="91426" bIns="45710" anchor="ctr"/>
            <a:lstStyle/>
            <a:p>
              <a:pPr algn="ctr" defTabSz="4389438">
                <a:defRPr/>
              </a:pPr>
              <a:endParaRPr lang="en-US" dirty="0">
                <a:effectLst>
                  <a:outerShdw blurRad="38100" dist="38100" dir="2700000" algn="tl">
                    <a:srgbClr val="C0C0C0"/>
                  </a:outerShdw>
                </a:effectLst>
                <a:latin typeface="Times New Roman" pitchFamily="18" charset="0"/>
              </a:endParaRPr>
            </a:p>
          </p:txBody>
        </p:sp>
        <p:sp>
          <p:nvSpPr>
            <p:cNvPr id="1150" name="Text Box 22"/>
            <p:cNvSpPr txBox="1">
              <a:spLocks noChangeArrowheads="1"/>
            </p:cNvSpPr>
            <p:nvPr/>
          </p:nvSpPr>
          <p:spPr bwMode="auto">
            <a:xfrm>
              <a:off x="29718000" y="23240471"/>
              <a:ext cx="13087350" cy="2811551"/>
            </a:xfrm>
            <a:prstGeom prst="rect">
              <a:avLst/>
            </a:prstGeom>
            <a:noFill/>
            <a:ln w="9525">
              <a:noFill/>
              <a:miter lim="800000"/>
              <a:headEnd/>
              <a:tailEnd/>
            </a:ln>
          </p:spPr>
          <p:txBody>
            <a:bodyPr wrap="square" lIns="91426" tIns="45710" rIns="91426" bIns="45710">
              <a:spAutoFit/>
            </a:bodyPr>
            <a:lstStyle/>
            <a:p>
              <a:pPr algn="ctr">
                <a:defRPr/>
              </a:pPr>
              <a:r>
                <a:rPr kumimoji="1" lang="en-US" sz="3800" u="sng" dirty="0">
                  <a:solidFill>
                    <a:schemeClr val="bg1"/>
                  </a:solidFill>
                  <a:latin typeface="+mj-lt"/>
                  <a:ea typeface="+mj-ea"/>
                  <a:cs typeface="+mj-cs"/>
                </a:rPr>
                <a:t>REFERENCES</a:t>
              </a:r>
            </a:p>
            <a:p>
              <a:pPr algn="ctr">
                <a:spcBef>
                  <a:spcPct val="50000"/>
                </a:spcBef>
                <a:defRPr/>
              </a:pPr>
              <a:endParaRPr lang="en-US" sz="2000" b="1" u="sng" dirty="0"/>
            </a:p>
            <a:p>
              <a:pPr>
                <a:lnSpc>
                  <a:spcPct val="150000"/>
                </a:lnSpc>
                <a:defRPr/>
              </a:pPr>
              <a:r>
                <a:rPr kumimoji="1" lang="en-US" sz="2000" i="1" dirty="0">
                  <a:solidFill>
                    <a:schemeClr val="bg1"/>
                  </a:solidFill>
                  <a:latin typeface="+mj-lt"/>
                  <a:ea typeface="+mj-ea"/>
                  <a:cs typeface="+mj-cs"/>
                </a:rPr>
                <a:t>Allen, Michael J. "Autonomous soaring for improved endurance of a small uninhabited air vehicle." Proceedings of the 43rd aerospace sciences meeting, AIAA. 2005.</a:t>
              </a:r>
            </a:p>
            <a:p>
              <a:pPr>
                <a:lnSpc>
                  <a:spcPct val="150000"/>
                </a:lnSpc>
                <a:defRPr/>
              </a:pPr>
              <a:r>
                <a:rPr kumimoji="1" lang="en-US" sz="2000" i="1" dirty="0">
                  <a:solidFill>
                    <a:schemeClr val="bg1"/>
                  </a:solidFill>
                  <a:latin typeface="+mj-lt"/>
                  <a:ea typeface="+mj-ea"/>
                  <a:cs typeface="+mj-cs"/>
                </a:rPr>
                <a:t>Edwards, Daniel J. Autonomous Locator of Thermals (ALOFT) Autonomous Soaring Algorithm. No. NRL/FR/5712--15-10. NAVAL RESEARCH LAB WASHINGTON DC, 2015.</a:t>
              </a:r>
            </a:p>
            <a:p>
              <a:pPr>
                <a:lnSpc>
                  <a:spcPct val="150000"/>
                </a:lnSpc>
                <a:defRPr/>
              </a:pPr>
              <a:r>
                <a:rPr kumimoji="1" lang="en-US" sz="2000" i="1" dirty="0">
                  <a:solidFill>
                    <a:schemeClr val="bg1"/>
                  </a:solidFill>
                  <a:latin typeface="+mj-lt"/>
                  <a:ea typeface="+mj-ea"/>
                  <a:cs typeface="+mj-cs"/>
                </a:rPr>
                <a:t>Korb, Kevin B., and Ann E. Nicholson. Bayesian Artificial Intelligence. Boca Raton, FL: CRC, 2010. Print.</a:t>
              </a:r>
            </a:p>
            <a:p>
              <a:pPr>
                <a:lnSpc>
                  <a:spcPct val="150000"/>
                </a:lnSpc>
                <a:defRPr/>
              </a:pPr>
              <a:r>
                <a:rPr kumimoji="1" lang="en-US" sz="2000" i="1" dirty="0">
                  <a:solidFill>
                    <a:schemeClr val="bg1"/>
                  </a:solidFill>
                  <a:latin typeface="+mj-lt"/>
                  <a:ea typeface="+mj-ea"/>
                  <a:cs typeface="+mj-cs"/>
                </a:rPr>
                <a:t>Lawrance, Nicholas RJ. Autonomous soaring flight for unmanned aerial vehicles. Diss. University of Sydney, 2011.</a:t>
              </a:r>
            </a:p>
          </p:txBody>
        </p:sp>
      </p:grpSp>
      <p:sp>
        <p:nvSpPr>
          <p:cNvPr id="1032" name="Text Box 23"/>
          <p:cNvSpPr txBox="1">
            <a:spLocks noChangeArrowheads="1"/>
          </p:cNvSpPr>
          <p:nvPr/>
        </p:nvSpPr>
        <p:spPr bwMode="auto">
          <a:xfrm>
            <a:off x="26898600" y="20040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sz="2900" dirty="0">
              <a:latin typeface="Times New Roman" pitchFamily="18" charset="0"/>
            </a:endParaRPr>
          </a:p>
        </p:txBody>
      </p:sp>
      <p:grpSp>
        <p:nvGrpSpPr>
          <p:cNvPr id="1033" name="Group 27"/>
          <p:cNvGrpSpPr>
            <a:grpSpLocks/>
          </p:cNvGrpSpPr>
          <p:nvPr/>
        </p:nvGrpSpPr>
        <p:grpSpPr bwMode="auto">
          <a:xfrm>
            <a:off x="0" y="15582900"/>
            <a:ext cx="43891200" cy="1752600"/>
            <a:chOff x="0" y="1107"/>
            <a:chExt cx="27648" cy="1107"/>
          </a:xfrm>
        </p:grpSpPr>
        <p:sp>
          <p:nvSpPr>
            <p:cNvPr id="1147" name="Rectangle 28"/>
            <p:cNvSpPr>
              <a:spLocks noChangeArrowheads="1"/>
            </p:cNvSpPr>
            <p:nvPr/>
          </p:nvSpPr>
          <p:spPr bwMode="auto">
            <a:xfrm>
              <a:off x="0" y="1107"/>
              <a:ext cx="27648" cy="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dirty="0"/>
            </a:p>
          </p:txBody>
        </p:sp>
        <p:sp>
          <p:nvSpPr>
            <p:cNvPr id="1148" name="Rectangle 29"/>
            <p:cNvSpPr>
              <a:spLocks noChangeArrowheads="1"/>
            </p:cNvSpPr>
            <p:nvPr/>
          </p:nvSpPr>
          <p:spPr bwMode="auto">
            <a:xfrm>
              <a:off x="0" y="1107"/>
              <a:ext cx="5655"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p>
              <a:pPr algn="ctr"/>
              <a:endParaRPr lang="en-US" dirty="0">
                <a:latin typeface="Times New Roman" pitchFamily="18" charset="0"/>
              </a:endParaRPr>
            </a:p>
          </p:txBody>
        </p:sp>
      </p:grpSp>
      <p:sp>
        <p:nvSpPr>
          <p:cNvPr id="1034" name="Text Box 34"/>
          <p:cNvSpPr txBox="1">
            <a:spLocks noChangeArrowheads="1"/>
          </p:cNvSpPr>
          <p:nvPr/>
        </p:nvSpPr>
        <p:spPr bwMode="auto">
          <a:xfrm>
            <a:off x="19583400" y="7467600"/>
            <a:ext cx="5486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dirty="0">
              <a:latin typeface="Times New Roman" pitchFamily="18" charset="0"/>
            </a:endParaRPr>
          </a:p>
        </p:txBody>
      </p:sp>
      <p:sp>
        <p:nvSpPr>
          <p:cNvPr id="1035" name="Text Box 36"/>
          <p:cNvSpPr txBox="1">
            <a:spLocks noChangeArrowheads="1"/>
          </p:cNvSpPr>
          <p:nvPr/>
        </p:nvSpPr>
        <p:spPr bwMode="auto">
          <a:xfrm>
            <a:off x="16230600" y="23012400"/>
            <a:ext cx="1676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dirty="0">
              <a:latin typeface="Times New Roman" pitchFamily="18" charset="0"/>
            </a:endParaRPr>
          </a:p>
        </p:txBody>
      </p:sp>
      <p:sp>
        <p:nvSpPr>
          <p:cNvPr id="1036" name="Text Box 37"/>
          <p:cNvSpPr txBox="1">
            <a:spLocks noChangeArrowheads="1"/>
          </p:cNvSpPr>
          <p:nvPr/>
        </p:nvSpPr>
        <p:spPr bwMode="auto">
          <a:xfrm>
            <a:off x="31318200" y="8001000"/>
            <a:ext cx="2057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dirty="0">
              <a:latin typeface="Times New Roman" pitchFamily="18" charset="0"/>
            </a:endParaRPr>
          </a:p>
        </p:txBody>
      </p:sp>
      <p:sp>
        <p:nvSpPr>
          <p:cNvPr id="1037" name="Text Box 66"/>
          <p:cNvSpPr txBox="1">
            <a:spLocks noChangeArrowheads="1"/>
          </p:cNvSpPr>
          <p:nvPr/>
        </p:nvSpPr>
        <p:spPr bwMode="auto">
          <a:xfrm>
            <a:off x="1736725" y="20616863"/>
            <a:ext cx="18415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endParaRPr lang="en-US" dirty="0">
              <a:latin typeface="Times New Roman" pitchFamily="18" charset="0"/>
            </a:endParaRPr>
          </a:p>
        </p:txBody>
      </p:sp>
      <p:sp>
        <p:nvSpPr>
          <p:cNvPr id="1038" name="Text Box 68"/>
          <p:cNvSpPr txBox="1">
            <a:spLocks noChangeArrowheads="1"/>
          </p:cNvSpPr>
          <p:nvPr/>
        </p:nvSpPr>
        <p:spPr bwMode="auto">
          <a:xfrm>
            <a:off x="6553200" y="225552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r>
              <a:rPr lang="en-US" sz="3200" dirty="0">
                <a:solidFill>
                  <a:schemeClr val="bg1"/>
                </a:solidFill>
                <a:latin typeface="Times New Roman" pitchFamily="18" charset="0"/>
              </a:rPr>
              <a:t>A</a:t>
            </a:r>
          </a:p>
        </p:txBody>
      </p:sp>
      <p:sp>
        <p:nvSpPr>
          <p:cNvPr id="1039" name="Text Box 70"/>
          <p:cNvSpPr txBox="1">
            <a:spLocks noChangeArrowheads="1"/>
          </p:cNvSpPr>
          <p:nvPr/>
        </p:nvSpPr>
        <p:spPr bwMode="auto">
          <a:xfrm>
            <a:off x="13182600" y="22555200"/>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r>
              <a:rPr lang="en-US" sz="3200" dirty="0">
                <a:solidFill>
                  <a:schemeClr val="bg1"/>
                </a:solidFill>
                <a:latin typeface="Times New Roman" pitchFamily="18" charset="0"/>
              </a:rPr>
              <a:t>B</a:t>
            </a:r>
          </a:p>
        </p:txBody>
      </p:sp>
      <p:grpSp>
        <p:nvGrpSpPr>
          <p:cNvPr id="8" name="Group 86"/>
          <p:cNvGrpSpPr>
            <a:grpSpLocks/>
          </p:cNvGrpSpPr>
          <p:nvPr/>
        </p:nvGrpSpPr>
        <p:grpSpPr bwMode="auto">
          <a:xfrm>
            <a:off x="1066800" y="6324597"/>
            <a:ext cx="13182600" cy="4342852"/>
            <a:chOff x="1066800" y="25069800"/>
            <a:chExt cx="13182600" cy="3810000"/>
          </a:xfrm>
          <a:effectLst>
            <a:outerShdw blurRad="50800" dist="50800" dir="5400000" algn="ctr" rotWithShape="0">
              <a:schemeClr val="bg2"/>
            </a:outerShdw>
          </a:effectLst>
        </p:grpSpPr>
        <p:sp>
          <p:nvSpPr>
            <p:cNvPr id="3075" name="Rectangle 3"/>
            <p:cNvSpPr>
              <a:spLocks noChangeArrowheads="1"/>
            </p:cNvSpPr>
            <p:nvPr/>
          </p:nvSpPr>
          <p:spPr bwMode="auto">
            <a:xfrm>
              <a:off x="1066800" y="25069800"/>
              <a:ext cx="13182600" cy="3810000"/>
            </a:xfrm>
            <a:prstGeom prst="rect">
              <a:avLst/>
            </a:prstGeom>
            <a:solidFill>
              <a:schemeClr val="tx1"/>
            </a:solidFill>
            <a:ln w="9525">
              <a:solidFill>
                <a:schemeClr val="bg2"/>
              </a:solidFill>
              <a:miter lim="800000"/>
              <a:headEnd/>
              <a:tailEnd/>
            </a:ln>
            <a:effectLst>
              <a:outerShdw dist="107763" dir="2700000" algn="ctr" rotWithShape="0">
                <a:schemeClr val="bg1">
                  <a:alpha val="50000"/>
                </a:schemeClr>
              </a:outerShdw>
            </a:effectLst>
          </p:spPr>
          <p:txBody>
            <a:bodyPr wrap="none" anchor="ctr"/>
            <a:lstStyle/>
            <a:p>
              <a:pPr>
                <a:defRPr/>
              </a:pPr>
              <a:endParaRPr lang="en-US" dirty="0"/>
            </a:p>
          </p:txBody>
        </p:sp>
        <p:sp>
          <p:nvSpPr>
            <p:cNvPr id="1146" name="Text Box 73"/>
            <p:cNvSpPr txBox="1">
              <a:spLocks noChangeArrowheads="1"/>
            </p:cNvSpPr>
            <p:nvPr/>
          </p:nvSpPr>
          <p:spPr bwMode="auto">
            <a:xfrm>
              <a:off x="1142999" y="25146000"/>
              <a:ext cx="13106399" cy="3186159"/>
            </a:xfrm>
            <a:prstGeom prst="rect">
              <a:avLst/>
            </a:prstGeom>
            <a:noFill/>
            <a:ln w="9525">
              <a:noFill/>
              <a:miter lim="800000"/>
              <a:headEnd/>
              <a:tailEnd/>
            </a:ln>
          </p:spPr>
          <p:txBody>
            <a:bodyPr wrap="square">
              <a:spAutoFit/>
            </a:bodyPr>
            <a:lstStyle/>
            <a:p>
              <a:pPr algn="ctr" defTabSz="4389438">
                <a:spcBef>
                  <a:spcPct val="50000"/>
                </a:spcBef>
                <a:tabLst>
                  <a:tab pos="914400" algn="l"/>
                </a:tabLst>
                <a:defRPr/>
              </a:pPr>
              <a:r>
                <a:rPr kumimoji="1" lang="en-US" sz="3800" u="sng" dirty="0">
                  <a:solidFill>
                    <a:schemeClr val="bg1"/>
                  </a:solidFill>
                  <a:latin typeface="+mj-lt"/>
                  <a:ea typeface="+mj-ea"/>
                  <a:cs typeface="+mj-cs"/>
                </a:rPr>
                <a:t>ABSTRACT</a:t>
              </a:r>
            </a:p>
            <a:p>
              <a:pPr defTabSz="4389438">
                <a:tabLst>
                  <a:tab pos="914400" algn="l"/>
                </a:tabLst>
                <a:defRPr/>
              </a:pPr>
              <a:endParaRPr kumimoji="1" lang="en-US" sz="3200" dirty="0">
                <a:solidFill>
                  <a:schemeClr val="bg1"/>
                </a:solidFill>
                <a:latin typeface="+mj-lt"/>
                <a:ea typeface="+mj-ea"/>
                <a:cs typeface="+mj-cs"/>
              </a:endParaRPr>
            </a:p>
            <a:p>
              <a:pPr algn="just" defTabSz="4389438">
                <a:tabLst>
                  <a:tab pos="914400" algn="l"/>
                </a:tabLst>
                <a:defRPr/>
              </a:pPr>
              <a:r>
                <a:rPr kumimoji="1" lang="en-US" sz="3200" dirty="0" smtClean="0">
                  <a:solidFill>
                    <a:schemeClr val="bg1"/>
                  </a:solidFill>
                  <a:latin typeface="+mj-lt"/>
                  <a:ea typeface="+mj-ea"/>
                  <a:cs typeface="+mj-cs"/>
                </a:rPr>
                <a:t>Our goal was to increase glider flight time by writing software for autonomously finding and using thermal updrafts. We split our work into three parts: basic implementation </a:t>
              </a:r>
              <a:r>
                <a:rPr kumimoji="1" lang="en-US" sz="3200" dirty="0">
                  <a:solidFill>
                    <a:schemeClr val="bg1"/>
                  </a:solidFill>
                  <a:latin typeface="+mj-lt"/>
                  <a:ea typeface="+mj-ea"/>
                  <a:cs typeface="+mj-cs"/>
                </a:rPr>
                <a:t>of </a:t>
              </a:r>
              <a:r>
                <a:rPr kumimoji="1" lang="en-US" sz="3200" dirty="0" smtClean="0">
                  <a:solidFill>
                    <a:schemeClr val="bg1"/>
                  </a:solidFill>
                  <a:latin typeface="+mj-lt"/>
                  <a:ea typeface="+mj-ea"/>
                  <a:cs typeface="+mj-cs"/>
                </a:rPr>
                <a:t>an existing algorithm, exploration </a:t>
              </a:r>
              <a:r>
                <a:rPr kumimoji="1" lang="en-US" sz="3200" dirty="0">
                  <a:solidFill>
                    <a:schemeClr val="bg1"/>
                  </a:solidFill>
                  <a:latin typeface="+mj-lt"/>
                  <a:ea typeface="+mj-ea"/>
                  <a:cs typeface="+mj-cs"/>
                </a:rPr>
                <a:t>of thermal identification </a:t>
              </a:r>
              <a:r>
                <a:rPr kumimoji="1" lang="en-US" sz="3200" dirty="0" smtClean="0">
                  <a:solidFill>
                    <a:schemeClr val="bg1"/>
                  </a:solidFill>
                  <a:latin typeface="+mj-lt"/>
                  <a:ea typeface="+mj-ea"/>
                  <a:cs typeface="+mj-cs"/>
                </a:rPr>
                <a:t>methods, </a:t>
              </a:r>
              <a:r>
                <a:rPr kumimoji="1" lang="en-US" sz="3200" dirty="0">
                  <a:solidFill>
                    <a:schemeClr val="bg1"/>
                  </a:solidFill>
                  <a:latin typeface="+mj-lt"/>
                  <a:ea typeface="+mj-ea"/>
                  <a:cs typeface="+mj-cs"/>
                </a:rPr>
                <a:t>and </a:t>
              </a:r>
              <a:r>
                <a:rPr kumimoji="1" lang="en-US" sz="3200" dirty="0" smtClean="0">
                  <a:solidFill>
                    <a:schemeClr val="bg1"/>
                  </a:solidFill>
                  <a:latin typeface="+mj-lt"/>
                  <a:ea typeface="+mj-ea"/>
                  <a:cs typeface="+mj-cs"/>
                </a:rPr>
                <a:t>exploration </a:t>
              </a:r>
              <a:r>
                <a:rPr kumimoji="1" lang="en-US" sz="3200" dirty="0">
                  <a:solidFill>
                    <a:schemeClr val="bg1"/>
                  </a:solidFill>
                  <a:latin typeface="+mj-lt"/>
                  <a:ea typeface="+mj-ea"/>
                  <a:cs typeface="+mj-cs"/>
                </a:rPr>
                <a:t>of machine learning </a:t>
              </a:r>
              <a:r>
                <a:rPr kumimoji="1" lang="en-US" sz="3200" dirty="0" smtClean="0">
                  <a:solidFill>
                    <a:schemeClr val="bg1"/>
                  </a:solidFill>
                  <a:latin typeface="+mj-lt"/>
                  <a:ea typeface="+mj-ea"/>
                  <a:cs typeface="+mj-cs"/>
                </a:rPr>
                <a:t>methods for more flexible decision making.</a:t>
              </a:r>
              <a:endParaRPr kumimoji="1" lang="en-US" sz="3200" dirty="0">
                <a:solidFill>
                  <a:schemeClr val="bg1"/>
                </a:solidFill>
                <a:latin typeface="+mj-lt"/>
                <a:ea typeface="+mj-ea"/>
                <a:cs typeface="+mj-cs"/>
              </a:endParaRPr>
            </a:p>
          </p:txBody>
        </p:sp>
      </p:grpSp>
      <mc:AlternateContent xmlns:mc="http://schemas.openxmlformats.org/markup-compatibility/2006" xmlns:a14="http://schemas.microsoft.com/office/drawing/2010/main">
        <mc:Choice Requires="a14">
          <p:sp>
            <p:nvSpPr>
              <p:cNvPr id="1041" name="Text Box 74"/>
              <p:cNvSpPr txBox="1">
                <a:spLocks noChangeArrowheads="1"/>
              </p:cNvSpPr>
              <p:nvPr/>
            </p:nvSpPr>
            <p:spPr bwMode="auto">
              <a:xfrm>
                <a:off x="15163800" y="6324600"/>
                <a:ext cx="13411200" cy="6093976"/>
              </a:xfrm>
              <a:prstGeom prst="rect">
                <a:avLst/>
              </a:prstGeom>
              <a:noFill/>
              <a:ln w="9525">
                <a:noFill/>
                <a:miter lim="800000"/>
                <a:headEnd/>
                <a:tailEnd/>
              </a:ln>
            </p:spPr>
            <p:txBody>
              <a:bodyPr>
                <a:spAutoFit/>
              </a:bodyPr>
              <a:lstStyle/>
              <a:p>
                <a:pPr algn="ctr" defTabSz="4389438">
                  <a:defRPr/>
                </a:pPr>
                <a:r>
                  <a:rPr kumimoji="1" lang="en-US" sz="3800" u="sng" dirty="0" smtClean="0">
                    <a:solidFill>
                      <a:schemeClr val="bg1"/>
                    </a:solidFill>
                    <a:latin typeface="+mj-lt"/>
                    <a:ea typeface="+mj-ea"/>
                    <a:cs typeface="+mj-cs"/>
                  </a:rPr>
                  <a:t>IMPROVEMENT: THERMAL IDENTIFICATION</a:t>
                </a:r>
                <a:endParaRPr kumimoji="1" lang="en-US" sz="3800" u="sng" dirty="0">
                  <a:solidFill>
                    <a:schemeClr val="bg1"/>
                  </a:solidFill>
                  <a:latin typeface="+mj-lt"/>
                  <a:ea typeface="+mj-ea"/>
                  <a:cs typeface="+mj-cs"/>
                </a:endParaRPr>
              </a:p>
              <a:p>
                <a:pPr defTabSz="4389438">
                  <a:defRPr/>
                </a:pPr>
                <a:endParaRPr lang="en-US" sz="3200" dirty="0">
                  <a:latin typeface="Times New Roman" pitchFamily="18" charset="0"/>
                </a:endParaRPr>
              </a:p>
              <a:p>
                <a:pPr algn="just" defTabSz="4389438">
                  <a:defRPr/>
                </a:pPr>
                <a:r>
                  <a:rPr kumimoji="1" lang="en-US" sz="3200" dirty="0" smtClean="0">
                    <a:solidFill>
                      <a:schemeClr val="bg1"/>
                    </a:solidFill>
                    <a:latin typeface="+mj-lt"/>
                    <a:ea typeface="+mj-ea"/>
                    <a:cs typeface="+mj-cs"/>
                  </a:rPr>
                  <a:t>The </a:t>
                </a:r>
                <a:r>
                  <a:rPr kumimoji="1" lang="en-US" sz="3200" dirty="0">
                    <a:solidFill>
                      <a:schemeClr val="bg1"/>
                    </a:solidFill>
                    <a:latin typeface="+mj-lt"/>
                    <a:ea typeface="+mj-ea"/>
                    <a:cs typeface="+mj-cs"/>
                  </a:rPr>
                  <a:t>centroid method merely provides an estimate of where the thermal center may be. One improvement upon this method would be to predict what the entire thermal looks like. We investigated two possible approaches: Bayesian parameter estimation, which predicts a probability distribution over possible values each parameter of a model could take on, and Gaussian process regression, which predicts a Gaussian probability distribution over values each point in a </a:t>
                </a:r>
                <a14:m>
                  <m:oMath xmlns:m="http://schemas.openxmlformats.org/officeDocument/2006/math">
                    <m:r>
                      <a:rPr kumimoji="1" lang="en-US" sz="3200" i="1" dirty="0" smtClean="0">
                        <a:solidFill>
                          <a:schemeClr val="bg1"/>
                        </a:solidFill>
                        <a:latin typeface="Cambria Math" panose="02040503050406030204" pitchFamily="18" charset="0"/>
                        <a:ea typeface="+mj-ea"/>
                        <a:cs typeface="+mj-cs"/>
                      </a:rPr>
                      <m:t>𝑛</m:t>
                    </m:r>
                  </m:oMath>
                </a14:m>
                <a:r>
                  <a:rPr kumimoji="1" lang="en-US" sz="3200" dirty="0">
                    <a:solidFill>
                      <a:schemeClr val="bg1"/>
                    </a:solidFill>
                    <a:latin typeface="+mj-lt"/>
                    <a:ea typeface="+mj-ea"/>
                    <a:cs typeface="+mj-cs"/>
                  </a:rPr>
                  <a:t>-dimensional space could take on</a:t>
                </a:r>
                <a:r>
                  <a:rPr kumimoji="1" lang="en-US" sz="3200" dirty="0" smtClean="0">
                    <a:solidFill>
                      <a:schemeClr val="bg1"/>
                    </a:solidFill>
                    <a:latin typeface="+mj-lt"/>
                    <a:ea typeface="+mj-ea"/>
                    <a:cs typeface="+mj-cs"/>
                  </a:rPr>
                  <a:t>. Because of its superior predictions and execution speed in tests, Gaussian process regression was pursued further and implemented in simulation.</a:t>
                </a:r>
              </a:p>
            </p:txBody>
          </p:sp>
        </mc:Choice>
        <mc:Fallback xmlns="">
          <p:sp>
            <p:nvSpPr>
              <p:cNvPr id="1041" name="Text Box 74"/>
              <p:cNvSpPr txBox="1">
                <a:spLocks noRot="1" noChangeAspect="1" noMove="1" noResize="1" noEditPoints="1" noAdjustHandles="1" noChangeArrowheads="1" noChangeShapeType="1" noTextEdit="1"/>
              </p:cNvSpPr>
              <p:nvPr/>
            </p:nvSpPr>
            <p:spPr bwMode="auto">
              <a:xfrm>
                <a:off x="15163800" y="6324600"/>
                <a:ext cx="13411200" cy="6093976"/>
              </a:xfrm>
              <a:prstGeom prst="rect">
                <a:avLst/>
              </a:prstGeom>
              <a:blipFill>
                <a:blip r:embed="rId4"/>
                <a:stretch>
                  <a:fillRect l="-1182" t="-1702" r="-1136" b="-2302"/>
                </a:stretch>
              </a:blipFill>
              <a:ln w="9525">
                <a:noFill/>
                <a:miter lim="800000"/>
                <a:headEnd/>
                <a:tailEnd/>
              </a:ln>
            </p:spPr>
            <p:txBody>
              <a:bodyPr/>
              <a:lstStyle/>
              <a:p>
                <a:r>
                  <a:rPr lang="en-US">
                    <a:noFill/>
                  </a:rPr>
                  <a:t> </a:t>
                </a:r>
              </a:p>
            </p:txBody>
          </p:sp>
        </mc:Fallback>
      </mc:AlternateContent>
      <p:sp>
        <p:nvSpPr>
          <p:cNvPr id="1042" name="Text Box 187"/>
          <p:cNvSpPr txBox="1">
            <a:spLocks noChangeArrowheads="1"/>
          </p:cNvSpPr>
          <p:nvPr/>
        </p:nvSpPr>
        <p:spPr bwMode="auto">
          <a:xfrm>
            <a:off x="15240000" y="29794200"/>
            <a:ext cx="1333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sz="3200" dirty="0"/>
          </a:p>
        </p:txBody>
      </p:sp>
      <p:sp>
        <p:nvSpPr>
          <p:cNvPr id="1043" name="Text Box 188"/>
          <p:cNvSpPr txBox="1">
            <a:spLocks noChangeArrowheads="1"/>
          </p:cNvSpPr>
          <p:nvPr/>
        </p:nvSpPr>
        <p:spPr bwMode="auto">
          <a:xfrm>
            <a:off x="15125700" y="22160711"/>
            <a:ext cx="13335000" cy="400110"/>
          </a:xfrm>
          <a:prstGeom prst="rect">
            <a:avLst/>
          </a:prstGeom>
          <a:noFill/>
          <a:ln w="9525">
            <a:noFill/>
            <a:miter lim="800000"/>
            <a:headEnd/>
            <a:tailEnd/>
          </a:ln>
        </p:spPr>
        <p:txBody>
          <a:bodyPr>
            <a:spAutoFit/>
          </a:bodyPr>
          <a:lstStyle/>
          <a:p>
            <a:pPr algn="ctr" defTabSz="4389438">
              <a:spcBef>
                <a:spcPct val="50000"/>
              </a:spcBef>
              <a:defRPr/>
            </a:pPr>
            <a:r>
              <a:rPr kumimoji="1" lang="en-US" sz="2000" dirty="0">
                <a:solidFill>
                  <a:schemeClr val="bg1"/>
                </a:solidFill>
                <a:latin typeface="+mj-lt"/>
                <a:ea typeface="+mj-ea"/>
                <a:cs typeface="+mj-cs"/>
              </a:rPr>
              <a:t>Figure </a:t>
            </a:r>
            <a:r>
              <a:rPr kumimoji="1" lang="en-US" sz="2000" dirty="0" smtClean="0">
                <a:solidFill>
                  <a:schemeClr val="bg1"/>
                </a:solidFill>
                <a:latin typeface="+mj-lt"/>
                <a:ea typeface="+mj-ea"/>
                <a:cs typeface="+mj-cs"/>
              </a:rPr>
              <a:t>3:  Gaussian process regression (left) runs live on data collected from a glider flying in the simulator (right)</a:t>
            </a:r>
            <a:endParaRPr kumimoji="1" lang="en-US" sz="2000" dirty="0">
              <a:solidFill>
                <a:schemeClr val="bg1"/>
              </a:solidFill>
              <a:latin typeface="+mj-lt"/>
              <a:ea typeface="+mj-ea"/>
              <a:cs typeface="+mj-cs"/>
            </a:endParaRPr>
          </a:p>
        </p:txBody>
      </p:sp>
      <p:grpSp>
        <p:nvGrpSpPr>
          <p:cNvPr id="1044" name="Group 133"/>
          <p:cNvGrpSpPr>
            <a:grpSpLocks/>
          </p:cNvGrpSpPr>
          <p:nvPr/>
        </p:nvGrpSpPr>
        <p:grpSpPr bwMode="auto">
          <a:xfrm>
            <a:off x="29565600" y="27736800"/>
            <a:ext cx="13335000" cy="4862870"/>
            <a:chOff x="29565600" y="13715998"/>
            <a:chExt cx="13335000" cy="8462209"/>
          </a:xfrm>
        </p:grpSpPr>
        <p:sp>
          <p:nvSpPr>
            <p:cNvPr id="3257" name="Rectangle 185"/>
            <p:cNvSpPr>
              <a:spLocks noChangeArrowheads="1"/>
            </p:cNvSpPr>
            <p:nvPr/>
          </p:nvSpPr>
          <p:spPr bwMode="auto">
            <a:xfrm>
              <a:off x="29565600" y="13716000"/>
              <a:ext cx="13335000" cy="7544434"/>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lIns="91426" tIns="45710" rIns="91426" bIns="45710" anchor="ctr"/>
            <a:lstStyle/>
            <a:p>
              <a:pPr algn="ctr" defTabSz="4389438">
                <a:defRPr/>
              </a:pPr>
              <a:endParaRPr lang="en-US" dirty="0">
                <a:effectLst>
                  <a:outerShdw blurRad="38100" dist="38100" dir="2700000" algn="tl">
                    <a:srgbClr val="C0C0C0"/>
                  </a:outerShdw>
                </a:effectLst>
                <a:latin typeface="Times New Roman" pitchFamily="18" charset="0"/>
              </a:endParaRPr>
            </a:p>
          </p:txBody>
        </p:sp>
        <p:sp>
          <p:nvSpPr>
            <p:cNvPr id="2" name="Text Box 189"/>
            <p:cNvSpPr txBox="1">
              <a:spLocks noChangeArrowheads="1"/>
            </p:cNvSpPr>
            <p:nvPr/>
          </p:nvSpPr>
          <p:spPr bwMode="auto">
            <a:xfrm>
              <a:off x="29565600" y="13715998"/>
              <a:ext cx="12954000" cy="8462209"/>
            </a:xfrm>
            <a:prstGeom prst="rect">
              <a:avLst/>
            </a:prstGeom>
            <a:noFill/>
            <a:ln w="9525">
              <a:noFill/>
              <a:miter lim="800000"/>
              <a:headEnd/>
              <a:tailEnd/>
            </a:ln>
          </p:spPr>
          <p:txBody>
            <a:bodyPr>
              <a:spAutoFit/>
            </a:bodyPr>
            <a:lstStyle/>
            <a:p>
              <a:pPr algn="ctr" defTabSz="4389438">
                <a:spcBef>
                  <a:spcPct val="50000"/>
                </a:spcBef>
                <a:defRPr/>
              </a:pPr>
              <a:r>
                <a:rPr kumimoji="1" lang="en-US" sz="3800" u="sng" dirty="0" smtClean="0">
                  <a:solidFill>
                    <a:schemeClr val="bg1"/>
                  </a:solidFill>
                  <a:latin typeface="+mj-lt"/>
                  <a:ea typeface="+mj-ea"/>
                  <a:cs typeface="+mj-cs"/>
                </a:rPr>
                <a:t>SUMMARY</a:t>
              </a:r>
            </a:p>
            <a:p>
              <a:pPr marL="457200" indent="-457200" algn="just" defTabSz="4389438">
                <a:spcBef>
                  <a:spcPct val="50000"/>
                </a:spcBef>
                <a:buFont typeface="Arial" panose="020B0604020202020204" pitchFamily="34" charset="0"/>
                <a:buChar char="•"/>
                <a:defRPr/>
              </a:pPr>
              <a:r>
                <a:rPr kumimoji="1" lang="en-US" sz="3200" dirty="0" smtClean="0">
                  <a:solidFill>
                    <a:schemeClr val="bg1"/>
                  </a:solidFill>
                  <a:latin typeface="+mj-lt"/>
                  <a:ea typeface="+mj-ea"/>
                  <a:cs typeface="+mj-cs"/>
                </a:rPr>
                <a:t>Implemented a basic soaring algorithm using existing research from Daniel Edwards and Michael Allen.</a:t>
              </a:r>
            </a:p>
            <a:p>
              <a:pPr marL="457200" indent="-457200" algn="just" defTabSz="4389438">
                <a:spcBef>
                  <a:spcPct val="50000"/>
                </a:spcBef>
                <a:buFont typeface="Arial" panose="020B0604020202020204" pitchFamily="34" charset="0"/>
                <a:buChar char="•"/>
                <a:defRPr/>
              </a:pPr>
              <a:r>
                <a:rPr kumimoji="1" lang="en-US" sz="3200" dirty="0" smtClean="0">
                  <a:solidFill>
                    <a:schemeClr val="bg1"/>
                  </a:solidFill>
                </a:rPr>
                <a:t>Used </a:t>
              </a:r>
              <a:r>
                <a:rPr kumimoji="1" lang="en-US" sz="3200" dirty="0" smtClean="0">
                  <a:solidFill>
                    <a:schemeClr val="bg1"/>
                  </a:solidFill>
                  <a:latin typeface="+mj-lt"/>
                  <a:ea typeface="+mj-ea"/>
                  <a:cs typeface="+mj-cs"/>
                </a:rPr>
                <a:t>Gaussian process regression to identify complex thermals and circle them in the </a:t>
              </a:r>
              <a:r>
                <a:rPr kumimoji="1" lang="en-CA" sz="3200" dirty="0">
                  <a:solidFill>
                    <a:schemeClr val="bg1"/>
                  </a:solidFill>
                </a:rPr>
                <a:t>CRRCSim </a:t>
              </a:r>
              <a:r>
                <a:rPr kumimoji="1" lang="en-US" sz="3200" dirty="0" smtClean="0">
                  <a:solidFill>
                    <a:schemeClr val="bg1"/>
                  </a:solidFill>
                  <a:latin typeface="+mj-lt"/>
                  <a:ea typeface="+mj-ea"/>
                  <a:cs typeface="+mj-cs"/>
                </a:rPr>
                <a:t>simulator.</a:t>
              </a:r>
            </a:p>
            <a:p>
              <a:pPr marL="457200" indent="-457200" defTabSz="4389438">
                <a:spcBef>
                  <a:spcPct val="50000"/>
                </a:spcBef>
                <a:buFont typeface="Arial" panose="020B0604020202020204" pitchFamily="34" charset="0"/>
                <a:buChar char="•"/>
                <a:defRPr/>
              </a:pPr>
              <a:r>
                <a:rPr kumimoji="1" lang="en-US" sz="3200" dirty="0" smtClean="0">
                  <a:solidFill>
                    <a:schemeClr val="bg1"/>
                  </a:solidFill>
                  <a:latin typeface="+mj-lt"/>
                  <a:ea typeface="+mj-ea"/>
                  <a:cs typeface="+mj-cs"/>
                </a:rPr>
                <a:t>Used dynamic programming with neural interpolation to develop an adaptive policy in a simplified environment.</a:t>
              </a:r>
              <a:br>
                <a:rPr kumimoji="1" lang="en-US" sz="3200" dirty="0" smtClean="0">
                  <a:solidFill>
                    <a:schemeClr val="bg1"/>
                  </a:solidFill>
                  <a:latin typeface="+mj-lt"/>
                  <a:ea typeface="+mj-ea"/>
                  <a:cs typeface="+mj-cs"/>
                </a:rPr>
              </a:br>
              <a:endParaRPr kumimoji="1" lang="en-US" sz="3200" dirty="0">
                <a:solidFill>
                  <a:schemeClr val="bg1"/>
                </a:solidFill>
                <a:latin typeface="+mj-lt"/>
                <a:ea typeface="+mj-ea"/>
                <a:cs typeface="+mj-cs"/>
              </a:endParaRPr>
            </a:p>
          </p:txBody>
        </p:sp>
      </p:grpSp>
      <p:sp>
        <p:nvSpPr>
          <p:cNvPr id="64" name="TextBox 63"/>
          <p:cNvSpPr txBox="1"/>
          <p:nvPr/>
        </p:nvSpPr>
        <p:spPr>
          <a:xfrm>
            <a:off x="36423600" y="32308800"/>
            <a:ext cx="6597650" cy="338138"/>
          </a:xfrm>
          <a:prstGeom prst="rect">
            <a:avLst/>
          </a:prstGeom>
          <a:noFill/>
        </p:spPr>
        <p:txBody>
          <a:bodyPr wrap="none">
            <a:spAutoFit/>
          </a:bodyPr>
          <a:lstStyle/>
          <a:p>
            <a:pPr algn="r">
              <a:defRPr/>
            </a:pPr>
            <a:r>
              <a:rPr kumimoji="1" lang="en-US" sz="1600" i="1" dirty="0">
                <a:solidFill>
                  <a:schemeClr val="bg1"/>
                </a:solidFill>
                <a:latin typeface="+mj-lt"/>
                <a:ea typeface="+mj-ea"/>
                <a:cs typeface="+mj-cs"/>
              </a:rPr>
              <a:t>In partial fulfillment of the requirements for ENGR 498, Senior Seminar</a:t>
            </a:r>
          </a:p>
        </p:txBody>
      </p:sp>
      <p:sp>
        <p:nvSpPr>
          <p:cNvPr id="1108" name="TextBox 95"/>
          <p:cNvSpPr txBox="1">
            <a:spLocks noChangeArrowheads="1"/>
          </p:cNvSpPr>
          <p:nvPr/>
        </p:nvSpPr>
        <p:spPr bwMode="auto">
          <a:xfrm>
            <a:off x="15106650" y="22774893"/>
            <a:ext cx="13506450" cy="4524315"/>
          </a:xfrm>
          <a:prstGeom prst="rect">
            <a:avLst/>
          </a:prstGeom>
          <a:noFill/>
          <a:ln w="9525">
            <a:noFill/>
            <a:miter lim="800000"/>
            <a:headEnd/>
            <a:tailEnd/>
          </a:ln>
        </p:spPr>
        <p:txBody>
          <a:bodyPr wrap="square">
            <a:spAutoFit/>
          </a:bodyPr>
          <a:lstStyle/>
          <a:p>
            <a:pPr algn="just">
              <a:defRPr/>
            </a:pPr>
            <a:r>
              <a:rPr kumimoji="1" lang="en-US" sz="3200" dirty="0" smtClean="0">
                <a:solidFill>
                  <a:schemeClr val="bg1"/>
                </a:solidFill>
                <a:latin typeface="+mj-lt"/>
                <a:ea typeface="+mj-ea"/>
                <a:cs typeface="+mj-cs"/>
              </a:rPr>
              <a:t>RESULTS. As the glider flies a flight path gaining altitude, it collects and runs the last 45 seconds of data through Gaussian process regression predicting the vertical velocity in a 20-meter radius around the glider. Because it predicts a probability distribution, which provides a measure of uncertainty, this can be used in determining whether it is beneficial to latch onto a thermal. The glider will start circling the point of the highest predicted vertical velocity if with 85 percent confidence this velocity is above a certain threshold. Figure 3 shows a test in simulation where the glider successfully found a thermal and has orbited it twice.</a:t>
            </a:r>
            <a:endParaRPr kumimoji="1" lang="en-US" sz="3200" dirty="0">
              <a:solidFill>
                <a:schemeClr val="bg1"/>
              </a:solidFill>
              <a:latin typeface="+mj-lt"/>
              <a:ea typeface="+mj-ea"/>
              <a:cs typeface="+mj-cs"/>
            </a:endParaRPr>
          </a:p>
        </p:txBody>
      </p:sp>
      <p:sp>
        <p:nvSpPr>
          <p:cNvPr id="3080" name="Rectangle 8"/>
          <p:cNvSpPr>
            <a:spLocks noChangeArrowheads="1"/>
          </p:cNvSpPr>
          <p:nvPr/>
        </p:nvSpPr>
        <p:spPr bwMode="auto">
          <a:xfrm>
            <a:off x="1066800" y="10998200"/>
            <a:ext cx="13182600" cy="210820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anchor="ctr"/>
          <a:lstStyle/>
          <a:p>
            <a:pPr algn="ctr" defTabSz="4389438">
              <a:defRPr/>
            </a:pPr>
            <a:endParaRPr lang="en-US" dirty="0">
              <a:latin typeface="Times New Roman" pitchFamily="18" charset="0"/>
            </a:endParaRPr>
          </a:p>
        </p:txBody>
      </p:sp>
      <p:grpSp>
        <p:nvGrpSpPr>
          <p:cNvPr id="1114" name="Group 140"/>
          <p:cNvGrpSpPr>
            <a:grpSpLocks/>
          </p:cNvGrpSpPr>
          <p:nvPr/>
        </p:nvGrpSpPr>
        <p:grpSpPr bwMode="auto">
          <a:xfrm>
            <a:off x="29565600" y="6400800"/>
            <a:ext cx="13258800" cy="20650200"/>
            <a:chOff x="29565600" y="6400800"/>
            <a:chExt cx="13258800" cy="20650200"/>
          </a:xfrm>
        </p:grpSpPr>
        <p:grpSp>
          <p:nvGrpSpPr>
            <p:cNvPr id="1118" name="Group 134"/>
            <p:cNvGrpSpPr>
              <a:grpSpLocks/>
            </p:cNvGrpSpPr>
            <p:nvPr/>
          </p:nvGrpSpPr>
          <p:grpSpPr bwMode="auto">
            <a:xfrm>
              <a:off x="29565600" y="6400800"/>
              <a:ext cx="13258800" cy="20650200"/>
              <a:chOff x="29565600" y="6400800"/>
              <a:chExt cx="13258800" cy="6781800"/>
            </a:xfrm>
          </p:grpSpPr>
          <p:sp>
            <p:nvSpPr>
              <p:cNvPr id="3081" name="Rectangle 9"/>
              <p:cNvSpPr>
                <a:spLocks noChangeArrowheads="1"/>
              </p:cNvSpPr>
              <p:nvPr/>
            </p:nvSpPr>
            <p:spPr bwMode="auto">
              <a:xfrm>
                <a:off x="29565600" y="6400800"/>
                <a:ext cx="13258800" cy="67818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lIns="91426" tIns="45710" rIns="91426" bIns="45710" anchor="ctr"/>
              <a:lstStyle/>
              <a:p>
                <a:pPr algn="ctr" defTabSz="4389438">
                  <a:defRPr/>
                </a:pPr>
                <a:endParaRPr lang="en-US" dirty="0">
                  <a:effectLst>
                    <a:outerShdw blurRad="38100" dist="38100" dir="2700000" algn="tl">
                      <a:srgbClr val="C0C0C0"/>
                    </a:outerShdw>
                  </a:effectLst>
                  <a:latin typeface="Times New Roman" pitchFamily="18" charset="0"/>
                </a:endParaRPr>
              </a:p>
            </p:txBody>
          </p:sp>
          <p:sp>
            <p:nvSpPr>
              <p:cNvPr id="3" name="Text Box 182"/>
              <p:cNvSpPr txBox="1">
                <a:spLocks noChangeArrowheads="1"/>
              </p:cNvSpPr>
              <p:nvPr/>
            </p:nvSpPr>
            <p:spPr bwMode="auto">
              <a:xfrm>
                <a:off x="29565600" y="6400800"/>
                <a:ext cx="13258800" cy="2486516"/>
              </a:xfrm>
              <a:prstGeom prst="rect">
                <a:avLst/>
              </a:prstGeom>
              <a:noFill/>
              <a:ln w="9525">
                <a:noFill/>
                <a:miter lim="800000"/>
                <a:headEnd/>
                <a:tailEnd/>
              </a:ln>
            </p:spPr>
            <p:txBody>
              <a:bodyPr wrap="square">
                <a:spAutoFit/>
              </a:bodyPr>
              <a:lstStyle/>
              <a:p>
                <a:pPr algn="ctr" defTabSz="4389438">
                  <a:defRPr/>
                </a:pPr>
                <a:r>
                  <a:rPr kumimoji="1" lang="en-US" sz="3800" u="sng" dirty="0" smtClean="0">
                    <a:solidFill>
                      <a:schemeClr val="bg1"/>
                    </a:solidFill>
                    <a:latin typeface="+mj-lt"/>
                    <a:ea typeface="+mj-ea"/>
                    <a:cs typeface="+mj-cs"/>
                  </a:rPr>
                  <a:t>IMPROVEMENT: FLEXIBLE DECISION MAKING</a:t>
                </a:r>
              </a:p>
              <a:p>
                <a:pPr algn="just" defTabSz="4389438">
                  <a:defRPr/>
                </a:pPr>
                <a:endParaRPr kumimoji="1" lang="en-CA" sz="3200" dirty="0" smtClean="0">
                  <a:solidFill>
                    <a:schemeClr val="bg1"/>
                  </a:solidFill>
                  <a:latin typeface="+mj-lt"/>
                  <a:ea typeface="+mj-ea"/>
                  <a:cs typeface="+mj-cs"/>
                </a:endParaRPr>
              </a:p>
              <a:p>
                <a:pPr algn="just" defTabSz="4389438">
                  <a:defRPr/>
                </a:pPr>
                <a:r>
                  <a:rPr kumimoji="1" lang="en-CA" sz="3200" dirty="0" smtClean="0">
                    <a:solidFill>
                      <a:schemeClr val="bg1"/>
                    </a:solidFill>
                    <a:latin typeface="+mj-lt"/>
                    <a:ea typeface="+mj-ea"/>
                    <a:cs typeface="+mj-cs"/>
                  </a:rPr>
                  <a:t>Under </a:t>
                </a:r>
                <a:r>
                  <a:rPr kumimoji="1" lang="en-CA" sz="3200" dirty="0">
                    <a:solidFill>
                      <a:schemeClr val="bg1"/>
                    </a:solidFill>
                    <a:latin typeface="+mj-lt"/>
                    <a:ea typeface="+mj-ea"/>
                    <a:cs typeface="+mj-cs"/>
                  </a:rPr>
                  <a:t>the centroid method, </a:t>
                </a:r>
                <a:r>
                  <a:rPr kumimoji="1" lang="en-CA" sz="3200" dirty="0" smtClean="0">
                    <a:solidFill>
                      <a:schemeClr val="bg1"/>
                    </a:solidFill>
                    <a:latin typeface="+mj-lt"/>
                    <a:ea typeface="+mj-ea"/>
                    <a:cs typeface="+mj-cs"/>
                  </a:rPr>
                  <a:t>the flexibility of the energy extraction strategy is limited. We </a:t>
                </a:r>
                <a:r>
                  <a:rPr kumimoji="1" lang="en-CA" sz="3200" dirty="0">
                    <a:solidFill>
                      <a:schemeClr val="bg1"/>
                    </a:solidFill>
                    <a:latin typeface="+mj-lt"/>
                    <a:ea typeface="+mj-ea"/>
                    <a:cs typeface="+mj-cs"/>
                  </a:rPr>
                  <a:t>tried to </a:t>
                </a:r>
                <a:r>
                  <a:rPr kumimoji="1" lang="en-CA" sz="3200" dirty="0" smtClean="0">
                    <a:solidFill>
                      <a:schemeClr val="bg1"/>
                    </a:solidFill>
                    <a:latin typeface="+mj-lt"/>
                    <a:ea typeface="+mj-ea"/>
                    <a:cs typeface="+mj-cs"/>
                  </a:rPr>
                  <a:t>create a more flexible strategy in three ways</a:t>
                </a:r>
                <a:r>
                  <a:rPr kumimoji="1" lang="en-CA" sz="3200" dirty="0">
                    <a:solidFill>
                      <a:schemeClr val="bg1"/>
                    </a:solidFill>
                    <a:latin typeface="+mj-lt"/>
                    <a:ea typeface="+mj-ea"/>
                    <a:cs typeface="+mj-cs"/>
                  </a:rPr>
                  <a:t>, all using machine learning: table-based Q-learning, neural fitted Q-learning, and dynamic programming with neural interpolation. Table-based Q-learning discretizes the state space, and estimates the value of each possible action in each state space chunk. We used this method successfully in a low dimensional setting, but </a:t>
                </a:r>
                <a:r>
                  <a:rPr kumimoji="1" lang="en-CA" sz="3200" dirty="0" smtClean="0">
                    <a:solidFill>
                      <a:schemeClr val="bg1"/>
                    </a:solidFill>
                    <a:latin typeface="+mj-lt"/>
                    <a:ea typeface="+mj-ea"/>
                    <a:cs typeface="+mj-cs"/>
                  </a:rPr>
                  <a:t>had </a:t>
                </a:r>
                <a:r>
                  <a:rPr kumimoji="1" lang="en-CA" sz="3200" dirty="0">
                    <a:solidFill>
                      <a:schemeClr val="bg1"/>
                    </a:solidFill>
                    <a:latin typeface="+mj-lt"/>
                    <a:ea typeface="+mj-ea"/>
                    <a:cs typeface="+mj-cs"/>
                  </a:rPr>
                  <a:t>difficulty scaling it up. Neural-fitted Q-learning uses a neural network to </a:t>
                </a:r>
                <a:r>
                  <a:rPr kumimoji="1" lang="en-CA" sz="3200" dirty="0" smtClean="0">
                    <a:solidFill>
                      <a:schemeClr val="bg1"/>
                    </a:solidFill>
                    <a:latin typeface="+mj-lt"/>
                    <a:ea typeface="+mj-ea"/>
                    <a:cs typeface="+mj-cs"/>
                  </a:rPr>
                  <a:t>store </a:t>
                </a:r>
                <a:r>
                  <a:rPr kumimoji="1" lang="en-CA" sz="3200" dirty="0">
                    <a:solidFill>
                      <a:schemeClr val="bg1"/>
                    </a:solidFill>
                    <a:latin typeface="+mj-lt"/>
                    <a:ea typeface="+mj-ea"/>
                    <a:cs typeface="+mj-cs"/>
                  </a:rPr>
                  <a:t>value estimates, but we had difficulty properly incorporating new information into the neural network. Dynamic programming with neural interpolation uses a system model to simulate interactions. To allow for a continuously varying policy, we store the resulting value and policy estimates using neural networks.</a:t>
                </a:r>
                <a:endParaRPr kumimoji="1" lang="en-US" sz="3200" dirty="0">
                  <a:solidFill>
                    <a:schemeClr val="bg1"/>
                  </a:solidFill>
                  <a:latin typeface="+mj-lt"/>
                  <a:ea typeface="+mj-ea"/>
                  <a:cs typeface="+mj-cs"/>
                </a:endParaRPr>
              </a:p>
            </p:txBody>
          </p:sp>
        </p:grpSp>
        <p:sp>
          <p:nvSpPr>
            <p:cNvPr id="5" name="TextBox 137"/>
            <p:cNvSpPr txBox="1">
              <a:spLocks noChangeArrowheads="1"/>
            </p:cNvSpPr>
            <p:nvPr/>
          </p:nvSpPr>
          <p:spPr bwMode="auto">
            <a:xfrm>
              <a:off x="29565600" y="23267335"/>
              <a:ext cx="13258800" cy="3539430"/>
            </a:xfrm>
            <a:prstGeom prst="rect">
              <a:avLst/>
            </a:prstGeom>
            <a:noFill/>
            <a:ln w="9525">
              <a:noFill/>
              <a:miter lim="800000"/>
              <a:headEnd/>
              <a:tailEnd/>
            </a:ln>
          </p:spPr>
          <p:txBody>
            <a:bodyPr wrap="square">
              <a:spAutoFit/>
            </a:bodyPr>
            <a:lstStyle/>
            <a:p>
              <a:pPr algn="just">
                <a:defRPr/>
              </a:pPr>
              <a:r>
                <a:rPr kumimoji="1" lang="en-CA" sz="3200" dirty="0" smtClean="0">
                  <a:solidFill>
                    <a:schemeClr val="bg1"/>
                  </a:solidFill>
                  <a:latin typeface="+mj-lt"/>
                  <a:ea typeface="+mj-ea"/>
                  <a:cs typeface="+mj-cs"/>
                </a:rPr>
                <a:t>RESULTS. Using </a:t>
              </a:r>
              <a:r>
                <a:rPr kumimoji="1" lang="en-CA" sz="3200" dirty="0">
                  <a:solidFill>
                    <a:schemeClr val="bg1"/>
                  </a:solidFill>
                  <a:latin typeface="+mj-lt"/>
                  <a:ea typeface="+mj-ea"/>
                  <a:cs typeface="+mj-cs"/>
                </a:rPr>
                <a:t>dynamic programming with neural interpolation, the </a:t>
              </a:r>
              <a:r>
                <a:rPr kumimoji="1" lang="en-CA" sz="3200" dirty="0" smtClean="0">
                  <a:solidFill>
                    <a:schemeClr val="bg1"/>
                  </a:solidFill>
                  <a:latin typeface="+mj-lt"/>
                  <a:ea typeface="+mj-ea"/>
                  <a:cs typeface="+mj-cs"/>
                </a:rPr>
                <a:t>glider learns a </a:t>
              </a:r>
              <a:r>
                <a:rPr kumimoji="1" lang="en-CA" sz="3200" dirty="0">
                  <a:solidFill>
                    <a:schemeClr val="bg1"/>
                  </a:solidFill>
                  <a:latin typeface="+mj-lt"/>
                  <a:ea typeface="+mj-ea"/>
                  <a:cs typeface="+mj-cs"/>
                </a:rPr>
                <a:t>plausible and </a:t>
              </a:r>
              <a:r>
                <a:rPr kumimoji="1" lang="en-CA" sz="3200" dirty="0" smtClean="0">
                  <a:solidFill>
                    <a:schemeClr val="bg1"/>
                  </a:solidFill>
                  <a:latin typeface="+mj-lt"/>
                  <a:ea typeface="+mj-ea"/>
                  <a:cs typeface="+mj-cs"/>
                </a:rPr>
                <a:t>adaptive policy </a:t>
              </a:r>
              <a:r>
                <a:rPr kumimoji="1" lang="en-CA" sz="3200" dirty="0" smtClean="0">
                  <a:solidFill>
                    <a:schemeClr val="bg1"/>
                  </a:solidFill>
                  <a:latin typeface="+mj-lt"/>
                  <a:ea typeface="+mj-ea"/>
                  <a:cs typeface="+mj-cs"/>
                </a:rPr>
                <a:t>that adjusts </a:t>
              </a:r>
              <a:r>
                <a:rPr kumimoji="1" lang="en-CA" sz="3200" dirty="0" smtClean="0">
                  <a:solidFill>
                    <a:schemeClr val="bg1"/>
                  </a:solidFill>
                  <a:latin typeface="+mj-lt"/>
                  <a:ea typeface="+mj-ea"/>
                  <a:cs typeface="+mj-cs"/>
                </a:rPr>
                <a:t>in </a:t>
              </a:r>
              <a:r>
                <a:rPr kumimoji="1" lang="en-CA" sz="3200" dirty="0">
                  <a:solidFill>
                    <a:schemeClr val="bg1"/>
                  </a:solidFill>
                  <a:latin typeface="+mj-lt"/>
                  <a:ea typeface="+mj-ea"/>
                  <a:cs typeface="+mj-cs"/>
                </a:rPr>
                <a:t>response to thermal position and shape. This </a:t>
              </a:r>
              <a:r>
                <a:rPr kumimoji="1" lang="en-CA" sz="3200" dirty="0" smtClean="0">
                  <a:solidFill>
                    <a:schemeClr val="bg1"/>
                  </a:solidFill>
                  <a:latin typeface="+mj-lt"/>
                  <a:ea typeface="+mj-ea"/>
                  <a:cs typeface="+mj-cs"/>
                </a:rPr>
                <a:t>learning occurred in an </a:t>
              </a:r>
              <a:r>
                <a:rPr kumimoji="1" lang="en-CA" sz="3200" dirty="0">
                  <a:solidFill>
                    <a:schemeClr val="bg1"/>
                  </a:solidFill>
                  <a:latin typeface="+mj-lt"/>
                  <a:ea typeface="+mj-ea"/>
                  <a:cs typeface="+mj-cs"/>
                </a:rPr>
                <a:t>idealized </a:t>
              </a:r>
              <a:r>
                <a:rPr kumimoji="1" lang="en-CA" sz="3200" dirty="0" smtClean="0">
                  <a:solidFill>
                    <a:schemeClr val="bg1"/>
                  </a:solidFill>
                  <a:latin typeface="+mj-lt"/>
                  <a:ea typeface="+mj-ea"/>
                  <a:cs typeface="+mj-cs"/>
                </a:rPr>
                <a:t>environment </a:t>
              </a:r>
              <a:r>
                <a:rPr kumimoji="1" lang="en-CA" sz="3200" dirty="0">
                  <a:solidFill>
                    <a:schemeClr val="bg1"/>
                  </a:solidFill>
                  <a:latin typeface="+mj-lt"/>
                  <a:ea typeface="+mj-ea"/>
                  <a:cs typeface="+mj-cs"/>
                </a:rPr>
                <a:t>with the following state variables: </a:t>
              </a:r>
              <a:r>
                <a:rPr kumimoji="1" lang="en-CA" sz="3200" dirty="0" smtClean="0">
                  <a:solidFill>
                    <a:schemeClr val="bg1"/>
                  </a:solidFill>
                  <a:latin typeface="+mj-lt"/>
                  <a:ea typeface="+mj-ea"/>
                  <a:cs typeface="+mj-cs"/>
                </a:rPr>
                <a:t>distance of glider from thermal center, </a:t>
              </a:r>
              <a:r>
                <a:rPr kumimoji="1" lang="en-CA" sz="3200" dirty="0">
                  <a:solidFill>
                    <a:schemeClr val="bg1"/>
                  </a:solidFill>
                  <a:latin typeface="+mj-lt"/>
                  <a:ea typeface="+mj-ea"/>
                  <a:cs typeface="+mj-cs"/>
                </a:rPr>
                <a:t>height of </a:t>
              </a:r>
              <a:r>
                <a:rPr kumimoji="1" lang="en-CA" sz="3200" dirty="0" smtClean="0">
                  <a:solidFill>
                    <a:schemeClr val="bg1"/>
                  </a:solidFill>
                  <a:latin typeface="+mj-lt"/>
                  <a:ea typeface="+mj-ea"/>
                  <a:cs typeface="+mj-cs"/>
                </a:rPr>
                <a:t>glider, </a:t>
              </a:r>
              <a:r>
                <a:rPr kumimoji="1" lang="en-CA" sz="3200" dirty="0">
                  <a:solidFill>
                    <a:schemeClr val="bg1"/>
                  </a:solidFill>
                  <a:latin typeface="+mj-lt"/>
                  <a:ea typeface="+mj-ea"/>
                  <a:cs typeface="+mj-cs"/>
                </a:rPr>
                <a:t>and direction of </a:t>
              </a:r>
              <a:r>
                <a:rPr kumimoji="1" lang="en-CA" sz="3200" dirty="0">
                  <a:solidFill>
                    <a:schemeClr val="bg1"/>
                  </a:solidFill>
                </a:rPr>
                <a:t>glider</a:t>
              </a:r>
              <a:r>
                <a:rPr kumimoji="1" lang="en-CA" sz="3200" dirty="0" smtClean="0">
                  <a:solidFill>
                    <a:schemeClr val="bg1"/>
                  </a:solidFill>
                  <a:latin typeface="+mj-lt"/>
                  <a:ea typeface="+mj-ea"/>
                  <a:cs typeface="+mj-cs"/>
                </a:rPr>
                <a:t>. </a:t>
              </a:r>
              <a:r>
                <a:rPr kumimoji="1" lang="en-CA" sz="3200" dirty="0">
                  <a:solidFill>
                    <a:schemeClr val="bg1"/>
                  </a:solidFill>
                  <a:latin typeface="+mj-lt"/>
                  <a:ea typeface="+mj-ea"/>
                  <a:cs typeface="+mj-cs"/>
                </a:rPr>
                <a:t>Current work is focused on testing the developed </a:t>
              </a:r>
              <a:r>
                <a:rPr kumimoji="1" lang="en-CA" sz="3200" dirty="0" smtClean="0">
                  <a:solidFill>
                    <a:schemeClr val="bg1"/>
                  </a:solidFill>
                  <a:latin typeface="+mj-lt"/>
                  <a:ea typeface="+mj-ea"/>
                  <a:cs typeface="+mj-cs"/>
                </a:rPr>
                <a:t>algorithm </a:t>
              </a:r>
              <a:r>
                <a:rPr kumimoji="1" lang="en-CA" sz="3200" dirty="0">
                  <a:solidFill>
                    <a:schemeClr val="bg1"/>
                  </a:solidFill>
                  <a:latin typeface="+mj-lt"/>
                  <a:ea typeface="+mj-ea"/>
                  <a:cs typeface="+mj-cs"/>
                </a:rPr>
                <a:t>in the </a:t>
              </a:r>
              <a:r>
                <a:rPr kumimoji="1" lang="en-CA" sz="3200" dirty="0" smtClean="0">
                  <a:solidFill>
                    <a:schemeClr val="bg1"/>
                  </a:solidFill>
                  <a:latin typeface="+mj-lt"/>
                  <a:ea typeface="+mj-ea"/>
                  <a:cs typeface="+mj-cs"/>
                </a:rPr>
                <a:t>more sophisticated CRRCSim simulator, with additional states and actions.</a:t>
              </a:r>
              <a:endParaRPr kumimoji="1" lang="en-CA" sz="3200" dirty="0">
                <a:solidFill>
                  <a:schemeClr val="bg1"/>
                </a:solidFill>
                <a:latin typeface="+mj-lt"/>
                <a:ea typeface="+mj-ea"/>
                <a:cs typeface="+mj-cs"/>
              </a:endParaRPr>
            </a:p>
          </p:txBody>
        </p:sp>
      </p:grpSp>
      <p:sp>
        <p:nvSpPr>
          <p:cNvPr id="66" name="TextBox 65"/>
          <p:cNvSpPr txBox="1"/>
          <p:nvPr/>
        </p:nvSpPr>
        <p:spPr>
          <a:xfrm>
            <a:off x="29565600" y="22315214"/>
            <a:ext cx="13223158" cy="707886"/>
          </a:xfrm>
          <a:prstGeom prst="rect">
            <a:avLst/>
          </a:prstGeom>
          <a:noFill/>
        </p:spPr>
        <p:txBody>
          <a:bodyPr wrap="square">
            <a:spAutoFit/>
          </a:bodyPr>
          <a:lstStyle/>
          <a:p>
            <a:pPr algn="ctr">
              <a:defRPr/>
            </a:pPr>
            <a:r>
              <a:rPr kumimoji="1" lang="en-US" sz="2000" dirty="0" smtClean="0">
                <a:solidFill>
                  <a:schemeClr val="bg1"/>
                </a:solidFill>
                <a:latin typeface="+mj-lt"/>
                <a:ea typeface="+mj-ea"/>
                <a:cs typeface="+mj-cs"/>
              </a:rPr>
              <a:t>Figure 4: Value and policy estimates. The thermal is at 5, and the UAV faces the origin. </a:t>
            </a:r>
          </a:p>
          <a:p>
            <a:pPr algn="ctr">
              <a:defRPr/>
            </a:pPr>
            <a:r>
              <a:rPr kumimoji="1" lang="en-US" sz="2000" dirty="0" smtClean="0">
                <a:solidFill>
                  <a:schemeClr val="bg1"/>
                </a:solidFill>
                <a:latin typeface="+mj-lt"/>
                <a:ea typeface="+mj-ea"/>
                <a:cs typeface="+mj-cs"/>
              </a:rPr>
              <a:t>In the policy plot (below), blue = travel towards origin, green = travel away from origin, and red = orbit.</a:t>
            </a:r>
            <a:endParaRPr kumimoji="1" lang="en-US" sz="2000" dirty="0">
              <a:solidFill>
                <a:schemeClr val="bg1"/>
              </a:solidFill>
              <a:latin typeface="+mj-lt"/>
              <a:ea typeface="+mj-ea"/>
              <a:cs typeface="+mj-cs"/>
            </a:endParaRPr>
          </a:p>
        </p:txBody>
      </p:sp>
      <p:pic>
        <p:nvPicPr>
          <p:cNvPr id="1117" name="Picture 67" descr="EFClogoUNIlowres.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366200" y="914400"/>
            <a:ext cx="754380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rotWithShape="1">
          <a:blip r:embed="rId6">
            <a:extLst>
              <a:ext uri="{28A0092B-C50C-407E-A947-70E740481C1C}">
                <a14:useLocalDpi xmlns:a14="http://schemas.microsoft.com/office/drawing/2010/main" val="0"/>
              </a:ext>
            </a:extLst>
          </a:blip>
          <a:srcRect t="8716"/>
          <a:stretch/>
        </p:blipFill>
        <p:spPr>
          <a:xfrm>
            <a:off x="15431115" y="12423816"/>
            <a:ext cx="12519934" cy="432435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849600" y="17644681"/>
            <a:ext cx="11636519" cy="4624473"/>
          </a:xfrm>
          <a:prstGeom prst="rect">
            <a:avLst/>
          </a:prstGeom>
        </p:spPr>
      </p:pic>
      <p:sp>
        <p:nvSpPr>
          <p:cNvPr id="70" name="Text Box 188"/>
          <p:cNvSpPr txBox="1">
            <a:spLocks noChangeArrowheads="1"/>
          </p:cNvSpPr>
          <p:nvPr/>
        </p:nvSpPr>
        <p:spPr bwMode="auto">
          <a:xfrm>
            <a:off x="15201900" y="16844465"/>
            <a:ext cx="13335000" cy="707886"/>
          </a:xfrm>
          <a:prstGeom prst="rect">
            <a:avLst/>
          </a:prstGeom>
          <a:noFill/>
          <a:ln w="9525">
            <a:noFill/>
            <a:miter lim="800000"/>
            <a:headEnd/>
            <a:tailEnd/>
          </a:ln>
        </p:spPr>
        <p:txBody>
          <a:bodyPr>
            <a:spAutoFit/>
          </a:bodyPr>
          <a:lstStyle/>
          <a:p>
            <a:pPr algn="ctr" defTabSz="4389438">
              <a:spcBef>
                <a:spcPct val="50000"/>
              </a:spcBef>
              <a:defRPr/>
            </a:pPr>
            <a:r>
              <a:rPr kumimoji="1" lang="en-US" sz="2000" dirty="0">
                <a:solidFill>
                  <a:schemeClr val="bg1"/>
                </a:solidFill>
                <a:latin typeface="+mj-lt"/>
                <a:ea typeface="+mj-ea"/>
                <a:cs typeface="+mj-cs"/>
              </a:rPr>
              <a:t>Figure 2:  </a:t>
            </a:r>
            <a:r>
              <a:rPr kumimoji="1" lang="en-US" sz="2000" dirty="0" smtClean="0">
                <a:solidFill>
                  <a:schemeClr val="bg1"/>
                </a:solidFill>
                <a:latin typeface="+mj-lt"/>
                <a:ea typeface="+mj-ea"/>
                <a:cs typeface="+mj-cs"/>
              </a:rPr>
              <a:t>Gaussian process regression (center) compared with Bayesian parameter estimation (right) learning what a simple Gaussian-shaped thermal model looks like given only discrete points along a circular flight path (left)</a:t>
            </a:r>
            <a:endParaRPr kumimoji="1" lang="en-US" sz="2000" dirty="0">
              <a:solidFill>
                <a:schemeClr val="bg1"/>
              </a:solidFill>
              <a:latin typeface="+mj-lt"/>
              <a:ea typeface="+mj-ea"/>
              <a:cs typeface="+mj-cs"/>
            </a:endParaRPr>
          </a:p>
        </p:txBody>
      </p:sp>
      <p:pic>
        <p:nvPicPr>
          <p:cNvPr id="55" name="Picture 54" descr="https://lh3.googleusercontent.com/SkIHU5SnK2tBcy8bv1TLiFLUYxR7PFd-Qr_nY9Z__kUbBy5qYndsjBKQdsOjwddnQf2kcx-kqgvALrbrKawQ6pBylPSPYRZIdeG3tOhw1rCck8weyQ_-XtJKXON4UEcl3PXgWf7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12129" y="19365913"/>
            <a:ext cx="12846771" cy="1091152"/>
          </a:xfrm>
          <a:prstGeom prst="rect">
            <a:avLst/>
          </a:prstGeom>
          <a:noFill/>
          <a:ln>
            <a:noFill/>
          </a:ln>
        </p:spPr>
      </p:pic>
      <p:sp>
        <p:nvSpPr>
          <p:cNvPr id="57" name="Text Box 15"/>
          <p:cNvSpPr txBox="1">
            <a:spLocks noChangeArrowheads="1"/>
          </p:cNvSpPr>
          <p:nvPr/>
        </p:nvSpPr>
        <p:spPr bwMode="auto">
          <a:xfrm>
            <a:off x="1066799" y="10968141"/>
            <a:ext cx="13220701" cy="3631743"/>
          </a:xfrm>
          <a:prstGeom prst="rect">
            <a:avLst/>
          </a:prstGeom>
          <a:noFill/>
          <a:ln w="9525">
            <a:noFill/>
            <a:miter lim="800000"/>
            <a:headEnd/>
            <a:tailEnd/>
          </a:ln>
          <a:effectLst/>
        </p:spPr>
        <p:txBody>
          <a:bodyPr wrap="square" lIns="91426" tIns="45710" rIns="91426" bIns="45710">
            <a:spAutoFit/>
          </a:bodyPr>
          <a:ls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a:lstStyle>
          <a:p>
            <a:pPr algn="ctr" defTabSz="4389438">
              <a:spcBef>
                <a:spcPct val="50000"/>
              </a:spcBef>
              <a:defRPr/>
            </a:pPr>
            <a:r>
              <a:rPr kumimoji="1" lang="en-US" sz="3800" u="sng" dirty="0" smtClean="0">
                <a:solidFill>
                  <a:schemeClr val="bg1"/>
                </a:solidFill>
                <a:latin typeface="+mj-lt"/>
                <a:ea typeface="+mj-ea"/>
                <a:cs typeface="+mj-cs"/>
              </a:rPr>
              <a:t>INTRODUCTION</a:t>
            </a:r>
            <a:endParaRPr kumimoji="1" lang="en-US" sz="3800" u="sng" dirty="0">
              <a:solidFill>
                <a:schemeClr val="bg1"/>
              </a:solidFill>
              <a:latin typeface="+mj-lt"/>
              <a:ea typeface="+mj-ea"/>
              <a:cs typeface="+mj-cs"/>
            </a:endParaRPr>
          </a:p>
          <a:p>
            <a:pPr indent="857250" algn="just" defTabSz="4389438">
              <a:defRPr/>
            </a:pPr>
            <a:endParaRPr lang="en-US" sz="3200" dirty="0">
              <a:latin typeface="Times New Roman" pitchFamily="18" charset="0"/>
            </a:endParaRPr>
          </a:p>
          <a:p>
            <a:pPr algn="just">
              <a:defRPr/>
            </a:pPr>
            <a:r>
              <a:rPr kumimoji="1" lang="en-US" sz="3200" dirty="0" smtClean="0">
                <a:solidFill>
                  <a:schemeClr val="bg1"/>
                </a:solidFill>
                <a:latin typeface="+mj-lt"/>
                <a:ea typeface="+mj-ea"/>
                <a:cs typeface="+mj-cs"/>
              </a:rPr>
              <a:t>You may have noticed that hawks and other birds tend to soar in large circles or loops in the sky. What they’re actually doing is taking advantage of hot air rising in the atmosphere. By flying in that hot section of air they rise with it and can soar for hours with little effort. This project seeks to mimic these birds using sensors and software.</a:t>
            </a:r>
          </a:p>
        </p:txBody>
      </p:sp>
      <p:sp>
        <p:nvSpPr>
          <p:cNvPr id="58" name="Text Box 15"/>
          <p:cNvSpPr txBox="1">
            <a:spLocks noChangeArrowheads="1"/>
          </p:cNvSpPr>
          <p:nvPr/>
        </p:nvSpPr>
        <p:spPr bwMode="auto">
          <a:xfrm>
            <a:off x="1066799" y="14505373"/>
            <a:ext cx="13182600" cy="5601513"/>
          </a:xfrm>
          <a:prstGeom prst="rect">
            <a:avLst/>
          </a:prstGeom>
          <a:noFill/>
          <a:ln w="9525">
            <a:noFill/>
            <a:miter lim="800000"/>
            <a:headEnd/>
            <a:tailEnd/>
          </a:ln>
          <a:effectLst/>
        </p:spPr>
        <p:txBody>
          <a:bodyPr wrap="square" lIns="91426" tIns="45710" rIns="91426" bIns="45710">
            <a:spAutoFit/>
          </a:bodyPr>
          <a:ls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a:lstStyle>
          <a:p>
            <a:pPr algn="ctr" defTabSz="4389438">
              <a:spcBef>
                <a:spcPct val="50000"/>
              </a:spcBef>
              <a:defRPr/>
            </a:pPr>
            <a:r>
              <a:rPr kumimoji="1" lang="en-US" sz="3800" u="sng" dirty="0" smtClean="0">
                <a:solidFill>
                  <a:schemeClr val="bg1"/>
                </a:solidFill>
                <a:latin typeface="+mj-lt"/>
                <a:ea typeface="+mj-ea"/>
                <a:cs typeface="+mj-cs"/>
              </a:rPr>
              <a:t>BASIC IMPLEMENTATION</a:t>
            </a:r>
            <a:endParaRPr kumimoji="1" lang="en-US" sz="3800" u="sng" dirty="0">
              <a:solidFill>
                <a:schemeClr val="bg1"/>
              </a:solidFill>
              <a:latin typeface="+mj-lt"/>
              <a:ea typeface="+mj-ea"/>
              <a:cs typeface="+mj-cs"/>
            </a:endParaRPr>
          </a:p>
          <a:p>
            <a:pPr indent="857250" algn="just" defTabSz="4389438">
              <a:defRPr/>
            </a:pPr>
            <a:endParaRPr lang="en-US" sz="3200" dirty="0">
              <a:latin typeface="Times New Roman" pitchFamily="18" charset="0"/>
            </a:endParaRPr>
          </a:p>
          <a:p>
            <a:pPr algn="just">
              <a:defRPr/>
            </a:pPr>
            <a:r>
              <a:rPr kumimoji="1" lang="en-US" sz="3200" dirty="0" smtClean="0">
                <a:solidFill>
                  <a:schemeClr val="bg1"/>
                </a:solidFill>
                <a:latin typeface="+mj-lt"/>
                <a:ea typeface="+mj-ea"/>
                <a:cs typeface="+mj-cs"/>
              </a:rPr>
              <a:t>After researching the subject, the basic implementation we decided on was a combination of a paper by Daniel Edwards and a paper by Michael Allen, one of our sponsors on the project.</a:t>
            </a:r>
          </a:p>
          <a:p>
            <a:pPr algn="just">
              <a:defRPr/>
            </a:pPr>
            <a:endParaRPr kumimoji="1" lang="en-US" sz="3200" dirty="0" smtClean="0">
              <a:solidFill>
                <a:schemeClr val="bg1"/>
              </a:solidFill>
              <a:latin typeface="+mj-lt"/>
              <a:ea typeface="+mj-ea"/>
              <a:cs typeface="+mj-cs"/>
            </a:endParaRPr>
          </a:p>
          <a:p>
            <a:pPr algn="just">
              <a:defRPr/>
            </a:pPr>
            <a:r>
              <a:rPr kumimoji="1" lang="en-US" sz="3200" dirty="0" smtClean="0">
                <a:solidFill>
                  <a:schemeClr val="bg1"/>
                </a:solidFill>
                <a:latin typeface="+mj-lt"/>
                <a:ea typeface="+mj-ea"/>
                <a:cs typeface="+mj-cs"/>
              </a:rPr>
              <a:t>The first step was to create an equation that uses sensor data from the glider to find how much thermal energy is in the air. Here is the resulting energy equation, which we recalculate at a rate of 20 Hz:</a:t>
            </a:r>
          </a:p>
          <a:p>
            <a:pPr algn="just">
              <a:defRPr/>
            </a:pPr>
            <a:endParaRPr kumimoji="1" lang="en-US" sz="3200" dirty="0">
              <a:solidFill>
                <a:schemeClr val="bg1"/>
              </a:solidFill>
              <a:latin typeface="+mj-lt"/>
              <a:ea typeface="+mj-ea"/>
              <a:cs typeface="+mj-cs"/>
            </a:endParaRPr>
          </a:p>
          <a:p>
            <a:pPr algn="just">
              <a:defRPr/>
            </a:pPr>
            <a:endParaRPr kumimoji="1" lang="en-US" sz="3200" dirty="0" smtClean="0">
              <a:solidFill>
                <a:schemeClr val="bg1"/>
              </a:solidFill>
              <a:latin typeface="+mj-lt"/>
              <a:ea typeface="+mj-ea"/>
              <a:cs typeface="+mj-cs"/>
            </a:endParaRPr>
          </a:p>
        </p:txBody>
      </p:sp>
      <p:sp>
        <p:nvSpPr>
          <p:cNvPr id="59" name="Text Box 15"/>
          <p:cNvSpPr txBox="1">
            <a:spLocks noChangeArrowheads="1"/>
          </p:cNvSpPr>
          <p:nvPr/>
        </p:nvSpPr>
        <p:spPr bwMode="auto">
          <a:xfrm>
            <a:off x="1093859" y="20573341"/>
            <a:ext cx="13182599" cy="2062083"/>
          </a:xfrm>
          <a:prstGeom prst="rect">
            <a:avLst/>
          </a:prstGeom>
          <a:noFill/>
          <a:ln w="9525">
            <a:noFill/>
            <a:miter lim="800000"/>
            <a:headEnd/>
            <a:tailEnd/>
          </a:ln>
          <a:effectLst/>
        </p:spPr>
        <p:txBody>
          <a:bodyPr wrap="square" lIns="91426" tIns="45710" rIns="91426" bIns="45710">
            <a:spAutoFit/>
          </a:bodyPr>
          <a:ls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a:lstStyle>
          <a:p>
            <a:pPr algn="just">
              <a:defRPr/>
            </a:pPr>
            <a:r>
              <a:rPr kumimoji="1" lang="en-US" sz="3200" dirty="0" smtClean="0">
                <a:solidFill>
                  <a:schemeClr val="bg1"/>
                </a:solidFill>
                <a:latin typeface="+mj-lt"/>
                <a:ea typeface="+mj-ea"/>
                <a:cs typeface="+mj-cs"/>
              </a:rPr>
              <a:t>The next step was to use the energy data to decide whether to use the current thermal or not. If the thermal looks strong enough, the glider latches onto it and uses Michael Allen’s centroid method to find where the center of the thermal is.</a:t>
            </a:r>
          </a:p>
        </p:txBody>
      </p:sp>
      <p:sp>
        <p:nvSpPr>
          <p:cNvPr id="62" name="TextBox 95"/>
          <p:cNvSpPr txBox="1">
            <a:spLocks noChangeArrowheads="1"/>
          </p:cNvSpPr>
          <p:nvPr/>
        </p:nvSpPr>
        <p:spPr bwMode="auto">
          <a:xfrm>
            <a:off x="1059446" y="29538319"/>
            <a:ext cx="13217012" cy="2554545"/>
          </a:xfrm>
          <a:prstGeom prst="rect">
            <a:avLst/>
          </a:prstGeom>
          <a:noFill/>
          <a:ln w="9525">
            <a:noFill/>
            <a:miter lim="800000"/>
            <a:headEnd/>
            <a:tailEnd/>
          </a:ln>
        </p:spPr>
        <p:txBody>
          <a:bodyPr wrap="square">
            <a:spAutoFit/>
          </a:bodyPr>
          <a:lstStyle/>
          <a:p>
            <a:pPr algn="just">
              <a:defRPr/>
            </a:pPr>
            <a:r>
              <a:rPr kumimoji="1" lang="en-US" sz="3200" dirty="0" smtClean="0">
                <a:solidFill>
                  <a:schemeClr val="bg1"/>
                </a:solidFill>
                <a:latin typeface="+mj-lt"/>
                <a:ea typeface="+mj-ea"/>
                <a:cs typeface="+mj-cs"/>
              </a:rPr>
              <a:t>RESULTS. While not the most efficient, this method seems to work well for most simple use cases. In simulation with the Piccolo autopilot it was able to detect and orbit a variety of thermals in its path. However it does not always provide the best use of the thermal, and so we focused on improvements in the remainder of our work.</a:t>
            </a:r>
            <a:endParaRPr kumimoji="1" lang="en-US" sz="3200" dirty="0">
              <a:solidFill>
                <a:schemeClr val="bg1"/>
              </a:solidFill>
              <a:latin typeface="+mj-lt"/>
              <a:ea typeface="+mj-ea"/>
              <a:cs typeface="+mj-cs"/>
            </a:endParaRPr>
          </a:p>
        </p:txBody>
      </p:sp>
      <p:graphicFrame>
        <p:nvGraphicFramePr>
          <p:cNvPr id="63" name="Diagram 62"/>
          <p:cNvGraphicFramePr/>
          <p:nvPr>
            <p:extLst>
              <p:ext uri="{D42A27DB-BD31-4B8C-83A1-F6EECF244321}">
                <p14:modId xmlns:p14="http://schemas.microsoft.com/office/powerpoint/2010/main" val="2373290614"/>
              </p:ext>
            </p:extLst>
          </p:nvPr>
        </p:nvGraphicFramePr>
        <p:xfrm>
          <a:off x="8401826" y="22360945"/>
          <a:ext cx="6247624" cy="406254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5" name="Text Box 15"/>
          <p:cNvSpPr txBox="1">
            <a:spLocks noChangeArrowheads="1"/>
          </p:cNvSpPr>
          <p:nvPr/>
        </p:nvSpPr>
        <p:spPr bwMode="auto">
          <a:xfrm>
            <a:off x="1077883" y="22320905"/>
            <a:ext cx="7580343" cy="5016738"/>
          </a:xfrm>
          <a:prstGeom prst="rect">
            <a:avLst/>
          </a:prstGeom>
          <a:noFill/>
          <a:ln w="9525">
            <a:noFill/>
            <a:miter lim="800000"/>
            <a:headEnd/>
            <a:tailEnd/>
          </a:ln>
          <a:effectLst/>
        </p:spPr>
        <p:txBody>
          <a:bodyPr wrap="square" lIns="91426" tIns="45710" rIns="91426" bIns="45710">
            <a:spAutoFit/>
          </a:bodyPr>
          <a:ls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a:lstStyle>
          <a:p>
            <a:pPr algn="just">
              <a:defRPr/>
            </a:pPr>
            <a:endParaRPr kumimoji="1" lang="en-US" sz="3200" dirty="0">
              <a:solidFill>
                <a:schemeClr val="bg1"/>
              </a:solidFill>
              <a:latin typeface="+mj-lt"/>
              <a:ea typeface="+mj-ea"/>
              <a:cs typeface="+mj-cs"/>
            </a:endParaRPr>
          </a:p>
          <a:p>
            <a:pPr algn="just">
              <a:defRPr/>
            </a:pPr>
            <a:r>
              <a:rPr kumimoji="1" lang="en-US" sz="3200" dirty="0" smtClean="0">
                <a:solidFill>
                  <a:schemeClr val="bg1"/>
                </a:solidFill>
                <a:latin typeface="+mj-lt"/>
                <a:ea typeface="+mj-ea"/>
                <a:cs typeface="+mj-cs"/>
              </a:rPr>
              <a:t>The centroid method examines the relation between the location of the glider and the energy data, and then selects the range where the energy seems to be highest as the likely center point. It then adjusts for the movement of the thermal by comparing old and new data before giving a final value for the thermal center.</a:t>
            </a:r>
          </a:p>
        </p:txBody>
      </p:sp>
      <p:sp>
        <p:nvSpPr>
          <p:cNvPr id="67" name="Text Box 15"/>
          <p:cNvSpPr txBox="1">
            <a:spLocks noChangeArrowheads="1"/>
          </p:cNvSpPr>
          <p:nvPr/>
        </p:nvSpPr>
        <p:spPr bwMode="auto">
          <a:xfrm>
            <a:off x="1074154" y="26921431"/>
            <a:ext cx="13175245" cy="3539410"/>
          </a:xfrm>
          <a:prstGeom prst="rect">
            <a:avLst/>
          </a:prstGeom>
          <a:noFill/>
          <a:ln w="9525">
            <a:noFill/>
            <a:miter lim="800000"/>
            <a:headEnd/>
            <a:tailEnd/>
          </a:ln>
          <a:effectLst/>
        </p:spPr>
        <p:txBody>
          <a:bodyPr wrap="square" lIns="91426" tIns="45710" rIns="91426" bIns="45710">
            <a:spAutoFit/>
          </a:bodyPr>
          <a:ls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a:lstStyle>
          <a:p>
            <a:pPr algn="just">
              <a:defRPr/>
            </a:pPr>
            <a:endParaRPr kumimoji="1" lang="en-US" sz="3200" dirty="0">
              <a:solidFill>
                <a:schemeClr val="bg1"/>
              </a:solidFill>
              <a:latin typeface="+mj-lt"/>
              <a:ea typeface="+mj-ea"/>
              <a:cs typeface="+mj-cs"/>
            </a:endParaRPr>
          </a:p>
          <a:p>
            <a:pPr algn="just">
              <a:defRPr/>
            </a:pPr>
            <a:r>
              <a:rPr kumimoji="1" lang="en-US" sz="3200" dirty="0" smtClean="0">
                <a:solidFill>
                  <a:schemeClr val="bg1"/>
                </a:solidFill>
                <a:latin typeface="+mj-lt"/>
                <a:ea typeface="+mj-ea"/>
                <a:cs typeface="+mj-cs"/>
              </a:rPr>
              <a:t>While the energy remains high enough to gain continuous lift, the aircraft then orbits this center point, constantly updating it by running the cycle shown in Figure 1. If the energy drops too low, it unlatches and continues on its original route.</a:t>
            </a:r>
          </a:p>
          <a:p>
            <a:pPr algn="just">
              <a:defRPr/>
            </a:pPr>
            <a:endParaRPr kumimoji="1" lang="en-US" sz="3200" dirty="0">
              <a:solidFill>
                <a:schemeClr val="bg1"/>
              </a:solidFill>
              <a:latin typeface="+mj-lt"/>
              <a:ea typeface="+mj-ea"/>
              <a:cs typeface="+mj-cs"/>
            </a:endParaRPr>
          </a:p>
          <a:p>
            <a:pPr algn="just">
              <a:defRPr/>
            </a:pPr>
            <a:endParaRPr kumimoji="1" lang="en-US" sz="3200" dirty="0" smtClean="0">
              <a:solidFill>
                <a:schemeClr val="bg1"/>
              </a:solidFill>
              <a:latin typeface="+mj-lt"/>
              <a:ea typeface="+mj-ea"/>
              <a:cs typeface="+mj-cs"/>
            </a:endParaRPr>
          </a:p>
        </p:txBody>
      </p:sp>
      <p:sp>
        <p:nvSpPr>
          <p:cNvPr id="68" name="Text Box 188"/>
          <p:cNvSpPr txBox="1">
            <a:spLocks noChangeArrowheads="1"/>
          </p:cNvSpPr>
          <p:nvPr/>
        </p:nvSpPr>
        <p:spPr bwMode="auto">
          <a:xfrm>
            <a:off x="8977313" y="26658040"/>
            <a:ext cx="4953000" cy="400110"/>
          </a:xfrm>
          <a:prstGeom prst="rect">
            <a:avLst/>
          </a:prstGeom>
          <a:noFill/>
          <a:ln w="9525">
            <a:noFill/>
            <a:miter lim="800000"/>
            <a:headEnd/>
            <a:tailEnd/>
          </a:ln>
        </p:spPr>
        <p:txBody>
          <a:bodyPr wrap="square">
            <a:spAutoFit/>
          </a:bodyPr>
          <a:lstStyle/>
          <a:p>
            <a:pPr algn="ctr" defTabSz="4389438">
              <a:spcBef>
                <a:spcPct val="50000"/>
              </a:spcBef>
              <a:defRPr/>
            </a:pPr>
            <a:r>
              <a:rPr kumimoji="1" lang="en-US" sz="2000" dirty="0">
                <a:solidFill>
                  <a:schemeClr val="bg1"/>
                </a:solidFill>
                <a:latin typeface="+mj-lt"/>
                <a:ea typeface="+mj-ea"/>
                <a:cs typeface="+mj-cs"/>
              </a:rPr>
              <a:t>Figure </a:t>
            </a:r>
            <a:r>
              <a:rPr kumimoji="1" lang="en-US" sz="2000" dirty="0" smtClean="0">
                <a:solidFill>
                  <a:schemeClr val="bg1"/>
                </a:solidFill>
                <a:latin typeface="+mj-lt"/>
                <a:ea typeface="+mj-ea"/>
                <a:cs typeface="+mj-cs"/>
              </a:rPr>
              <a:t>1:  The Process Cycle</a:t>
            </a:r>
            <a:endParaRPr kumimoji="1" lang="en-US" sz="2000" dirty="0">
              <a:solidFill>
                <a:schemeClr val="bg1"/>
              </a:solidFill>
              <a:latin typeface="+mj-lt"/>
              <a:ea typeface="+mj-ea"/>
              <a:cs typeface="+mj-cs"/>
            </a:endParaRPr>
          </a:p>
        </p:txBody>
      </p:sp>
      <p:pic>
        <p:nvPicPr>
          <p:cNvPr id="11" name="Picture 10"/>
          <p:cNvPicPr>
            <a:picLocks noChangeAspect="1"/>
          </p:cNvPicPr>
          <p:nvPr/>
        </p:nvPicPr>
        <p:blipFill>
          <a:blip r:embed="rId14"/>
          <a:stretch>
            <a:fillRect/>
          </a:stretch>
        </p:blipFill>
        <p:spPr>
          <a:xfrm>
            <a:off x="30755856" y="13914262"/>
            <a:ext cx="10954487" cy="8304846"/>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Central business district design template">
  <a:themeElements>
    <a:clrScheme name="Default Design 1">
      <a:dk1>
        <a:srgbClr val="000066"/>
      </a:dk1>
      <a:lt1>
        <a:srgbClr val="FFFFFF"/>
      </a:lt1>
      <a:dk2>
        <a:srgbClr val="003366"/>
      </a:dk2>
      <a:lt2>
        <a:srgbClr val="FFFFFF"/>
      </a:lt2>
      <a:accent1>
        <a:srgbClr val="8EB3C8"/>
      </a:accent1>
      <a:accent2>
        <a:srgbClr val="6F97B3"/>
      </a:accent2>
      <a:accent3>
        <a:srgbClr val="AAADB8"/>
      </a:accent3>
      <a:accent4>
        <a:srgbClr val="DADADA"/>
      </a:accent4>
      <a:accent5>
        <a:srgbClr val="C6D6E0"/>
      </a:accent5>
      <a:accent6>
        <a:srgbClr val="6488A2"/>
      </a:accent6>
      <a:hlink>
        <a:srgbClr val="556575"/>
      </a:hlink>
      <a:folHlink>
        <a:srgbClr val="3D556F"/>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a:solidFill>
            <a:schemeClr val="bg2"/>
          </a:solidFill>
          <a:miter lim="800000"/>
          <a:headEnd/>
          <a:tailEnd/>
        </a:ln>
        <a:effectLst>
          <a:outerShdw dist="107763" dir="2700000" algn="ctr" rotWithShape="0">
            <a:schemeClr val="bg1">
              <a:alpha val="50000"/>
            </a:schemeClr>
          </a:outerShdw>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66"/>
        </a:dk1>
        <a:lt1>
          <a:srgbClr val="FFFFFF"/>
        </a:lt1>
        <a:dk2>
          <a:srgbClr val="003366"/>
        </a:dk2>
        <a:lt2>
          <a:srgbClr val="FFFFFF"/>
        </a:lt2>
        <a:accent1>
          <a:srgbClr val="8EB3C8"/>
        </a:accent1>
        <a:accent2>
          <a:srgbClr val="6F97B3"/>
        </a:accent2>
        <a:accent3>
          <a:srgbClr val="AAADB8"/>
        </a:accent3>
        <a:accent4>
          <a:srgbClr val="DADADA"/>
        </a:accent4>
        <a:accent5>
          <a:srgbClr val="C6D6E0"/>
        </a:accent5>
        <a:accent6>
          <a:srgbClr val="6488A2"/>
        </a:accent6>
        <a:hlink>
          <a:srgbClr val="556575"/>
        </a:hlink>
        <a:folHlink>
          <a:srgbClr val="3D556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Central business district design template</Template>
  <TotalTime>2589</TotalTime>
  <Words>1213</Words>
  <Application>Microsoft Office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Cambria Math</vt:lpstr>
      <vt:lpstr>Tahoma</vt:lpstr>
      <vt:lpstr>Times New Roman</vt:lpstr>
      <vt:lpstr>Wingdings</vt:lpstr>
      <vt:lpstr>Central business district design template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Turtles</dc:creator>
  <cp:lastModifiedBy>David</cp:lastModifiedBy>
  <cp:revision>175</cp:revision>
  <dcterms:created xsi:type="dcterms:W3CDTF">2007-11-27T02:31:46Z</dcterms:created>
  <dcterms:modified xsi:type="dcterms:W3CDTF">2016-06-05T20:16:08Z</dcterms:modified>
</cp:coreProperties>
</file>