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6" autoAdjust="0"/>
  </p:normalViewPr>
  <p:slideViewPr>
    <p:cSldViewPr>
      <p:cViewPr>
        <p:scale>
          <a:sx n="25" d="100"/>
          <a:sy n="25" d="100"/>
        </p:scale>
        <p:origin x="1338" y="-258"/>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5/29/2016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notesSlide" Target="../notesSlides/notesSlide1.xml"/><Relationship Id="rId7"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Crumley</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David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Egolf</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0878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2649200" cy="2812465"/>
            </a:xfrm>
            <a:prstGeom prst="rect">
              <a:avLst/>
            </a:prstGeom>
            <a:noFill/>
            <a:ln w="9525">
              <a:noFill/>
              <a:miter lim="800000"/>
              <a:headEnd/>
              <a:tailEnd/>
            </a:ln>
          </p:spPr>
          <p:txBody>
            <a:bodyPr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AISC Steel Construction Manual</a:t>
              </a:r>
              <a:r>
                <a:rPr kumimoji="1" lang="en-US" sz="2000" dirty="0">
                  <a:solidFill>
                    <a:schemeClr val="bg1"/>
                  </a:solidFill>
                  <a:latin typeface="+mj-lt"/>
                  <a:ea typeface="+mj-ea"/>
                  <a:cs typeface="+mj-cs"/>
                </a:rPr>
                <a:t>. 13th ed. 2006-.</a:t>
              </a:r>
            </a:p>
            <a:p>
              <a:pPr>
                <a:lnSpc>
                  <a:spcPct val="150000"/>
                </a:lnSpc>
                <a:defRPr/>
              </a:pPr>
              <a:r>
                <a:rPr kumimoji="1" lang="en-US" sz="2000" i="1" dirty="0">
                  <a:solidFill>
                    <a:schemeClr val="bg1"/>
                  </a:solidFill>
                  <a:latin typeface="+mj-lt"/>
                  <a:ea typeface="+mj-ea"/>
                  <a:cs typeface="+mj-cs"/>
                </a:rPr>
                <a:t>ASCE 7-05 Minimum Design Loads for Buildings and other Structures</a:t>
              </a:r>
              <a:r>
                <a:rPr kumimoji="1" lang="en-US" sz="2000" dirty="0">
                  <a:solidFill>
                    <a:schemeClr val="bg1"/>
                  </a:solidFill>
                  <a:latin typeface="+mj-lt"/>
                  <a:ea typeface="+mj-ea"/>
                  <a:cs typeface="+mj-cs"/>
                </a:rPr>
                <a:t>. 2006-.</a:t>
              </a:r>
            </a:p>
            <a:p>
              <a:pPr>
                <a:lnSpc>
                  <a:spcPct val="150000"/>
                </a:lnSpc>
                <a:defRPr/>
              </a:pPr>
              <a:r>
                <a:rPr kumimoji="1" lang="en-US" sz="2000" i="1" dirty="0">
                  <a:solidFill>
                    <a:schemeClr val="bg1"/>
                  </a:solidFill>
                  <a:latin typeface="+mj-lt"/>
                  <a:ea typeface="+mj-ea"/>
                  <a:cs typeface="+mj-cs"/>
                </a:rPr>
                <a:t>International Building Code</a:t>
              </a:r>
              <a:r>
                <a:rPr kumimoji="1" lang="en-US" sz="2000" dirty="0">
                  <a:solidFill>
                    <a:schemeClr val="bg1"/>
                  </a:solidFill>
                  <a:latin typeface="+mj-lt"/>
                  <a:ea typeface="+mj-ea"/>
                  <a:cs typeface="+mj-cs"/>
                </a:rPr>
                <a:t>. 2006-.</a:t>
              </a:r>
            </a:p>
            <a:p>
              <a:pPr>
                <a:lnSpc>
                  <a:spcPct val="150000"/>
                </a:lnSpc>
                <a:defRPr/>
              </a:pPr>
              <a:r>
                <a:rPr kumimoji="1" lang="en-US" sz="2000" dirty="0" err="1">
                  <a:solidFill>
                    <a:schemeClr val="bg1"/>
                  </a:solidFill>
                  <a:latin typeface="+mj-lt"/>
                  <a:ea typeface="+mj-ea"/>
                  <a:cs typeface="+mj-cs"/>
                </a:rPr>
                <a:t>McCormac</a:t>
              </a:r>
              <a:r>
                <a:rPr kumimoji="1" lang="en-US" sz="2000" dirty="0">
                  <a:solidFill>
                    <a:schemeClr val="bg1"/>
                  </a:solidFill>
                  <a:latin typeface="+mj-lt"/>
                  <a:ea typeface="+mj-ea"/>
                  <a:cs typeface="+mj-cs"/>
                </a:rPr>
                <a:t>, Jack C. </a:t>
              </a:r>
              <a:r>
                <a:rPr kumimoji="1" lang="en-US" sz="2000" i="1" dirty="0">
                  <a:solidFill>
                    <a:schemeClr val="bg1"/>
                  </a:solidFill>
                  <a:latin typeface="+mj-lt"/>
                  <a:ea typeface="+mj-ea"/>
                  <a:cs typeface="+mj-cs"/>
                </a:rPr>
                <a:t>Structural Steel Design</a:t>
              </a:r>
              <a:r>
                <a:rPr kumimoji="1" lang="en-US" sz="2000" dirty="0">
                  <a:solidFill>
                    <a:schemeClr val="bg1"/>
                  </a:solidFill>
                  <a:latin typeface="+mj-lt"/>
                  <a:ea typeface="+mj-ea"/>
                  <a:cs typeface="+mj-cs"/>
                </a:rPr>
                <a:t>. 4th ed. 2008.</a:t>
              </a:r>
            </a:p>
            <a:p>
              <a:pPr>
                <a:lnSpc>
                  <a:spcPct val="150000"/>
                </a:lnSpc>
                <a:defRPr/>
              </a:pPr>
              <a:r>
                <a:rPr kumimoji="1" lang="en-US" sz="2000" dirty="0">
                  <a:solidFill>
                    <a:schemeClr val="bg1"/>
                  </a:solidFill>
                  <a:latin typeface="+mj-lt"/>
                  <a:ea typeface="+mj-ea"/>
                  <a:cs typeface="+mj-cs"/>
                </a:rPr>
                <a:t>Summers, Mark. Technical Advisor. U.S. Army Corps of Engineers.</a:t>
              </a:r>
            </a:p>
            <a:p>
              <a:pPr>
                <a:lnSpc>
                  <a:spcPct val="150000"/>
                </a:lnSpc>
                <a:defRPr/>
              </a:pPr>
              <a:r>
                <a:rPr kumimoji="1" lang="en-US" sz="2000" i="1" dirty="0">
                  <a:solidFill>
                    <a:schemeClr val="bg1"/>
                  </a:solidFill>
                  <a:latin typeface="+mj-lt"/>
                  <a:ea typeface="+mj-ea"/>
                  <a:cs typeface="+mj-cs"/>
                </a:rPr>
                <a:t>Walla Walla Ordinance No. 346</a:t>
              </a:r>
              <a:r>
                <a:rPr kumimoji="1" lang="en-US" sz="2000" dirty="0">
                  <a:solidFill>
                    <a:schemeClr val="bg1"/>
                  </a:solidFill>
                  <a:latin typeface="+mj-lt"/>
                  <a:ea typeface="+mj-ea"/>
                  <a:cs typeface="+mj-cs"/>
                </a:rPr>
                <a:t>. 2007-.</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B</a:t>
            </a:r>
          </a:p>
        </p:txBody>
      </p:sp>
      <p:grpSp>
        <p:nvGrpSpPr>
          <p:cNvPr id="8" name="Group 86"/>
          <p:cNvGrpSpPr>
            <a:grpSpLocks/>
          </p:cNvGrpSpPr>
          <p:nvPr/>
        </p:nvGrpSpPr>
        <p:grpSpPr bwMode="auto">
          <a:xfrm>
            <a:off x="1066800" y="6324599"/>
            <a:ext cx="13182600" cy="4787859"/>
            <a:chOff x="1066800" y="25069800"/>
            <a:chExt cx="13182600" cy="4200406"/>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a:p>
          </p:txBody>
        </p:sp>
        <p:sp>
          <p:nvSpPr>
            <p:cNvPr id="1146" name="Text Box 73"/>
            <p:cNvSpPr txBox="1">
              <a:spLocks noChangeArrowheads="1"/>
            </p:cNvSpPr>
            <p:nvPr/>
          </p:nvSpPr>
          <p:spPr bwMode="auto">
            <a:xfrm>
              <a:off x="1143000" y="25146000"/>
              <a:ext cx="13030200" cy="4124206"/>
            </a:xfrm>
            <a:prstGeom prst="rect">
              <a:avLst/>
            </a:prstGeom>
            <a:noFill/>
            <a:ln w="9525">
              <a:noFill/>
              <a:miter lim="800000"/>
              <a:headEnd/>
              <a:tailEnd/>
            </a:ln>
          </p:spPr>
          <p:txBody>
            <a:bodyPr>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project to create </a:t>
              </a:r>
              <a:r>
                <a:rPr kumimoji="1" lang="en-US" sz="3200" dirty="0">
                  <a:solidFill>
                    <a:schemeClr val="bg1"/>
                  </a:solidFill>
                  <a:latin typeface="+mj-lt"/>
                  <a:ea typeface="+mj-ea"/>
                  <a:cs typeface="+mj-cs"/>
                </a:rPr>
                <a:t>and implement the software necessary for a glider to autonomously find and use the updrafts from thermals to sustain longer flight </a:t>
              </a:r>
              <a:r>
                <a:rPr kumimoji="1" lang="en-US" sz="3200" dirty="0" smtClean="0">
                  <a:solidFill>
                    <a:schemeClr val="bg1"/>
                  </a:solidFill>
                  <a:latin typeface="+mj-lt"/>
                  <a:ea typeface="+mj-ea"/>
                  <a:cs typeface="+mj-cs"/>
                </a:rPr>
                <a:t>times was </a:t>
              </a:r>
              <a:r>
                <a:rPr kumimoji="1" lang="en-US" sz="3200" dirty="0">
                  <a:solidFill>
                    <a:schemeClr val="bg1"/>
                  </a:solidFill>
                  <a:latin typeface="+mj-lt"/>
                  <a:ea typeface="+mj-ea"/>
                  <a:cs typeface="+mj-cs"/>
                </a:rPr>
                <a:t>divided into three </a:t>
              </a:r>
              <a:r>
                <a:rPr kumimoji="1" lang="en-US" sz="3200" dirty="0" smtClean="0">
                  <a:solidFill>
                    <a:schemeClr val="bg1"/>
                  </a:solidFill>
                  <a:latin typeface="+mj-lt"/>
                  <a:ea typeface="+mj-ea"/>
                  <a:cs typeface="+mj-cs"/>
                </a:rPr>
                <a:t>parts: a </a:t>
              </a:r>
              <a:r>
                <a:rPr kumimoji="1" lang="en-US" sz="3200" dirty="0">
                  <a:solidFill>
                    <a:schemeClr val="bg1"/>
                  </a:solidFill>
                  <a:latin typeface="+mj-lt"/>
                  <a:ea typeface="+mj-ea"/>
                  <a:cs typeface="+mj-cs"/>
                </a:rPr>
                <a:t>basic implementation of existing algorithms, an exploration 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an exploration of machine learning to provide better soaring decisions</a:t>
              </a:r>
              <a:r>
                <a:rPr kumimoji="1" lang="en-US" sz="3200" dirty="0" smtClean="0">
                  <a:solidFill>
                    <a:schemeClr val="bg1"/>
                  </a:solidFill>
                  <a:latin typeface="+mj-lt"/>
                  <a:ea typeface="+mj-ea"/>
                  <a:cs typeface="+mj-cs"/>
                </a:rPr>
                <a:t>.</a:t>
              </a:r>
              <a:endParaRPr kumimoji="1" lang="en-US" sz="3200" dirty="0">
                <a:solidFill>
                  <a:schemeClr val="bg1"/>
                </a:solidFill>
                <a:latin typeface="+mj-lt"/>
                <a:ea typeface="+mj-ea"/>
                <a:cs typeface="+mj-cs"/>
              </a:endParaRPr>
            </a:p>
          </p:txBody>
        </p:sp>
      </p:grpSp>
      <mc:AlternateContent xmlns:mc="http://schemas.openxmlformats.org/markup-compatibility/2006" xmlns:a14="http://schemas.microsoft.com/office/drawing/2010/main">
        <mc:Choice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speed and superior prediction in tests, Gaussian process regression was pursued further, being implemented in simulation.</a:t>
                </a:r>
              </a:p>
            </p:txBody>
          </p:sp>
        </mc:Choice>
        <mc:Fallback xmlns="">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5"/>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a:p>
        </p:txBody>
      </p:sp>
      <p:sp>
        <p:nvSpPr>
          <p:cNvPr id="1043" name="Text Box 188"/>
          <p:cNvSpPr txBox="1">
            <a:spLocks noChangeArrowheads="1"/>
          </p:cNvSpPr>
          <p:nvPr/>
        </p:nvSpPr>
        <p:spPr bwMode="auto">
          <a:xfrm>
            <a:off x="15183465" y="2180594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run 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0"/>
            <a:ext cx="13335000" cy="4335463"/>
            <a:chOff x="29565600" y="13716000"/>
            <a:chExt cx="13335000" cy="7544434"/>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794200" y="13793350"/>
              <a:ext cx="12954000" cy="2463681"/>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a:solidFill>
                    <a:schemeClr val="bg1"/>
                  </a:solidFill>
                  <a:latin typeface="+mj-lt"/>
                  <a:ea typeface="+mj-ea"/>
                  <a:cs typeface="+mj-cs"/>
                </a:rPr>
                <a:t>SUMMARY</a:t>
              </a:r>
            </a:p>
            <a:p>
              <a:pPr algn="just" defTabSz="4389438">
                <a:spcBef>
                  <a:spcPct val="50000"/>
                </a:spcBef>
                <a:defRPr/>
              </a:pPr>
              <a:r>
                <a:rPr kumimoji="1" lang="en-US" sz="3200" dirty="0" smtClean="0">
                  <a:solidFill>
                    <a:schemeClr val="bg1"/>
                  </a:solidFill>
                  <a:latin typeface="+mj-lt"/>
                  <a:ea typeface="+mj-ea"/>
                  <a:cs typeface="+mj-cs"/>
                </a:rPr>
                <a:t>Success!!!</a:t>
              </a: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240000" y="22225947"/>
            <a:ext cx="13182600" cy="4524315"/>
          </a:xfrm>
          <a:prstGeom prst="rect">
            <a:avLst/>
          </a:prstGeom>
          <a:noFill/>
          <a:ln w="9525">
            <a:noFill/>
            <a:miter lim="800000"/>
            <a:headEnd/>
            <a:tailEnd/>
          </a:ln>
        </p:spPr>
        <p:txBody>
          <a:bodyPr>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sp>
        <p:nvSpPr>
          <p:cNvPr id="3087" name="Text Box 15"/>
          <p:cNvSpPr txBox="1">
            <a:spLocks noChangeArrowheads="1"/>
          </p:cNvSpPr>
          <p:nvPr/>
        </p:nvSpPr>
        <p:spPr bwMode="auto">
          <a:xfrm>
            <a:off x="1346405" y="11199315"/>
            <a:ext cx="12725400" cy="5108575"/>
          </a:xfrm>
          <a:prstGeom prst="rect">
            <a:avLst/>
          </a:prstGeom>
          <a:noFill/>
          <a:ln w="9525">
            <a:noFill/>
            <a:miter lim="800000"/>
            <a:headEnd/>
            <a:tailEnd/>
          </a:ln>
          <a:effectLst/>
        </p:spPr>
        <p:txBody>
          <a:bodyPr lIns="91426" tIns="45710" rIns="91426" bIns="45710">
            <a:spAutoFit/>
          </a:bodyPr>
          <a:lstStyle/>
          <a:p>
            <a:pPr algn="ctr" defTabSz="4389438">
              <a:spcBef>
                <a:spcPct val="50000"/>
              </a:spcBef>
              <a:defRPr/>
            </a:pPr>
            <a:r>
              <a:rPr kumimoji="1" lang="en-US" sz="3800" u="sng" dirty="0">
                <a:solidFill>
                  <a:schemeClr val="bg1"/>
                </a:solidFill>
                <a:latin typeface="+mj-lt"/>
                <a:ea typeface="+mj-ea"/>
                <a:cs typeface="+mj-cs"/>
              </a:rPr>
              <a:t>INTRODUCTION</a:t>
            </a:r>
          </a:p>
          <a:p>
            <a:pPr indent="857250" algn="just" defTabSz="4389438">
              <a:defRPr/>
            </a:pPr>
            <a:endParaRPr lang="en-US" sz="3200" dirty="0">
              <a:latin typeface="Times New Roman" pitchFamily="18" charset="0"/>
            </a:endParaRPr>
          </a:p>
          <a:p>
            <a:pPr algn="just">
              <a:defRPr/>
            </a:pPr>
            <a:r>
              <a:rPr kumimoji="1" lang="en-US" sz="3200" dirty="0">
                <a:solidFill>
                  <a:schemeClr val="bg1"/>
                </a:solidFill>
                <a:latin typeface="+mj-lt"/>
                <a:ea typeface="+mj-ea"/>
                <a:cs typeface="+mj-cs"/>
              </a:rPr>
              <a:t>The 13-acre property where the structure is to be built is located about five miles south of College Place, WA in Walla Walla County. The relative terrain is mostly flat with a few trees and a small river, the East Walla Walla River, passing through the property. However, some 40 foot bluffs unique to the Walla Walla Valley are within 1,500 feet of the proposed building site. A grass landing strip bisects the property diagonally (See Figure 1.)</a:t>
            </a:r>
          </a:p>
          <a:p>
            <a:pPr algn="just">
              <a:defRPr/>
            </a:pPr>
            <a:endParaRPr lang="en-US" sz="3200" dirty="0"/>
          </a:p>
        </p:txBody>
      </p:sp>
      <p:grpSp>
        <p:nvGrpSpPr>
          <p:cNvPr id="1111" name="Group 88"/>
          <p:cNvGrpSpPr>
            <a:grpSpLocks/>
          </p:cNvGrpSpPr>
          <p:nvPr/>
        </p:nvGrpSpPr>
        <p:grpSpPr bwMode="auto">
          <a:xfrm>
            <a:off x="1422605" y="15847515"/>
            <a:ext cx="12573000" cy="9677400"/>
            <a:chOff x="1371600" y="15773400"/>
            <a:chExt cx="12573000" cy="10077510"/>
          </a:xfrm>
        </p:grpSpPr>
        <p:sp>
          <p:nvSpPr>
            <p:cNvPr id="1133" name="Text Box 67"/>
            <p:cNvSpPr txBox="1">
              <a:spLocks noChangeArrowheads="1"/>
            </p:cNvSpPr>
            <p:nvPr/>
          </p:nvSpPr>
          <p:spPr bwMode="auto">
            <a:xfrm>
              <a:off x="1371600" y="25450851"/>
              <a:ext cx="12496800" cy="400059"/>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1: Senior Project Site (Google Earth)</a:t>
              </a:r>
            </a:p>
          </p:txBody>
        </p:sp>
        <p:grpSp>
          <p:nvGrpSpPr>
            <p:cNvPr id="1136" name="Group 87"/>
            <p:cNvGrpSpPr>
              <a:grpSpLocks/>
            </p:cNvGrpSpPr>
            <p:nvPr/>
          </p:nvGrpSpPr>
          <p:grpSpPr bwMode="auto">
            <a:xfrm>
              <a:off x="1447800" y="15773400"/>
              <a:ext cx="12496800" cy="9525002"/>
              <a:chOff x="1447800" y="18516600"/>
              <a:chExt cx="12496800" cy="9525002"/>
            </a:xfrm>
          </p:grpSpPr>
          <p:pic>
            <p:nvPicPr>
              <p:cNvPr id="1137" name="Picture 71" descr="Senior project location cp.JPG"/>
              <p:cNvPicPr>
                <a:picLocks noChangeAspect="1"/>
              </p:cNvPicPr>
              <p:nvPr/>
            </p:nvPicPr>
            <p:blipFill>
              <a:blip r:embed="rId6">
                <a:extLst>
                  <a:ext uri="{28A0092B-C50C-407E-A947-70E740481C1C}">
                    <a14:useLocalDpi xmlns:a14="http://schemas.microsoft.com/office/drawing/2010/main" val="0"/>
                  </a:ext>
                </a:extLst>
              </a:blip>
              <a:srcRect l="1756" t="10448" r="50160"/>
              <a:stretch>
                <a:fillRect/>
              </a:stretch>
            </p:blipFill>
            <p:spPr bwMode="auto">
              <a:xfrm>
                <a:off x="1447800" y="18516600"/>
                <a:ext cx="8519159"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8" name="Rectangle 190"/>
              <p:cNvSpPr>
                <a:spLocks noChangeArrowheads="1"/>
              </p:cNvSpPr>
              <p:nvPr/>
            </p:nvSpPr>
            <p:spPr bwMode="auto">
              <a:xfrm>
                <a:off x="3276600" y="23469600"/>
                <a:ext cx="414338" cy="279400"/>
              </a:xfrm>
              <a:prstGeom prst="rect">
                <a:avLst/>
              </a:prstGeom>
              <a:solidFill>
                <a:srgbClr val="FFFFFF">
                  <a:alpha val="0"/>
                </a:srgbClr>
              </a:solidFill>
              <a:ln w="19050">
                <a:solidFill>
                  <a:srgbClr val="FF0000"/>
                </a:solidFill>
                <a:miter lim="800000"/>
                <a:headEnd/>
                <a:tailEnd/>
              </a:ln>
            </p:spPr>
            <p:txBody>
              <a:bodyPr/>
              <a:lstStyle/>
              <a:p>
                <a:endParaRPr lang="en-US"/>
              </a:p>
            </p:txBody>
          </p:sp>
          <p:cxnSp>
            <p:nvCxnSpPr>
              <p:cNvPr id="1139" name="AutoShape 192"/>
              <p:cNvCxnSpPr>
                <a:cxnSpLocks noChangeShapeType="1"/>
              </p:cNvCxnSpPr>
              <p:nvPr/>
            </p:nvCxnSpPr>
            <p:spPr bwMode="auto">
              <a:xfrm rot="16200000" flipH="1">
                <a:off x="2628900" y="24498300"/>
                <a:ext cx="4267200" cy="2819400"/>
              </a:xfrm>
              <a:prstGeom prst="straightConnector1">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0" name="AutoShape 193"/>
              <p:cNvCxnSpPr>
                <a:cxnSpLocks noChangeShapeType="1"/>
              </p:cNvCxnSpPr>
              <p:nvPr/>
            </p:nvCxnSpPr>
            <p:spPr bwMode="auto">
              <a:xfrm flipV="1">
                <a:off x="3276600" y="22021800"/>
                <a:ext cx="2819400" cy="1447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1" name="AutoShape 194"/>
              <p:cNvCxnSpPr>
                <a:cxnSpLocks noChangeShapeType="1"/>
              </p:cNvCxnSpPr>
              <p:nvPr/>
            </p:nvCxnSpPr>
            <p:spPr bwMode="auto">
              <a:xfrm>
                <a:off x="3657601" y="23774401"/>
                <a:ext cx="10286999" cy="4267201"/>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cxnSp>
            <p:nvCxnSpPr>
              <p:cNvPr id="1142" name="AutoShape 195"/>
              <p:cNvCxnSpPr>
                <a:cxnSpLocks noChangeShapeType="1"/>
              </p:cNvCxnSpPr>
              <p:nvPr/>
            </p:nvCxnSpPr>
            <p:spPr bwMode="auto">
              <a:xfrm flipV="1">
                <a:off x="3733800" y="22021800"/>
                <a:ext cx="10210800" cy="1447800"/>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pic>
            <p:nvPicPr>
              <p:cNvPr id="1143" name="Picture 70" descr="Senior project location.JPG"/>
              <p:cNvPicPr>
                <a:picLocks noChangeAspect="1"/>
              </p:cNvPicPr>
              <p:nvPr/>
            </p:nvPicPr>
            <p:blipFill>
              <a:blip r:embed="rId7">
                <a:extLst>
                  <a:ext uri="{28A0092B-C50C-407E-A947-70E740481C1C}">
                    <a14:useLocalDpi xmlns:a14="http://schemas.microsoft.com/office/drawing/2010/main" val="0"/>
                  </a:ext>
                </a:extLst>
              </a:blip>
              <a:srcRect l="1744" t="9804" r="50160"/>
              <a:stretch>
                <a:fillRect/>
              </a:stretch>
            </p:blipFill>
            <p:spPr bwMode="auto">
              <a:xfrm>
                <a:off x="6139082" y="22021800"/>
                <a:ext cx="7776944" cy="600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4" name="Rectangle 191"/>
              <p:cNvSpPr>
                <a:spLocks noChangeArrowheads="1"/>
              </p:cNvSpPr>
              <p:nvPr/>
            </p:nvSpPr>
            <p:spPr bwMode="auto">
              <a:xfrm>
                <a:off x="6096000" y="22021800"/>
                <a:ext cx="7848600" cy="6019800"/>
              </a:xfrm>
              <a:prstGeom prst="rect">
                <a:avLst/>
              </a:prstGeom>
              <a:noFill/>
              <a:ln w="793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121" name="TextBox 89"/>
          <p:cNvSpPr txBox="1">
            <a:spLocks noChangeArrowheads="1"/>
          </p:cNvSpPr>
          <p:nvPr/>
        </p:nvSpPr>
        <p:spPr bwMode="auto">
          <a:xfrm>
            <a:off x="1270205" y="25677315"/>
            <a:ext cx="12725400" cy="2554288"/>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specified dimensions are 40 feet by 60 feet by 12 feet tall with a roof slope of 3 in 12. The airplane door is 40 foot by 10 foot. Five moment frames providing resistance to transverse direction loads are evenly spaced along the 60 foot dimension. Connecting beams and tension-only braces transfer longitudinal loadings to the foundation.</a:t>
            </a: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641800" y="6400800"/>
                <a:ext cx="13182600" cy="3618589"/>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POLICY DEVELOPMENT</a:t>
                </a:r>
                <a:endParaRPr kumimoji="1" lang="en-US" sz="3800" u="sng" dirty="0">
                  <a:solidFill>
                    <a:schemeClr val="bg1"/>
                  </a:solidFill>
                  <a:latin typeface="+mj-lt"/>
                  <a:ea typeface="+mj-ea"/>
                  <a:cs typeface="+mj-cs"/>
                </a:endParaRPr>
              </a:p>
              <a:p>
                <a:pPr algn="ctr" defTabSz="4389438">
                  <a:defRPr/>
                </a:pPr>
                <a:endParaRPr lang="en-US" sz="3200" b="1" u="sng" dirty="0">
                  <a:cs typeface="Arial" charset="0"/>
                </a:endParaRPr>
              </a:p>
              <a:p>
                <a:pPr algn="just" defTabSz="4389438">
                  <a:defRPr/>
                </a:pPr>
                <a:r>
                  <a:rPr kumimoji="1" lang="en-US" sz="3200" dirty="0" smtClean="0">
                    <a:solidFill>
                      <a:schemeClr val="bg1"/>
                    </a:solidFill>
                    <a:latin typeface="+mj-lt"/>
                    <a:ea typeface="+mj-ea"/>
                    <a:cs typeface="+mj-cs"/>
                  </a:rPr>
                  <a:t>OVERVIEW OF METHODS EXPLORED: </a:t>
                </a:r>
                <a:r>
                  <a:rPr kumimoji="1" lang="en-CA" sz="3200" dirty="0">
                    <a:solidFill>
                      <a:schemeClr val="bg1"/>
                    </a:solidFill>
                    <a:latin typeface="+mj-lt"/>
                    <a:ea typeface="+mj-ea"/>
                    <a:cs typeface="+mj-cs"/>
                  </a:rPr>
                  <a:t>Under the centroid method, the UAV circles the estimated thermal center at a fixed radius. One improvement on this method is to develop strategies for extracting energy from the thermal that are more flexible. We investigated three approaches to achieve this with machine learning: tabled-based Q learning, neural fitted Q learning, and dynamic programming with neural interpolation. Tabled-based Q learning discretizes the state space, and develops estimates for the value of performing each possible action in each discretized chunk using Q learning. We used this method successfully in a highly idealized setting, but we had some difficulty in using it to scale it up. Future work could include focusing on variable chunking size, allowing for better scaling. Neural-fitted Q learning also uses Q learning, but stores value estimates using a neural network. We had only limited success with this method, and future work would focus on incorporating new information into a neural network without losing the old information stored. Dynamic programming with neural interpolation is a model based method, using a model of the system to carry out dynamic programming. To allow for a continuously varying policy, the value estimates and policy estimates are both stored in neural networks. </a:t>
                </a:r>
                <a:endParaRPr kumimoji="1" lang="en-US" sz="3200" dirty="0">
                  <a:solidFill>
                    <a:schemeClr val="bg1"/>
                  </a:solidFill>
                  <a:latin typeface="+mj-lt"/>
                  <a:ea typeface="+mj-ea"/>
                  <a:cs typeface="+mj-cs"/>
                </a:endParaRPr>
              </a:p>
            </p:txBody>
          </p:sp>
        </p:grpSp>
        <p:sp>
          <p:nvSpPr>
            <p:cNvPr id="1115" name="TextBox 136"/>
            <p:cNvSpPr txBox="1">
              <a:spLocks noChangeArrowheads="1"/>
            </p:cNvSpPr>
            <p:nvPr/>
          </p:nvSpPr>
          <p:spPr bwMode="auto">
            <a:xfrm>
              <a:off x="30403800" y="19354800"/>
              <a:ext cx="11658600" cy="400050"/>
            </a:xfrm>
            <a:prstGeom prst="rect">
              <a:avLst/>
            </a:prstGeom>
            <a:noFill/>
            <a:ln w="9525">
              <a:noFill/>
              <a:miter lim="800000"/>
              <a:headEnd/>
              <a:tailEnd/>
            </a:ln>
          </p:spPr>
          <p:txBody>
            <a:bodyPr>
              <a:spAutoFit/>
            </a:bodyPr>
            <a:lstStyle/>
            <a:p>
              <a:pPr algn="ctr">
                <a:defRPr/>
              </a:pPr>
              <a:r>
                <a:rPr kumimoji="1" lang="en-US" sz="2000" dirty="0">
                  <a:solidFill>
                    <a:schemeClr val="bg1"/>
                  </a:solidFill>
                  <a:latin typeface="+mj-lt"/>
                  <a:ea typeface="+mj-ea"/>
                  <a:cs typeface="+mj-cs"/>
                </a:rPr>
                <a:t>Figure 3: Example of RISA’s Output</a:t>
              </a:r>
            </a:p>
          </p:txBody>
        </p:sp>
        <p:sp>
          <p:nvSpPr>
            <p:cNvPr id="5" name="TextBox 137"/>
            <p:cNvSpPr txBox="1">
              <a:spLocks noChangeArrowheads="1"/>
            </p:cNvSpPr>
            <p:nvPr/>
          </p:nvSpPr>
          <p:spPr bwMode="auto">
            <a:xfrm>
              <a:off x="29679900" y="23703274"/>
              <a:ext cx="13030200" cy="3046988"/>
            </a:xfrm>
            <a:prstGeom prst="rect">
              <a:avLst/>
            </a:prstGeom>
            <a:noFill/>
            <a:ln w="9525">
              <a:noFill/>
              <a:miter lim="800000"/>
              <a:headEnd/>
              <a:tailEnd/>
            </a:ln>
          </p:spPr>
          <p:txBody>
            <a:bodyPr>
              <a:spAutoFit/>
            </a:bodyPr>
            <a:lstStyle/>
            <a:p>
              <a:pPr algn="just">
                <a:defRPr/>
              </a:pPr>
              <a:r>
                <a:rPr kumimoji="1" lang="en-CA" sz="3200" dirty="0">
                  <a:solidFill>
                    <a:schemeClr val="bg1"/>
                  </a:solidFill>
                  <a:latin typeface="+mj-lt"/>
                  <a:ea typeface="+mj-ea"/>
                  <a:cs typeface="+mj-cs"/>
                </a:rPr>
                <a:t>RESULTS: </a:t>
              </a:r>
              <a:r>
                <a:rPr kumimoji="1" lang="en-CA" sz="3200" dirty="0" smtClean="0">
                  <a:solidFill>
                    <a:schemeClr val="bg1"/>
                  </a:solidFill>
                  <a:latin typeface="+mj-lt"/>
                  <a:ea typeface="+mj-ea"/>
                  <a:cs typeface="+mj-cs"/>
                </a:rPr>
                <a:t>We </a:t>
              </a:r>
              <a:r>
                <a:rPr kumimoji="1" lang="en-CA" sz="3200" dirty="0">
                  <a:solidFill>
                    <a:schemeClr val="bg1"/>
                  </a:solidFill>
                  <a:latin typeface="+mj-lt"/>
                  <a:ea typeface="+mj-ea"/>
                  <a:cs typeface="+mj-cs"/>
                </a:rPr>
                <a:t>had the most success using dynamic programming with neural interpolation. A plausible and flexible policy was developed that adjusts to thermal position and shape. State variables used were: position from center of thermal, height of UAV, and direction of UAV. Current work is focused on testing the algorithms developed in the more sophisticated </a:t>
              </a:r>
              <a:r>
                <a:rPr kumimoji="1" lang="en-CA" sz="3200" dirty="0" err="1">
                  <a:solidFill>
                    <a:schemeClr val="bg1"/>
                  </a:solidFill>
                  <a:latin typeface="+mj-lt"/>
                  <a:ea typeface="+mj-ea"/>
                  <a:cs typeface="+mj-cs"/>
                </a:rPr>
                <a:t>ccrcsim</a:t>
              </a:r>
              <a:r>
                <a:rPr kumimoji="1" lang="en-CA" sz="3200" dirty="0">
                  <a:solidFill>
                    <a:schemeClr val="bg1"/>
                  </a:solidFill>
                  <a:latin typeface="+mj-lt"/>
                  <a:ea typeface="+mj-ea"/>
                  <a:cs typeface="+mj-cs"/>
                </a:rPr>
                <a:t> simulator.</a:t>
              </a:r>
            </a:p>
          </p:txBody>
        </p:sp>
      </p:grpSp>
      <p:sp>
        <p:nvSpPr>
          <p:cNvPr id="66" name="TextBox 65"/>
          <p:cNvSpPr txBox="1"/>
          <p:nvPr/>
        </p:nvSpPr>
        <p:spPr>
          <a:xfrm>
            <a:off x="31775400" y="22725543"/>
            <a:ext cx="8839200" cy="1015663"/>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 Value and policy estimates with thermal at 5. In the policy plot, 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9">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069415" y="17854583"/>
            <a:ext cx="9563100" cy="3800475"/>
          </a:xfrm>
          <a:prstGeom prst="rect">
            <a:avLst/>
          </a:prstGeom>
        </p:spPr>
      </p:pic>
      <p:sp>
        <p:nvSpPr>
          <p:cNvPr id="70" name="Text Box 188"/>
          <p:cNvSpPr txBox="1">
            <a:spLocks noChangeArrowheads="1"/>
          </p:cNvSpPr>
          <p:nvPr/>
        </p:nvSpPr>
        <p:spPr bwMode="auto">
          <a:xfrm>
            <a:off x="15187549" y="17100660"/>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7" name="Picture 6"/>
          <p:cNvPicPr>
            <a:picLocks noChangeAspect="1"/>
          </p:cNvPicPr>
          <p:nvPr/>
        </p:nvPicPr>
        <p:blipFill>
          <a:blip r:embed="rId11"/>
          <a:stretch>
            <a:fillRect/>
          </a:stretch>
        </p:blipFill>
        <p:spPr>
          <a:xfrm>
            <a:off x="30990600" y="14315108"/>
            <a:ext cx="10824150" cy="8087784"/>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2427</TotalTime>
  <Words>965</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David</cp:lastModifiedBy>
  <cp:revision>149</cp:revision>
  <dcterms:created xsi:type="dcterms:W3CDTF">2007-11-27T02:31:46Z</dcterms:created>
  <dcterms:modified xsi:type="dcterms:W3CDTF">2016-05-30T05:37:24Z</dcterms:modified>
</cp:coreProperties>
</file>