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p:scale>
          <a:sx n="33" d="100"/>
          <a:sy n="33" d="100"/>
        </p:scale>
        <p:origin x="330" y="-1248"/>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5/29/2016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4.jpeg"/><Relationship Id="rId12" Type="http://schemas.openxmlformats.org/officeDocument/2006/relationships/image" Target="../media/image7.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image" Target="../media/image6.jpeg"/><Relationship Id="rId5" Type="http://schemas.openxmlformats.org/officeDocument/2006/relationships/image" Target="../media/image2.png"/><Relationship Id="rId10" Type="http://schemas.openxmlformats.org/officeDocument/2006/relationships/image" Target="../media/image1.emf"/><Relationship Id="rId4" Type="http://schemas.openxmlformats.org/officeDocument/2006/relationships/notesSlide" Target="../notesSlides/notesSlide1.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0878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2649200" cy="2812465"/>
            </a:xfrm>
            <a:prstGeom prst="rect">
              <a:avLst/>
            </a:prstGeom>
            <a:noFill/>
            <a:ln w="9525">
              <a:noFill/>
              <a:miter lim="800000"/>
              <a:headEnd/>
              <a:tailEnd/>
            </a:ln>
          </p:spPr>
          <p:txBody>
            <a:bodyPr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AISC Steel Construction Manual</a:t>
              </a:r>
              <a:r>
                <a:rPr kumimoji="1" lang="en-US" sz="2000" dirty="0">
                  <a:solidFill>
                    <a:schemeClr val="bg1"/>
                  </a:solidFill>
                  <a:latin typeface="+mj-lt"/>
                  <a:ea typeface="+mj-ea"/>
                  <a:cs typeface="+mj-cs"/>
                </a:rPr>
                <a:t>. 13th ed. 2006-.</a:t>
              </a:r>
            </a:p>
            <a:p>
              <a:pPr>
                <a:lnSpc>
                  <a:spcPct val="150000"/>
                </a:lnSpc>
                <a:defRPr/>
              </a:pPr>
              <a:r>
                <a:rPr kumimoji="1" lang="en-US" sz="2000" i="1" dirty="0">
                  <a:solidFill>
                    <a:schemeClr val="bg1"/>
                  </a:solidFill>
                  <a:latin typeface="+mj-lt"/>
                  <a:ea typeface="+mj-ea"/>
                  <a:cs typeface="+mj-cs"/>
                </a:rPr>
                <a:t>ASCE 7-05 Minimum Design Loads for Buildings and other Structures</a:t>
              </a:r>
              <a:r>
                <a:rPr kumimoji="1" lang="en-US" sz="2000" dirty="0">
                  <a:solidFill>
                    <a:schemeClr val="bg1"/>
                  </a:solidFill>
                  <a:latin typeface="+mj-lt"/>
                  <a:ea typeface="+mj-ea"/>
                  <a:cs typeface="+mj-cs"/>
                </a:rPr>
                <a:t>. 2006-.</a:t>
              </a:r>
            </a:p>
            <a:p>
              <a:pPr>
                <a:lnSpc>
                  <a:spcPct val="150000"/>
                </a:lnSpc>
                <a:defRPr/>
              </a:pPr>
              <a:r>
                <a:rPr kumimoji="1" lang="en-US" sz="2000" i="1" dirty="0">
                  <a:solidFill>
                    <a:schemeClr val="bg1"/>
                  </a:solidFill>
                  <a:latin typeface="+mj-lt"/>
                  <a:ea typeface="+mj-ea"/>
                  <a:cs typeface="+mj-cs"/>
                </a:rPr>
                <a:t>International Building Code</a:t>
              </a:r>
              <a:r>
                <a:rPr kumimoji="1" lang="en-US" sz="2000" dirty="0">
                  <a:solidFill>
                    <a:schemeClr val="bg1"/>
                  </a:solidFill>
                  <a:latin typeface="+mj-lt"/>
                  <a:ea typeface="+mj-ea"/>
                  <a:cs typeface="+mj-cs"/>
                </a:rPr>
                <a:t>. 2006-.</a:t>
              </a:r>
            </a:p>
            <a:p>
              <a:pPr>
                <a:lnSpc>
                  <a:spcPct val="150000"/>
                </a:lnSpc>
                <a:defRPr/>
              </a:pPr>
              <a:r>
                <a:rPr kumimoji="1" lang="en-US" sz="2000" dirty="0" err="1">
                  <a:solidFill>
                    <a:schemeClr val="bg1"/>
                  </a:solidFill>
                  <a:latin typeface="+mj-lt"/>
                  <a:ea typeface="+mj-ea"/>
                  <a:cs typeface="+mj-cs"/>
                </a:rPr>
                <a:t>McCormac</a:t>
              </a:r>
              <a:r>
                <a:rPr kumimoji="1" lang="en-US" sz="2000" dirty="0">
                  <a:solidFill>
                    <a:schemeClr val="bg1"/>
                  </a:solidFill>
                  <a:latin typeface="+mj-lt"/>
                  <a:ea typeface="+mj-ea"/>
                  <a:cs typeface="+mj-cs"/>
                </a:rPr>
                <a:t>, Jack C. </a:t>
              </a:r>
              <a:r>
                <a:rPr kumimoji="1" lang="en-US" sz="2000" i="1" dirty="0">
                  <a:solidFill>
                    <a:schemeClr val="bg1"/>
                  </a:solidFill>
                  <a:latin typeface="+mj-lt"/>
                  <a:ea typeface="+mj-ea"/>
                  <a:cs typeface="+mj-cs"/>
                </a:rPr>
                <a:t>Structural Steel Design</a:t>
              </a:r>
              <a:r>
                <a:rPr kumimoji="1" lang="en-US" sz="2000" dirty="0">
                  <a:solidFill>
                    <a:schemeClr val="bg1"/>
                  </a:solidFill>
                  <a:latin typeface="+mj-lt"/>
                  <a:ea typeface="+mj-ea"/>
                  <a:cs typeface="+mj-cs"/>
                </a:rPr>
                <a:t>. 4th ed. 2008.</a:t>
              </a:r>
            </a:p>
            <a:p>
              <a:pPr>
                <a:lnSpc>
                  <a:spcPct val="150000"/>
                </a:lnSpc>
                <a:defRPr/>
              </a:pPr>
              <a:r>
                <a:rPr kumimoji="1" lang="en-US" sz="2000" dirty="0">
                  <a:solidFill>
                    <a:schemeClr val="bg1"/>
                  </a:solidFill>
                  <a:latin typeface="+mj-lt"/>
                  <a:ea typeface="+mj-ea"/>
                  <a:cs typeface="+mj-cs"/>
                </a:rPr>
                <a:t>Summers, Mark. Technical Advisor. U.S. Army Corps of Engineers.</a:t>
              </a:r>
            </a:p>
            <a:p>
              <a:pPr>
                <a:lnSpc>
                  <a:spcPct val="150000"/>
                </a:lnSpc>
                <a:defRPr/>
              </a:pPr>
              <a:r>
                <a:rPr kumimoji="1" lang="en-US" sz="2000" i="1" dirty="0">
                  <a:solidFill>
                    <a:schemeClr val="bg1"/>
                  </a:solidFill>
                  <a:latin typeface="+mj-lt"/>
                  <a:ea typeface="+mj-ea"/>
                  <a:cs typeface="+mj-cs"/>
                </a:rPr>
                <a:t>Walla Walla Ordinance No. 346</a:t>
              </a:r>
              <a:r>
                <a:rPr kumimoji="1" lang="en-US" sz="2000" dirty="0">
                  <a:solidFill>
                    <a:schemeClr val="bg1"/>
                  </a:solidFill>
                  <a:latin typeface="+mj-lt"/>
                  <a:ea typeface="+mj-ea"/>
                  <a:cs typeface="+mj-cs"/>
                </a:rPr>
                <a:t>. 2007-.</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9"/>
            <a:ext cx="13182600" cy="4787859"/>
            <a:chOff x="1066800" y="25069800"/>
            <a:chExt cx="13182600" cy="4200406"/>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4124206"/>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project 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mc:Choice xmlns:a14="http://schemas.microsoft.com/office/drawing/2010/main"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a:t>
                </a:r>
                <a:r>
                  <a:rPr kumimoji="1" lang="en-US" sz="3800" u="sng" dirty="0" smtClean="0">
                    <a:solidFill>
                      <a:schemeClr val="bg1"/>
                    </a:solidFill>
                    <a:latin typeface="+mj-lt"/>
                    <a:ea typeface="+mj-ea"/>
                    <a:cs typeface="+mj-cs"/>
                  </a:rPr>
                  <a:t>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speed and superior prediction in tests, Gaussian process regression was pursued further, being implemented in simulation.</a:t>
                </a:r>
              </a:p>
            </p:txBody>
          </p:sp>
        </mc:Choice>
        <mc:Fallback>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5"/>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83465" y="2180594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335463"/>
            <a:chOff x="29565600" y="13716000"/>
            <a:chExt cx="13335000" cy="754443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50"/>
              <a:ext cx="12954000" cy="2463681"/>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a:solidFill>
                    <a:schemeClr val="bg1"/>
                  </a:solidFill>
                  <a:latin typeface="+mj-lt"/>
                  <a:ea typeface="+mj-ea"/>
                  <a:cs typeface="+mj-cs"/>
                </a:rPr>
                <a:t>SUMMARY</a:t>
              </a:r>
            </a:p>
            <a:p>
              <a:pPr algn="just" defTabSz="4389438">
                <a:spcBef>
                  <a:spcPct val="50000"/>
                </a:spcBef>
                <a:defRPr/>
              </a:pPr>
              <a:r>
                <a:rPr kumimoji="1" lang="en-US" sz="3200" dirty="0" smtClean="0">
                  <a:solidFill>
                    <a:schemeClr val="bg1"/>
                  </a:solidFill>
                  <a:latin typeface="+mj-lt"/>
                  <a:ea typeface="+mj-ea"/>
                  <a:cs typeface="+mj-cs"/>
                </a:rPr>
                <a:t>Success!!!</a:t>
              </a: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225947"/>
            <a:ext cx="13182600" cy="4524315"/>
          </a:xfrm>
          <a:prstGeom prst="rect">
            <a:avLst/>
          </a:prstGeom>
          <a:noFill/>
          <a:ln w="9525">
            <a:noFill/>
            <a:miter lim="800000"/>
            <a:headEnd/>
            <a:tailEnd/>
          </a:ln>
        </p:spPr>
        <p:txBody>
          <a:bodyPr>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a:t>
            </a:r>
            <a:r>
              <a:rPr kumimoji="1" lang="en-US" sz="3200" dirty="0" smtClean="0">
                <a:solidFill>
                  <a:schemeClr val="bg1"/>
                </a:solidFill>
                <a:latin typeface="+mj-lt"/>
                <a:ea typeface="+mj-ea"/>
                <a:cs typeface="+mj-cs"/>
              </a:rPr>
              <a:t>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346405" y="11199315"/>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422605" y="15847515"/>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6">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7">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70205" y="25677315"/>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1354483"/>
              </a:xfrm>
              <a:prstGeom prst="rect">
                <a:avLst/>
              </a:prstGeom>
              <a:noFill/>
              <a:ln w="9525">
                <a:noFill/>
                <a:miter lim="800000"/>
                <a:headEnd/>
                <a:tailEnd/>
              </a:ln>
            </p:spPr>
            <p:txBody>
              <a:bodyPr>
                <a:spAutoFit/>
              </a:bodyPr>
              <a:lstStyle/>
              <a:p>
                <a:pPr algn="ctr" defTabSz="4389438">
                  <a:defRPr/>
                </a:pPr>
                <a:r>
                  <a:rPr kumimoji="1" lang="en-US" sz="3800" u="sng" dirty="0">
                    <a:solidFill>
                      <a:schemeClr val="bg1"/>
                    </a:solidFill>
                    <a:latin typeface="+mj-lt"/>
                    <a:ea typeface="+mj-ea"/>
                    <a:cs typeface="+mj-cs"/>
                  </a:rPr>
                  <a:t>RESULTS</a:t>
                </a:r>
              </a:p>
              <a:p>
                <a:pPr algn="ctr" defTabSz="4389438">
                  <a:defRPr/>
                </a:pPr>
                <a:endParaRPr lang="en-US" sz="3200" b="1" u="sng" dirty="0">
                  <a:cs typeface="Arial" charset="0"/>
                </a:endParaRPr>
              </a:p>
              <a:p>
                <a:pPr algn="just" defTabSz="4389438">
                  <a:defRPr/>
                </a:pPr>
                <a:r>
                  <a:rPr kumimoji="1" lang="en-US" sz="3200" dirty="0">
                    <a:solidFill>
                      <a:schemeClr val="bg1"/>
                    </a:solidFill>
                    <a:latin typeface="+mj-lt"/>
                    <a:ea typeface="+mj-ea"/>
                    <a:cs typeface="+mj-cs"/>
                  </a:rPr>
                  <a:t>The final choice for the design was a W12X40 for the moment frames, a 10X49 for the door beam, W10X33 for the connecting beams, and a ¾ inch tension rod. The maximum deflection in the roof was just over a half inch and just over a quarter of an inch in the walls. The door beam experienced a deflection of a half inch in the local-y direction and just over 2 inches in the local-x direction.</a:t>
                </a:r>
              </a:p>
            </p:txBody>
          </p:sp>
        </p:grpSp>
        <p:grpSp>
          <p:nvGrpSpPr>
            <p:cNvPr id="1119" name="Group 139"/>
            <p:cNvGrpSpPr>
              <a:grpSpLocks/>
            </p:cNvGrpSpPr>
            <p:nvPr/>
          </p:nvGrpSpPr>
          <p:grpSpPr bwMode="auto">
            <a:xfrm>
              <a:off x="30403800" y="10896600"/>
              <a:ext cx="11658600" cy="8858310"/>
              <a:chOff x="30403800" y="10515600"/>
              <a:chExt cx="11658600" cy="8858310"/>
            </a:xfrm>
          </p:grpSpPr>
          <p:pic>
            <p:nvPicPr>
              <p:cNvPr id="4" name="Picture 135" descr="RISA.JPG"/>
              <p:cNvPicPr>
                <a:picLocks noChangeAspect="1"/>
              </p:cNvPicPr>
              <p:nvPr/>
            </p:nvPicPr>
            <p:blipFill>
              <a:blip r:embed="rId8">
                <a:extLst>
                  <a:ext uri="{28A0092B-C50C-407E-A947-70E740481C1C}">
                    <a14:useLocalDpi xmlns:a14="http://schemas.microsoft.com/office/drawing/2010/main" val="0"/>
                  </a:ext>
                </a:extLst>
              </a:blip>
              <a:srcRect l="50000"/>
              <a:stretch>
                <a:fillRect/>
              </a:stretch>
            </p:blipFill>
            <p:spPr bwMode="auto">
              <a:xfrm>
                <a:off x="30784800" y="10515600"/>
                <a:ext cx="11049000" cy="828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5" name="TextBox 136"/>
              <p:cNvSpPr txBox="1">
                <a:spLocks noChangeArrowheads="1"/>
              </p:cNvSpPr>
              <p:nvPr/>
            </p:nvSpPr>
            <p:spPr bwMode="auto">
              <a:xfrm>
                <a:off x="30403800" y="18973800"/>
                <a:ext cx="11658600" cy="400050"/>
              </a:xfrm>
              <a:prstGeom prst="rect">
                <a:avLst/>
              </a:prstGeom>
              <a:noFill/>
              <a:ln w="9525">
                <a:noFill/>
                <a:miter lim="800000"/>
                <a:headEnd/>
                <a:tailEnd/>
              </a:ln>
            </p:spPr>
            <p:txBody>
              <a:bodyPr>
                <a:spAutoFit/>
              </a:bodyPr>
              <a:lstStyle/>
              <a:p>
                <a:pPr algn="ctr">
                  <a:defRPr/>
                </a:pPr>
                <a:r>
                  <a:rPr kumimoji="1" lang="en-US" sz="2000" dirty="0">
                    <a:solidFill>
                      <a:schemeClr val="bg1"/>
                    </a:solidFill>
                    <a:latin typeface="+mj-lt"/>
                    <a:ea typeface="+mj-ea"/>
                    <a:cs typeface="+mj-cs"/>
                  </a:rPr>
                  <a:t>Figure 3: Example of RISA’s Output</a:t>
                </a:r>
              </a:p>
            </p:txBody>
          </p:sp>
        </p:grpSp>
        <p:sp>
          <p:nvSpPr>
            <p:cNvPr id="5" name="TextBox 137"/>
            <p:cNvSpPr txBox="1">
              <a:spLocks noChangeArrowheads="1"/>
            </p:cNvSpPr>
            <p:nvPr/>
          </p:nvSpPr>
          <p:spPr bwMode="auto">
            <a:xfrm>
              <a:off x="29641800" y="19888200"/>
              <a:ext cx="13030200" cy="3046413"/>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cost for the engineered structure represented February 2008 steel prices, secondary frame, cladding, and estimated engineering costs. The cost was slightly lower than that obtained from a custom steel  builder but much greater than the pre-engineered building suppliers and also higher than a comparable wood structure as shown in Figure 4.</a:t>
              </a:r>
            </a:p>
          </p:txBody>
        </p:sp>
        <p:graphicFrame>
          <p:nvGraphicFramePr>
            <p:cNvPr id="1026" name="Object 197"/>
            <p:cNvGraphicFramePr>
              <a:graphicFrameLocks noChangeAspect="1"/>
            </p:cNvGraphicFramePr>
            <p:nvPr/>
          </p:nvGraphicFramePr>
          <p:xfrm>
            <a:off x="29946600" y="23012400"/>
            <a:ext cx="12573000" cy="3314700"/>
          </p:xfrm>
          <a:graphic>
            <a:graphicData uri="http://schemas.openxmlformats.org/presentationml/2006/ole">
              <mc:AlternateContent xmlns:mc="http://schemas.openxmlformats.org/markup-compatibility/2006">
                <mc:Choice xmlns:v="urn:schemas-microsoft-com:vml" Requires="v">
                  <p:oleObj spid="_x0000_s1261" name="Worksheet" r:id="rId9" imgW="4991269" imgH="1304883" progId="Excel.Sheet.12">
                    <p:embed/>
                  </p:oleObj>
                </mc:Choice>
                <mc:Fallback>
                  <p:oleObj name="Worksheet" r:id="rId9" imgW="4991269" imgH="1304883" progId="Excel.Sheet.12">
                    <p:embed/>
                    <p:pic>
                      <p:nvPicPr>
                        <p:cNvPr id="0" name="Object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6600" y="23012400"/>
                          <a:ext cx="1257300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 name="TextBox 65"/>
          <p:cNvSpPr txBox="1"/>
          <p:nvPr/>
        </p:nvSpPr>
        <p:spPr>
          <a:xfrm>
            <a:off x="31699200" y="26441400"/>
            <a:ext cx="8534400" cy="400050"/>
          </a:xfrm>
          <a:prstGeom prst="rect">
            <a:avLst/>
          </a:prstGeom>
          <a:noFill/>
        </p:spPr>
        <p:txBody>
          <a:bodyPr>
            <a:spAutoFit/>
          </a:bodyPr>
          <a:lstStyle/>
          <a:p>
            <a:pPr algn="ctr">
              <a:defRPr/>
            </a:pPr>
            <a:r>
              <a:rPr kumimoji="1" lang="en-US" sz="2000" dirty="0">
                <a:solidFill>
                  <a:schemeClr val="bg1"/>
                </a:solidFill>
                <a:latin typeface="+mj-lt"/>
                <a:ea typeface="+mj-ea"/>
                <a:cs typeface="+mj-cs"/>
              </a:rPr>
              <a:t>Figure 4: Cost Comparison</a:t>
            </a:r>
          </a:p>
        </p:txBody>
      </p:sp>
      <p:pic>
        <p:nvPicPr>
          <p:cNvPr id="1117" name="Picture 67" descr="EFClogoUNIlowres.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069415" y="17854583"/>
            <a:ext cx="9563100" cy="3800475"/>
          </a:xfrm>
          <a:prstGeom prst="rect">
            <a:avLst/>
          </a:prstGeom>
        </p:spPr>
      </p:pic>
      <p:sp>
        <p:nvSpPr>
          <p:cNvPr id="70" name="Text Box 188"/>
          <p:cNvSpPr txBox="1">
            <a:spLocks noChangeArrowheads="1"/>
          </p:cNvSpPr>
          <p:nvPr/>
        </p:nvSpPr>
        <p:spPr bwMode="auto">
          <a:xfrm>
            <a:off x="15187549" y="17100660"/>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a:t>
            </a:r>
            <a:r>
              <a:rPr kumimoji="1" lang="en-US" sz="2000" dirty="0" smtClean="0">
                <a:solidFill>
                  <a:schemeClr val="bg1"/>
                </a:solidFill>
                <a:latin typeface="+mj-lt"/>
                <a:ea typeface="+mj-ea"/>
                <a:cs typeface="+mj-cs"/>
              </a:rPr>
              <a:t>given only discrete points along a circular flight path (left)</a:t>
            </a:r>
            <a:endParaRPr kumimoji="1" lang="en-US" sz="2000" dirty="0">
              <a:solidFill>
                <a:schemeClr val="bg1"/>
              </a:solidFill>
              <a:latin typeface="+mj-lt"/>
              <a:ea typeface="+mj-ea"/>
              <a:cs typeface="+mj-cs"/>
            </a:endParaRPr>
          </a:p>
        </p:txBody>
      </p:sp>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2400</TotalTime>
  <Words>781</Words>
  <Application>Microsoft Office PowerPoint</Application>
  <PresentationFormat>Custom</PresentationFormat>
  <Paragraphs>38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Tahoma</vt:lpstr>
      <vt:lpstr>Times New Roman</vt:lpstr>
      <vt:lpstr>Wingdings</vt:lpstr>
      <vt:lpstr>Central business district design template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Garrett Wilson</cp:lastModifiedBy>
  <cp:revision>146</cp:revision>
  <dcterms:created xsi:type="dcterms:W3CDTF">2007-11-27T02:31:46Z</dcterms:created>
  <dcterms:modified xsi:type="dcterms:W3CDTF">2016-05-30T05:05:57Z</dcterms:modified>
</cp:coreProperties>
</file>