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7" r:id="rId4"/>
    <p:sldId id="261" r:id="rId5"/>
    <p:sldId id="262" r:id="rId6"/>
    <p:sldId id="263" r:id="rId7"/>
    <p:sldId id="270" r:id="rId8"/>
    <p:sldId id="266" r:id="rId9"/>
    <p:sldId id="271" r:id="rId10"/>
    <p:sldId id="265" r:id="rId11"/>
    <p:sldId id="268" r:id="rId12"/>
    <p:sldId id="269" r:id="rId13"/>
  </p:sldIdLst>
  <p:sldSz cx="9144000" cy="5143500" type="screen16x9"/>
  <p:notesSz cx="9144000" cy="51435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68"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29" autoAdjust="0"/>
    <p:restoredTop sz="94660"/>
  </p:normalViewPr>
  <p:slideViewPr>
    <p:cSldViewPr>
      <p:cViewPr varScale="1">
        <p:scale>
          <a:sx n="93" d="100"/>
          <a:sy n="93" d="100"/>
        </p:scale>
        <p:origin x="912" y="66"/>
      </p:cViewPr>
      <p:guideLst>
        <p:guide orient="horz" pos="286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941320" y="496569"/>
            <a:ext cx="3972559" cy="3972559"/>
          </a:xfrm>
          <a:prstGeom prst="rect">
            <a:avLst/>
          </a:prstGeom>
        </p:spPr>
      </p:pic>
      <p:sp>
        <p:nvSpPr>
          <p:cNvPr id="17" name="bg object 17"/>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1A9988"/>
          </a:solidFill>
        </p:spPr>
        <p:txBody>
          <a:bodyPr wrap="square" lIns="0" tIns="0" rIns="0" bIns="0" rtlCol="0"/>
          <a:lstStyle/>
          <a:p>
            <a:endParaRPr/>
          </a:p>
        </p:txBody>
      </p:sp>
      <p:sp>
        <p:nvSpPr>
          <p:cNvPr id="18" name="bg object 18"/>
          <p:cNvSpPr/>
          <p:nvPr/>
        </p:nvSpPr>
        <p:spPr>
          <a:xfrm>
            <a:off x="830389" y="4169130"/>
            <a:ext cx="746125" cy="46355"/>
          </a:xfrm>
          <a:custGeom>
            <a:avLst/>
            <a:gdLst/>
            <a:ahLst/>
            <a:cxnLst/>
            <a:rect l="l" t="t" r="r" b="b"/>
            <a:pathLst>
              <a:path w="746125" h="46354">
                <a:moveTo>
                  <a:pt x="745756" y="0"/>
                </a:moveTo>
                <a:lnTo>
                  <a:pt x="376008" y="0"/>
                </a:lnTo>
                <a:lnTo>
                  <a:pt x="372897" y="0"/>
                </a:lnTo>
                <a:lnTo>
                  <a:pt x="0" y="0"/>
                </a:lnTo>
                <a:lnTo>
                  <a:pt x="0" y="45834"/>
                </a:lnTo>
                <a:lnTo>
                  <a:pt x="372897" y="45834"/>
                </a:lnTo>
                <a:lnTo>
                  <a:pt x="376008" y="45834"/>
                </a:lnTo>
                <a:lnTo>
                  <a:pt x="745756" y="45834"/>
                </a:lnTo>
                <a:lnTo>
                  <a:pt x="745756" y="0"/>
                </a:lnTo>
                <a:close/>
              </a:path>
            </a:pathLst>
          </a:custGeom>
          <a:solidFill>
            <a:srgbClr val="FFFFFF"/>
          </a:solidFill>
        </p:spPr>
        <p:txBody>
          <a:bodyPr wrap="square" lIns="0" tIns="0" rIns="0" bIns="0" rtlCol="0"/>
          <a:lstStyle/>
          <a:p>
            <a:endParaRPr/>
          </a:p>
        </p:txBody>
      </p:sp>
      <p:sp>
        <p:nvSpPr>
          <p:cNvPr id="2" name="Holder 2"/>
          <p:cNvSpPr>
            <a:spLocks noGrp="1"/>
          </p:cNvSpPr>
          <p:nvPr>
            <p:ph type="ctrTitle"/>
          </p:nvPr>
        </p:nvSpPr>
        <p:spPr>
          <a:xfrm>
            <a:off x="802475" y="776494"/>
            <a:ext cx="7539049"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941320" y="496569"/>
            <a:ext cx="3972559" cy="3972559"/>
          </a:xfrm>
          <a:prstGeom prst="rect">
            <a:avLst/>
          </a:prstGeom>
        </p:spPr>
      </p:pic>
      <p:sp>
        <p:nvSpPr>
          <p:cNvPr id="17" name="bg object 17"/>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18" name="bg object 18"/>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19" name="bg object 19"/>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00" b="0" i="0">
                <a:solidFill>
                  <a:srgbClr val="545454"/>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545454"/>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941320" y="496569"/>
            <a:ext cx="3972559" cy="3972559"/>
          </a:xfrm>
          <a:prstGeom prst="rect">
            <a:avLst/>
          </a:prstGeom>
        </p:spPr>
      </p:pic>
      <p:sp>
        <p:nvSpPr>
          <p:cNvPr id="17" name="bg object 17"/>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E9EDEE"/>
          </a:solidFill>
        </p:spPr>
        <p:txBody>
          <a:bodyPr wrap="square" lIns="0" tIns="0" rIns="0" bIns="0" rtlCol="0"/>
          <a:lstStyle/>
          <a:p>
            <a:endParaRPr/>
          </a:p>
        </p:txBody>
      </p:sp>
      <p:sp>
        <p:nvSpPr>
          <p:cNvPr id="18" name="bg object 18"/>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19" name="bg object 19"/>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300" b="0" i="0">
                <a:solidFill>
                  <a:srgbClr val="545454"/>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941320" y="496569"/>
            <a:ext cx="3972559" cy="3972559"/>
          </a:xfrm>
          <a:prstGeom prst="rect">
            <a:avLst/>
          </a:prstGeom>
        </p:spPr>
      </p:pic>
      <p:sp>
        <p:nvSpPr>
          <p:cNvPr id="2" name="Holder 2"/>
          <p:cNvSpPr>
            <a:spLocks noGrp="1"/>
          </p:cNvSpPr>
          <p:nvPr>
            <p:ph type="title"/>
          </p:nvPr>
        </p:nvSpPr>
        <p:spPr>
          <a:xfrm>
            <a:off x="3337030" y="1364441"/>
            <a:ext cx="2469939" cy="375919"/>
          </a:xfrm>
          <a:prstGeom prst="rect">
            <a:avLst/>
          </a:prstGeom>
        </p:spPr>
        <p:txBody>
          <a:bodyPr wrap="square" lIns="0" tIns="0" rIns="0" bIns="0">
            <a:spAutoFit/>
          </a:bodyPr>
          <a:lstStyle>
            <a:lvl1pPr>
              <a:defRPr sz="2300" b="0" i="0">
                <a:solidFill>
                  <a:srgbClr val="545454"/>
                </a:solidFill>
                <a:latin typeface="Arial"/>
                <a:cs typeface="Arial"/>
              </a:defRPr>
            </a:lvl1pPr>
          </a:lstStyle>
          <a:p>
            <a:endParaRPr/>
          </a:p>
        </p:txBody>
      </p:sp>
      <p:sp>
        <p:nvSpPr>
          <p:cNvPr id="3" name="Holder 3"/>
          <p:cNvSpPr>
            <a:spLocks noGrp="1"/>
          </p:cNvSpPr>
          <p:nvPr>
            <p:ph type="body" idx="1"/>
          </p:nvPr>
        </p:nvSpPr>
        <p:spPr>
          <a:xfrm>
            <a:off x="775374" y="1979915"/>
            <a:ext cx="7593251" cy="18542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hyperlink" Target="mailto:hardilesthermoris@gmail.com" TargetMode="Externa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15" name="object 2"/>
          <p:cNvSpPr/>
          <p:nvPr/>
        </p:nvSpPr>
        <p:spPr>
          <a:xfrm>
            <a:off x="0" y="0"/>
            <a:ext cx="9144000" cy="5273602"/>
          </a:xfrm>
          <a:custGeom>
            <a:avLst/>
            <a:gdLst/>
            <a:ahLst/>
            <a:cxnLst/>
            <a:rect l="l" t="t" r="r" b="b"/>
            <a:pathLst>
              <a:path w="9144000" h="4655820">
                <a:moveTo>
                  <a:pt x="0" y="4655699"/>
                </a:moveTo>
                <a:lnTo>
                  <a:pt x="9143999" y="4655699"/>
                </a:lnTo>
                <a:lnTo>
                  <a:pt x="9143999" y="0"/>
                </a:lnTo>
                <a:lnTo>
                  <a:pt x="0" y="0"/>
                </a:lnTo>
                <a:lnTo>
                  <a:pt x="0" y="4655699"/>
                </a:lnTo>
                <a:close/>
              </a:path>
            </a:pathLst>
          </a:custGeom>
          <a:blipFill dpi="0" rotWithShape="1">
            <a:blip r:embed="rId2">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val="0"/>
                </a:ext>
              </a:extLst>
            </a:blip>
            <a:srcRect/>
            <a:stretch>
              <a:fillRect/>
            </a:stretch>
          </a:blipFill>
        </p:spPr>
        <p:txBody>
          <a:bodyPr wrap="square" lIns="0" tIns="0" rIns="0" bIns="0" rtlCol="0"/>
          <a:lstStyle/>
          <a:p>
            <a:endParaRPr dirty="0"/>
          </a:p>
        </p:txBody>
      </p:sp>
      <p:pic>
        <p:nvPicPr>
          <p:cNvPr id="16" name="object 11"/>
          <p:cNvPicPr/>
          <p:nvPr/>
        </p:nvPicPr>
        <p:blipFill>
          <a:blip r:embed="rId4" cstate="print"/>
          <a:stretch>
            <a:fillRect/>
          </a:stretch>
        </p:blipFill>
        <p:spPr>
          <a:xfrm>
            <a:off x="2941320" y="496569"/>
            <a:ext cx="3972559" cy="3972559"/>
          </a:xfrm>
          <a:prstGeom prst="rect">
            <a:avLst/>
          </a:prstGeom>
        </p:spPr>
      </p:pic>
      <p:grpSp>
        <p:nvGrpSpPr>
          <p:cNvPr id="18" name="object 4"/>
          <p:cNvGrpSpPr/>
          <p:nvPr/>
        </p:nvGrpSpPr>
        <p:grpSpPr>
          <a:xfrm>
            <a:off x="830391" y="1191255"/>
            <a:ext cx="746125" cy="46355"/>
            <a:chOff x="830391" y="1191255"/>
            <a:chExt cx="746125" cy="46355"/>
          </a:xfrm>
        </p:grpSpPr>
        <p:sp>
          <p:nvSpPr>
            <p:cNvPr id="19" name="object 5"/>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20" name="object 6"/>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grpSp>
      <p:sp>
        <p:nvSpPr>
          <p:cNvPr id="22" name="object 8"/>
          <p:cNvSpPr txBox="1"/>
          <p:nvPr/>
        </p:nvSpPr>
        <p:spPr>
          <a:xfrm>
            <a:off x="457199" y="1604499"/>
            <a:ext cx="8229599" cy="1410643"/>
          </a:xfrm>
          <a:prstGeom prst="rect">
            <a:avLst/>
          </a:prstGeom>
        </p:spPr>
        <p:txBody>
          <a:bodyPr vert="horz" wrap="square" lIns="0" tIns="12700" rIns="0" bIns="0" rtlCol="0">
            <a:spAutoFit/>
          </a:bodyPr>
          <a:lstStyle/>
          <a:p>
            <a:pPr marL="12700" algn="ctr">
              <a:spcBef>
                <a:spcPts val="100"/>
              </a:spcBef>
            </a:pPr>
            <a:r>
              <a:rPr lang="en-US" sz="3000" b="1" spc="-5" dirty="0">
                <a:solidFill>
                  <a:schemeClr val="bg1"/>
                </a:solidFill>
                <a:latin typeface="Arial"/>
                <a:cs typeface="Arial"/>
              </a:rPr>
              <a:t>Profile of people in urgent need of humanitarian aid in Haiti (2019 - 2020) </a:t>
            </a:r>
            <a:endParaRPr lang="en-US" sz="3000" dirty="0">
              <a:solidFill>
                <a:schemeClr val="bg1"/>
              </a:solidFill>
              <a:latin typeface="Arial"/>
              <a:cs typeface="Arial"/>
            </a:endParaRPr>
          </a:p>
          <a:p>
            <a:pPr marL="12700" algn="ctr">
              <a:lnSpc>
                <a:spcPct val="100000"/>
              </a:lnSpc>
              <a:spcBef>
                <a:spcPts val="100"/>
              </a:spcBef>
            </a:pPr>
            <a:endParaRPr sz="3000" dirty="0">
              <a:solidFill>
                <a:schemeClr val="bg1"/>
              </a:solidFill>
              <a:latin typeface="Arial"/>
              <a:cs typeface="Arial"/>
            </a:endParaRPr>
          </a:p>
        </p:txBody>
      </p:sp>
      <p:sp>
        <p:nvSpPr>
          <p:cNvPr id="23" name="object 9"/>
          <p:cNvSpPr txBox="1"/>
          <p:nvPr/>
        </p:nvSpPr>
        <p:spPr>
          <a:xfrm>
            <a:off x="1579029" y="2934089"/>
            <a:ext cx="5906135" cy="269240"/>
          </a:xfrm>
          <a:prstGeom prst="rect">
            <a:avLst/>
          </a:prstGeom>
        </p:spPr>
        <p:txBody>
          <a:bodyPr vert="horz" wrap="square" lIns="0" tIns="12700" rIns="0" bIns="0" rtlCol="0">
            <a:spAutoFit/>
          </a:bodyPr>
          <a:lstStyle/>
          <a:p>
            <a:pPr marL="12700" algn="ctr">
              <a:lnSpc>
                <a:spcPct val="100000"/>
              </a:lnSpc>
              <a:spcBef>
                <a:spcPts val="100"/>
              </a:spcBef>
            </a:pPr>
            <a:r>
              <a:rPr lang="en-US" sz="1600" i="1" spc="-85" dirty="0" smtClean="0">
                <a:solidFill>
                  <a:srgbClr val="FFFFAF"/>
                </a:solidFill>
                <a:latin typeface="Lucida Sans"/>
                <a:cs typeface="Lucida Sans"/>
              </a:rPr>
              <a:t>Food security, Nutrition, Shelter, Health, Education</a:t>
            </a:r>
            <a:endParaRPr sz="1600" dirty="0">
              <a:solidFill>
                <a:srgbClr val="FFFFAF"/>
              </a:solidFill>
              <a:latin typeface="Lucida Sans"/>
              <a:cs typeface="Lucida Sans"/>
            </a:endParaRPr>
          </a:p>
        </p:txBody>
      </p:sp>
      <p:pic>
        <p:nvPicPr>
          <p:cNvPr id="24" name="Imag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15250" y="4469128"/>
            <a:ext cx="1528750" cy="636979"/>
          </a:xfrm>
          <a:prstGeom prst="rect">
            <a:avLst/>
          </a:prstGeom>
        </p:spPr>
      </p:pic>
      <p:pic>
        <p:nvPicPr>
          <p:cNvPr id="25" name="Imag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7533" y="597643"/>
            <a:ext cx="931524" cy="558914"/>
          </a:xfrm>
          <a:prstGeom prst="rect">
            <a:avLst/>
          </a:prstGeom>
        </p:spPr>
      </p:pic>
      <p:sp>
        <p:nvSpPr>
          <p:cNvPr id="26" name="ZoneTexte 25"/>
          <p:cNvSpPr txBox="1"/>
          <p:nvPr/>
        </p:nvSpPr>
        <p:spPr>
          <a:xfrm>
            <a:off x="6723164" y="4602951"/>
            <a:ext cx="1524000" cy="369332"/>
          </a:xfrm>
          <a:prstGeom prst="rect">
            <a:avLst/>
          </a:prstGeom>
          <a:noFill/>
        </p:spPr>
        <p:txBody>
          <a:bodyPr wrap="square" rtlCol="0">
            <a:spAutoFit/>
          </a:bodyPr>
          <a:lstStyle/>
          <a:p>
            <a:r>
              <a:rPr lang="en-US" dirty="0" smtClean="0">
                <a:solidFill>
                  <a:schemeClr val="accent1">
                    <a:lumMod val="60000"/>
                    <a:lumOff val="40000"/>
                  </a:schemeClr>
                </a:solidFill>
              </a:rPr>
              <a:t>Source:</a:t>
            </a:r>
            <a:endParaRPr lang="fr-FR"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123950"/>
            <a:ext cx="3582035" cy="505267"/>
          </a:xfrm>
          <a:prstGeom prst="rect">
            <a:avLst/>
          </a:prstGeom>
        </p:spPr>
        <p:txBody>
          <a:bodyPr vert="horz" wrap="square" lIns="0" tIns="12700" rIns="0" bIns="0" rtlCol="0">
            <a:spAutoFit/>
          </a:bodyPr>
          <a:lstStyle/>
          <a:p>
            <a:pPr marL="12700">
              <a:lnSpc>
                <a:spcPct val="100000"/>
              </a:lnSpc>
              <a:spcBef>
                <a:spcPts val="100"/>
              </a:spcBef>
            </a:pPr>
            <a:r>
              <a:rPr sz="3200" b="1" spc="-190" dirty="0" smtClean="0">
                <a:solidFill>
                  <a:srgbClr val="1A1A1A"/>
                </a:solidFill>
                <a:latin typeface="Trebuchet MS"/>
                <a:cs typeface="Trebuchet MS"/>
              </a:rPr>
              <a:t> </a:t>
            </a:r>
            <a:r>
              <a:rPr lang="en-US" sz="1600" b="1" spc="-15" dirty="0" err="1" smtClean="0">
                <a:solidFill>
                  <a:srgbClr val="1A1A1A"/>
                </a:solidFill>
                <a:latin typeface="Trebuchet MS"/>
                <a:cs typeface="Trebuchet MS"/>
              </a:rPr>
              <a:t>Recommandations</a:t>
            </a:r>
            <a:endParaRPr sz="1600" dirty="0">
              <a:latin typeface="Trebuchet MS"/>
              <a:cs typeface="Trebuchet MS"/>
            </a:endParaRPr>
          </a:p>
        </p:txBody>
      </p:sp>
      <p:sp>
        <p:nvSpPr>
          <p:cNvPr id="12" name="Rectangle 11"/>
          <p:cNvSpPr/>
          <p:nvPr/>
        </p:nvSpPr>
        <p:spPr>
          <a:xfrm>
            <a:off x="3048000" y="647291"/>
            <a:ext cx="5486400" cy="3905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1400" dirty="0">
              <a:solidFill>
                <a:schemeClr val="tx1"/>
              </a:solidFill>
            </a:endParaRPr>
          </a:p>
          <a:p>
            <a:pPr algn="just"/>
            <a:endParaRPr lang="fr-FR" sz="1400" dirty="0">
              <a:solidFill>
                <a:schemeClr val="tx1"/>
              </a:solidFill>
            </a:endParaRPr>
          </a:p>
        </p:txBody>
      </p:sp>
      <p:sp>
        <p:nvSpPr>
          <p:cNvPr id="4" name="Rectangle 3"/>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83765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705100" y="647291"/>
            <a:ext cx="4648200" cy="314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85800" y="1417588"/>
            <a:ext cx="6553200" cy="3323987"/>
          </a:xfrm>
          <a:prstGeom prst="rect">
            <a:avLst/>
          </a:prstGeom>
        </p:spPr>
        <p:txBody>
          <a:bodyPr wrap="square">
            <a:spAutoFit/>
          </a:bodyPr>
          <a:lstStyle/>
          <a:p>
            <a:r>
              <a:rPr lang="fr-FR" dirty="0" err="1">
                <a:solidFill>
                  <a:schemeClr val="tx1">
                    <a:lumMod val="65000"/>
                    <a:lumOff val="35000"/>
                  </a:schemeClr>
                </a:solidFill>
              </a:rPr>
              <a:t>Bootcamp</a:t>
            </a:r>
            <a:r>
              <a:rPr lang="fr-FR" dirty="0">
                <a:solidFill>
                  <a:schemeClr val="tx1">
                    <a:lumMod val="65000"/>
                    <a:lumOff val="35000"/>
                  </a:schemeClr>
                </a:solidFill>
              </a:rPr>
              <a:t> </a:t>
            </a:r>
            <a:r>
              <a:rPr lang="fr-FR" dirty="0" smtClean="0">
                <a:solidFill>
                  <a:schemeClr val="tx1">
                    <a:lumMod val="65000"/>
                    <a:lumOff val="35000"/>
                  </a:schemeClr>
                </a:solidFill>
              </a:rPr>
              <a:t>Participant</a:t>
            </a:r>
            <a:endParaRPr lang="fr-FR" dirty="0">
              <a:solidFill>
                <a:schemeClr val="tx1">
                  <a:lumMod val="65000"/>
                  <a:lumOff val="35000"/>
                </a:schemeClr>
              </a:solidFill>
            </a:endParaRPr>
          </a:p>
          <a:p>
            <a:r>
              <a:rPr lang="en-US" sz="3600" dirty="0" smtClean="0"/>
              <a:t>Hardiles THERMORIS</a:t>
            </a:r>
            <a:endParaRPr lang="fr-FR" sz="3600" dirty="0"/>
          </a:p>
          <a:p>
            <a:r>
              <a:rPr lang="en-US" sz="1600" dirty="0">
                <a:solidFill>
                  <a:schemeClr val="tx1">
                    <a:lumMod val="65000"/>
                    <a:lumOff val="35000"/>
                  </a:schemeClr>
                </a:solidFill>
              </a:rPr>
              <a:t>Bachelor of Computer </a:t>
            </a:r>
            <a:r>
              <a:rPr lang="en-US" sz="1600" dirty="0" smtClean="0">
                <a:solidFill>
                  <a:schemeClr val="tx1">
                    <a:lumMod val="65000"/>
                    <a:lumOff val="35000"/>
                  </a:schemeClr>
                </a:solidFill>
              </a:rPr>
              <a:t>Science</a:t>
            </a:r>
            <a:r>
              <a:rPr lang="fr-FR" sz="1600" dirty="0" smtClean="0">
                <a:solidFill>
                  <a:schemeClr val="tx1">
                    <a:lumMod val="65000"/>
                    <a:lumOff val="35000"/>
                  </a:schemeClr>
                </a:solidFill>
              </a:rPr>
              <a:t>, </a:t>
            </a:r>
            <a:r>
              <a:rPr lang="fr-FR" sz="1600" dirty="0">
                <a:solidFill>
                  <a:schemeClr val="tx1">
                    <a:lumMod val="65000"/>
                    <a:lumOff val="35000"/>
                  </a:schemeClr>
                </a:solidFill>
              </a:rPr>
              <a:t>Data Science in </a:t>
            </a:r>
            <a:r>
              <a:rPr lang="fr-FR" sz="1600" dirty="0" smtClean="0">
                <a:solidFill>
                  <a:schemeClr val="tx1">
                    <a:lumMod val="65000"/>
                    <a:lumOff val="35000"/>
                  </a:schemeClr>
                </a:solidFill>
              </a:rPr>
              <a:t>formation</a:t>
            </a:r>
          </a:p>
          <a:p>
            <a:endParaRPr lang="fr-FR" dirty="0">
              <a:solidFill>
                <a:schemeClr val="accent5">
                  <a:lumMod val="50000"/>
                </a:schemeClr>
              </a:solidFill>
            </a:endParaRPr>
          </a:p>
          <a:p>
            <a:r>
              <a:rPr lang="fr-FR" b="1" dirty="0"/>
              <a:t>Contact</a:t>
            </a:r>
            <a:r>
              <a:rPr lang="fr-FR" dirty="0"/>
              <a:t> :  </a:t>
            </a:r>
            <a:r>
              <a:rPr lang="fr-FR" dirty="0" smtClean="0">
                <a:hlinkClick r:id="rId2"/>
              </a:rPr>
              <a:t>hardilesthermoris@gmail.com</a:t>
            </a:r>
            <a:endParaRPr lang="fr-FR" dirty="0" smtClean="0"/>
          </a:p>
          <a:p>
            <a:endParaRPr lang="en-US" dirty="0"/>
          </a:p>
          <a:p>
            <a:endParaRPr lang="en-US" dirty="0" smtClean="0"/>
          </a:p>
          <a:p>
            <a:endParaRPr lang="en-US" dirty="0" smtClean="0"/>
          </a:p>
          <a:p>
            <a:endParaRPr lang="fr-FR" dirty="0"/>
          </a:p>
          <a:p>
            <a:r>
              <a:rPr lang="fr-FR" b="1" dirty="0">
                <a:solidFill>
                  <a:schemeClr val="accent5">
                    <a:lumMod val="50000"/>
                  </a:schemeClr>
                </a:solidFill>
              </a:rPr>
              <a:t>Project </a:t>
            </a:r>
            <a:r>
              <a:rPr lang="fr-FR" b="1" dirty="0" err="1">
                <a:solidFill>
                  <a:schemeClr val="accent5">
                    <a:lumMod val="50000"/>
                  </a:schemeClr>
                </a:solidFill>
              </a:rPr>
              <a:t>link</a:t>
            </a:r>
            <a:r>
              <a:rPr lang="fr-FR" b="1" dirty="0">
                <a:solidFill>
                  <a:schemeClr val="accent5">
                    <a:lumMod val="50000"/>
                  </a:schemeClr>
                </a:solidFill>
              </a:rPr>
              <a:t> </a:t>
            </a:r>
            <a:r>
              <a:rPr lang="fr-FR" dirty="0" smtClean="0"/>
              <a:t>:</a:t>
            </a:r>
            <a:endParaRPr lang="fr-FR" dirty="0"/>
          </a:p>
          <a:p>
            <a:r>
              <a:rPr lang="fr-FR" sz="1400" dirty="0" smtClean="0"/>
              <a:t>https</a:t>
            </a:r>
            <a:r>
              <a:rPr lang="fr-FR" sz="1400" dirty="0"/>
              <a:t>://https://github.com/Thermoris1212/Ayiti-Analytics-Capstone-project.git</a:t>
            </a:r>
          </a:p>
        </p:txBody>
      </p:sp>
    </p:spTree>
    <p:extLst>
      <p:ext uri="{BB962C8B-B14F-4D97-AF65-F5344CB8AC3E}">
        <p14:creationId xmlns:p14="http://schemas.microsoft.com/office/powerpoint/2010/main" val="1454765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object 11"/>
          <p:cNvPicPr/>
          <p:nvPr/>
        </p:nvPicPr>
        <p:blipFill>
          <a:blip r:embed="rId2" cstate="print"/>
          <a:stretch>
            <a:fillRect/>
          </a:stretch>
        </p:blipFill>
        <p:spPr>
          <a:xfrm>
            <a:off x="2941320" y="496569"/>
            <a:ext cx="3972559" cy="3972559"/>
          </a:xfrm>
          <a:prstGeom prst="rect">
            <a:avLst/>
          </a:prstGeom>
        </p:spPr>
      </p:pic>
      <p:sp>
        <p:nvSpPr>
          <p:cNvPr id="3" name="object 3"/>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FFFFFF"/>
          </a:solidFill>
        </p:spPr>
        <p:txBody>
          <a:bodyPr wrap="square" lIns="0" tIns="0" rIns="0" bIns="0" rtlCol="0"/>
          <a:lstStyle/>
          <a:p>
            <a:endParaRPr/>
          </a:p>
        </p:txBody>
      </p:sp>
      <p:grpSp>
        <p:nvGrpSpPr>
          <p:cNvPr id="4" name="object 4"/>
          <p:cNvGrpSpPr/>
          <p:nvPr/>
        </p:nvGrpSpPr>
        <p:grpSpPr>
          <a:xfrm>
            <a:off x="830391" y="1191255"/>
            <a:ext cx="746125" cy="46355"/>
            <a:chOff x="830391" y="1191255"/>
            <a:chExt cx="746125" cy="46355"/>
          </a:xfrm>
        </p:grpSpPr>
        <p:sp>
          <p:nvSpPr>
            <p:cNvPr id="5" name="object 5"/>
            <p:cNvSpPr/>
            <p:nvPr/>
          </p:nvSpPr>
          <p:spPr>
            <a:xfrm>
              <a:off x="1203295" y="1191255"/>
              <a:ext cx="373380" cy="46355"/>
            </a:xfrm>
            <a:custGeom>
              <a:avLst/>
              <a:gdLst/>
              <a:ahLst/>
              <a:cxnLst/>
              <a:rect l="l" t="t" r="r" b="b"/>
              <a:pathLst>
                <a:path w="373380" h="46355">
                  <a:moveTo>
                    <a:pt x="372859" y="45826"/>
                  </a:moveTo>
                  <a:lnTo>
                    <a:pt x="0" y="45826"/>
                  </a:lnTo>
                  <a:lnTo>
                    <a:pt x="0" y="0"/>
                  </a:lnTo>
                  <a:lnTo>
                    <a:pt x="372859" y="0"/>
                  </a:lnTo>
                  <a:lnTo>
                    <a:pt x="372859" y="45826"/>
                  </a:lnTo>
                  <a:close/>
                </a:path>
              </a:pathLst>
            </a:custGeom>
            <a:solidFill>
              <a:srgbClr val="EB5500"/>
            </a:solidFill>
          </p:spPr>
          <p:txBody>
            <a:bodyPr wrap="square" lIns="0" tIns="0" rIns="0" bIns="0" rtlCol="0"/>
            <a:lstStyle/>
            <a:p>
              <a:endParaRPr/>
            </a:p>
          </p:txBody>
        </p:sp>
        <p:sp>
          <p:nvSpPr>
            <p:cNvPr id="6" name="object 6"/>
            <p:cNvSpPr/>
            <p:nvPr/>
          </p:nvSpPr>
          <p:spPr>
            <a:xfrm>
              <a:off x="830391" y="1191255"/>
              <a:ext cx="376555" cy="46355"/>
            </a:xfrm>
            <a:custGeom>
              <a:avLst/>
              <a:gdLst/>
              <a:ahLst/>
              <a:cxnLst/>
              <a:rect l="l" t="t" r="r" b="b"/>
              <a:pathLst>
                <a:path w="376555" h="46355">
                  <a:moveTo>
                    <a:pt x="376012" y="45826"/>
                  </a:moveTo>
                  <a:lnTo>
                    <a:pt x="0" y="45826"/>
                  </a:lnTo>
                  <a:lnTo>
                    <a:pt x="0" y="0"/>
                  </a:lnTo>
                  <a:lnTo>
                    <a:pt x="376012" y="0"/>
                  </a:lnTo>
                  <a:lnTo>
                    <a:pt x="376012" y="45826"/>
                  </a:lnTo>
                  <a:close/>
                </a:path>
              </a:pathLst>
            </a:custGeom>
            <a:solidFill>
              <a:srgbClr val="1A9988"/>
            </a:solidFill>
          </p:spPr>
          <p:txBody>
            <a:bodyPr wrap="square" lIns="0" tIns="0" rIns="0" bIns="0" rtlCol="0"/>
            <a:lstStyle/>
            <a:p>
              <a:endParaRPr/>
            </a:p>
          </p:txBody>
        </p:sp>
      </p:grpSp>
      <p:sp>
        <p:nvSpPr>
          <p:cNvPr id="7" name="object 7"/>
          <p:cNvSpPr txBox="1">
            <a:spLocks noGrp="1"/>
          </p:cNvSpPr>
          <p:nvPr>
            <p:ph type="title"/>
          </p:nvPr>
        </p:nvSpPr>
        <p:spPr>
          <a:xfrm>
            <a:off x="3297128" y="1360003"/>
            <a:ext cx="2469939" cy="366767"/>
          </a:xfrm>
          <a:prstGeom prst="rect">
            <a:avLst/>
          </a:prstGeom>
        </p:spPr>
        <p:txBody>
          <a:bodyPr vert="horz" wrap="square" lIns="0" tIns="12700" rIns="0" bIns="0" rtlCol="0">
            <a:spAutoFit/>
          </a:bodyPr>
          <a:lstStyle/>
          <a:p>
            <a:pPr marL="106045" algn="ctr">
              <a:lnSpc>
                <a:spcPct val="100000"/>
              </a:lnSpc>
              <a:spcBef>
                <a:spcPts val="100"/>
              </a:spcBef>
            </a:pPr>
            <a:r>
              <a:rPr lang="en-US" spc="-5" dirty="0" smtClean="0">
                <a:solidFill>
                  <a:schemeClr val="bg1"/>
                </a:solidFill>
              </a:rPr>
              <a:t>Study on</a:t>
            </a:r>
            <a:endParaRPr spc="-5" dirty="0">
              <a:solidFill>
                <a:schemeClr val="bg1"/>
              </a:solidFill>
            </a:endParaRPr>
          </a:p>
        </p:txBody>
      </p:sp>
      <p:sp>
        <p:nvSpPr>
          <p:cNvPr id="8" name="object 8"/>
          <p:cNvSpPr txBox="1"/>
          <p:nvPr/>
        </p:nvSpPr>
        <p:spPr>
          <a:xfrm>
            <a:off x="1577531" y="2070815"/>
            <a:ext cx="6019739" cy="474489"/>
          </a:xfrm>
          <a:prstGeom prst="rect">
            <a:avLst/>
          </a:prstGeom>
        </p:spPr>
        <p:txBody>
          <a:bodyPr vert="horz" wrap="square" lIns="0" tIns="12700" rIns="0" bIns="0" rtlCol="0">
            <a:spAutoFit/>
          </a:bodyPr>
          <a:lstStyle/>
          <a:p>
            <a:pPr marL="12700">
              <a:lnSpc>
                <a:spcPct val="100000"/>
              </a:lnSpc>
              <a:spcBef>
                <a:spcPts val="100"/>
              </a:spcBef>
            </a:pPr>
            <a:r>
              <a:rPr lang="en-US" sz="3000" b="1" spc="-5" dirty="0" smtClean="0">
                <a:solidFill>
                  <a:schemeClr val="bg1"/>
                </a:solidFill>
                <a:latin typeface="Arial"/>
                <a:cs typeface="Arial"/>
              </a:rPr>
              <a:t>People in need (Haiti 2019-2020)</a:t>
            </a:r>
            <a:endParaRPr sz="3000" dirty="0">
              <a:solidFill>
                <a:schemeClr val="bg1"/>
              </a:solidFill>
              <a:latin typeface="Arial"/>
              <a:cs typeface="Arial"/>
            </a:endParaRPr>
          </a:p>
        </p:txBody>
      </p:sp>
      <p:sp>
        <p:nvSpPr>
          <p:cNvPr id="9" name="object 9"/>
          <p:cNvSpPr txBox="1"/>
          <p:nvPr/>
        </p:nvSpPr>
        <p:spPr>
          <a:xfrm>
            <a:off x="1579029" y="2934089"/>
            <a:ext cx="5906135" cy="269240"/>
          </a:xfrm>
          <a:prstGeom prst="rect">
            <a:avLst/>
          </a:prstGeom>
        </p:spPr>
        <p:txBody>
          <a:bodyPr vert="horz" wrap="square" lIns="0" tIns="12700" rIns="0" bIns="0" rtlCol="0">
            <a:spAutoFit/>
          </a:bodyPr>
          <a:lstStyle/>
          <a:p>
            <a:pPr marL="12700" algn="ctr">
              <a:lnSpc>
                <a:spcPct val="100000"/>
              </a:lnSpc>
              <a:spcBef>
                <a:spcPts val="100"/>
              </a:spcBef>
            </a:pPr>
            <a:r>
              <a:rPr lang="en-US" sz="1600" i="1" spc="-85" dirty="0" smtClean="0">
                <a:solidFill>
                  <a:schemeClr val="bg1"/>
                </a:solidFill>
                <a:latin typeface="Lucida Sans"/>
                <a:cs typeface="Lucida Sans"/>
              </a:rPr>
              <a:t>Food security, Nutrition, Shelter, Health, Education</a:t>
            </a:r>
            <a:endParaRPr sz="1600" dirty="0">
              <a:solidFill>
                <a:schemeClr val="bg1"/>
              </a:solidFill>
              <a:latin typeface="Lucida Sans"/>
              <a:cs typeface="Lucida Sans"/>
            </a:endParaRPr>
          </a:p>
        </p:txBody>
      </p:sp>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5250" y="4469128"/>
            <a:ext cx="1528750" cy="636979"/>
          </a:xfrm>
          <a:prstGeom prst="rect">
            <a:avLst/>
          </a:prstGeom>
        </p:spPr>
      </p:pic>
      <p:sp>
        <p:nvSpPr>
          <p:cNvPr id="14" name="ZoneTexte 13"/>
          <p:cNvSpPr txBox="1"/>
          <p:nvPr/>
        </p:nvSpPr>
        <p:spPr>
          <a:xfrm>
            <a:off x="6723164" y="4602951"/>
            <a:ext cx="1524000" cy="369332"/>
          </a:xfrm>
          <a:prstGeom prst="rect">
            <a:avLst/>
          </a:prstGeom>
          <a:noFill/>
        </p:spPr>
        <p:txBody>
          <a:bodyPr wrap="square" rtlCol="0">
            <a:spAutoFit/>
          </a:bodyPr>
          <a:lstStyle/>
          <a:p>
            <a:r>
              <a:rPr lang="en-US" dirty="0" smtClean="0">
                <a:solidFill>
                  <a:schemeClr val="accent1">
                    <a:lumMod val="60000"/>
                    <a:lumOff val="40000"/>
                  </a:schemeClr>
                </a:solidFill>
              </a:rPr>
              <a:t>Source:</a:t>
            </a:r>
            <a:endParaRPr lang="fr-FR" dirty="0">
              <a:solidFill>
                <a:schemeClr val="accent1">
                  <a:lumMod val="60000"/>
                  <a:lumOff val="40000"/>
                </a:schemeClr>
              </a:solidFill>
            </a:endParaRPr>
          </a:p>
        </p:txBody>
      </p:sp>
      <p:sp>
        <p:nvSpPr>
          <p:cNvPr id="16" name="object 2"/>
          <p:cNvSpPr/>
          <p:nvPr/>
        </p:nvSpPr>
        <p:spPr>
          <a:xfrm>
            <a:off x="15400" y="0"/>
            <a:ext cx="9144000" cy="5283662"/>
          </a:xfrm>
          <a:custGeom>
            <a:avLst/>
            <a:gdLst/>
            <a:ahLst/>
            <a:cxnLst/>
            <a:rect l="l" t="t" r="r" b="b"/>
            <a:pathLst>
              <a:path w="9144000" h="4655820">
                <a:moveTo>
                  <a:pt x="0" y="4655699"/>
                </a:moveTo>
                <a:lnTo>
                  <a:pt x="9143999" y="4655699"/>
                </a:lnTo>
                <a:lnTo>
                  <a:pt x="9143999" y="0"/>
                </a:lnTo>
                <a:lnTo>
                  <a:pt x="0" y="0"/>
                </a:lnTo>
                <a:lnTo>
                  <a:pt x="0" y="4655699"/>
                </a:lnTo>
                <a:close/>
              </a:path>
            </a:pathLst>
          </a:custGeom>
          <a:blipFill dpi="0" rotWithShape="1">
            <a:blip r:embed="rId4">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rcRect/>
            <a:stretch>
              <a:fillRect/>
            </a:stretch>
          </a:blipFill>
        </p:spPr>
        <p:txBody>
          <a:bodyPr wrap="square" lIns="0" tIns="0" rIns="0" bIns="0" rtlCol="0"/>
          <a:lstStyle/>
          <a:p>
            <a:endParaRPr dirty="0"/>
          </a:p>
        </p:txBody>
      </p:sp>
      <p:sp>
        <p:nvSpPr>
          <p:cNvPr id="10" name="ZoneTexte 9"/>
          <p:cNvSpPr txBox="1"/>
          <p:nvPr/>
        </p:nvSpPr>
        <p:spPr>
          <a:xfrm>
            <a:off x="3020374" y="1088052"/>
            <a:ext cx="3103252" cy="769441"/>
          </a:xfrm>
          <a:prstGeom prst="rect">
            <a:avLst/>
          </a:prstGeom>
          <a:noFill/>
        </p:spPr>
        <p:txBody>
          <a:bodyPr wrap="square" rtlCol="0">
            <a:spAutoFit/>
          </a:bodyPr>
          <a:lstStyle/>
          <a:p>
            <a:r>
              <a:rPr lang="fr-FR" sz="4400" dirty="0" err="1">
                <a:solidFill>
                  <a:schemeClr val="bg1"/>
                </a:solidFill>
              </a:rPr>
              <a:t>Thank</a:t>
            </a:r>
            <a:r>
              <a:rPr lang="fr-FR" sz="4400" dirty="0">
                <a:solidFill>
                  <a:schemeClr val="bg1"/>
                </a:solidFill>
              </a:rPr>
              <a:t> </a:t>
            </a:r>
            <a:r>
              <a:rPr lang="fr-FR" sz="4400" dirty="0" err="1" smtClean="0">
                <a:solidFill>
                  <a:schemeClr val="bg1"/>
                </a:solidFill>
              </a:rPr>
              <a:t>you</a:t>
            </a:r>
            <a:r>
              <a:rPr lang="fr-FR" sz="4400" dirty="0" smtClean="0">
                <a:solidFill>
                  <a:schemeClr val="bg1"/>
                </a:solidFill>
              </a:rPr>
              <a:t>!!!</a:t>
            </a:r>
            <a:endParaRPr lang="fr-FR" sz="4400" dirty="0">
              <a:solidFill>
                <a:schemeClr val="bg1"/>
              </a:solidFill>
            </a:endParaRPr>
          </a:p>
        </p:txBody>
      </p:sp>
    </p:spTree>
    <p:extLst>
      <p:ext uri="{BB962C8B-B14F-4D97-AF65-F5344CB8AC3E}">
        <p14:creationId xmlns:p14="http://schemas.microsoft.com/office/powerpoint/2010/main" val="38924034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505267"/>
          </a:xfrm>
          <a:prstGeom prst="rect">
            <a:avLst/>
          </a:prstGeom>
        </p:spPr>
        <p:txBody>
          <a:bodyPr vert="horz" wrap="square" lIns="0" tIns="12700" rIns="0" bIns="0" rtlCol="0">
            <a:spAutoFit/>
          </a:bodyPr>
          <a:lstStyle/>
          <a:p>
            <a:pPr marL="12700">
              <a:lnSpc>
                <a:spcPct val="100000"/>
              </a:lnSpc>
              <a:spcBef>
                <a:spcPts val="100"/>
              </a:spcBef>
            </a:pPr>
            <a:r>
              <a:rPr sz="3200" b="1" spc="-190" dirty="0" smtClean="0">
                <a:solidFill>
                  <a:srgbClr val="1A1A1A"/>
                </a:solidFill>
                <a:latin typeface="Trebuchet MS"/>
                <a:cs typeface="Trebuchet MS"/>
              </a:rPr>
              <a:t> </a:t>
            </a:r>
            <a:r>
              <a:rPr lang="en-US" sz="1600" b="1" spc="-15" dirty="0" smtClean="0">
                <a:solidFill>
                  <a:srgbClr val="1A1A1A"/>
                </a:solidFill>
                <a:latin typeface="Trebuchet MS"/>
                <a:cs typeface="Trebuchet MS"/>
              </a:rPr>
              <a:t>Haiti Presentation</a:t>
            </a:r>
            <a:endParaRPr sz="1600" dirty="0">
              <a:latin typeface="Trebuchet MS"/>
              <a:cs typeface="Trebuchet MS"/>
            </a:endParaRPr>
          </a:p>
        </p:txBody>
      </p:sp>
      <p:sp>
        <p:nvSpPr>
          <p:cNvPr id="12" name="Rectangle 11"/>
          <p:cNvSpPr/>
          <p:nvPr/>
        </p:nvSpPr>
        <p:spPr>
          <a:xfrm>
            <a:off x="685800" y="1373740"/>
            <a:ext cx="81534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chemeClr val="tx1"/>
                </a:solidFill>
              </a:rPr>
              <a:t> </a:t>
            </a:r>
            <a:endParaRPr lang="fr-FR" sz="1400" dirty="0">
              <a:solidFill>
                <a:schemeClr val="tx1"/>
              </a:solidFill>
            </a:endParaRPr>
          </a:p>
        </p:txBody>
      </p:sp>
      <p:sp>
        <p:nvSpPr>
          <p:cNvPr id="13" name="ZoneTexte 12"/>
          <p:cNvSpPr txBox="1"/>
          <p:nvPr/>
        </p:nvSpPr>
        <p:spPr>
          <a:xfrm>
            <a:off x="767284" y="1276350"/>
            <a:ext cx="5252516" cy="3416320"/>
          </a:xfrm>
          <a:prstGeom prst="rect">
            <a:avLst/>
          </a:prstGeom>
          <a:noFill/>
        </p:spPr>
        <p:txBody>
          <a:bodyPr wrap="square" rtlCol="0">
            <a:spAutoFit/>
          </a:bodyPr>
          <a:lstStyle/>
          <a:p>
            <a:pPr>
              <a:lnSpc>
                <a:spcPct val="200000"/>
              </a:lnSpc>
            </a:pPr>
            <a:r>
              <a:rPr lang="en-US" sz="1600" dirty="0" smtClean="0">
                <a:solidFill>
                  <a:schemeClr val="tx1">
                    <a:lumMod val="95000"/>
                    <a:lumOff val="5000"/>
                  </a:schemeClr>
                </a:solidFill>
              </a:rPr>
              <a:t>Haiti Population 2020</a:t>
            </a:r>
            <a:r>
              <a:rPr lang="en-US" dirty="0" smtClean="0">
                <a:solidFill>
                  <a:schemeClr val="tx1">
                    <a:lumMod val="95000"/>
                    <a:lumOff val="5000"/>
                  </a:schemeClr>
                </a:solidFill>
              </a:rPr>
              <a:t>: </a:t>
            </a:r>
            <a:r>
              <a:rPr lang="fr-FR" dirty="0">
                <a:solidFill>
                  <a:schemeClr val="tx1">
                    <a:lumMod val="95000"/>
                    <a:lumOff val="5000"/>
                  </a:schemeClr>
                </a:solidFill>
              </a:rPr>
              <a:t>11 067 </a:t>
            </a:r>
            <a:r>
              <a:rPr lang="fr-FR" dirty="0" smtClean="0">
                <a:solidFill>
                  <a:schemeClr val="tx1">
                    <a:lumMod val="95000"/>
                    <a:lumOff val="5000"/>
                  </a:schemeClr>
                </a:solidFill>
              </a:rPr>
              <a:t>777 Habitants </a:t>
            </a:r>
          </a:p>
          <a:p>
            <a:pPr>
              <a:lnSpc>
                <a:spcPct val="200000"/>
              </a:lnSpc>
            </a:pPr>
            <a:r>
              <a:rPr lang="fr-FR" sz="1600" dirty="0" smtClean="0">
                <a:solidFill>
                  <a:schemeClr val="tx1">
                    <a:lumMod val="95000"/>
                    <a:lumOff val="5000"/>
                  </a:schemeClr>
                </a:solidFill>
              </a:rPr>
              <a:t>Langues </a:t>
            </a:r>
            <a:r>
              <a:rPr lang="fr-FR" sz="1600" dirty="0" err="1" smtClean="0">
                <a:solidFill>
                  <a:schemeClr val="tx1">
                    <a:lumMod val="95000"/>
                    <a:lumOff val="5000"/>
                  </a:schemeClr>
                </a:solidFill>
              </a:rPr>
              <a:t>officielles</a:t>
            </a:r>
            <a:r>
              <a:rPr lang="fr-FR" dirty="0" err="1" smtClean="0">
                <a:solidFill>
                  <a:schemeClr val="tx1">
                    <a:lumMod val="95000"/>
                    <a:lumOff val="5000"/>
                  </a:schemeClr>
                </a:solidFill>
              </a:rPr>
              <a:t>:Créole</a:t>
            </a:r>
            <a:r>
              <a:rPr lang="fr-FR" dirty="0" smtClean="0">
                <a:solidFill>
                  <a:schemeClr val="tx1">
                    <a:lumMod val="95000"/>
                    <a:lumOff val="5000"/>
                  </a:schemeClr>
                </a:solidFill>
              </a:rPr>
              <a:t> </a:t>
            </a:r>
            <a:r>
              <a:rPr lang="fr-FR" dirty="0" err="1" smtClean="0">
                <a:solidFill>
                  <a:schemeClr val="tx1">
                    <a:lumMod val="95000"/>
                    <a:lumOff val="5000"/>
                  </a:schemeClr>
                </a:solidFill>
              </a:rPr>
              <a:t>haïtien,Français</a:t>
            </a:r>
            <a:r>
              <a:rPr lang="fr-FR" dirty="0" smtClean="0">
                <a:solidFill>
                  <a:schemeClr val="tx1">
                    <a:lumMod val="95000"/>
                    <a:lumOff val="5000"/>
                  </a:schemeClr>
                </a:solidFill>
              </a:rPr>
              <a:t> haïtien</a:t>
            </a:r>
          </a:p>
          <a:p>
            <a:pPr>
              <a:lnSpc>
                <a:spcPct val="200000"/>
              </a:lnSpc>
            </a:pPr>
            <a:r>
              <a:rPr lang="fr-FR" sz="1600" dirty="0" smtClean="0">
                <a:solidFill>
                  <a:schemeClr val="tx1">
                    <a:lumMod val="95000"/>
                    <a:lumOff val="5000"/>
                  </a:schemeClr>
                </a:solidFill>
              </a:rPr>
              <a:t>Capitale: </a:t>
            </a:r>
            <a:r>
              <a:rPr lang="fr-FR" dirty="0" smtClean="0">
                <a:solidFill>
                  <a:schemeClr val="tx1">
                    <a:lumMod val="95000"/>
                    <a:lumOff val="5000"/>
                  </a:schemeClr>
                </a:solidFill>
              </a:rPr>
              <a:t>Port-au-Prince</a:t>
            </a:r>
            <a:endParaRPr lang="fr-FR" dirty="0">
              <a:solidFill>
                <a:schemeClr val="tx1">
                  <a:lumMod val="95000"/>
                  <a:lumOff val="5000"/>
                </a:schemeClr>
              </a:solidFill>
            </a:endParaRPr>
          </a:p>
          <a:p>
            <a:pPr>
              <a:lnSpc>
                <a:spcPct val="200000"/>
              </a:lnSpc>
            </a:pPr>
            <a:r>
              <a:rPr lang="fr-FR" sz="1600" dirty="0" smtClean="0">
                <a:solidFill>
                  <a:schemeClr val="tx1">
                    <a:lumMod val="95000"/>
                    <a:lumOff val="5000"/>
                  </a:schemeClr>
                </a:solidFill>
              </a:rPr>
              <a:t>Superficie totale: </a:t>
            </a:r>
            <a:r>
              <a:rPr lang="fr-FR" dirty="0" smtClean="0">
                <a:solidFill>
                  <a:schemeClr val="tx1">
                    <a:lumMod val="95000"/>
                    <a:lumOff val="5000"/>
                  </a:schemeClr>
                </a:solidFill>
              </a:rPr>
              <a:t>27 750 km2</a:t>
            </a:r>
          </a:p>
          <a:p>
            <a:pPr>
              <a:lnSpc>
                <a:spcPct val="200000"/>
              </a:lnSpc>
            </a:pPr>
            <a:r>
              <a:rPr lang="fr-FR" sz="1600" dirty="0" smtClean="0">
                <a:solidFill>
                  <a:schemeClr val="tx1">
                    <a:lumMod val="95000"/>
                    <a:lumOff val="5000"/>
                  </a:schemeClr>
                </a:solidFill>
              </a:rPr>
              <a:t>Densité: </a:t>
            </a:r>
            <a:r>
              <a:rPr lang="fr-FR" dirty="0" smtClean="0">
                <a:solidFill>
                  <a:schemeClr val="tx1">
                    <a:lumMod val="95000"/>
                    <a:lumOff val="5000"/>
                  </a:schemeClr>
                </a:solidFill>
              </a:rPr>
              <a:t>399 hab./km2</a:t>
            </a:r>
          </a:p>
          <a:p>
            <a:pPr>
              <a:lnSpc>
                <a:spcPct val="200000"/>
              </a:lnSpc>
            </a:pPr>
            <a:r>
              <a:rPr lang="fr-FR" sz="1600" dirty="0" smtClean="0">
                <a:solidFill>
                  <a:schemeClr val="tx1">
                    <a:lumMod val="95000"/>
                    <a:lumOff val="5000"/>
                  </a:schemeClr>
                </a:solidFill>
              </a:rPr>
              <a:t>Monnaie</a:t>
            </a:r>
            <a:r>
              <a:rPr lang="fr-FR" dirty="0" smtClean="0">
                <a:solidFill>
                  <a:schemeClr val="tx1">
                    <a:lumMod val="95000"/>
                    <a:lumOff val="5000"/>
                  </a:schemeClr>
                </a:solidFill>
              </a:rPr>
              <a:t>:	Gourde haïtienne (HTG​)</a:t>
            </a:r>
            <a:endParaRPr lang="fr-FR" dirty="0">
              <a:solidFill>
                <a:schemeClr val="tx1">
                  <a:lumMod val="95000"/>
                  <a:lumOff val="5000"/>
                </a:schemeClr>
              </a:solidFill>
            </a:endParaRPr>
          </a:p>
        </p:txBody>
      </p:sp>
      <p:pic>
        <p:nvPicPr>
          <p:cNvPr id="18" name="Imag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1" y="2689824"/>
            <a:ext cx="1676400" cy="1285875"/>
          </a:xfrm>
          <a:prstGeom prst="rect">
            <a:avLst/>
          </a:prstGeom>
        </p:spPr>
      </p:pic>
      <p:sp>
        <p:nvSpPr>
          <p:cNvPr id="6" name="Rectangle 5"/>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200150"/>
            <a:ext cx="3733800" cy="412934"/>
          </a:xfrm>
          <a:prstGeom prst="rect">
            <a:avLst/>
          </a:prstGeom>
        </p:spPr>
        <p:txBody>
          <a:bodyPr vert="horz" wrap="square" lIns="0" tIns="12700" rIns="0" bIns="0" rtlCol="0">
            <a:spAutoFit/>
          </a:bodyPr>
          <a:lstStyle/>
          <a:p>
            <a:pPr marL="12700">
              <a:lnSpc>
                <a:spcPct val="100000"/>
              </a:lnSpc>
              <a:spcBef>
                <a:spcPts val="100"/>
              </a:spcBef>
            </a:pPr>
            <a:r>
              <a:rPr lang="en-US" sz="2600" b="1" spc="80" dirty="0" smtClean="0">
                <a:solidFill>
                  <a:srgbClr val="1A1A1A"/>
                </a:solidFill>
                <a:latin typeface="Trebuchet MS"/>
                <a:cs typeface="Trebuchet MS"/>
              </a:rPr>
              <a:t>Table of Contents</a:t>
            </a:r>
            <a:endParaRPr sz="2600" dirty="0">
              <a:latin typeface="Trebuchet MS"/>
              <a:cs typeface="Trebuchet MS"/>
            </a:endParaRPr>
          </a:p>
        </p:txBody>
      </p:sp>
      <p:sp>
        <p:nvSpPr>
          <p:cNvPr id="4" name="Rectangle 3"/>
          <p:cNvSpPr/>
          <p:nvPr/>
        </p:nvSpPr>
        <p:spPr>
          <a:xfrm>
            <a:off x="4481623" y="627067"/>
            <a:ext cx="4051656" cy="3723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object 3"/>
          <p:cNvSpPr txBox="1"/>
          <p:nvPr/>
        </p:nvSpPr>
        <p:spPr>
          <a:xfrm>
            <a:off x="1295400" y="1733354"/>
            <a:ext cx="4723765" cy="2895664"/>
          </a:xfrm>
          <a:prstGeom prst="rect">
            <a:avLst/>
          </a:prstGeom>
        </p:spPr>
        <p:txBody>
          <a:bodyPr vert="horz" wrap="square" lIns="0" tIns="165100" rIns="0" bIns="0" rtlCol="0">
            <a:spAutoFit/>
          </a:bodyPr>
          <a:lstStyle/>
          <a:p>
            <a:pPr marL="494665" indent="-482600">
              <a:spcBef>
                <a:spcPts val="1300"/>
              </a:spcBef>
              <a:buFont typeface="MS PGothic"/>
              <a:buChar char="❖"/>
              <a:tabLst>
                <a:tab pos="494665" algn="l"/>
                <a:tab pos="495300" algn="l"/>
              </a:tabLst>
            </a:pPr>
            <a:r>
              <a:rPr lang="fr-FR" sz="1600" spc="-135" dirty="0" smtClean="0">
                <a:latin typeface="Adobe Fan Heiti Std B" panose="020B0700000000000000" pitchFamily="34" charset="-128"/>
                <a:ea typeface="Adobe Fan Heiti Std B" panose="020B0700000000000000" pitchFamily="34" charset="-128"/>
                <a:cs typeface="Tahoma"/>
              </a:rPr>
              <a:t>Introduction</a:t>
            </a:r>
          </a:p>
          <a:p>
            <a:pPr marL="494665" indent="-482600">
              <a:spcBef>
                <a:spcPts val="1300"/>
              </a:spcBef>
              <a:buFont typeface="MS PGothic"/>
              <a:buChar char="❖"/>
              <a:tabLst>
                <a:tab pos="494665" algn="l"/>
                <a:tab pos="495300" algn="l"/>
              </a:tabLst>
            </a:pPr>
            <a:r>
              <a:rPr lang="en-US" sz="1600" dirty="0">
                <a:latin typeface="Adobe Fan Heiti Std B" panose="020B0700000000000000" pitchFamily="34" charset="-128"/>
                <a:ea typeface="Adobe Fan Heiti Std B" panose="020B0700000000000000" pitchFamily="34" charset="-128"/>
                <a:cs typeface="Tahoma" panose="020B0604030504040204" pitchFamily="34" charset="0"/>
              </a:rPr>
              <a:t>Problems to </a:t>
            </a:r>
            <a:r>
              <a:rPr lang="en-US" sz="1600" dirty="0" smtClean="0">
                <a:latin typeface="Adobe Fan Heiti Std B" panose="020B0700000000000000" pitchFamily="34" charset="-128"/>
                <a:ea typeface="Adobe Fan Heiti Std B" panose="020B0700000000000000" pitchFamily="34" charset="-128"/>
                <a:cs typeface="Tahoma" panose="020B0604030504040204" pitchFamily="34" charset="0"/>
              </a:rPr>
              <a:t>solve</a:t>
            </a:r>
          </a:p>
          <a:p>
            <a:pPr marL="494665" indent="-482600">
              <a:spcBef>
                <a:spcPts val="1300"/>
              </a:spcBef>
              <a:buFont typeface="MS PGothic"/>
              <a:buChar char="❖"/>
              <a:tabLst>
                <a:tab pos="494665" algn="l"/>
                <a:tab pos="495300" algn="l"/>
              </a:tabLst>
            </a:pPr>
            <a:r>
              <a:rPr lang="en-US" sz="1600" dirty="0" smtClean="0">
                <a:latin typeface="Adobe Fan Heiti Std B" panose="020B0700000000000000" pitchFamily="34" charset="-128"/>
                <a:ea typeface="Adobe Fan Heiti Std B" panose="020B0700000000000000" pitchFamily="34" charset="-128"/>
                <a:cs typeface="Tahoma" panose="020B0604030504040204" pitchFamily="34" charset="0"/>
              </a:rPr>
              <a:t>Goal</a:t>
            </a:r>
            <a:endParaRPr lang="en-US" sz="1600" dirty="0" smtClean="0">
              <a:latin typeface="Adobe Fan Heiti Std B" panose="020B0700000000000000" pitchFamily="34" charset="-128"/>
              <a:ea typeface="Adobe Fan Heiti Std B" panose="020B0700000000000000" pitchFamily="34" charset="-128"/>
              <a:cs typeface="Tahoma" panose="020B0604030504040204" pitchFamily="34" charset="0"/>
            </a:endParaRPr>
          </a:p>
          <a:p>
            <a:pPr marL="494665" indent="-482600">
              <a:spcBef>
                <a:spcPts val="1300"/>
              </a:spcBef>
              <a:buFont typeface="MS PGothic"/>
              <a:buChar char="❖"/>
              <a:tabLst>
                <a:tab pos="494665" algn="l"/>
                <a:tab pos="495300" algn="l"/>
              </a:tabLst>
            </a:pPr>
            <a:r>
              <a:rPr lang="en-US" sz="1600" spc="-135" dirty="0" smtClean="0">
                <a:latin typeface="Adobe Fan Heiti Std B" panose="020B0700000000000000" pitchFamily="34" charset="-128"/>
                <a:ea typeface="Adobe Fan Heiti Std B" panose="020B0700000000000000" pitchFamily="34" charset="-128"/>
                <a:cs typeface="Tahoma"/>
              </a:rPr>
              <a:t>Audience</a:t>
            </a:r>
          </a:p>
          <a:p>
            <a:pPr marL="494665" indent="-482600">
              <a:spcBef>
                <a:spcPts val="1300"/>
              </a:spcBef>
              <a:buFont typeface="MS PGothic"/>
              <a:buChar char="❖"/>
              <a:tabLst>
                <a:tab pos="494665" algn="l"/>
                <a:tab pos="495300" algn="l"/>
              </a:tabLst>
            </a:pPr>
            <a:r>
              <a:rPr lang="fr-FR" sz="1600" spc="-135" dirty="0">
                <a:latin typeface="Adobe Fan Heiti Std B" panose="020B0700000000000000" pitchFamily="34" charset="-128"/>
                <a:ea typeface="Adobe Fan Heiti Std B" panose="020B0700000000000000" pitchFamily="34" charset="-128"/>
                <a:cs typeface="Tahoma"/>
              </a:rPr>
              <a:t>Data Source </a:t>
            </a:r>
            <a:endParaRPr lang="fr-FR" sz="1600" spc="-135" dirty="0" smtClean="0">
              <a:latin typeface="Adobe Fan Heiti Std B" panose="020B0700000000000000" pitchFamily="34" charset="-128"/>
              <a:ea typeface="Adobe Fan Heiti Std B" panose="020B0700000000000000" pitchFamily="34" charset="-128"/>
              <a:cs typeface="Tahoma"/>
            </a:endParaRPr>
          </a:p>
          <a:p>
            <a:pPr marL="494665" indent="-482600">
              <a:spcBef>
                <a:spcPts val="1200"/>
              </a:spcBef>
              <a:buFont typeface="MS PGothic"/>
              <a:buChar char="❖"/>
              <a:tabLst>
                <a:tab pos="494665" algn="l"/>
                <a:tab pos="495300" algn="l"/>
              </a:tabLst>
            </a:pPr>
            <a:r>
              <a:rPr lang="en-US" sz="1600" spc="25" dirty="0" smtClean="0">
                <a:latin typeface="Adobe Fan Heiti Std B" panose="020B0700000000000000" pitchFamily="34" charset="-128"/>
                <a:ea typeface="Adobe Fan Heiti Std B" panose="020B0700000000000000" pitchFamily="34" charset="-128"/>
                <a:cs typeface="Tahoma"/>
              </a:rPr>
              <a:t>Result</a:t>
            </a:r>
            <a:endParaRPr sz="1600" dirty="0" smtClean="0">
              <a:latin typeface="Adobe Fan Heiti Std B" panose="020B0700000000000000" pitchFamily="34" charset="-128"/>
              <a:ea typeface="Adobe Fan Heiti Std B" panose="020B0700000000000000" pitchFamily="34" charset="-128"/>
              <a:cs typeface="Tahoma"/>
            </a:endParaRPr>
          </a:p>
          <a:p>
            <a:pPr marL="494665" indent="-482600">
              <a:spcBef>
                <a:spcPts val="1200"/>
              </a:spcBef>
              <a:buFont typeface="MS PGothic"/>
              <a:buChar char="❖"/>
              <a:tabLst>
                <a:tab pos="494665" algn="l"/>
                <a:tab pos="495300" algn="l"/>
              </a:tabLst>
            </a:pPr>
            <a:r>
              <a:rPr lang="en-US" sz="1600" spc="10" dirty="0" err="1" smtClean="0">
                <a:latin typeface="Adobe Fan Heiti Std B" panose="020B0700000000000000" pitchFamily="34" charset="-128"/>
                <a:ea typeface="Adobe Fan Heiti Std B" panose="020B0700000000000000" pitchFamily="34" charset="-128"/>
                <a:cs typeface="Tahoma"/>
              </a:rPr>
              <a:t>Recommandations</a:t>
            </a:r>
            <a:endParaRPr sz="1600" dirty="0">
              <a:latin typeface="Adobe Fan Heiti Std B" panose="020B0700000000000000" pitchFamily="34" charset="-128"/>
              <a:ea typeface="Adobe Fan Heiti Std B" panose="020B0700000000000000" pitchFamily="34" charset="-128"/>
              <a:cs typeface="Tahoma"/>
            </a:endParaRPr>
          </a:p>
        </p:txBody>
      </p:sp>
      <p:sp>
        <p:nvSpPr>
          <p:cNvPr id="3" name="Rectangle 2"/>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p:cNvPicPr>
            <a:picLocks noChangeAspect="1"/>
          </p:cNvPicPr>
          <p:nvPr/>
        </p:nvPicPr>
        <p:blipFill>
          <a:blip r:embed="rId2"/>
          <a:stretch>
            <a:fillRect/>
          </a:stretch>
        </p:blipFill>
        <p:spPr>
          <a:xfrm>
            <a:off x="3962400" y="1183588"/>
            <a:ext cx="4724400" cy="344543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838200" y="1637804"/>
            <a:ext cx="7810499" cy="3136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dirty="0" smtClean="0">
                <a:solidFill>
                  <a:schemeClr val="tx1"/>
                </a:solidFill>
              </a:rPr>
              <a:t>In </a:t>
            </a:r>
            <a:r>
              <a:rPr lang="en-US" sz="1400" dirty="0">
                <a:solidFill>
                  <a:schemeClr val="tx1"/>
                </a:solidFill>
              </a:rPr>
              <a:t>2020, 4.6 million people will need humanitarian assistance according to the humanitarian response. This number is up from 2.6 million in 2019</a:t>
            </a:r>
            <a:r>
              <a:rPr lang="en-US" sz="1400" dirty="0" smtClean="0">
                <a:solidFill>
                  <a:schemeClr val="tx1"/>
                </a:solidFill>
              </a:rPr>
              <a:t>.</a:t>
            </a:r>
          </a:p>
          <a:p>
            <a:pPr algn="just"/>
            <a:endParaRPr lang="en-US" sz="1400" dirty="0">
              <a:solidFill>
                <a:schemeClr val="tx1"/>
              </a:solidFill>
            </a:endParaRPr>
          </a:p>
          <a:p>
            <a:pPr algn="just"/>
            <a:r>
              <a:rPr lang="en-US" sz="1400" dirty="0">
                <a:solidFill>
                  <a:schemeClr val="tx1"/>
                </a:solidFill>
              </a:rPr>
              <a:t>Knowing the importance of health and education, I could not have the luxury of remaining insensitive, seeing the children malnourished, the problem of shelter and their lack of access to education, the adults unprotected by health, food insecurity, ...</a:t>
            </a:r>
          </a:p>
          <a:p>
            <a:pPr algn="just"/>
            <a:endParaRPr lang="en-US" sz="1400" dirty="0">
              <a:solidFill>
                <a:schemeClr val="tx1"/>
              </a:solidFill>
            </a:endParaRPr>
          </a:p>
          <a:p>
            <a:pPr algn="just"/>
            <a:r>
              <a:rPr lang="en-US" sz="1400" dirty="0">
                <a:solidFill>
                  <a:schemeClr val="tx1"/>
                </a:solidFill>
              </a:rPr>
              <a:t> All these situations would incite me to use my highest degree of empathy and it is for this reason that I have chosen to analyze the profile of the people urgently needing humanitarian aid in Haiti and give the State, the NGOs, the volunteers of the national territory and the diaspora, the opportunity to better target and reach the people really in need.</a:t>
            </a:r>
          </a:p>
          <a:p>
            <a:pPr algn="just"/>
            <a:endParaRPr lang="fr-FR" sz="1400" dirty="0">
              <a:solidFill>
                <a:schemeClr val="tx1"/>
              </a:solidFill>
            </a:endParaRPr>
          </a:p>
        </p:txBody>
      </p:sp>
      <p:sp>
        <p:nvSpPr>
          <p:cNvPr id="4" name="Rectangle 3"/>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bject 2"/>
          <p:cNvSpPr txBox="1">
            <a:spLocks/>
          </p:cNvSpPr>
          <p:nvPr/>
        </p:nvSpPr>
        <p:spPr>
          <a:xfrm>
            <a:off x="685800" y="1094469"/>
            <a:ext cx="3582035" cy="566822"/>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a:spcBef>
                <a:spcPts val="100"/>
              </a:spcBef>
            </a:pPr>
            <a:r>
              <a:rPr lang="fr-FR" sz="3600" b="1" kern="0" spc="-190" dirty="0" smtClean="0">
                <a:solidFill>
                  <a:srgbClr val="1A1A1A"/>
                </a:solidFill>
                <a:latin typeface="Trebuchet MS"/>
                <a:cs typeface="Trebuchet MS"/>
              </a:rPr>
              <a:t> </a:t>
            </a:r>
            <a:r>
              <a:rPr lang="fr-FR" sz="2800" b="1" kern="0" spc="-190" dirty="0" smtClean="0">
                <a:solidFill>
                  <a:srgbClr val="1A1A1A"/>
                </a:solidFill>
                <a:latin typeface="Trebuchet MS"/>
                <a:cs typeface="Trebuchet MS"/>
              </a:rPr>
              <a:t>Introduction</a:t>
            </a:r>
            <a:endParaRPr lang="fr-FR" sz="1400" kern="0" dirty="0">
              <a:latin typeface="Trebuchet MS"/>
              <a:cs typeface="Trebuchet MS"/>
            </a:endParaRPr>
          </a:p>
        </p:txBody>
      </p:sp>
      <p:sp>
        <p:nvSpPr>
          <p:cNvPr id="5" name="Rectangle 4"/>
          <p:cNvSpPr/>
          <p:nvPr/>
        </p:nvSpPr>
        <p:spPr>
          <a:xfrm>
            <a:off x="5105400" y="654606"/>
            <a:ext cx="1447800" cy="1078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342395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582" y="1035254"/>
            <a:ext cx="3582035" cy="566822"/>
          </a:xfrm>
          <a:prstGeom prst="rect">
            <a:avLst/>
          </a:prstGeom>
        </p:spPr>
        <p:txBody>
          <a:bodyPr vert="horz" wrap="square" lIns="0" tIns="12700" rIns="0" bIns="0" rtlCol="0">
            <a:spAutoFit/>
          </a:bodyPr>
          <a:lstStyle/>
          <a:p>
            <a:pPr marL="12700">
              <a:lnSpc>
                <a:spcPct val="100000"/>
              </a:lnSpc>
              <a:spcBef>
                <a:spcPts val="100"/>
              </a:spcBef>
            </a:pPr>
            <a:r>
              <a:rPr sz="3600" b="1" spc="-190" dirty="0" smtClean="0">
                <a:solidFill>
                  <a:srgbClr val="1A1A1A"/>
                </a:solidFill>
                <a:latin typeface="Trebuchet MS"/>
                <a:cs typeface="Trebuchet MS"/>
              </a:rPr>
              <a:t> </a:t>
            </a:r>
            <a:r>
              <a:rPr lang="en-US" sz="1800" b="1" spc="-15" dirty="0" smtClean="0">
                <a:solidFill>
                  <a:srgbClr val="1A1A1A"/>
                </a:solidFill>
                <a:latin typeface="Trebuchet MS"/>
                <a:cs typeface="Trebuchet MS"/>
              </a:rPr>
              <a:t>Goals</a:t>
            </a:r>
            <a:endParaRPr sz="1800" dirty="0">
              <a:latin typeface="Trebuchet MS"/>
              <a:cs typeface="Trebuchet MS"/>
            </a:endParaRPr>
          </a:p>
        </p:txBody>
      </p:sp>
      <p:sp>
        <p:nvSpPr>
          <p:cNvPr id="3" name="Rectangle 2"/>
          <p:cNvSpPr/>
          <p:nvPr/>
        </p:nvSpPr>
        <p:spPr>
          <a:xfrm>
            <a:off x="1219200" y="1602076"/>
            <a:ext cx="7239000" cy="28746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lumMod val="75000"/>
                    <a:lumOff val="25000"/>
                  </a:schemeClr>
                </a:solidFill>
              </a:rPr>
              <a:t>The analysis will be based on the core data set to understand the vulnerable people or groups of people and the specific types of vulnerabilities.</a:t>
            </a:r>
          </a:p>
          <a:p>
            <a:pPr algn="just"/>
            <a:r>
              <a:rPr lang="en-US" dirty="0">
                <a:solidFill>
                  <a:schemeClr val="tx1">
                    <a:lumMod val="75000"/>
                    <a:lumOff val="25000"/>
                  </a:schemeClr>
                </a:solidFill>
              </a:rPr>
              <a:t>The analysis will cover the entire country based on the quality and quantity of sectorial data available at the commercial and/or departmental level</a:t>
            </a:r>
            <a:r>
              <a:rPr lang="en-US" dirty="0" smtClean="0">
                <a:solidFill>
                  <a:schemeClr val="tx1">
                    <a:lumMod val="75000"/>
                    <a:lumOff val="25000"/>
                  </a:schemeClr>
                </a:solidFill>
              </a:rPr>
              <a:t>.</a:t>
            </a:r>
          </a:p>
          <a:p>
            <a:pPr algn="just"/>
            <a:endParaRPr lang="en-US" dirty="0">
              <a:solidFill>
                <a:schemeClr val="tx1">
                  <a:lumMod val="75000"/>
                  <a:lumOff val="25000"/>
                </a:schemeClr>
              </a:solidFill>
            </a:endParaRPr>
          </a:p>
          <a:p>
            <a:pPr algn="just"/>
            <a:r>
              <a:rPr lang="en-US" dirty="0" smtClean="0">
                <a:solidFill>
                  <a:schemeClr val="tx1">
                    <a:lumMod val="75000"/>
                    <a:lumOff val="25000"/>
                  </a:schemeClr>
                </a:solidFill>
              </a:rPr>
              <a:t>For </a:t>
            </a:r>
            <a:r>
              <a:rPr lang="en-US" dirty="0">
                <a:solidFill>
                  <a:schemeClr val="tx1">
                    <a:lumMod val="75000"/>
                    <a:lumOff val="25000"/>
                  </a:schemeClr>
                </a:solidFill>
              </a:rPr>
              <a:t>effective intervention in aid distribution:</a:t>
            </a:r>
          </a:p>
          <a:p>
            <a:pPr marL="742950" lvl="1" indent="-285750" algn="just">
              <a:buFont typeface="Wingdings" panose="05000000000000000000" pitchFamily="2" charset="2"/>
              <a:buChar char="v"/>
            </a:pPr>
            <a:r>
              <a:rPr lang="en-US" dirty="0" smtClean="0">
                <a:solidFill>
                  <a:schemeClr val="tx1">
                    <a:lumMod val="75000"/>
                    <a:lumOff val="25000"/>
                  </a:schemeClr>
                </a:solidFill>
              </a:rPr>
              <a:t>Identify </a:t>
            </a:r>
            <a:r>
              <a:rPr lang="en-US" dirty="0">
                <a:solidFill>
                  <a:schemeClr val="tx1">
                    <a:lumMod val="75000"/>
                    <a:lumOff val="25000"/>
                  </a:schemeClr>
                </a:solidFill>
              </a:rPr>
              <a:t>the urgent needs of people by </a:t>
            </a:r>
            <a:r>
              <a:rPr lang="en-US" dirty="0" smtClean="0">
                <a:solidFill>
                  <a:schemeClr val="tx1">
                    <a:lumMod val="75000"/>
                    <a:lumOff val="25000"/>
                  </a:schemeClr>
                </a:solidFill>
              </a:rPr>
              <a:t>department</a:t>
            </a:r>
          </a:p>
          <a:p>
            <a:pPr marL="742950" lvl="1" indent="-285750" algn="just">
              <a:buFont typeface="Wingdings" panose="05000000000000000000" pitchFamily="2" charset="2"/>
              <a:buChar char="v"/>
            </a:pPr>
            <a:r>
              <a:rPr lang="en-US" dirty="0" smtClean="0">
                <a:solidFill>
                  <a:schemeClr val="tx1">
                    <a:lumMod val="75000"/>
                    <a:lumOff val="25000"/>
                  </a:schemeClr>
                </a:solidFill>
              </a:rPr>
              <a:t>Identify </a:t>
            </a:r>
            <a:r>
              <a:rPr lang="en-US" dirty="0">
                <a:solidFill>
                  <a:schemeClr val="tx1">
                    <a:lumMod val="75000"/>
                    <a:lumOff val="25000"/>
                  </a:schemeClr>
                </a:solidFill>
              </a:rPr>
              <a:t>needs by gender 	</a:t>
            </a:r>
            <a:endParaRPr lang="en-US" dirty="0" smtClean="0">
              <a:solidFill>
                <a:schemeClr val="tx1">
                  <a:lumMod val="75000"/>
                  <a:lumOff val="25000"/>
                </a:schemeClr>
              </a:solidFill>
            </a:endParaRPr>
          </a:p>
          <a:p>
            <a:pPr marL="742950" lvl="1" indent="-285750" algn="just">
              <a:buFont typeface="Wingdings" panose="05000000000000000000" pitchFamily="2" charset="2"/>
              <a:buChar char="v"/>
            </a:pPr>
            <a:r>
              <a:rPr lang="en-US" dirty="0" smtClean="0">
                <a:solidFill>
                  <a:schemeClr val="tx1">
                    <a:lumMod val="75000"/>
                    <a:lumOff val="25000"/>
                  </a:schemeClr>
                </a:solidFill>
              </a:rPr>
              <a:t>Identify </a:t>
            </a:r>
            <a:r>
              <a:rPr lang="en-US" dirty="0">
                <a:solidFill>
                  <a:schemeClr val="tx1">
                    <a:lumMod val="75000"/>
                    <a:lumOff val="25000"/>
                  </a:schemeClr>
                </a:solidFill>
              </a:rPr>
              <a:t>needs by age </a:t>
            </a:r>
          </a:p>
          <a:p>
            <a:pPr marL="742950" lvl="1" indent="-285750" algn="just">
              <a:buFont typeface="Wingdings" panose="05000000000000000000" pitchFamily="2" charset="2"/>
              <a:buChar char="v"/>
            </a:pPr>
            <a:r>
              <a:rPr lang="en-US" dirty="0" smtClean="0">
                <a:solidFill>
                  <a:schemeClr val="tx1">
                    <a:lumMod val="75000"/>
                    <a:lumOff val="25000"/>
                  </a:schemeClr>
                </a:solidFill>
              </a:rPr>
              <a:t>Identify </a:t>
            </a:r>
            <a:r>
              <a:rPr lang="en-US" dirty="0">
                <a:solidFill>
                  <a:schemeClr val="tx1">
                    <a:lumMod val="75000"/>
                    <a:lumOff val="25000"/>
                  </a:schemeClr>
                </a:solidFill>
              </a:rPr>
              <a:t>the most affected departments for each sector</a:t>
            </a:r>
            <a:endParaRPr lang="en-US" dirty="0">
              <a:solidFill>
                <a:schemeClr val="tx1">
                  <a:lumMod val="75000"/>
                  <a:lumOff val="25000"/>
                </a:schemeClr>
              </a:solidFill>
            </a:endParaRP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4565150" y="647291"/>
            <a:ext cx="2514600" cy="954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3269572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p:cNvSpPr txBox="1">
            <a:spLocks/>
          </p:cNvSpPr>
          <p:nvPr/>
        </p:nvSpPr>
        <p:spPr>
          <a:xfrm>
            <a:off x="685800" y="1047750"/>
            <a:ext cx="3582035" cy="628377"/>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a:spcBef>
                <a:spcPts val="100"/>
              </a:spcBef>
            </a:pPr>
            <a:r>
              <a:rPr lang="fr-FR" sz="4000" b="1" kern="0" spc="-190" dirty="0" smtClean="0">
                <a:solidFill>
                  <a:srgbClr val="1A1A1A"/>
                </a:solidFill>
                <a:latin typeface="Trebuchet MS"/>
                <a:cs typeface="Trebuchet MS"/>
              </a:rPr>
              <a:t> </a:t>
            </a:r>
            <a:r>
              <a:rPr lang="fr-FR" sz="2000" b="1" kern="0" spc="-15" dirty="0" smtClean="0">
                <a:solidFill>
                  <a:srgbClr val="1A1A1A"/>
                </a:solidFill>
                <a:latin typeface="Trebuchet MS"/>
                <a:cs typeface="Trebuchet MS"/>
              </a:rPr>
              <a:t>Audience</a:t>
            </a:r>
            <a:endParaRPr lang="fr-FR" sz="2000" kern="0" dirty="0">
              <a:latin typeface="Trebuchet MS"/>
              <a:cs typeface="Trebuchet MS"/>
            </a:endParaRPr>
          </a:p>
        </p:txBody>
      </p:sp>
      <p:sp>
        <p:nvSpPr>
          <p:cNvPr id="4" name="Rectangle 3"/>
          <p:cNvSpPr/>
          <p:nvPr/>
        </p:nvSpPr>
        <p:spPr>
          <a:xfrm>
            <a:off x="2362200" y="742950"/>
            <a:ext cx="4724400" cy="3581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990600" y="1676127"/>
            <a:ext cx="8153400" cy="2286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en-US" sz="1400" dirty="0">
                <a:solidFill>
                  <a:schemeClr val="tx1">
                    <a:lumMod val="65000"/>
                    <a:lumOff val="35000"/>
                  </a:schemeClr>
                </a:solidFill>
              </a:rPr>
              <a:t>The target audience is: </a:t>
            </a:r>
          </a:p>
          <a:p>
            <a:pPr algn="just">
              <a:lnSpc>
                <a:spcPct val="150000"/>
              </a:lnSpc>
            </a:pPr>
            <a:r>
              <a:rPr lang="en-US" b="1" dirty="0" smtClean="0">
                <a:solidFill>
                  <a:schemeClr val="tx1">
                    <a:lumMod val="50000"/>
                    <a:lumOff val="50000"/>
                  </a:schemeClr>
                </a:solidFill>
              </a:rPr>
              <a:t>Ministry </a:t>
            </a:r>
            <a:r>
              <a:rPr lang="en-US" b="1" dirty="0">
                <a:solidFill>
                  <a:schemeClr val="tx1">
                    <a:lumMod val="50000"/>
                    <a:lumOff val="50000"/>
                  </a:schemeClr>
                </a:solidFill>
              </a:rPr>
              <a:t>of Public Health and Population</a:t>
            </a:r>
            <a:r>
              <a:rPr lang="en-US" sz="1400" dirty="0">
                <a:solidFill>
                  <a:schemeClr val="tx1">
                    <a:lumMod val="50000"/>
                    <a:lumOff val="50000"/>
                  </a:schemeClr>
                </a:solidFill>
              </a:rPr>
              <a:t>, for nutrition and health needs </a:t>
            </a:r>
          </a:p>
          <a:p>
            <a:pPr algn="just">
              <a:lnSpc>
                <a:spcPct val="150000"/>
              </a:lnSpc>
            </a:pPr>
            <a:r>
              <a:rPr lang="en-US" b="1" dirty="0" smtClean="0">
                <a:solidFill>
                  <a:schemeClr val="tx1">
                    <a:lumMod val="50000"/>
                    <a:lumOff val="50000"/>
                  </a:schemeClr>
                </a:solidFill>
              </a:rPr>
              <a:t>Ministry </a:t>
            </a:r>
            <a:r>
              <a:rPr lang="en-US" b="1" dirty="0">
                <a:solidFill>
                  <a:schemeClr val="tx1">
                    <a:lumMod val="50000"/>
                    <a:lumOff val="50000"/>
                  </a:schemeClr>
                </a:solidFill>
              </a:rPr>
              <a:t>of Social Affairs and Labor</a:t>
            </a:r>
            <a:r>
              <a:rPr lang="en-US" sz="1400" dirty="0">
                <a:solidFill>
                  <a:schemeClr val="tx1">
                    <a:lumMod val="50000"/>
                    <a:lumOff val="50000"/>
                  </a:schemeClr>
                </a:solidFill>
              </a:rPr>
              <a:t>, for protection and shelter</a:t>
            </a:r>
          </a:p>
          <a:p>
            <a:pPr algn="just">
              <a:lnSpc>
                <a:spcPct val="150000"/>
              </a:lnSpc>
            </a:pPr>
            <a:r>
              <a:rPr lang="en-US" b="1" dirty="0" smtClean="0">
                <a:solidFill>
                  <a:schemeClr val="tx1">
                    <a:lumMod val="50000"/>
                    <a:lumOff val="50000"/>
                  </a:schemeClr>
                </a:solidFill>
              </a:rPr>
              <a:t>Ministry </a:t>
            </a:r>
            <a:r>
              <a:rPr lang="en-US" b="1" dirty="0">
                <a:solidFill>
                  <a:schemeClr val="tx1">
                    <a:lumMod val="50000"/>
                    <a:lumOff val="50000"/>
                  </a:schemeClr>
                </a:solidFill>
              </a:rPr>
              <a:t>of National Education and Vocational Training</a:t>
            </a:r>
            <a:r>
              <a:rPr lang="en-US" sz="1400" dirty="0">
                <a:solidFill>
                  <a:schemeClr val="tx1">
                    <a:lumMod val="50000"/>
                    <a:lumOff val="50000"/>
                  </a:schemeClr>
                </a:solidFill>
              </a:rPr>
              <a:t>, for children's education needs</a:t>
            </a:r>
          </a:p>
          <a:p>
            <a:pPr algn="just">
              <a:lnSpc>
                <a:spcPct val="150000"/>
              </a:lnSpc>
            </a:pPr>
            <a:r>
              <a:rPr lang="en-US" b="1" dirty="0" smtClean="0">
                <a:solidFill>
                  <a:schemeClr val="tx1">
                    <a:lumMod val="50000"/>
                    <a:lumOff val="50000"/>
                  </a:schemeClr>
                </a:solidFill>
              </a:rPr>
              <a:t>NGOs</a:t>
            </a:r>
            <a:endParaRPr lang="en-US" b="1" dirty="0">
              <a:solidFill>
                <a:schemeClr val="tx1">
                  <a:lumMod val="50000"/>
                  <a:lumOff val="50000"/>
                </a:schemeClr>
              </a:solidFill>
            </a:endParaRPr>
          </a:p>
          <a:p>
            <a:pPr algn="just">
              <a:lnSpc>
                <a:spcPct val="150000"/>
              </a:lnSpc>
            </a:pPr>
            <a:r>
              <a:rPr lang="en-US" b="1" dirty="0" smtClean="0">
                <a:solidFill>
                  <a:schemeClr val="tx1">
                    <a:lumMod val="50000"/>
                    <a:lumOff val="50000"/>
                  </a:schemeClr>
                </a:solidFill>
              </a:rPr>
              <a:t>National </a:t>
            </a:r>
            <a:r>
              <a:rPr lang="en-US" b="1" dirty="0">
                <a:solidFill>
                  <a:schemeClr val="tx1">
                    <a:lumMod val="50000"/>
                    <a:lumOff val="50000"/>
                  </a:schemeClr>
                </a:solidFill>
              </a:rPr>
              <a:t>and diaspora volunteers</a:t>
            </a:r>
          </a:p>
        </p:txBody>
      </p:sp>
    </p:spTree>
    <p:extLst>
      <p:ext uri="{BB962C8B-B14F-4D97-AF65-F5344CB8AC3E}">
        <p14:creationId xmlns:p14="http://schemas.microsoft.com/office/powerpoint/2010/main" val="6061153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bject 2"/>
          <p:cNvSpPr txBox="1">
            <a:spLocks/>
          </p:cNvSpPr>
          <p:nvPr/>
        </p:nvSpPr>
        <p:spPr>
          <a:xfrm>
            <a:off x="762000" y="1084195"/>
            <a:ext cx="3582035" cy="566822"/>
          </a:xfrm>
          <a:prstGeom prst="rect">
            <a:avLst/>
          </a:prstGeom>
        </p:spPr>
        <p:txBody>
          <a:bodyPr vert="horz" wrap="square" lIns="0" tIns="12700" rIns="0" bIns="0" rtlCol="0">
            <a:spAutoFit/>
          </a:bodyPr>
          <a:lstStyle>
            <a:lvl1pPr>
              <a:defRPr sz="2300" b="0" i="0">
                <a:solidFill>
                  <a:srgbClr val="545454"/>
                </a:solidFill>
                <a:latin typeface="Arial"/>
                <a:ea typeface="+mj-ea"/>
                <a:cs typeface="Arial"/>
              </a:defRPr>
            </a:lvl1pPr>
          </a:lstStyle>
          <a:p>
            <a:pPr marL="12700">
              <a:spcBef>
                <a:spcPts val="100"/>
              </a:spcBef>
            </a:pPr>
            <a:r>
              <a:rPr lang="fr-FR" sz="3600" b="1" kern="0" spc="-190" dirty="0" smtClean="0">
                <a:solidFill>
                  <a:srgbClr val="1A1A1A"/>
                </a:solidFill>
                <a:latin typeface="Trebuchet MS"/>
                <a:cs typeface="Trebuchet MS"/>
              </a:rPr>
              <a:t> </a:t>
            </a:r>
            <a:r>
              <a:rPr lang="fr-FR" sz="1800" b="1" kern="0" spc="-15" dirty="0" smtClean="0">
                <a:solidFill>
                  <a:srgbClr val="1A1A1A"/>
                </a:solidFill>
                <a:latin typeface="Trebuchet MS"/>
                <a:cs typeface="Trebuchet MS"/>
              </a:rPr>
              <a:t>Data Source</a:t>
            </a:r>
            <a:endParaRPr lang="fr-FR" sz="1800" kern="0" dirty="0">
              <a:latin typeface="Trebuchet MS"/>
              <a:cs typeface="Trebuchet MS"/>
            </a:endParaRPr>
          </a:p>
        </p:txBody>
      </p:sp>
      <p:sp>
        <p:nvSpPr>
          <p:cNvPr id="5" name="Rectangle 4"/>
          <p:cNvSpPr/>
          <p:nvPr/>
        </p:nvSpPr>
        <p:spPr>
          <a:xfrm>
            <a:off x="5562600" y="654607"/>
            <a:ext cx="9144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p:cNvSpPr/>
          <p:nvPr/>
        </p:nvSpPr>
        <p:spPr>
          <a:xfrm>
            <a:off x="2971800" y="895350"/>
            <a:ext cx="4419600" cy="3810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1219200" y="1555530"/>
            <a:ext cx="6934200" cy="17283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smtClean="0">
                <a:solidFill>
                  <a:schemeClr val="tx1"/>
                </a:solidFill>
              </a:rPr>
              <a:t>Data </a:t>
            </a:r>
            <a:r>
              <a:rPr lang="en-US" sz="1600" dirty="0">
                <a:solidFill>
                  <a:schemeClr val="tx1"/>
                </a:solidFill>
              </a:rPr>
              <a:t>found at this link https://data.humdata.org/dataset/haiti-cible-hrp-2019-2020. This dataset is produced by the United Nations for the Coordination of Humanitarian Affairs (OCHA) in collaboration with humanitarian partners in Haiti.</a:t>
            </a:r>
            <a:endParaRPr lang="fr-FR" sz="1600" dirty="0">
              <a:solidFill>
                <a:schemeClr val="tx1"/>
              </a:solidFill>
            </a:endParaRPr>
          </a:p>
        </p:txBody>
      </p:sp>
    </p:spTree>
    <p:extLst>
      <p:ext uri="{BB962C8B-B14F-4D97-AF65-F5344CB8AC3E}">
        <p14:creationId xmlns:p14="http://schemas.microsoft.com/office/powerpoint/2010/main" val="3429822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705100" y="647291"/>
            <a:ext cx="4648200" cy="314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p:sp>
        <p:nvSpPr>
          <p:cNvPr id="6" name="Rectangle 5"/>
          <p:cNvSpPr/>
          <p:nvPr/>
        </p:nvSpPr>
        <p:spPr>
          <a:xfrm>
            <a:off x="800675" y="1241480"/>
            <a:ext cx="1585947" cy="400110"/>
          </a:xfrm>
          <a:prstGeom prst="rect">
            <a:avLst/>
          </a:prstGeom>
        </p:spPr>
        <p:txBody>
          <a:bodyPr wrap="none">
            <a:spAutoFit/>
          </a:bodyPr>
          <a:lstStyle/>
          <a:p>
            <a:r>
              <a:rPr lang="en-US" sz="2000" dirty="0"/>
              <a:t>Methodology</a:t>
            </a:r>
            <a:endParaRPr lang="fr-FR" sz="2000" dirty="0"/>
          </a:p>
        </p:txBody>
      </p:sp>
      <p:sp>
        <p:nvSpPr>
          <p:cNvPr id="7" name="ZoneTexte 6"/>
          <p:cNvSpPr txBox="1"/>
          <p:nvPr/>
        </p:nvSpPr>
        <p:spPr>
          <a:xfrm>
            <a:off x="800675" y="2070539"/>
            <a:ext cx="7505126" cy="1569660"/>
          </a:xfrm>
          <a:prstGeom prst="rect">
            <a:avLst/>
          </a:prstGeom>
          <a:noFill/>
        </p:spPr>
        <p:txBody>
          <a:bodyPr wrap="square" rtlCol="0">
            <a:spAutoFit/>
          </a:bodyPr>
          <a:lstStyle/>
          <a:p>
            <a:pPr algn="just"/>
            <a:r>
              <a:rPr lang="en-US" sz="1600" dirty="0">
                <a:solidFill>
                  <a:schemeClr val="tx1">
                    <a:lumMod val="75000"/>
                    <a:lumOff val="25000"/>
                  </a:schemeClr>
                </a:solidFill>
              </a:rPr>
              <a:t> 1 Collect </a:t>
            </a:r>
            <a:r>
              <a:rPr lang="en-US" sz="1600" dirty="0" smtClean="0">
                <a:solidFill>
                  <a:schemeClr val="tx1">
                    <a:lumMod val="75000"/>
                    <a:lumOff val="25000"/>
                  </a:schemeClr>
                </a:solidFill>
              </a:rPr>
              <a:t>data (produced </a:t>
            </a:r>
            <a:r>
              <a:rPr lang="en-US" sz="1600" dirty="0">
                <a:solidFill>
                  <a:schemeClr val="tx1">
                    <a:lumMod val="75000"/>
                    <a:lumOff val="25000"/>
                  </a:schemeClr>
                </a:solidFill>
              </a:rPr>
              <a:t>by the United Nations for the Coordination of Humanitarian Affairs (OCHA) in collaboration with humanitarian partners in Haiti</a:t>
            </a:r>
            <a:r>
              <a:rPr lang="en-US" sz="1600" dirty="0" smtClean="0">
                <a:solidFill>
                  <a:schemeClr val="tx1">
                    <a:lumMod val="75000"/>
                    <a:lumOff val="25000"/>
                  </a:schemeClr>
                </a:solidFill>
              </a:rPr>
              <a:t>.)</a:t>
            </a:r>
          </a:p>
          <a:p>
            <a:pPr algn="just"/>
            <a:endParaRPr lang="fr-FR" sz="1600" dirty="0">
              <a:solidFill>
                <a:schemeClr val="tx1">
                  <a:lumMod val="75000"/>
                  <a:lumOff val="25000"/>
                </a:schemeClr>
              </a:solidFill>
            </a:endParaRPr>
          </a:p>
          <a:p>
            <a:pPr algn="just"/>
            <a:r>
              <a:rPr lang="en-US" sz="1600" dirty="0" smtClean="0">
                <a:solidFill>
                  <a:schemeClr val="tx1">
                    <a:lumMod val="75000"/>
                    <a:lumOff val="25000"/>
                  </a:schemeClr>
                </a:solidFill>
              </a:rPr>
              <a:t>2) </a:t>
            </a:r>
            <a:r>
              <a:rPr lang="en-US" sz="1600" dirty="0">
                <a:solidFill>
                  <a:schemeClr val="tx1">
                    <a:lumMod val="75000"/>
                    <a:lumOff val="25000"/>
                  </a:schemeClr>
                </a:solidFill>
              </a:rPr>
              <a:t>Cleaning </a:t>
            </a:r>
            <a:r>
              <a:rPr lang="en-US" sz="1600" dirty="0" smtClean="0">
                <a:solidFill>
                  <a:schemeClr val="tx1">
                    <a:lumMod val="75000"/>
                    <a:lumOff val="25000"/>
                  </a:schemeClr>
                </a:solidFill>
              </a:rPr>
              <a:t>data: remove </a:t>
            </a:r>
            <a:r>
              <a:rPr lang="en-US" sz="1600" dirty="0">
                <a:solidFill>
                  <a:schemeClr val="tx1">
                    <a:lumMod val="75000"/>
                    <a:lumOff val="25000"/>
                  </a:schemeClr>
                </a:solidFill>
              </a:rPr>
              <a:t>and replace null values and the wrong </a:t>
            </a:r>
            <a:r>
              <a:rPr lang="en-US" sz="1600" dirty="0" smtClean="0">
                <a:solidFill>
                  <a:schemeClr val="tx1">
                    <a:lumMod val="75000"/>
                    <a:lumOff val="25000"/>
                  </a:schemeClr>
                </a:solidFill>
              </a:rPr>
              <a:t>values.</a:t>
            </a:r>
          </a:p>
          <a:p>
            <a:pPr algn="just"/>
            <a:endParaRPr lang="en-US" sz="1600" dirty="0" smtClean="0">
              <a:solidFill>
                <a:schemeClr val="tx1">
                  <a:lumMod val="75000"/>
                  <a:lumOff val="25000"/>
                </a:schemeClr>
              </a:solidFill>
            </a:endParaRPr>
          </a:p>
          <a:p>
            <a:pPr algn="just"/>
            <a:r>
              <a:rPr lang="en-US" sz="1600" dirty="0" smtClean="0">
                <a:solidFill>
                  <a:schemeClr val="tx1">
                    <a:lumMod val="75000"/>
                    <a:lumOff val="25000"/>
                  </a:schemeClr>
                </a:solidFill>
              </a:rPr>
              <a:t>3) </a:t>
            </a:r>
            <a:r>
              <a:rPr lang="en-US" sz="1600" dirty="0">
                <a:solidFill>
                  <a:schemeClr val="tx1">
                    <a:lumMod val="75000"/>
                    <a:lumOff val="25000"/>
                  </a:schemeClr>
                </a:solidFill>
              </a:rPr>
              <a:t>Machine Learning (</a:t>
            </a:r>
            <a:r>
              <a:rPr lang="en-US" sz="1600" dirty="0" err="1">
                <a:solidFill>
                  <a:schemeClr val="tx1">
                    <a:lumMod val="75000"/>
                    <a:lumOff val="25000"/>
                  </a:schemeClr>
                </a:solidFill>
              </a:rPr>
              <a:t>K_means</a:t>
            </a:r>
            <a:r>
              <a:rPr lang="en-US" sz="1600" dirty="0">
                <a:solidFill>
                  <a:schemeClr val="tx1">
                    <a:lumMod val="75000"/>
                    <a:lumOff val="25000"/>
                  </a:schemeClr>
                </a:solidFill>
              </a:rPr>
              <a:t> Clustering)</a:t>
            </a:r>
            <a:endParaRPr lang="fr-FR" sz="1600" dirty="0">
              <a:solidFill>
                <a:schemeClr val="tx1">
                  <a:lumMod val="75000"/>
                  <a:lumOff val="25000"/>
                </a:schemeClr>
              </a:solidFill>
            </a:endParaRPr>
          </a:p>
        </p:txBody>
      </p:sp>
    </p:spTree>
    <p:extLst>
      <p:ext uri="{BB962C8B-B14F-4D97-AF65-F5344CB8AC3E}">
        <p14:creationId xmlns:p14="http://schemas.microsoft.com/office/powerpoint/2010/main" val="1987087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647291"/>
            <a:ext cx="3582035" cy="421640"/>
          </a:xfrm>
          <a:prstGeom prst="rect">
            <a:avLst/>
          </a:prstGeom>
        </p:spPr>
        <p:txBody>
          <a:bodyPr vert="horz" wrap="square" lIns="0" tIns="12700" rIns="0" bIns="0" rtlCol="0">
            <a:spAutoFit/>
          </a:bodyPr>
          <a:lstStyle/>
          <a:p>
            <a:pPr marL="12700">
              <a:lnSpc>
                <a:spcPct val="100000"/>
              </a:lnSpc>
              <a:spcBef>
                <a:spcPts val="100"/>
              </a:spcBef>
            </a:pPr>
            <a:r>
              <a:rPr sz="2600" b="1" spc="-190" dirty="0" smtClean="0">
                <a:solidFill>
                  <a:srgbClr val="1A1A1A"/>
                </a:solidFill>
                <a:latin typeface="Trebuchet MS"/>
                <a:cs typeface="Trebuchet MS"/>
              </a:rPr>
              <a:t> </a:t>
            </a:r>
            <a:endParaRPr sz="1200" dirty="0">
              <a:latin typeface="Trebuchet MS"/>
              <a:cs typeface="Trebuchet MS"/>
            </a:endParaRPr>
          </a:p>
        </p:txBody>
      </p:sp>
      <p:sp>
        <p:nvSpPr>
          <p:cNvPr id="3" name="Rectangle 2"/>
          <p:cNvSpPr/>
          <p:nvPr/>
        </p:nvSpPr>
        <p:spPr>
          <a:xfrm>
            <a:off x="2514600" y="3409950"/>
            <a:ext cx="2514600" cy="106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 y="0"/>
            <a:ext cx="9144001" cy="514350"/>
          </a:xfrm>
          <a:prstGeom prst="rect">
            <a:avLst/>
          </a:prstGeom>
          <a:solidFill>
            <a:schemeClr val="accent5">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2705100" y="501293"/>
            <a:ext cx="4648200" cy="3143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762000" y="1201872"/>
            <a:ext cx="846129" cy="400110"/>
          </a:xfrm>
          <a:prstGeom prst="rect">
            <a:avLst/>
          </a:prstGeom>
        </p:spPr>
        <p:txBody>
          <a:bodyPr wrap="none">
            <a:spAutoFit/>
          </a:bodyPr>
          <a:lstStyle/>
          <a:p>
            <a:r>
              <a:rPr lang="en-US" sz="2000" b="1" dirty="0" smtClean="0"/>
              <a:t>Result</a:t>
            </a:r>
            <a:endParaRPr lang="fr-FR" sz="2000" b="1"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9889" y="1879276"/>
            <a:ext cx="4700135" cy="3061347"/>
          </a:xfrm>
          <a:prstGeom prst="rect">
            <a:avLst/>
          </a:prstGeom>
        </p:spPr>
      </p:pic>
      <p:sp>
        <p:nvSpPr>
          <p:cNvPr id="8" name="ZoneTexte 7"/>
          <p:cNvSpPr txBox="1"/>
          <p:nvPr/>
        </p:nvSpPr>
        <p:spPr>
          <a:xfrm>
            <a:off x="5783033" y="1170845"/>
            <a:ext cx="2400300" cy="369332"/>
          </a:xfrm>
          <a:prstGeom prst="rect">
            <a:avLst/>
          </a:prstGeom>
          <a:noFill/>
        </p:spPr>
        <p:txBody>
          <a:bodyPr wrap="square" rtlCol="0">
            <a:spAutoFit/>
          </a:bodyPr>
          <a:lstStyle/>
          <a:p>
            <a:r>
              <a:rPr lang="en-US" dirty="0" smtClean="0"/>
              <a:t>West Department</a:t>
            </a:r>
            <a:endParaRPr lang="fr-FR" dirty="0"/>
          </a:p>
        </p:txBody>
      </p:sp>
    </p:spTree>
    <p:extLst>
      <p:ext uri="{BB962C8B-B14F-4D97-AF65-F5344CB8AC3E}">
        <p14:creationId xmlns:p14="http://schemas.microsoft.com/office/powerpoint/2010/main" val="2743675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B367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9256</TotalTime>
  <Words>477</Words>
  <Application>Microsoft Office PowerPoint</Application>
  <PresentationFormat>Affichage à l'écran (16:9)</PresentationFormat>
  <Paragraphs>71</Paragraphs>
  <Slides>12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12</vt:i4>
      </vt:variant>
    </vt:vector>
  </HeadingPairs>
  <TitlesOfParts>
    <vt:vector size="21" baseType="lpstr">
      <vt:lpstr>Adobe Fan Heiti Std B</vt:lpstr>
      <vt:lpstr>MS PGothic</vt:lpstr>
      <vt:lpstr>Arial</vt:lpstr>
      <vt:lpstr>Calibri</vt:lpstr>
      <vt:lpstr>Lucida Sans</vt:lpstr>
      <vt:lpstr>Tahoma</vt:lpstr>
      <vt:lpstr>Trebuchet MS</vt:lpstr>
      <vt:lpstr>Wingdings</vt:lpstr>
      <vt:lpstr>Office Theme</vt:lpstr>
      <vt:lpstr>Présentation PowerPoint</vt:lpstr>
      <vt:lpstr> Haiti Presentation</vt:lpstr>
      <vt:lpstr>Table of Contents</vt:lpstr>
      <vt:lpstr>Présentation PowerPoint</vt:lpstr>
      <vt:lpstr> Goals</vt:lpstr>
      <vt:lpstr>Présentation PowerPoint</vt:lpstr>
      <vt:lpstr>Présentation PowerPoint</vt:lpstr>
      <vt:lpstr> </vt:lpstr>
      <vt:lpstr> </vt:lpstr>
      <vt:lpstr> Recommandations</vt:lpstr>
      <vt:lpstr> </vt:lpstr>
      <vt:lpstr>Study 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Étude préliminaire</dc:title>
  <dc:creator>Hardiles Thermoris</dc:creator>
  <cp:lastModifiedBy>Hardiles Thermoris</cp:lastModifiedBy>
  <cp:revision>43</cp:revision>
  <dcterms:created xsi:type="dcterms:W3CDTF">2021-09-25T08:20:47Z</dcterms:created>
  <dcterms:modified xsi:type="dcterms:W3CDTF">2021-10-05T18:01:03Z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