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59" r:id="rId7"/>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A9988"/>
          </a:solidFill>
        </p:spPr>
        <p:txBody>
          <a:bodyPr wrap="square" lIns="0" tIns="0" rIns="0" bIns="0" rtlCol="0"/>
          <a:lstStyle/>
          <a:p>
            <a:endParaRPr/>
          </a:p>
        </p:txBody>
      </p:sp>
      <p:sp>
        <p:nvSpPr>
          <p:cNvPr id="18" name="bg object 18"/>
          <p:cNvSpPr/>
          <p:nvPr/>
        </p:nvSpPr>
        <p:spPr>
          <a:xfrm>
            <a:off x="830389" y="4169130"/>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802475" y="776494"/>
            <a:ext cx="7539049"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941320" y="496569"/>
            <a:ext cx="3972559" cy="3972559"/>
          </a:xfrm>
          <a:prstGeom prst="rect">
            <a:avLst/>
          </a:prstGeom>
        </p:spPr>
      </p:pic>
      <p:sp>
        <p:nvSpPr>
          <p:cNvPr id="2" name="Holder 2"/>
          <p:cNvSpPr>
            <a:spLocks noGrp="1"/>
          </p:cNvSpPr>
          <p:nvPr>
            <p:ph type="title"/>
          </p:nvPr>
        </p:nvSpPr>
        <p:spPr>
          <a:xfrm>
            <a:off x="3337030" y="1364441"/>
            <a:ext cx="2469939" cy="375919"/>
          </a:xfrm>
          <a:prstGeom prst="rect">
            <a:avLst/>
          </a:prstGeom>
        </p:spPr>
        <p:txBody>
          <a:bodyPr wrap="square" lIns="0" tIns="0" rIns="0" bIns="0">
            <a:spAutoFit/>
          </a:bodyPr>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a:xfrm>
            <a:off x="775374" y="1979915"/>
            <a:ext cx="7593251"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800"/>
            <a:ext cx="9144000" cy="4655820"/>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endParaRPr/>
          </a:p>
        </p:txBody>
      </p:sp>
      <p:pic>
        <p:nvPicPr>
          <p:cNvPr id="11" name="object 11"/>
          <p:cNvPicPr/>
          <p:nvPr/>
        </p:nvPicPr>
        <p:blipFill>
          <a:blip r:embed="rId4" cstate="print"/>
          <a:stretch>
            <a:fillRect/>
          </a:stretch>
        </p:blipFill>
        <p:spPr>
          <a:xfrm>
            <a:off x="2941320" y="496569"/>
            <a:ext cx="3972559" cy="3972559"/>
          </a:xfrm>
          <a:prstGeom prst="rect">
            <a:avLst/>
          </a:prstGeom>
        </p:spPr>
      </p:pic>
      <p:sp>
        <p:nvSpPr>
          <p:cNvPr id="3" name="object 3"/>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1" y="1191255"/>
            <a:ext cx="746125" cy="46355"/>
            <a:chOff x="830391" y="1191255"/>
            <a:chExt cx="746125" cy="46355"/>
          </a:xfrm>
        </p:grpSpPr>
        <p:sp>
          <p:nvSpPr>
            <p:cNvPr id="5"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7" name="object 7"/>
          <p:cNvSpPr txBox="1">
            <a:spLocks noGrp="1"/>
          </p:cNvSpPr>
          <p:nvPr>
            <p:ph type="title"/>
          </p:nvPr>
        </p:nvSpPr>
        <p:spPr>
          <a:xfrm>
            <a:off x="3297128" y="1360003"/>
            <a:ext cx="2469939" cy="366767"/>
          </a:xfrm>
          <a:prstGeom prst="rect">
            <a:avLst/>
          </a:prstGeom>
        </p:spPr>
        <p:txBody>
          <a:bodyPr vert="horz" wrap="square" lIns="0" tIns="12700" rIns="0" bIns="0" rtlCol="0">
            <a:spAutoFit/>
          </a:bodyPr>
          <a:lstStyle/>
          <a:p>
            <a:pPr marL="106045" algn="ctr">
              <a:lnSpc>
                <a:spcPct val="100000"/>
              </a:lnSpc>
              <a:spcBef>
                <a:spcPts val="100"/>
              </a:spcBef>
            </a:pPr>
            <a:r>
              <a:rPr lang="en-US" spc="-5" dirty="0" smtClean="0">
                <a:solidFill>
                  <a:schemeClr val="bg1"/>
                </a:solidFill>
              </a:rPr>
              <a:t>Study on</a:t>
            </a:r>
            <a:endParaRPr spc="-5" dirty="0">
              <a:solidFill>
                <a:schemeClr val="bg1"/>
              </a:solidFill>
            </a:endParaRPr>
          </a:p>
        </p:txBody>
      </p:sp>
      <p:sp>
        <p:nvSpPr>
          <p:cNvPr id="8" name="object 8"/>
          <p:cNvSpPr txBox="1"/>
          <p:nvPr/>
        </p:nvSpPr>
        <p:spPr>
          <a:xfrm>
            <a:off x="1577531" y="2070815"/>
            <a:ext cx="601973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smtClean="0">
                <a:solidFill>
                  <a:schemeClr val="bg1"/>
                </a:solidFill>
                <a:latin typeface="Arial"/>
                <a:cs typeface="Arial"/>
              </a:rPr>
              <a:t>People in need (Haiti 2019-2020)</a:t>
            </a:r>
            <a:endParaRPr sz="3000" dirty="0">
              <a:solidFill>
                <a:schemeClr val="bg1"/>
              </a:solidFill>
              <a:latin typeface="Arial"/>
              <a:cs typeface="Arial"/>
            </a:endParaRPr>
          </a:p>
        </p:txBody>
      </p:sp>
      <p:sp>
        <p:nvSpPr>
          <p:cNvPr id="9" name="object 9"/>
          <p:cNvSpPr txBox="1"/>
          <p:nvPr/>
        </p:nvSpPr>
        <p:spPr>
          <a:xfrm>
            <a:off x="1579029" y="2934089"/>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chemeClr val="bg1"/>
                </a:solidFill>
                <a:latin typeface="Lucida Sans"/>
                <a:cs typeface="Lucida Sans"/>
              </a:rPr>
              <a:t>Food security, Nutrition, Shelter, Health, Education</a:t>
            </a:r>
            <a:endParaRPr sz="1600" dirty="0">
              <a:solidFill>
                <a:schemeClr val="bg1"/>
              </a:solidFill>
              <a:latin typeface="Lucida Sans"/>
              <a:cs typeface="Lucida Sans"/>
            </a:endParaRPr>
          </a:p>
        </p:txBody>
      </p:sp>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250" y="4469128"/>
            <a:ext cx="1528750" cy="636979"/>
          </a:xfrm>
          <a:prstGeom prst="rect">
            <a:avLst/>
          </a:prstGeom>
        </p:spPr>
      </p:pic>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533" y="597643"/>
            <a:ext cx="931524" cy="558914"/>
          </a:xfrm>
          <a:prstGeom prst="rect">
            <a:avLst/>
          </a:prstGeom>
        </p:spPr>
      </p:pic>
      <p:sp>
        <p:nvSpPr>
          <p:cNvPr id="14" name="ZoneTexte 13"/>
          <p:cNvSpPr txBox="1"/>
          <p:nvPr/>
        </p:nvSpPr>
        <p:spPr>
          <a:xfrm>
            <a:off x="6723164" y="4602951"/>
            <a:ext cx="1524000" cy="369332"/>
          </a:xfrm>
          <a:prstGeom prst="rect">
            <a:avLst/>
          </a:prstGeom>
          <a:noFill/>
        </p:spPr>
        <p:txBody>
          <a:bodyPr wrap="square" rtlCol="0">
            <a:spAutoFit/>
          </a:bodyPr>
          <a:lstStyle/>
          <a:p>
            <a:r>
              <a:rPr lang="en-US" dirty="0" smtClean="0">
                <a:solidFill>
                  <a:schemeClr val="accent1">
                    <a:lumMod val="60000"/>
                    <a:lumOff val="40000"/>
                  </a:schemeClr>
                </a:solidFill>
              </a:rPr>
              <a:t>Source:</a:t>
            </a:r>
            <a:endParaRPr lang="fr-FR" dirty="0">
              <a:solidFill>
                <a:schemeClr val="accent1">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5" y="1378467"/>
            <a:ext cx="1595755" cy="421640"/>
          </a:xfrm>
          <a:prstGeom prst="rect">
            <a:avLst/>
          </a:prstGeom>
        </p:spPr>
        <p:txBody>
          <a:bodyPr vert="horz" wrap="square" lIns="0" tIns="12700" rIns="0" bIns="0" rtlCol="0">
            <a:spAutoFit/>
          </a:bodyPr>
          <a:lstStyle/>
          <a:p>
            <a:pPr marL="12700">
              <a:lnSpc>
                <a:spcPct val="100000"/>
              </a:lnSpc>
              <a:spcBef>
                <a:spcPts val="100"/>
              </a:spcBef>
            </a:pPr>
            <a:r>
              <a:rPr sz="2600" b="1" spc="80" dirty="0" smtClean="0">
                <a:solidFill>
                  <a:srgbClr val="1A1A1A"/>
                </a:solidFill>
                <a:latin typeface="Trebuchet MS"/>
                <a:cs typeface="Trebuchet MS"/>
              </a:rPr>
              <a:t>s</a:t>
            </a:r>
            <a:r>
              <a:rPr lang="en-US" sz="2600" b="1" spc="80" dirty="0" smtClean="0">
                <a:solidFill>
                  <a:srgbClr val="1A1A1A"/>
                </a:solidFill>
                <a:latin typeface="Trebuchet MS"/>
                <a:cs typeface="Trebuchet MS"/>
              </a:rPr>
              <a:t>u</a:t>
            </a:r>
            <a:r>
              <a:rPr sz="2600" b="1" spc="80" dirty="0" smtClean="0">
                <a:solidFill>
                  <a:srgbClr val="1A1A1A"/>
                </a:solidFill>
                <a:latin typeface="Trebuchet MS"/>
                <a:cs typeface="Trebuchet MS"/>
              </a:rPr>
              <a:t>mma</a:t>
            </a:r>
            <a:r>
              <a:rPr lang="en-US" sz="2600" b="1" spc="80" dirty="0" smtClean="0">
                <a:solidFill>
                  <a:srgbClr val="1A1A1A"/>
                </a:solidFill>
                <a:latin typeface="Trebuchet MS"/>
                <a:cs typeface="Trebuchet MS"/>
              </a:rPr>
              <a:t>ry</a:t>
            </a:r>
            <a:endParaRPr sz="2600" dirty="0">
              <a:latin typeface="Trebuchet MS"/>
              <a:cs typeface="Trebuchet MS"/>
            </a:endParaRPr>
          </a:p>
        </p:txBody>
      </p:sp>
      <p:sp>
        <p:nvSpPr>
          <p:cNvPr id="4" name="Rectangle 3"/>
          <p:cNvSpPr/>
          <p:nvPr/>
        </p:nvSpPr>
        <p:spPr>
          <a:xfrm>
            <a:off x="3048000" y="666750"/>
            <a:ext cx="4051656" cy="372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bject 3"/>
          <p:cNvSpPr txBox="1"/>
          <p:nvPr/>
        </p:nvSpPr>
        <p:spPr>
          <a:xfrm>
            <a:off x="2133600" y="1800107"/>
            <a:ext cx="4723765" cy="2808461"/>
          </a:xfrm>
          <a:prstGeom prst="rect">
            <a:avLst/>
          </a:prstGeom>
        </p:spPr>
        <p:txBody>
          <a:bodyPr vert="horz" wrap="square" lIns="0" tIns="165100" rIns="0" bIns="0" rtlCol="0">
            <a:spAutoFit/>
          </a:bodyPr>
          <a:lstStyle/>
          <a:p>
            <a:pPr marL="494665" indent="-482600">
              <a:lnSpc>
                <a:spcPct val="100000"/>
              </a:lnSpc>
              <a:spcBef>
                <a:spcPts val="1300"/>
              </a:spcBef>
              <a:buFont typeface="MS PGothic"/>
              <a:buChar char="❖"/>
              <a:tabLst>
                <a:tab pos="494665" algn="l"/>
                <a:tab pos="495300" algn="l"/>
              </a:tabLst>
            </a:pPr>
            <a:r>
              <a:rPr lang="fr-FR" sz="2000" spc="-135" dirty="0" smtClean="0">
                <a:solidFill>
                  <a:srgbClr val="595959"/>
                </a:solidFill>
                <a:latin typeface="Tahoma"/>
                <a:cs typeface="Tahoma"/>
              </a:rPr>
              <a:t>Introduction</a:t>
            </a:r>
          </a:p>
          <a:p>
            <a:pPr marL="494665" indent="-482600">
              <a:lnSpc>
                <a:spcPct val="100000"/>
              </a:lnSpc>
              <a:spcBef>
                <a:spcPts val="1300"/>
              </a:spcBef>
              <a:buFont typeface="MS PGothic"/>
              <a:buChar char="❖"/>
              <a:tabLst>
                <a:tab pos="494665" algn="l"/>
                <a:tab pos="495300" algn="l"/>
              </a:tabLst>
            </a:pPr>
            <a:r>
              <a:rPr lang="en-US" sz="2000" spc="-135" dirty="0" smtClean="0">
                <a:solidFill>
                  <a:srgbClr val="595959"/>
                </a:solidFill>
                <a:latin typeface="Tahoma"/>
                <a:cs typeface="Tahoma"/>
              </a:rPr>
              <a:t>Context</a:t>
            </a:r>
            <a:endParaRPr lang="fr-FR" sz="2000" spc="-135" dirty="0" smtClean="0">
              <a:solidFill>
                <a:srgbClr val="595959"/>
              </a:solidFill>
              <a:latin typeface="Tahoma"/>
              <a:cs typeface="Tahoma"/>
            </a:endParaRPr>
          </a:p>
          <a:p>
            <a:pPr marL="494665" lvl="0" indent="-482600">
              <a:spcBef>
                <a:spcPts val="1300"/>
              </a:spcBef>
              <a:buFont typeface="MS PGothic"/>
              <a:buChar char="❖"/>
              <a:tabLst>
                <a:tab pos="494665" algn="l"/>
                <a:tab pos="495300" algn="l"/>
              </a:tabLst>
            </a:pPr>
            <a:r>
              <a:rPr lang="fr-HT" sz="2000" dirty="0" smtClean="0">
                <a:latin typeface="Tahoma" panose="020B0604030504040204" pitchFamily="34" charset="0"/>
                <a:ea typeface="Tahoma" panose="020B0604030504040204" pitchFamily="34" charset="0"/>
                <a:cs typeface="Tahoma" panose="020B0604030504040204" pitchFamily="34" charset="0"/>
              </a:rPr>
              <a:t>Goal</a:t>
            </a:r>
            <a:endParaRPr lang="fr-FR" sz="2000" spc="-135" dirty="0" smtClean="0">
              <a:solidFill>
                <a:srgbClr val="595959"/>
              </a:solidFill>
              <a:latin typeface="Tahoma" panose="020B0604030504040204" pitchFamily="34" charset="0"/>
              <a:ea typeface="Tahoma" panose="020B0604030504040204" pitchFamily="34" charset="0"/>
              <a:cs typeface="Tahoma" panose="020B0604030504040204" pitchFamily="34" charset="0"/>
            </a:endParaRPr>
          </a:p>
          <a:p>
            <a:pPr marL="494665" indent="-482600">
              <a:lnSpc>
                <a:spcPct val="100000"/>
              </a:lnSpc>
              <a:spcBef>
                <a:spcPts val="1200"/>
              </a:spcBef>
              <a:buFont typeface="MS PGothic"/>
              <a:buChar char="❖"/>
              <a:tabLst>
                <a:tab pos="494665" algn="l"/>
                <a:tab pos="495300" algn="l"/>
              </a:tabLst>
            </a:pPr>
            <a:r>
              <a:rPr lang="fr-FR" sz="2000" spc="25" dirty="0" err="1" smtClean="0">
                <a:solidFill>
                  <a:srgbClr val="595959"/>
                </a:solidFill>
                <a:latin typeface="Tahoma"/>
                <a:cs typeface="Tahoma"/>
              </a:rPr>
              <a:t>Methodology</a:t>
            </a:r>
            <a:endParaRPr lang="fr-FR" sz="2000" spc="25" dirty="0" smtClean="0">
              <a:solidFill>
                <a:srgbClr val="595959"/>
              </a:solidFill>
              <a:latin typeface="Tahoma"/>
              <a:cs typeface="Tahoma"/>
            </a:endParaRPr>
          </a:p>
          <a:p>
            <a:pPr marL="494665" indent="-482600">
              <a:lnSpc>
                <a:spcPct val="100000"/>
              </a:lnSpc>
              <a:spcBef>
                <a:spcPts val="1200"/>
              </a:spcBef>
              <a:buFont typeface="MS PGothic"/>
              <a:buChar char="❖"/>
              <a:tabLst>
                <a:tab pos="494665" algn="l"/>
                <a:tab pos="495300" algn="l"/>
              </a:tabLst>
            </a:pPr>
            <a:r>
              <a:rPr lang="en-US" sz="2000" spc="25" dirty="0" smtClean="0">
                <a:solidFill>
                  <a:srgbClr val="595959"/>
                </a:solidFill>
                <a:latin typeface="Tahoma"/>
                <a:cs typeface="Tahoma"/>
              </a:rPr>
              <a:t>Result</a:t>
            </a:r>
            <a:endParaRPr sz="2000" dirty="0" smtClean="0">
              <a:latin typeface="Tahoma"/>
              <a:cs typeface="Tahoma"/>
            </a:endParaRPr>
          </a:p>
          <a:p>
            <a:pPr marL="494665" indent="-482600">
              <a:lnSpc>
                <a:spcPct val="100000"/>
              </a:lnSpc>
              <a:spcBef>
                <a:spcPts val="1200"/>
              </a:spcBef>
              <a:buFont typeface="MS PGothic"/>
              <a:buChar char="❖"/>
              <a:tabLst>
                <a:tab pos="494665" algn="l"/>
                <a:tab pos="495300" algn="l"/>
              </a:tabLst>
            </a:pPr>
            <a:r>
              <a:rPr lang="en-US" sz="2000" spc="10" dirty="0" err="1" smtClean="0">
                <a:solidFill>
                  <a:srgbClr val="595959"/>
                </a:solidFill>
                <a:latin typeface="Tahoma"/>
                <a:cs typeface="Tahoma"/>
              </a:rPr>
              <a:t>Recommandations</a:t>
            </a:r>
            <a:endParaRPr sz="20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r>
              <a:rPr lang="en-US" sz="1200" b="1" spc="-15" dirty="0" smtClean="0">
                <a:solidFill>
                  <a:srgbClr val="1A1A1A"/>
                </a:solidFill>
                <a:latin typeface="Trebuchet MS"/>
                <a:cs typeface="Trebuchet MS"/>
              </a:rPr>
              <a:t>Haiti Presentation</a:t>
            </a:r>
            <a:endParaRPr sz="1200" dirty="0">
              <a:latin typeface="Trebuchet MS"/>
              <a:cs typeface="Trebuchet MS"/>
            </a:endParaRPr>
          </a:p>
        </p:txBody>
      </p:sp>
      <p:sp>
        <p:nvSpPr>
          <p:cNvPr id="12" name="Rectangle 11"/>
          <p:cNvSpPr/>
          <p:nvPr/>
        </p:nvSpPr>
        <p:spPr>
          <a:xfrm>
            <a:off x="685800" y="1373740"/>
            <a:ext cx="81534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t>
            </a:r>
            <a:endParaRPr lang="fr-FR" sz="1400" dirty="0">
              <a:solidFill>
                <a:schemeClr val="tx1"/>
              </a:solidFill>
            </a:endParaRPr>
          </a:p>
        </p:txBody>
      </p:sp>
      <p:sp>
        <p:nvSpPr>
          <p:cNvPr id="13" name="ZoneTexte 12"/>
          <p:cNvSpPr txBox="1"/>
          <p:nvPr/>
        </p:nvSpPr>
        <p:spPr>
          <a:xfrm>
            <a:off x="767284" y="1276350"/>
            <a:ext cx="5252516" cy="3416320"/>
          </a:xfrm>
          <a:prstGeom prst="rect">
            <a:avLst/>
          </a:prstGeom>
          <a:noFill/>
        </p:spPr>
        <p:txBody>
          <a:bodyPr wrap="square" rtlCol="0">
            <a:spAutoFit/>
          </a:bodyPr>
          <a:lstStyle/>
          <a:p>
            <a:pPr>
              <a:lnSpc>
                <a:spcPct val="200000"/>
              </a:lnSpc>
            </a:pPr>
            <a:r>
              <a:rPr lang="en-US" sz="1600" dirty="0" smtClean="0">
                <a:solidFill>
                  <a:schemeClr val="tx1">
                    <a:lumMod val="95000"/>
                    <a:lumOff val="5000"/>
                  </a:schemeClr>
                </a:solidFill>
              </a:rPr>
              <a:t>Haiti Population 2020</a:t>
            </a:r>
            <a:r>
              <a:rPr lang="en-US" dirty="0" smtClean="0">
                <a:solidFill>
                  <a:schemeClr val="tx1">
                    <a:lumMod val="95000"/>
                    <a:lumOff val="5000"/>
                  </a:schemeClr>
                </a:solidFill>
              </a:rPr>
              <a:t>: </a:t>
            </a:r>
            <a:r>
              <a:rPr lang="fr-FR" dirty="0">
                <a:solidFill>
                  <a:schemeClr val="tx1">
                    <a:lumMod val="95000"/>
                    <a:lumOff val="5000"/>
                  </a:schemeClr>
                </a:solidFill>
              </a:rPr>
              <a:t>11 067 </a:t>
            </a:r>
            <a:r>
              <a:rPr lang="fr-FR" dirty="0" smtClean="0">
                <a:solidFill>
                  <a:schemeClr val="tx1">
                    <a:lumMod val="95000"/>
                    <a:lumOff val="5000"/>
                  </a:schemeClr>
                </a:solidFill>
              </a:rPr>
              <a:t>777 Habitants </a:t>
            </a:r>
          </a:p>
          <a:p>
            <a:pPr>
              <a:lnSpc>
                <a:spcPct val="200000"/>
              </a:lnSpc>
            </a:pPr>
            <a:r>
              <a:rPr lang="fr-FR" sz="1600" dirty="0" smtClean="0">
                <a:solidFill>
                  <a:schemeClr val="tx1">
                    <a:lumMod val="95000"/>
                    <a:lumOff val="5000"/>
                  </a:schemeClr>
                </a:solidFill>
              </a:rPr>
              <a:t>Langues </a:t>
            </a:r>
            <a:r>
              <a:rPr lang="fr-FR" sz="1600" dirty="0" err="1" smtClean="0">
                <a:solidFill>
                  <a:schemeClr val="tx1">
                    <a:lumMod val="95000"/>
                    <a:lumOff val="5000"/>
                  </a:schemeClr>
                </a:solidFill>
              </a:rPr>
              <a:t>officielles</a:t>
            </a:r>
            <a:r>
              <a:rPr lang="fr-FR" dirty="0" err="1" smtClean="0">
                <a:solidFill>
                  <a:schemeClr val="tx1">
                    <a:lumMod val="95000"/>
                    <a:lumOff val="5000"/>
                  </a:schemeClr>
                </a:solidFill>
              </a:rPr>
              <a:t>:Créole</a:t>
            </a:r>
            <a:r>
              <a:rPr lang="fr-FR" dirty="0" smtClean="0">
                <a:solidFill>
                  <a:schemeClr val="tx1">
                    <a:lumMod val="95000"/>
                    <a:lumOff val="5000"/>
                  </a:schemeClr>
                </a:solidFill>
              </a:rPr>
              <a:t> </a:t>
            </a:r>
            <a:r>
              <a:rPr lang="fr-FR" dirty="0" err="1" smtClean="0">
                <a:solidFill>
                  <a:schemeClr val="tx1">
                    <a:lumMod val="95000"/>
                    <a:lumOff val="5000"/>
                  </a:schemeClr>
                </a:solidFill>
              </a:rPr>
              <a:t>haïtien,Français</a:t>
            </a:r>
            <a:r>
              <a:rPr lang="fr-FR" dirty="0" smtClean="0">
                <a:solidFill>
                  <a:schemeClr val="tx1">
                    <a:lumMod val="95000"/>
                    <a:lumOff val="5000"/>
                  </a:schemeClr>
                </a:solidFill>
              </a:rPr>
              <a:t> haïtien</a:t>
            </a:r>
          </a:p>
          <a:p>
            <a:pPr>
              <a:lnSpc>
                <a:spcPct val="200000"/>
              </a:lnSpc>
            </a:pPr>
            <a:r>
              <a:rPr lang="fr-FR" sz="1600" dirty="0" smtClean="0">
                <a:solidFill>
                  <a:schemeClr val="tx1">
                    <a:lumMod val="95000"/>
                    <a:lumOff val="5000"/>
                  </a:schemeClr>
                </a:solidFill>
              </a:rPr>
              <a:t>Capitale: </a:t>
            </a:r>
            <a:r>
              <a:rPr lang="fr-FR" dirty="0" smtClean="0">
                <a:solidFill>
                  <a:schemeClr val="tx1">
                    <a:lumMod val="95000"/>
                    <a:lumOff val="5000"/>
                  </a:schemeClr>
                </a:solidFill>
              </a:rPr>
              <a:t>Port-au-Prince</a:t>
            </a:r>
            <a:endParaRPr lang="fr-FR" dirty="0">
              <a:solidFill>
                <a:schemeClr val="tx1">
                  <a:lumMod val="95000"/>
                  <a:lumOff val="5000"/>
                </a:schemeClr>
              </a:solidFill>
            </a:endParaRPr>
          </a:p>
          <a:p>
            <a:pPr>
              <a:lnSpc>
                <a:spcPct val="200000"/>
              </a:lnSpc>
            </a:pPr>
            <a:r>
              <a:rPr lang="fr-FR" sz="1600" dirty="0" smtClean="0">
                <a:solidFill>
                  <a:schemeClr val="tx1">
                    <a:lumMod val="95000"/>
                    <a:lumOff val="5000"/>
                  </a:schemeClr>
                </a:solidFill>
              </a:rPr>
              <a:t>Superficie totale: </a:t>
            </a:r>
            <a:r>
              <a:rPr lang="fr-FR" dirty="0" smtClean="0">
                <a:solidFill>
                  <a:schemeClr val="tx1">
                    <a:lumMod val="95000"/>
                    <a:lumOff val="5000"/>
                  </a:schemeClr>
                </a:solidFill>
              </a:rPr>
              <a:t>27 750 km2</a:t>
            </a:r>
          </a:p>
          <a:p>
            <a:pPr>
              <a:lnSpc>
                <a:spcPct val="200000"/>
              </a:lnSpc>
            </a:pPr>
            <a:r>
              <a:rPr lang="fr-FR" sz="1600" dirty="0" smtClean="0">
                <a:solidFill>
                  <a:schemeClr val="tx1">
                    <a:lumMod val="95000"/>
                    <a:lumOff val="5000"/>
                  </a:schemeClr>
                </a:solidFill>
              </a:rPr>
              <a:t>Densité: </a:t>
            </a:r>
            <a:r>
              <a:rPr lang="fr-FR" dirty="0" smtClean="0">
                <a:solidFill>
                  <a:schemeClr val="tx1">
                    <a:lumMod val="95000"/>
                    <a:lumOff val="5000"/>
                  </a:schemeClr>
                </a:solidFill>
              </a:rPr>
              <a:t>399 hab./km2</a:t>
            </a:r>
          </a:p>
          <a:p>
            <a:pPr>
              <a:lnSpc>
                <a:spcPct val="200000"/>
              </a:lnSpc>
            </a:pPr>
            <a:r>
              <a:rPr lang="fr-FR" sz="1600" dirty="0" smtClean="0">
                <a:solidFill>
                  <a:schemeClr val="tx1">
                    <a:lumMod val="95000"/>
                    <a:lumOff val="5000"/>
                  </a:schemeClr>
                </a:solidFill>
              </a:rPr>
              <a:t>Monnaie</a:t>
            </a:r>
            <a:r>
              <a:rPr lang="fr-FR" dirty="0" smtClean="0">
                <a:solidFill>
                  <a:schemeClr val="tx1">
                    <a:lumMod val="95000"/>
                    <a:lumOff val="5000"/>
                  </a:schemeClr>
                </a:solidFill>
              </a:rPr>
              <a:t>:	Gourde haïtienne (HTG​)</a:t>
            </a:r>
            <a:endParaRPr lang="fr-FR" dirty="0">
              <a:solidFill>
                <a:schemeClr val="tx1">
                  <a:lumMod val="95000"/>
                  <a:lumOff val="5000"/>
                </a:schemeClr>
              </a:solidFill>
            </a:endParaRPr>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1" y="2689824"/>
            <a:ext cx="1676400" cy="1285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r>
              <a:rPr lang="en-US" sz="1200" b="1" spc="-15" dirty="0" smtClean="0">
                <a:solidFill>
                  <a:srgbClr val="1A1A1A"/>
                </a:solidFill>
                <a:latin typeface="Trebuchet MS"/>
                <a:cs typeface="Trebuchet MS"/>
              </a:rPr>
              <a:t>Context</a:t>
            </a:r>
            <a:endParaRPr sz="1200" dirty="0">
              <a:latin typeface="Trebuchet MS"/>
              <a:cs typeface="Trebuchet MS"/>
            </a:endParaRPr>
          </a:p>
        </p:txBody>
      </p:sp>
      <p:sp>
        <p:nvSpPr>
          <p:cNvPr id="12" name="Rectangle 11"/>
          <p:cNvSpPr/>
          <p:nvPr/>
        </p:nvSpPr>
        <p:spPr>
          <a:xfrm>
            <a:off x="685800" y="1276350"/>
            <a:ext cx="8153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smtClean="0">
                <a:solidFill>
                  <a:schemeClr val="tx1"/>
                </a:solidFill>
              </a:rPr>
              <a:t>Haiti</a:t>
            </a:r>
            <a:endParaRPr lang="fr-FR" sz="3600" dirty="0" smtClean="0">
              <a:solidFill>
                <a:schemeClr val="tx1"/>
              </a:solidFill>
            </a:endParaRPr>
          </a:p>
          <a:p>
            <a:pPr algn="just"/>
            <a:r>
              <a:rPr lang="fr-FR" sz="1400" dirty="0" smtClean="0">
                <a:solidFill>
                  <a:schemeClr val="tx1"/>
                </a:solidFill>
              </a:rPr>
              <a:t>L'économie </a:t>
            </a:r>
            <a:r>
              <a:rPr lang="fr-FR" sz="1400" dirty="0">
                <a:solidFill>
                  <a:schemeClr val="tx1"/>
                </a:solidFill>
              </a:rPr>
              <a:t>urbaine est restée rachitique et liée au commerce international, faible en volume, en valeur et en part relative du produit intérieur brut. l'essai de modernisation amorcé au début des années 70 n'a pas donné les résultats espérés, l'industrialisation étant restée relativement faible, ralentie en partie par une agriculture qui s'est montrée incapable de satisfaire la demande urbaine. La migration interne a contribué, d'autre part, dans ce contexte à alimenter un secteur informel urbain pléthorique et très peu capitalisé. La croissance de type extensif qu'a connu le pays n'a pas permis une augmentation significative des revenus moyens et le taux de pauvreté est demeuré très élevé</a:t>
            </a:r>
            <a:r>
              <a:rPr lang="fr-FR" sz="1400" dirty="0" smtClean="0">
                <a:solidFill>
                  <a:schemeClr val="tx1"/>
                </a:solidFill>
              </a:rPr>
              <a:t>. Ce qui met la population dans une situation difficile et de plus en plus, il y a plus de gens qui sont dans l’</a:t>
            </a:r>
            <a:r>
              <a:rPr lang="fr-FR" sz="1400" dirty="0" err="1" smtClean="0">
                <a:solidFill>
                  <a:schemeClr val="tx1"/>
                </a:solidFill>
              </a:rPr>
              <a:t>incapacite</a:t>
            </a:r>
            <a:r>
              <a:rPr lang="fr-FR" sz="1400" dirty="0" smtClean="0">
                <a:solidFill>
                  <a:schemeClr val="tx1"/>
                </a:solidFill>
              </a:rPr>
              <a:t> à subvenir a leur besoin. </a:t>
            </a:r>
            <a:r>
              <a:rPr lang="fr-FR" sz="1400" dirty="0">
                <a:solidFill>
                  <a:schemeClr val="tx1"/>
                </a:solidFill>
              </a:rPr>
              <a:t>La permanence de cette situation réclame que les analystes y prêtent une attention </a:t>
            </a:r>
            <a:r>
              <a:rPr lang="fr-FR" sz="1400" dirty="0" smtClean="0">
                <a:solidFill>
                  <a:schemeClr val="tx1"/>
                </a:solidFill>
              </a:rPr>
              <a:t>soutenue</a:t>
            </a:r>
            <a:endParaRPr lang="fr-FR" sz="1400" dirty="0">
              <a:solidFill>
                <a:schemeClr val="tx1"/>
              </a:solidFill>
            </a:endParaRPr>
          </a:p>
        </p:txBody>
      </p:sp>
    </p:spTree>
    <p:extLst>
      <p:ext uri="{BB962C8B-B14F-4D97-AF65-F5344CB8AC3E}">
        <p14:creationId xmlns:p14="http://schemas.microsoft.com/office/powerpoint/2010/main" val="53423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r>
              <a:rPr lang="en-US" sz="1200" b="1" spc="-15" dirty="0" smtClean="0">
                <a:solidFill>
                  <a:srgbClr val="1A1A1A"/>
                </a:solidFill>
                <a:latin typeface="Trebuchet MS"/>
                <a:cs typeface="Trebuchet MS"/>
              </a:rPr>
              <a:t>Goals</a:t>
            </a:r>
            <a:endParaRPr sz="1200" dirty="0">
              <a:latin typeface="Trebuchet MS"/>
              <a:cs typeface="Trebuchet MS"/>
            </a:endParaRPr>
          </a:p>
        </p:txBody>
      </p:sp>
      <p:sp>
        <p:nvSpPr>
          <p:cNvPr id="12" name="Rectangle 11"/>
          <p:cNvSpPr/>
          <p:nvPr/>
        </p:nvSpPr>
        <p:spPr>
          <a:xfrm>
            <a:off x="685800" y="1352550"/>
            <a:ext cx="81534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smtClean="0">
                <a:solidFill>
                  <a:schemeClr val="tx1"/>
                </a:solidFill>
              </a:rPr>
              <a:t>-</a:t>
            </a:r>
            <a:r>
              <a:rPr lang="fr-FR" sz="1400" dirty="0" err="1" smtClean="0">
                <a:solidFill>
                  <a:schemeClr val="tx1"/>
                </a:solidFill>
              </a:rPr>
              <a:t>Reperer</a:t>
            </a:r>
            <a:r>
              <a:rPr lang="fr-FR" sz="1400" dirty="0" smtClean="0">
                <a:solidFill>
                  <a:schemeClr val="tx1"/>
                </a:solidFill>
              </a:rPr>
              <a:t> les besoins des gens par département</a:t>
            </a:r>
          </a:p>
          <a:p>
            <a:pPr algn="just"/>
            <a:r>
              <a:rPr lang="en-US" sz="1400" dirty="0" smtClean="0">
                <a:solidFill>
                  <a:schemeClr val="tx1"/>
                </a:solidFill>
              </a:rPr>
              <a:t>-</a:t>
            </a:r>
            <a:r>
              <a:rPr lang="en-US" sz="1400" dirty="0" err="1">
                <a:solidFill>
                  <a:schemeClr val="tx1"/>
                </a:solidFill>
              </a:rPr>
              <a:t>R</a:t>
            </a:r>
            <a:r>
              <a:rPr lang="en-US" sz="1400" dirty="0" err="1" smtClean="0">
                <a:solidFill>
                  <a:schemeClr val="tx1"/>
                </a:solidFill>
              </a:rPr>
              <a:t>eperer</a:t>
            </a:r>
            <a:r>
              <a:rPr lang="en-US" sz="1400" dirty="0" smtClean="0">
                <a:solidFill>
                  <a:schemeClr val="tx1"/>
                </a:solidFill>
              </a:rPr>
              <a:t> les </a:t>
            </a:r>
            <a:r>
              <a:rPr lang="en-US" sz="1400" dirty="0" err="1" smtClean="0">
                <a:solidFill>
                  <a:schemeClr val="tx1"/>
                </a:solidFill>
              </a:rPr>
              <a:t>besoins</a:t>
            </a:r>
            <a:r>
              <a:rPr lang="en-US" sz="1400" dirty="0" smtClean="0">
                <a:solidFill>
                  <a:schemeClr val="tx1"/>
                </a:solidFill>
              </a:rPr>
              <a:t> par age </a:t>
            </a:r>
          </a:p>
          <a:p>
            <a:pPr algn="just"/>
            <a:r>
              <a:rPr lang="en-US" sz="1400" dirty="0" smtClean="0">
                <a:solidFill>
                  <a:schemeClr val="tx1"/>
                </a:solidFill>
              </a:rPr>
              <a:t>-</a:t>
            </a:r>
            <a:r>
              <a:rPr lang="en-US" sz="1400" dirty="0" err="1" smtClean="0">
                <a:solidFill>
                  <a:schemeClr val="tx1"/>
                </a:solidFill>
              </a:rPr>
              <a:t>Reperer</a:t>
            </a:r>
            <a:r>
              <a:rPr lang="en-US" sz="1400" dirty="0" smtClean="0">
                <a:solidFill>
                  <a:schemeClr val="tx1"/>
                </a:solidFill>
              </a:rPr>
              <a:t> les </a:t>
            </a:r>
            <a:r>
              <a:rPr lang="en-US" sz="1400" dirty="0" err="1" smtClean="0">
                <a:solidFill>
                  <a:schemeClr val="tx1"/>
                </a:solidFill>
              </a:rPr>
              <a:t>besoins</a:t>
            </a:r>
            <a:r>
              <a:rPr lang="en-US" sz="1400" dirty="0" smtClean="0">
                <a:solidFill>
                  <a:schemeClr val="tx1"/>
                </a:solidFill>
              </a:rPr>
              <a:t> en function du </a:t>
            </a:r>
            <a:r>
              <a:rPr lang="en-US" sz="1400" dirty="0" err="1" smtClean="0">
                <a:solidFill>
                  <a:schemeClr val="tx1"/>
                </a:solidFill>
              </a:rPr>
              <a:t>sexe</a:t>
            </a:r>
            <a:r>
              <a:rPr lang="en-US" sz="1400" dirty="0" smtClean="0">
                <a:solidFill>
                  <a:schemeClr val="tx1"/>
                </a:solidFill>
              </a:rPr>
              <a:t> de la </a:t>
            </a:r>
            <a:r>
              <a:rPr lang="en-US" sz="1400" dirty="0" err="1" smtClean="0">
                <a:solidFill>
                  <a:schemeClr val="tx1"/>
                </a:solidFill>
              </a:rPr>
              <a:t>personne</a:t>
            </a:r>
            <a:endParaRPr lang="en-US" sz="1400" dirty="0" smtClean="0">
              <a:solidFill>
                <a:schemeClr val="tx1"/>
              </a:solidFill>
            </a:endParaRPr>
          </a:p>
          <a:p>
            <a:pPr algn="just"/>
            <a:endParaRPr lang="en-US" sz="1400" dirty="0">
              <a:solidFill>
                <a:schemeClr val="tx1"/>
              </a:solidFill>
            </a:endParaRPr>
          </a:p>
          <a:p>
            <a:pPr algn="just"/>
            <a:endParaRPr lang="en-US" sz="1400" dirty="0" smtClean="0">
              <a:solidFill>
                <a:schemeClr val="tx1"/>
              </a:solidFill>
            </a:endParaRPr>
          </a:p>
          <a:p>
            <a:pPr algn="just"/>
            <a:r>
              <a:rPr lang="en-US" sz="1400" dirty="0" smtClean="0">
                <a:solidFill>
                  <a:schemeClr val="tx1"/>
                </a:solidFill>
              </a:rPr>
              <a:t>*Donner au </a:t>
            </a:r>
            <a:r>
              <a:rPr lang="en-US" sz="1400" dirty="0" err="1" smtClean="0">
                <a:solidFill>
                  <a:schemeClr val="tx1"/>
                </a:solidFill>
              </a:rPr>
              <a:t>ministere</a:t>
            </a:r>
            <a:r>
              <a:rPr lang="en-US" sz="1400" dirty="0" smtClean="0">
                <a:solidFill>
                  <a:schemeClr val="tx1"/>
                </a:solidFill>
              </a:rPr>
              <a:t> de finance de </a:t>
            </a:r>
            <a:r>
              <a:rPr lang="en-US" sz="1400" dirty="0" err="1" smtClean="0">
                <a:solidFill>
                  <a:schemeClr val="tx1"/>
                </a:solidFill>
              </a:rPr>
              <a:t>mieux</a:t>
            </a:r>
            <a:r>
              <a:rPr lang="en-US" sz="1400" dirty="0" smtClean="0">
                <a:solidFill>
                  <a:schemeClr val="tx1"/>
                </a:solidFill>
              </a:rPr>
              <a:t> </a:t>
            </a:r>
            <a:r>
              <a:rPr lang="en-US" sz="1400" dirty="0" err="1" smtClean="0">
                <a:solidFill>
                  <a:schemeClr val="tx1"/>
                </a:solidFill>
              </a:rPr>
              <a:t>decaisser</a:t>
            </a:r>
            <a:r>
              <a:rPr lang="en-US" sz="1400" dirty="0" smtClean="0">
                <a:solidFill>
                  <a:schemeClr val="tx1"/>
                </a:solidFill>
              </a:rPr>
              <a:t> les </a:t>
            </a:r>
            <a:r>
              <a:rPr lang="en-US" sz="1400" dirty="0" err="1" smtClean="0">
                <a:solidFill>
                  <a:schemeClr val="tx1"/>
                </a:solidFill>
              </a:rPr>
              <a:t>fonds</a:t>
            </a:r>
            <a:r>
              <a:rPr lang="en-US" sz="1400" dirty="0" smtClean="0">
                <a:solidFill>
                  <a:schemeClr val="tx1"/>
                </a:solidFill>
              </a:rPr>
              <a:t> en function des </a:t>
            </a:r>
            <a:r>
              <a:rPr lang="en-US" sz="1400" dirty="0" err="1" smtClean="0">
                <a:solidFill>
                  <a:schemeClr val="tx1"/>
                </a:solidFill>
              </a:rPr>
              <a:t>besoins</a:t>
            </a:r>
            <a:endParaRPr lang="en-US" sz="1400" dirty="0" smtClean="0">
              <a:solidFill>
                <a:schemeClr val="tx1"/>
              </a:solidFill>
            </a:endParaRPr>
          </a:p>
          <a:p>
            <a:pPr algn="just"/>
            <a:r>
              <a:rPr lang="en-US" sz="1400" dirty="0" smtClean="0">
                <a:solidFill>
                  <a:schemeClr val="tx1"/>
                </a:solidFill>
              </a:rPr>
              <a:t>*</a:t>
            </a:r>
            <a:r>
              <a:rPr lang="en-US" sz="1400" dirty="0" err="1" smtClean="0">
                <a:solidFill>
                  <a:schemeClr val="tx1"/>
                </a:solidFill>
              </a:rPr>
              <a:t>Doner</a:t>
            </a:r>
            <a:r>
              <a:rPr lang="en-US" sz="1400" dirty="0" smtClean="0">
                <a:solidFill>
                  <a:schemeClr val="tx1"/>
                </a:solidFill>
              </a:rPr>
              <a:t> au </a:t>
            </a:r>
            <a:r>
              <a:rPr lang="en-US" sz="1400" dirty="0" err="1" smtClean="0">
                <a:solidFill>
                  <a:schemeClr val="tx1"/>
                </a:solidFill>
              </a:rPr>
              <a:t>ministere</a:t>
            </a:r>
            <a:r>
              <a:rPr lang="en-US" sz="1400" dirty="0" smtClean="0">
                <a:solidFill>
                  <a:schemeClr val="tx1"/>
                </a:solidFill>
              </a:rPr>
              <a:t> de la </a:t>
            </a:r>
            <a:r>
              <a:rPr lang="en-US" sz="1400" dirty="0" err="1" smtClean="0">
                <a:solidFill>
                  <a:schemeClr val="tx1"/>
                </a:solidFill>
              </a:rPr>
              <a:t>sante</a:t>
            </a:r>
            <a:r>
              <a:rPr lang="en-US" sz="1400" dirty="0" smtClean="0">
                <a:solidFill>
                  <a:schemeClr val="tx1"/>
                </a:solidFill>
              </a:rPr>
              <a:t> et de la population </a:t>
            </a:r>
            <a:r>
              <a:rPr lang="en-US" sz="1400" dirty="0" err="1" smtClean="0">
                <a:solidFill>
                  <a:schemeClr val="tx1"/>
                </a:solidFill>
              </a:rPr>
              <a:t>l’opportunite</a:t>
            </a:r>
            <a:r>
              <a:rPr lang="en-US" sz="1400" dirty="0" smtClean="0">
                <a:solidFill>
                  <a:schemeClr val="tx1"/>
                </a:solidFill>
              </a:rPr>
              <a:t> de </a:t>
            </a:r>
            <a:r>
              <a:rPr lang="en-US" sz="1400" dirty="0" err="1" smtClean="0">
                <a:solidFill>
                  <a:schemeClr val="tx1"/>
                </a:solidFill>
              </a:rPr>
              <a:t>planifier</a:t>
            </a:r>
            <a:r>
              <a:rPr lang="en-US" sz="1400" dirty="0" smtClean="0">
                <a:solidFill>
                  <a:schemeClr val="tx1"/>
                </a:solidFill>
              </a:rPr>
              <a:t> </a:t>
            </a:r>
            <a:r>
              <a:rPr lang="en-US" sz="1400" dirty="0" err="1" smtClean="0">
                <a:solidFill>
                  <a:schemeClr val="tx1"/>
                </a:solidFill>
              </a:rPr>
              <a:t>efficacement</a:t>
            </a:r>
            <a:r>
              <a:rPr lang="en-US" sz="1400" dirty="0" smtClean="0">
                <a:solidFill>
                  <a:schemeClr val="tx1"/>
                </a:solidFill>
              </a:rPr>
              <a:t> </a:t>
            </a:r>
            <a:r>
              <a:rPr lang="en-US" sz="1400" dirty="0" err="1" smtClean="0">
                <a:solidFill>
                  <a:schemeClr val="tx1"/>
                </a:solidFill>
              </a:rPr>
              <a:t>leurs</a:t>
            </a:r>
            <a:r>
              <a:rPr lang="en-US" sz="1400" dirty="0" smtClean="0">
                <a:solidFill>
                  <a:schemeClr val="tx1"/>
                </a:solidFill>
              </a:rPr>
              <a:t> </a:t>
            </a:r>
            <a:r>
              <a:rPr lang="en-US" sz="1400" dirty="0" err="1" smtClean="0">
                <a:solidFill>
                  <a:schemeClr val="tx1"/>
                </a:solidFill>
              </a:rPr>
              <a:t>projets</a:t>
            </a:r>
            <a:r>
              <a:rPr lang="en-US" sz="1400" dirty="0" smtClean="0">
                <a:solidFill>
                  <a:schemeClr val="tx1"/>
                </a:solidFill>
              </a:rPr>
              <a:t> de </a:t>
            </a:r>
            <a:r>
              <a:rPr lang="en-US" sz="1400" dirty="0" err="1" smtClean="0">
                <a:solidFill>
                  <a:schemeClr val="tx1"/>
                </a:solidFill>
              </a:rPr>
              <a:t>sante</a:t>
            </a:r>
            <a:r>
              <a:rPr lang="en-US" sz="1400" dirty="0" smtClean="0">
                <a:solidFill>
                  <a:schemeClr val="tx1"/>
                </a:solidFill>
              </a:rPr>
              <a:t> a travers du pays.</a:t>
            </a:r>
          </a:p>
          <a:p>
            <a:pPr algn="just"/>
            <a:r>
              <a:rPr lang="en-US" sz="1400" dirty="0" smtClean="0">
                <a:solidFill>
                  <a:schemeClr val="tx1"/>
                </a:solidFill>
              </a:rPr>
              <a:t>*Donner au </a:t>
            </a:r>
            <a:r>
              <a:rPr lang="en-US" sz="1400" dirty="0" err="1" smtClean="0">
                <a:solidFill>
                  <a:schemeClr val="tx1"/>
                </a:solidFill>
              </a:rPr>
              <a:t>ministere</a:t>
            </a:r>
            <a:r>
              <a:rPr lang="en-US" sz="1400" dirty="0" smtClean="0">
                <a:solidFill>
                  <a:schemeClr val="tx1"/>
                </a:solidFill>
              </a:rPr>
              <a:t> de </a:t>
            </a:r>
            <a:r>
              <a:rPr lang="en-US" sz="1400" dirty="0" err="1" smtClean="0">
                <a:solidFill>
                  <a:schemeClr val="tx1"/>
                </a:solidFill>
              </a:rPr>
              <a:t>l’education</a:t>
            </a:r>
            <a:r>
              <a:rPr lang="en-US" sz="1400" dirty="0" smtClean="0">
                <a:solidFill>
                  <a:schemeClr val="tx1"/>
                </a:solidFill>
              </a:rPr>
              <a:t> le </a:t>
            </a:r>
            <a:r>
              <a:rPr lang="en-US" sz="1400" dirty="0" err="1" smtClean="0">
                <a:solidFill>
                  <a:schemeClr val="tx1"/>
                </a:solidFill>
              </a:rPr>
              <a:t>moyen</a:t>
            </a:r>
            <a:r>
              <a:rPr lang="en-US" sz="1400" dirty="0" smtClean="0">
                <a:solidFill>
                  <a:schemeClr val="tx1"/>
                </a:solidFill>
              </a:rPr>
              <a:t> de </a:t>
            </a:r>
            <a:r>
              <a:rPr lang="en-US" sz="1400" dirty="0" err="1" smtClean="0">
                <a:solidFill>
                  <a:schemeClr val="tx1"/>
                </a:solidFill>
              </a:rPr>
              <a:t>mieux</a:t>
            </a:r>
            <a:r>
              <a:rPr lang="en-US" sz="1400" dirty="0" smtClean="0">
                <a:solidFill>
                  <a:schemeClr val="tx1"/>
                </a:solidFill>
              </a:rPr>
              <a:t> </a:t>
            </a:r>
            <a:r>
              <a:rPr lang="en-US" sz="1400" dirty="0" err="1" smtClean="0">
                <a:solidFill>
                  <a:schemeClr val="tx1"/>
                </a:solidFill>
              </a:rPr>
              <a:t>subvenir</a:t>
            </a:r>
            <a:r>
              <a:rPr lang="en-US" sz="1400" dirty="0" smtClean="0">
                <a:solidFill>
                  <a:schemeClr val="tx1"/>
                </a:solidFill>
              </a:rPr>
              <a:t> les </a:t>
            </a:r>
            <a:r>
              <a:rPr lang="en-US" sz="1400" dirty="0" err="1" smtClean="0">
                <a:solidFill>
                  <a:schemeClr val="tx1"/>
                </a:solidFill>
              </a:rPr>
              <a:t>ecoles</a:t>
            </a:r>
            <a:r>
              <a:rPr lang="en-US" sz="1400" dirty="0" smtClean="0">
                <a:solidFill>
                  <a:schemeClr val="tx1"/>
                </a:solidFill>
              </a:rPr>
              <a:t> </a:t>
            </a:r>
            <a:r>
              <a:rPr lang="en-US" sz="1400" dirty="0" err="1" smtClean="0">
                <a:solidFill>
                  <a:schemeClr val="tx1"/>
                </a:solidFill>
              </a:rPr>
              <a:t>dans</a:t>
            </a:r>
            <a:r>
              <a:rPr lang="en-US" sz="1400" dirty="0" smtClean="0">
                <a:solidFill>
                  <a:schemeClr val="tx1"/>
                </a:solidFill>
              </a:rPr>
              <a:t> les </a:t>
            </a:r>
            <a:r>
              <a:rPr lang="en-US" sz="1400" dirty="0" err="1" smtClean="0">
                <a:solidFill>
                  <a:schemeClr val="tx1"/>
                </a:solidFill>
              </a:rPr>
              <a:t>departements</a:t>
            </a:r>
            <a:r>
              <a:rPr lang="en-US" sz="1400" dirty="0" smtClean="0">
                <a:solidFill>
                  <a:schemeClr val="tx1"/>
                </a:solidFill>
              </a:rPr>
              <a:t> </a:t>
            </a:r>
            <a:r>
              <a:rPr lang="en-US" sz="1400" dirty="0" err="1" smtClean="0">
                <a:solidFill>
                  <a:schemeClr val="tx1"/>
                </a:solidFill>
              </a:rPr>
              <a:t>afin</a:t>
            </a:r>
            <a:r>
              <a:rPr lang="en-US" sz="1400" dirty="0" smtClean="0">
                <a:solidFill>
                  <a:schemeClr val="tx1"/>
                </a:solidFill>
              </a:rPr>
              <a:t> </a:t>
            </a:r>
            <a:r>
              <a:rPr lang="en-US" sz="1400" dirty="0" err="1" smtClean="0">
                <a:solidFill>
                  <a:schemeClr val="tx1"/>
                </a:solidFill>
              </a:rPr>
              <a:t>que</a:t>
            </a:r>
            <a:r>
              <a:rPr lang="en-US" sz="1400" dirty="0" smtClean="0">
                <a:solidFill>
                  <a:schemeClr val="tx1"/>
                </a:solidFill>
              </a:rPr>
              <a:t> </a:t>
            </a:r>
          </a:p>
          <a:p>
            <a:pPr algn="just"/>
            <a:endParaRPr lang="fr-FR" sz="1400" dirty="0">
              <a:solidFill>
                <a:schemeClr val="tx1"/>
              </a:solidFill>
            </a:endParaRPr>
          </a:p>
        </p:txBody>
      </p:sp>
    </p:spTree>
    <p:extLst>
      <p:ext uri="{BB962C8B-B14F-4D97-AF65-F5344CB8AC3E}">
        <p14:creationId xmlns:p14="http://schemas.microsoft.com/office/powerpoint/2010/main" val="232695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3717" y="957731"/>
            <a:ext cx="8036725" cy="1859483"/>
          </a:xfrm>
          <a:prstGeom prst="rect">
            <a:avLst/>
          </a:prstGeom>
        </p:spPr>
        <p:txBody>
          <a:bodyPr vert="horz" wrap="square" lIns="0" tIns="12700" rIns="0" bIns="0" rtlCol="0">
            <a:spAutoFit/>
          </a:bodyPr>
          <a:lstStyle/>
          <a:p>
            <a:pPr marL="12700" algn="just">
              <a:lnSpc>
                <a:spcPct val="100000"/>
              </a:lnSpc>
              <a:spcBef>
                <a:spcPts val="100"/>
              </a:spcBef>
            </a:pPr>
            <a:r>
              <a:rPr lang="fr-FR" sz="4000" b="1" dirty="0" smtClean="0"/>
              <a:t>2,400,305</a:t>
            </a:r>
            <a:r>
              <a:rPr lang="fr-FR" sz="4000" dirty="0" smtClean="0"/>
              <a:t> </a:t>
            </a:r>
            <a:r>
              <a:rPr sz="4000" b="1" spc="170" dirty="0" err="1" smtClean="0">
                <a:solidFill>
                  <a:srgbClr val="FFFFFF"/>
                </a:solidFill>
                <a:latin typeface="Trebuchet MS"/>
                <a:cs typeface="Trebuchet MS"/>
              </a:rPr>
              <a:t>personnes</a:t>
            </a:r>
            <a:r>
              <a:rPr lang="en-US" sz="4000" b="1" spc="170" dirty="0" smtClean="0">
                <a:solidFill>
                  <a:srgbClr val="FFFFFF"/>
                </a:solidFill>
                <a:latin typeface="Trebuchet MS"/>
                <a:cs typeface="Trebuchet MS"/>
              </a:rPr>
              <a:t> </a:t>
            </a:r>
            <a:r>
              <a:rPr lang="en-US" sz="4000" b="1" spc="170" dirty="0" err="1" smtClean="0">
                <a:solidFill>
                  <a:srgbClr val="FFFFFF"/>
                </a:solidFill>
                <a:latin typeface="Trebuchet MS"/>
                <a:cs typeface="Trebuchet MS"/>
              </a:rPr>
              <a:t>dans</a:t>
            </a:r>
            <a:r>
              <a:rPr lang="en-US" sz="4000" b="1" spc="170" dirty="0" smtClean="0">
                <a:solidFill>
                  <a:srgbClr val="FFFFFF"/>
                </a:solidFill>
                <a:latin typeface="Trebuchet MS"/>
                <a:cs typeface="Trebuchet MS"/>
              </a:rPr>
              <a:t> le </a:t>
            </a:r>
            <a:r>
              <a:rPr lang="en-US" sz="4000" b="1" spc="170" dirty="0" err="1" smtClean="0">
                <a:solidFill>
                  <a:srgbClr val="FFFFFF"/>
                </a:solidFill>
                <a:latin typeface="Trebuchet MS"/>
                <a:cs typeface="Trebuchet MS"/>
              </a:rPr>
              <a:t>besoin</a:t>
            </a:r>
            <a:r>
              <a:rPr lang="en-US" sz="4000" b="1" spc="170" dirty="0" smtClean="0">
                <a:solidFill>
                  <a:srgbClr val="FFFFFF"/>
                </a:solidFill>
                <a:latin typeface="Trebuchet MS"/>
                <a:cs typeface="Trebuchet MS"/>
              </a:rPr>
              <a:t> urgent </a:t>
            </a:r>
            <a:r>
              <a:rPr lang="en-US" sz="4000" b="1" spc="170" dirty="0" err="1" smtClean="0">
                <a:solidFill>
                  <a:srgbClr val="FFFFFF"/>
                </a:solidFill>
                <a:latin typeface="Trebuchet MS"/>
                <a:cs typeface="Trebuchet MS"/>
              </a:rPr>
              <a:t>soit</a:t>
            </a:r>
            <a:r>
              <a:rPr lang="en-US" sz="4000" b="1" spc="170" dirty="0" smtClean="0">
                <a:solidFill>
                  <a:srgbClr val="FFFFFF"/>
                </a:solidFill>
                <a:latin typeface="Trebuchet MS"/>
                <a:cs typeface="Trebuchet MS"/>
              </a:rPr>
              <a:t> </a:t>
            </a:r>
            <a:r>
              <a:rPr lang="en-US" sz="4000" dirty="0" smtClean="0">
                <a:latin typeface="Trebuchet MS"/>
                <a:cs typeface="Trebuchet MS"/>
              </a:rPr>
              <a:t>22% </a:t>
            </a:r>
            <a:r>
              <a:rPr lang="en-US" sz="4000" dirty="0" smtClean="0">
                <a:solidFill>
                  <a:schemeClr val="bg1"/>
                </a:solidFill>
                <a:latin typeface="Trebuchet MS"/>
                <a:cs typeface="Trebuchet MS"/>
              </a:rPr>
              <a:t>de la population.</a:t>
            </a:r>
            <a:endParaRPr sz="4000" dirty="0">
              <a:solidFill>
                <a:schemeClr val="bg1"/>
              </a:solidFill>
              <a:latin typeface="Trebuchet MS"/>
              <a:cs typeface="Trebuchet MS"/>
            </a:endParaRPr>
          </a:p>
        </p:txBody>
      </p:sp>
      <p:sp>
        <p:nvSpPr>
          <p:cNvPr id="6" name="ZoneTexte 5"/>
          <p:cNvSpPr txBox="1"/>
          <p:nvPr/>
        </p:nvSpPr>
        <p:spPr>
          <a:xfrm>
            <a:off x="914400" y="311400"/>
            <a:ext cx="1447800" cy="646331"/>
          </a:xfrm>
          <a:prstGeom prst="rect">
            <a:avLst/>
          </a:prstGeom>
          <a:noFill/>
        </p:spPr>
        <p:txBody>
          <a:bodyPr wrap="square" rtlCol="0">
            <a:spAutoFit/>
          </a:bodyPr>
          <a:lstStyle/>
          <a:p>
            <a:r>
              <a:rPr lang="en-US" sz="3600" dirty="0" smtClean="0">
                <a:solidFill>
                  <a:srgbClr val="C00000"/>
                </a:solidFill>
              </a:rPr>
              <a:t>Result</a:t>
            </a:r>
            <a:endParaRPr lang="fr-FR" sz="3600" dirty="0">
              <a:solidFill>
                <a:srgbClr val="C00000"/>
              </a:solidFill>
            </a:endParaRPr>
          </a:p>
        </p:txBody>
      </p:sp>
      <p:sp>
        <p:nvSpPr>
          <p:cNvPr id="7" name="Rectangle 6"/>
          <p:cNvSpPr/>
          <p:nvPr/>
        </p:nvSpPr>
        <p:spPr>
          <a:xfrm>
            <a:off x="990600" y="3105150"/>
            <a:ext cx="7772400" cy="1169551"/>
          </a:xfrm>
          <a:prstGeom prst="rect">
            <a:avLst/>
          </a:prstGeom>
        </p:spPr>
        <p:txBody>
          <a:bodyPr wrap="square">
            <a:spAutoFit/>
          </a:bodyPr>
          <a:lstStyle/>
          <a:p>
            <a:r>
              <a:rPr lang="fr-FR" b="1" i="0" u="none" strike="noStrike" dirty="0" smtClean="0">
                <a:solidFill>
                  <a:srgbClr val="000000"/>
                </a:solidFill>
                <a:effectLst/>
                <a:latin typeface="Calibri" panose="020F0502020204030204" pitchFamily="34" charset="0"/>
              </a:rPr>
              <a:t>1,216,774</a:t>
            </a:r>
            <a:r>
              <a:rPr lang="fr-FR" b="1" i="0" u="none" strike="noStrike" dirty="0" smtClean="0">
                <a:solidFill>
                  <a:schemeClr val="bg1"/>
                </a:solidFill>
                <a:effectLst/>
                <a:latin typeface="Calibri" panose="020F0502020204030204" pitchFamily="34" charset="0"/>
              </a:rPr>
              <a:t>: </a:t>
            </a:r>
            <a:r>
              <a:rPr lang="fr-FR" b="1" i="0" u="none" strike="noStrike" dirty="0" err="1" smtClean="0">
                <a:solidFill>
                  <a:schemeClr val="bg1"/>
                </a:solidFill>
                <a:effectLst/>
                <a:latin typeface="Calibri" panose="020F0502020204030204" pitchFamily="34" charset="0"/>
              </a:rPr>
              <a:t>Female</a:t>
            </a:r>
            <a:r>
              <a:rPr lang="fr-FR" b="1" i="0" u="none" strike="noStrike" dirty="0" smtClean="0">
                <a:solidFill>
                  <a:schemeClr val="bg1"/>
                </a:solidFill>
                <a:effectLst/>
                <a:latin typeface="Calibri" panose="020F0502020204030204" pitchFamily="34" charset="0"/>
              </a:rPr>
              <a:t>      </a:t>
            </a:r>
            <a:r>
              <a:rPr lang="fr-FR" b="1" dirty="0" smtClean="0">
                <a:solidFill>
                  <a:srgbClr val="000000"/>
                </a:solidFill>
                <a:latin typeface="Calibri" panose="020F0502020204030204" pitchFamily="34" charset="0"/>
              </a:rPr>
              <a:t>1,183,530:</a:t>
            </a:r>
            <a:r>
              <a:rPr lang="fr-FR" b="1" dirty="0" smtClean="0">
                <a:solidFill>
                  <a:schemeClr val="bg1"/>
                </a:solidFill>
                <a:latin typeface="Calibri" panose="020F0502020204030204" pitchFamily="34" charset="0"/>
              </a:rPr>
              <a:t> Male</a:t>
            </a:r>
          </a:p>
          <a:p>
            <a:r>
              <a:rPr lang="fr-FR" b="1" i="0" u="none" strike="noStrike" dirty="0" smtClean="0">
                <a:solidFill>
                  <a:schemeClr val="bg1"/>
                </a:solidFill>
                <a:effectLst/>
                <a:latin typeface="Calibri" panose="020F0502020204030204" pitchFamily="34" charset="0"/>
              </a:rPr>
              <a:t> </a:t>
            </a:r>
          </a:p>
          <a:p>
            <a:r>
              <a:rPr lang="fr-FR" sz="1600" b="1" dirty="0" smtClean="0"/>
              <a:t>1160937:</a:t>
            </a:r>
            <a:r>
              <a:rPr lang="fr-FR" sz="1600" b="1" dirty="0" smtClean="0">
                <a:solidFill>
                  <a:schemeClr val="bg1"/>
                </a:solidFill>
              </a:rPr>
              <a:t>Children </a:t>
            </a:r>
            <a:r>
              <a:rPr lang="fr-FR" sz="1600" b="1" dirty="0">
                <a:solidFill>
                  <a:schemeClr val="bg1"/>
                </a:solidFill>
              </a:rPr>
              <a:t>(&lt;18 ans)</a:t>
            </a:r>
            <a:r>
              <a:rPr lang="fr-FR" sz="1600" dirty="0" smtClean="0"/>
              <a:t>   </a:t>
            </a:r>
            <a:r>
              <a:rPr lang="fr-FR" sz="1600" b="1" dirty="0" smtClean="0"/>
              <a:t>1100253:</a:t>
            </a:r>
            <a:r>
              <a:rPr lang="fr-FR" sz="1600" b="1" dirty="0">
                <a:solidFill>
                  <a:schemeClr val="bg1"/>
                </a:solidFill>
              </a:rPr>
              <a:t>Adults (18-59 ans)</a:t>
            </a:r>
            <a:r>
              <a:rPr lang="fr-FR" sz="1600" dirty="0" smtClean="0">
                <a:solidFill>
                  <a:schemeClr val="bg1"/>
                </a:solidFill>
              </a:rPr>
              <a:t>  </a:t>
            </a:r>
            <a:r>
              <a:rPr lang="fr-FR" sz="1600" b="1" dirty="0" smtClean="0"/>
              <a:t>139115:</a:t>
            </a:r>
            <a:r>
              <a:rPr lang="fr-FR" sz="1600" b="1" dirty="0">
                <a:solidFill>
                  <a:schemeClr val="bg1"/>
                </a:solidFill>
              </a:rPr>
              <a:t>Elderly (&gt;59 ans)</a:t>
            </a:r>
            <a:r>
              <a:rPr lang="fr-FR" sz="1600" dirty="0" smtClean="0"/>
              <a:t>  </a:t>
            </a:r>
            <a:endParaRPr lang="fr-FR" sz="1600" b="1" i="0" u="none" strike="noStrike" dirty="0" smtClean="0">
              <a:solidFill>
                <a:srgbClr val="000000"/>
              </a:solidFill>
              <a:effectLst/>
              <a:latin typeface="Calibri" panose="020F0502020204030204" pitchFamily="34" charset="0"/>
            </a:endParaRPr>
          </a:p>
          <a:p>
            <a:r>
              <a:rPr lang="fr-FR" dirty="0" smtClean="0"/>
              <a:t> </a:t>
            </a: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B367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107</TotalTime>
  <Words>349</Words>
  <Application>Microsoft Office PowerPoint</Application>
  <PresentationFormat>Affichage à l'écran (16:9)</PresentationFormat>
  <Paragraphs>37</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MS PGothic</vt:lpstr>
      <vt:lpstr>Arial</vt:lpstr>
      <vt:lpstr>Calibri</vt:lpstr>
      <vt:lpstr>Lucida Sans</vt:lpstr>
      <vt:lpstr>Tahoma</vt:lpstr>
      <vt:lpstr>Trebuchet MS</vt:lpstr>
      <vt:lpstr>Office Theme</vt:lpstr>
      <vt:lpstr>Study on</vt:lpstr>
      <vt:lpstr>summary</vt:lpstr>
      <vt:lpstr> Haiti Presentation</vt:lpstr>
      <vt:lpstr> Context</vt:lpstr>
      <vt:lpstr> Goals</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préliminaire</dc:title>
  <dc:creator>Hardiles Thermoris</dc:creator>
  <cp:lastModifiedBy>Hardiles Thermoris</cp:lastModifiedBy>
  <cp:revision>11</cp:revision>
  <dcterms:created xsi:type="dcterms:W3CDTF">2021-09-25T08:20:47Z</dcterms:created>
  <dcterms:modified xsi:type="dcterms:W3CDTF">2021-09-28T18:51:46Z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