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1" r:id="rId5"/>
    <p:sldId id="262" r:id="rId6"/>
    <p:sldId id="263" r:id="rId7"/>
    <p:sldId id="270" r:id="rId8"/>
    <p:sldId id="266" r:id="rId9"/>
    <p:sldId id="272" r:id="rId10"/>
    <p:sldId id="271" r:id="rId11"/>
    <p:sldId id="273" r:id="rId12"/>
    <p:sldId id="275" r:id="rId13"/>
    <p:sldId id="278" r:id="rId14"/>
    <p:sldId id="279" r:id="rId15"/>
    <p:sldId id="280" r:id="rId16"/>
    <p:sldId id="277" r:id="rId17"/>
    <p:sldId id="274" r:id="rId18"/>
    <p:sldId id="276" r:id="rId19"/>
    <p:sldId id="265" r:id="rId20"/>
    <p:sldId id="268" r:id="rId21"/>
    <p:sldId id="269" r:id="rId22"/>
  </p:sldIdLst>
  <p:sldSz cx="9144000" cy="5143500" type="screen16x9"/>
  <p:notesSz cx="9144000" cy="5143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F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 autoAdjust="0"/>
  </p:normalViewPr>
  <p:slideViewPr>
    <p:cSldViewPr>
      <p:cViewPr varScale="1">
        <p:scale>
          <a:sx n="88" d="100"/>
          <a:sy n="88" d="100"/>
        </p:scale>
        <p:origin x="978" y="66"/>
      </p:cViewPr>
      <p:guideLst>
        <p:guide orient="horz" pos="2868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notesViewPr>
    <p:cSldViewPr showGuides="1">
      <p:cViewPr varScale="1">
        <p:scale>
          <a:sx n="95" d="100"/>
          <a:sy n="95" d="100"/>
        </p:scale>
        <p:origin x="1236" y="66"/>
      </p:cViewPr>
      <p:guideLst>
        <p:guide orient="horz" pos="162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F0729-8B59-4FB5-88D5-BD6BFD9EAEF1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771D0-7883-414C-B6C7-96D1928891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This </a:t>
            </a:r>
            <a:r>
              <a:rPr lang="en-US" dirty="0" err="1" smtClean="0">
                <a:solidFill>
                  <a:srgbClr val="C00000"/>
                </a:solidFill>
              </a:rPr>
              <a:t>profil</a:t>
            </a:r>
            <a:r>
              <a:rPr lang="en-US" dirty="0" smtClean="0">
                <a:solidFill>
                  <a:srgbClr val="C00000"/>
                </a:solidFill>
              </a:rPr>
              <a:t> count 12 communes , and their biggest need is food security and Education. The most affected are women and Children</a:t>
            </a:r>
            <a:endParaRPr lang="fr-FR" dirty="0" smtClean="0">
              <a:solidFill>
                <a:srgbClr val="C0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1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771D0-7883-414C-B6C7-96D1928891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6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20" y="496569"/>
            <a:ext cx="3972559" cy="39725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89" y="4169130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5" y="776494"/>
            <a:ext cx="753904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20" y="496569"/>
            <a:ext cx="3972559" cy="39725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20" y="496569"/>
            <a:ext cx="3972559" cy="39725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1320" y="496569"/>
            <a:ext cx="3972559" cy="39725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7030" y="1364441"/>
            <a:ext cx="246993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5454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374" y="1979915"/>
            <a:ext cx="7593251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mailto:hardilesthermoris@gmail.com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9"/>
          <p:cNvSpPr>
            <a:spLocks noGrp="1"/>
          </p:cNvSpPr>
          <p:nvPr>
            <p:ph type="title"/>
          </p:nvPr>
        </p:nvSpPr>
        <p:spPr>
          <a:xfrm>
            <a:off x="3337030" y="1364441"/>
            <a:ext cx="2469939" cy="37591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4" name="object 2"/>
          <p:cNvSpPr/>
          <p:nvPr/>
        </p:nvSpPr>
        <p:spPr>
          <a:xfrm>
            <a:off x="0" y="0"/>
            <a:ext cx="9144000" cy="5273602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endParaRPr lang="fr-FR" b="1" dirty="0" smtClean="0">
              <a:solidFill>
                <a:srgbClr val="FFC000"/>
              </a:solidFill>
            </a:endParaRPr>
          </a:p>
          <a:p>
            <a:pPr algn="r"/>
            <a:r>
              <a:rPr lang="fr-FR" dirty="0">
                <a:solidFill>
                  <a:srgbClr val="FFC000"/>
                </a:solidFill>
              </a:rPr>
              <a:t>« Ann </a:t>
            </a:r>
            <a:r>
              <a:rPr lang="fr-FR" dirty="0" err="1">
                <a:solidFill>
                  <a:srgbClr val="FFC000"/>
                </a:solidFill>
              </a:rPr>
              <a:t>ede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youn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lòt</a:t>
            </a:r>
            <a:r>
              <a:rPr lang="fr-FR" dirty="0">
                <a:solidFill>
                  <a:srgbClr val="FFC000"/>
                </a:solidFill>
              </a:rPr>
              <a:t> »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17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1320" y="496569"/>
            <a:ext cx="3972559" cy="3972559"/>
          </a:xfrm>
          <a:prstGeom prst="rect">
            <a:avLst/>
          </a:prstGeom>
        </p:spPr>
      </p:pic>
      <p:grpSp>
        <p:nvGrpSpPr>
          <p:cNvPr id="21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27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8"/>
          <p:cNvSpPr txBox="1"/>
          <p:nvPr/>
        </p:nvSpPr>
        <p:spPr>
          <a:xfrm>
            <a:off x="457199" y="1783201"/>
            <a:ext cx="82295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Pwofil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moun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ki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bezwen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èd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imanitè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ijan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an </a:t>
            </a:r>
            <a:r>
              <a:rPr lang="en-US" sz="3000" b="1" spc="-5" dirty="0" err="1">
                <a:solidFill>
                  <a:schemeClr val="bg1"/>
                </a:solidFill>
                <a:latin typeface="Arial"/>
                <a:cs typeface="Arial"/>
              </a:rPr>
              <a:t>Ayiti</a:t>
            </a:r>
            <a:r>
              <a:rPr lang="en-US" sz="3000" b="1" spc="-5" dirty="0">
                <a:solidFill>
                  <a:schemeClr val="bg1"/>
                </a:solidFill>
                <a:latin typeface="Arial"/>
                <a:cs typeface="Arial"/>
              </a:rPr>
              <a:t> (2019)</a:t>
            </a:r>
            <a:endParaRPr sz="3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9"/>
          <p:cNvSpPr txBox="1"/>
          <p:nvPr/>
        </p:nvSpPr>
        <p:spPr>
          <a:xfrm>
            <a:off x="1576675" y="3193844"/>
            <a:ext cx="5906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1600" i="1" spc="-85" dirty="0">
                <a:solidFill>
                  <a:srgbClr val="FFFFAF"/>
                </a:solidFill>
                <a:latin typeface="Lucida Sans"/>
                <a:cs typeface="Lucida Sans"/>
              </a:rPr>
              <a:t>Sekirite alimantè, Nitrisyon, Abri, Sante, Edikasyon</a:t>
            </a:r>
            <a:endParaRPr sz="1600" dirty="0">
              <a:solidFill>
                <a:srgbClr val="FFFFAF"/>
              </a:solidFill>
              <a:latin typeface="Lucida Sans"/>
              <a:cs typeface="Lucida Sans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3" y="597643"/>
            <a:ext cx="931524" cy="558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05100" y="647291"/>
            <a:ext cx="4648200" cy="2997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43069" y="899915"/>
            <a:ext cx="892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Rezilta</a:t>
            </a:r>
            <a:endParaRPr lang="fr-FR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080567" y="-31682"/>
            <a:ext cx="298286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Urgent need by </a:t>
            </a:r>
            <a:r>
              <a:rPr lang="en-US" b="1" dirty="0" err="1" smtClean="0">
                <a:solidFill>
                  <a:schemeClr val="bg1"/>
                </a:solidFill>
              </a:rPr>
              <a:t>Departement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9249" r="2500" b="14428"/>
          <a:stretch/>
        </p:blipFill>
        <p:spPr>
          <a:xfrm>
            <a:off x="0" y="1321555"/>
            <a:ext cx="9144000" cy="3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104899" y="584027"/>
            <a:ext cx="6934200" cy="2845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sv-SE" sz="3200" b="1" dirty="0">
                <a:solidFill>
                  <a:schemeClr val="accent6">
                    <a:lumMod val="50000"/>
                  </a:schemeClr>
                </a:solidFill>
              </a:rPr>
              <a:t>Moun ki nan Bezwen ijan pa Depatman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00245"/>
            <a:ext cx="1034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Rezilta</a:t>
            </a:r>
            <a:endParaRPr lang="fr-FR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00675" y="2408715"/>
            <a:ext cx="75051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Pi </a:t>
            </a:r>
            <a:r>
              <a:rPr lang="fr-FR" dirty="0" err="1"/>
              <a:t>gwo</a:t>
            </a:r>
            <a:r>
              <a:rPr lang="fr-FR" dirty="0"/>
              <a:t> </a:t>
            </a:r>
            <a:r>
              <a:rPr lang="fr-FR" dirty="0" err="1"/>
              <a:t>bezwen</a:t>
            </a:r>
            <a:r>
              <a:rPr lang="fr-FR" dirty="0"/>
              <a:t> </a:t>
            </a:r>
            <a:r>
              <a:rPr lang="fr-FR" dirty="0" err="1"/>
              <a:t>depatman</a:t>
            </a:r>
            <a:r>
              <a:rPr lang="fr-FR" dirty="0"/>
              <a:t> </a:t>
            </a:r>
            <a:r>
              <a:rPr lang="fr-FR" dirty="0" err="1" smtClean="0"/>
              <a:t>Grandans</a:t>
            </a:r>
            <a:r>
              <a:rPr lang="fr-FR" dirty="0" smtClean="0"/>
              <a:t>, </a:t>
            </a:r>
            <a:r>
              <a:rPr lang="fr-FR" dirty="0" err="1" smtClean="0"/>
              <a:t>Nip</a:t>
            </a:r>
            <a:r>
              <a:rPr lang="fr-FR" dirty="0" smtClean="0"/>
              <a:t>, </a:t>
            </a:r>
            <a:r>
              <a:rPr lang="fr-FR" dirty="0" err="1" smtClean="0"/>
              <a:t>Nó</a:t>
            </a:r>
            <a:r>
              <a:rPr lang="fr-FR" dirty="0" smtClean="0"/>
              <a:t>, </a:t>
            </a:r>
            <a:r>
              <a:rPr lang="fr-FR" dirty="0" err="1" smtClean="0"/>
              <a:t>Nódès</a:t>
            </a:r>
            <a:r>
              <a:rPr lang="fr-FR" dirty="0" smtClean="0"/>
              <a:t>, </a:t>
            </a:r>
            <a:r>
              <a:rPr lang="fr-FR" dirty="0" err="1" smtClean="0"/>
              <a:t>Nódwès</a:t>
            </a:r>
            <a:r>
              <a:rPr lang="fr-FR" dirty="0" smtClean="0"/>
              <a:t>, </a:t>
            </a:r>
            <a:r>
              <a:rPr lang="fr-FR" dirty="0" err="1" smtClean="0"/>
              <a:t>Sidès</a:t>
            </a:r>
            <a:r>
              <a:rPr lang="fr-FR" dirty="0" smtClean="0"/>
              <a:t> </a:t>
            </a:r>
            <a:r>
              <a:rPr lang="fr-FR" dirty="0" err="1"/>
              <a:t>ak</a:t>
            </a:r>
            <a:r>
              <a:rPr lang="fr-FR" dirty="0"/>
              <a:t> </a:t>
            </a:r>
            <a:r>
              <a:rPr lang="fr-FR" dirty="0" err="1" smtClean="0"/>
              <a:t>Wès</a:t>
            </a:r>
            <a:r>
              <a:rPr lang="fr-FR" dirty="0" smtClean="0"/>
              <a:t> </a:t>
            </a:r>
            <a:r>
              <a:rPr lang="fr-FR" dirty="0"/>
              <a:t>se </a:t>
            </a:r>
            <a:r>
              <a:rPr lang="fr-FR" sz="2000" b="1" dirty="0" err="1"/>
              <a:t>Sekirite</a:t>
            </a:r>
            <a:r>
              <a:rPr lang="fr-FR" sz="2000" b="1" dirty="0"/>
              <a:t> </a:t>
            </a:r>
            <a:r>
              <a:rPr lang="fr-FR" sz="2000" b="1" dirty="0" err="1"/>
              <a:t>Manje</a:t>
            </a:r>
            <a:r>
              <a:rPr lang="fr-FR" dirty="0"/>
              <a:t>.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00675" y="3130295"/>
            <a:ext cx="75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Pi </a:t>
            </a:r>
            <a:r>
              <a:rPr lang="en-US" dirty="0" err="1"/>
              <a:t>gwo</a:t>
            </a:r>
            <a:r>
              <a:rPr lang="en-US" dirty="0"/>
              <a:t> </a:t>
            </a:r>
            <a:r>
              <a:rPr lang="en-US" dirty="0" err="1"/>
              <a:t>bezwen</a:t>
            </a:r>
            <a:r>
              <a:rPr lang="en-US" dirty="0"/>
              <a:t> </a:t>
            </a:r>
            <a:r>
              <a:rPr lang="en-US" dirty="0" err="1"/>
              <a:t>Sant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Depatman</a:t>
            </a:r>
            <a:r>
              <a:rPr lang="en-US" dirty="0"/>
              <a:t> </a:t>
            </a:r>
            <a:r>
              <a:rPr lang="en-US" dirty="0" err="1"/>
              <a:t>Latibonit</a:t>
            </a:r>
            <a:r>
              <a:rPr lang="en-US" dirty="0"/>
              <a:t> se </a:t>
            </a:r>
            <a:r>
              <a:rPr lang="en-US" sz="2000" b="1" dirty="0" err="1"/>
              <a:t>Kolera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19436" y="3715649"/>
            <a:ext cx="7505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Pi </a:t>
            </a:r>
            <a:r>
              <a:rPr lang="en-US" dirty="0" err="1"/>
              <a:t>gwo</a:t>
            </a:r>
            <a:r>
              <a:rPr lang="en-US" dirty="0"/>
              <a:t> </a:t>
            </a:r>
            <a:r>
              <a:rPr lang="en-US" dirty="0" err="1"/>
              <a:t>bezwen</a:t>
            </a:r>
            <a:r>
              <a:rPr lang="en-US" dirty="0"/>
              <a:t> </a:t>
            </a:r>
            <a:r>
              <a:rPr lang="en-US" dirty="0" err="1"/>
              <a:t>Depatman</a:t>
            </a:r>
            <a:r>
              <a:rPr lang="en-US" dirty="0"/>
              <a:t> </a:t>
            </a:r>
            <a:r>
              <a:rPr lang="en-US" dirty="0" smtClean="0"/>
              <a:t>Sid </a:t>
            </a:r>
            <a:r>
              <a:rPr lang="en-US" dirty="0"/>
              <a:t>se </a:t>
            </a:r>
            <a:r>
              <a:rPr lang="en-US" sz="2000" b="1" dirty="0" err="1"/>
              <a:t>abri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182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69109" y="742950"/>
            <a:ext cx="5715002" cy="275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Aprantisaj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machin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non </a:t>
            </a:r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sipèvize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849947"/>
            <a:ext cx="1034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Rezilta</a:t>
            </a:r>
            <a:endParaRPr lang="fr-FR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00675" y="2408715"/>
            <a:ext cx="7505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 </a:t>
            </a:r>
            <a:r>
              <a:rPr lang="en-US" dirty="0" err="1"/>
              <a:t>ap</a:t>
            </a:r>
            <a:r>
              <a:rPr lang="en-US" dirty="0"/>
              <a:t> </a:t>
            </a:r>
            <a:r>
              <a:rPr lang="en-US" dirty="0" err="1"/>
              <a:t>fè</a:t>
            </a:r>
            <a:r>
              <a:rPr lang="en-US" dirty="0"/>
              <a:t> yon </a:t>
            </a:r>
            <a:r>
              <a:rPr lang="en-US" dirty="0" err="1"/>
              <a:t>gwoup</a:t>
            </a:r>
            <a:r>
              <a:rPr lang="en-US" dirty="0"/>
              <a:t> k-</a:t>
            </a:r>
            <a:r>
              <a:rPr lang="en-US" dirty="0" err="1"/>
              <a:t>meyan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konsiste</a:t>
            </a:r>
            <a:r>
              <a:rPr lang="en-US" dirty="0"/>
              <a:t> nan </a:t>
            </a:r>
            <a:r>
              <a:rPr lang="en-US" dirty="0" err="1"/>
              <a:t>gwoupman</a:t>
            </a:r>
            <a:r>
              <a:rPr lang="en-US" dirty="0"/>
              <a:t> done </a:t>
            </a:r>
            <a:r>
              <a:rPr lang="en-US" dirty="0" err="1"/>
              <a:t>yo</a:t>
            </a:r>
            <a:r>
              <a:rPr lang="en-US" dirty="0"/>
              <a:t> nan </a:t>
            </a:r>
            <a:r>
              <a:rPr lang="en-US" dirty="0" err="1"/>
              <a:t>plizyè</a:t>
            </a:r>
            <a:r>
              <a:rPr lang="en-US" dirty="0"/>
              <a:t> </a:t>
            </a:r>
            <a:r>
              <a:rPr lang="en-US" dirty="0" err="1"/>
              <a:t>gwoup</a:t>
            </a:r>
            <a:r>
              <a:rPr lang="en-US" dirty="0"/>
              <a:t> </a:t>
            </a:r>
            <a:r>
              <a:rPr lang="en-US" dirty="0" err="1"/>
              <a:t>komin</a:t>
            </a:r>
            <a:r>
              <a:rPr lang="en-US" dirty="0"/>
              <a:t> </a:t>
            </a:r>
            <a:r>
              <a:rPr lang="en-US" dirty="0" err="1"/>
              <a:t>dapre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resanblans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nan </a:t>
            </a:r>
            <a:r>
              <a:rPr lang="en-US" dirty="0" err="1"/>
              <a:t>bezwen</a:t>
            </a:r>
            <a:r>
              <a:rPr lang="en-US" dirty="0"/>
              <a:t> </a:t>
            </a:r>
            <a:r>
              <a:rPr lang="en-US" dirty="0" err="1"/>
              <a:t>apre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fin </a:t>
            </a:r>
            <a:r>
              <a:rPr lang="en-US" dirty="0" err="1"/>
              <a:t>detèmine</a:t>
            </a:r>
            <a:r>
              <a:rPr lang="en-US" dirty="0"/>
              <a:t> </a:t>
            </a:r>
            <a:r>
              <a:rPr lang="en-US" dirty="0" err="1"/>
              <a:t>kantite</a:t>
            </a:r>
            <a:r>
              <a:rPr lang="en-US" dirty="0"/>
              <a:t> pi bon </a:t>
            </a:r>
            <a:r>
              <a:rPr lang="en-US" dirty="0" err="1"/>
              <a:t>gwoup</a:t>
            </a:r>
            <a:r>
              <a:rPr lang="en-US" dirty="0"/>
              <a:t> </a:t>
            </a:r>
            <a:r>
              <a:rPr lang="en-US" dirty="0" err="1"/>
              <a:t>oswa</a:t>
            </a:r>
            <a:r>
              <a:rPr lang="en-US" dirty="0"/>
              <a:t> </a:t>
            </a:r>
            <a:r>
              <a:rPr lang="en-US" dirty="0" err="1"/>
              <a:t>gwoup</a:t>
            </a:r>
            <a:r>
              <a:rPr lang="en-US" dirty="0"/>
              <a:t> = k.</a:t>
            </a:r>
          </a:p>
          <a:p>
            <a:pPr algn="just"/>
            <a:r>
              <a:rPr lang="en-US" dirty="0"/>
              <a:t>k=3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12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9109" y="742950"/>
            <a:ext cx="5715002" cy="275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4" t="23832" r="19261" b="27766"/>
          <a:stretch/>
        </p:blipFill>
        <p:spPr>
          <a:xfrm>
            <a:off x="1636530" y="834579"/>
            <a:ext cx="5870937" cy="310917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48933" y="36361"/>
            <a:ext cx="892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Rezilta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087" y="832540"/>
            <a:ext cx="10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err="1" smtClean="0">
                <a:solidFill>
                  <a:srgbClr val="C00000"/>
                </a:solidFill>
              </a:rPr>
              <a:t>Pwofil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3867150"/>
            <a:ext cx="152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823297" y="3681961"/>
            <a:ext cx="549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Pwofil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 err="1">
                <a:solidFill>
                  <a:srgbClr val="C00000"/>
                </a:solidFill>
              </a:rPr>
              <a:t>konte</a:t>
            </a:r>
            <a:r>
              <a:rPr lang="en-US" dirty="0">
                <a:solidFill>
                  <a:srgbClr val="C00000"/>
                </a:solidFill>
              </a:rPr>
              <a:t> 116 </a:t>
            </a:r>
            <a:r>
              <a:rPr lang="en-US" dirty="0" err="1">
                <a:solidFill>
                  <a:srgbClr val="C00000"/>
                </a:solidFill>
              </a:rPr>
              <a:t>komin</a:t>
            </a:r>
            <a:r>
              <a:rPr lang="en-US" dirty="0">
                <a:solidFill>
                  <a:srgbClr val="C00000"/>
                </a:solidFill>
              </a:rPr>
              <a:t>, e pi </a:t>
            </a:r>
            <a:r>
              <a:rPr lang="en-US" dirty="0" err="1">
                <a:solidFill>
                  <a:srgbClr val="C00000"/>
                </a:solidFill>
              </a:rPr>
              <a:t>gwo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bezwen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yo</a:t>
            </a:r>
            <a:r>
              <a:rPr lang="en-US" dirty="0">
                <a:solidFill>
                  <a:srgbClr val="C00000"/>
                </a:solidFill>
              </a:rPr>
              <a:t> se </a:t>
            </a:r>
            <a:r>
              <a:rPr lang="en-US" dirty="0" err="1">
                <a:solidFill>
                  <a:srgbClr val="C00000"/>
                </a:solidFill>
              </a:rPr>
              <a:t>sekirite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alimantè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 err="1" smtClean="0">
                <a:solidFill>
                  <a:srgbClr val="C00000"/>
                </a:solidFill>
              </a:rPr>
              <a:t>Sila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pi </a:t>
            </a:r>
            <a:r>
              <a:rPr lang="en-US" dirty="0" err="1">
                <a:solidFill>
                  <a:srgbClr val="C00000"/>
                </a:solidFill>
              </a:rPr>
              <a:t>afekte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yo</a:t>
            </a:r>
            <a:r>
              <a:rPr lang="en-US" dirty="0">
                <a:solidFill>
                  <a:srgbClr val="C00000"/>
                </a:solidFill>
              </a:rPr>
              <a:t> se </a:t>
            </a:r>
            <a:r>
              <a:rPr lang="en-US" dirty="0" err="1">
                <a:solidFill>
                  <a:srgbClr val="C00000"/>
                </a:solidFill>
              </a:rPr>
              <a:t>fanm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69109" y="742950"/>
            <a:ext cx="5715002" cy="275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99" y="868876"/>
            <a:ext cx="941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err="1">
                <a:solidFill>
                  <a:srgbClr val="C00000"/>
                </a:solidFill>
              </a:rPr>
              <a:t>Profil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2" t="26657" r="18202" b="28877"/>
          <a:stretch/>
        </p:blipFill>
        <p:spPr>
          <a:xfrm>
            <a:off x="1740510" y="1068931"/>
            <a:ext cx="5999664" cy="29030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63344" y="3929920"/>
            <a:ext cx="6617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Pwofil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 err="1">
                <a:solidFill>
                  <a:srgbClr val="C00000"/>
                </a:solidFill>
              </a:rPr>
              <a:t>konte</a:t>
            </a:r>
            <a:r>
              <a:rPr lang="en-US" dirty="0">
                <a:solidFill>
                  <a:srgbClr val="C00000"/>
                </a:solidFill>
              </a:rPr>
              <a:t> 12 </a:t>
            </a:r>
            <a:r>
              <a:rPr lang="en-US" dirty="0" err="1">
                <a:solidFill>
                  <a:srgbClr val="C00000"/>
                </a:solidFill>
              </a:rPr>
              <a:t>komin</a:t>
            </a:r>
            <a:r>
              <a:rPr lang="en-US" dirty="0">
                <a:solidFill>
                  <a:srgbClr val="C00000"/>
                </a:solidFill>
              </a:rPr>
              <a:t>, e pi </a:t>
            </a:r>
            <a:r>
              <a:rPr lang="en-US" dirty="0" err="1">
                <a:solidFill>
                  <a:srgbClr val="C00000"/>
                </a:solidFill>
              </a:rPr>
              <a:t>gwo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bezwen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yo</a:t>
            </a:r>
            <a:r>
              <a:rPr lang="en-US" dirty="0">
                <a:solidFill>
                  <a:srgbClr val="C00000"/>
                </a:solidFill>
              </a:rPr>
              <a:t> se </a:t>
            </a:r>
            <a:r>
              <a:rPr lang="en-US" dirty="0" err="1">
                <a:solidFill>
                  <a:srgbClr val="C00000"/>
                </a:solidFill>
              </a:rPr>
              <a:t>sekirite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alimantè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Edikasyon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 err="1">
                <a:solidFill>
                  <a:srgbClr val="C00000"/>
                </a:solidFill>
              </a:rPr>
              <a:t>Moun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ki</a:t>
            </a:r>
            <a:r>
              <a:rPr lang="en-US" dirty="0">
                <a:solidFill>
                  <a:srgbClr val="C00000"/>
                </a:solidFill>
              </a:rPr>
              <a:t> pi </a:t>
            </a:r>
            <a:r>
              <a:rPr lang="en-US" dirty="0" err="1">
                <a:solidFill>
                  <a:srgbClr val="C00000"/>
                </a:solidFill>
              </a:rPr>
              <a:t>afekte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yo</a:t>
            </a:r>
            <a:r>
              <a:rPr lang="en-US" dirty="0">
                <a:solidFill>
                  <a:srgbClr val="C00000"/>
                </a:solidFill>
              </a:rPr>
              <a:t> se </a:t>
            </a:r>
            <a:r>
              <a:rPr lang="en-US" dirty="0" err="1">
                <a:solidFill>
                  <a:srgbClr val="C00000"/>
                </a:solidFill>
              </a:rPr>
              <a:t>fanm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Timoun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69109" y="742950"/>
            <a:ext cx="5715002" cy="2751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362" y="868876"/>
            <a:ext cx="10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b="1" dirty="0" err="1" smtClean="0">
                <a:solidFill>
                  <a:srgbClr val="C00000"/>
                </a:solidFill>
              </a:rPr>
              <a:t>Pwofil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3</a:t>
            </a:r>
            <a:endParaRPr lang="fr-FR" sz="2000" b="1" dirty="0">
              <a:solidFill>
                <a:srgbClr val="C000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7" t="28854" r="19167" b="28162"/>
          <a:stretch/>
        </p:blipFill>
        <p:spPr>
          <a:xfrm>
            <a:off x="1752600" y="861473"/>
            <a:ext cx="5816419" cy="27205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0754" y="3754335"/>
            <a:ext cx="6440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Pwofil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 err="1">
                <a:solidFill>
                  <a:srgbClr val="C00000"/>
                </a:solidFill>
              </a:rPr>
              <a:t>konte</a:t>
            </a:r>
            <a:r>
              <a:rPr lang="en-US" dirty="0">
                <a:solidFill>
                  <a:srgbClr val="C00000"/>
                </a:solidFill>
              </a:rPr>
              <a:t> 12 </a:t>
            </a:r>
            <a:r>
              <a:rPr lang="en-US" dirty="0" err="1">
                <a:solidFill>
                  <a:srgbClr val="C00000"/>
                </a:solidFill>
              </a:rPr>
              <a:t>komin</a:t>
            </a:r>
            <a:r>
              <a:rPr lang="en-US" dirty="0">
                <a:solidFill>
                  <a:srgbClr val="C00000"/>
                </a:solidFill>
              </a:rPr>
              <a:t>, e pi </a:t>
            </a:r>
            <a:r>
              <a:rPr lang="en-US" dirty="0" err="1">
                <a:solidFill>
                  <a:srgbClr val="C00000"/>
                </a:solidFill>
              </a:rPr>
              <a:t>gwo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bezwen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yo</a:t>
            </a:r>
            <a:r>
              <a:rPr lang="en-US" dirty="0">
                <a:solidFill>
                  <a:srgbClr val="C00000"/>
                </a:solidFill>
              </a:rPr>
              <a:t> se </a:t>
            </a:r>
            <a:r>
              <a:rPr lang="en-US" dirty="0" err="1">
                <a:solidFill>
                  <a:srgbClr val="C00000"/>
                </a:solidFill>
              </a:rPr>
              <a:t>sekirite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alimantè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Kolera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 err="1">
                <a:solidFill>
                  <a:srgbClr val="C00000"/>
                </a:solidFill>
              </a:rPr>
              <a:t>Moun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ki</a:t>
            </a:r>
            <a:r>
              <a:rPr lang="en-US" dirty="0">
                <a:solidFill>
                  <a:srgbClr val="C00000"/>
                </a:solidFill>
              </a:rPr>
              <a:t> pi </a:t>
            </a:r>
            <a:r>
              <a:rPr lang="en-US" dirty="0" err="1">
                <a:solidFill>
                  <a:srgbClr val="C00000"/>
                </a:solidFill>
              </a:rPr>
              <a:t>afekte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yo</a:t>
            </a:r>
            <a:r>
              <a:rPr lang="en-US" dirty="0">
                <a:solidFill>
                  <a:srgbClr val="C00000"/>
                </a:solidFill>
              </a:rPr>
              <a:t> se </a:t>
            </a:r>
            <a:r>
              <a:rPr lang="en-US" dirty="0" err="1" smtClean="0">
                <a:solidFill>
                  <a:srgbClr val="C00000"/>
                </a:solidFill>
              </a:rPr>
              <a:t>granmoun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43069" y="899915"/>
            <a:ext cx="846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Result</a:t>
            </a:r>
            <a:endParaRPr lang="fr-F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971800" y="647291"/>
            <a:ext cx="4038600" cy="321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7767" r="41667" b="23320"/>
          <a:stretch/>
        </p:blipFill>
        <p:spPr>
          <a:xfrm>
            <a:off x="152400" y="581796"/>
            <a:ext cx="8610600" cy="34377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5990" y="3932645"/>
            <a:ext cx="8307010" cy="1069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8270" algn="ctr">
              <a:lnSpc>
                <a:spcPct val="115599"/>
              </a:lnSpc>
              <a:spcBef>
                <a:spcPts val="100"/>
              </a:spcBef>
            </a:pP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Sa a se yon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deskripsyon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pou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twa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gwoup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yo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.</a:t>
            </a:r>
          </a:p>
          <a:p>
            <a:pPr marL="12700" marR="128270" algn="ctr">
              <a:lnSpc>
                <a:spcPct val="115599"/>
              </a:lnSpc>
              <a:spcBef>
                <a:spcPts val="100"/>
              </a:spcBef>
            </a:pP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Gwoup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ki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mwens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afekte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se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pwofil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1 an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ki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vle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di li 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gen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mwens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ijans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pou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èd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imanitè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pase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nenpòt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lòt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gwoup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 </a:t>
            </a:r>
            <a:r>
              <a:rPr lang="en-US" spc="-20" dirty="0" err="1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yo</a:t>
            </a:r>
            <a:r>
              <a:rPr lang="en-US" spc="-20" dirty="0" smtClean="0">
                <a:solidFill>
                  <a:schemeClr val="bg2">
                    <a:lumMod val="10000"/>
                  </a:schemeClr>
                </a:solidFill>
                <a:latin typeface="Noto Sans"/>
                <a:cs typeface="Noto Sans"/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614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43069" y="899915"/>
            <a:ext cx="846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Result</a:t>
            </a:r>
            <a:endParaRPr lang="fr-FR" sz="20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2" y="542929"/>
            <a:ext cx="8547612" cy="4267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9217" y="3076571"/>
            <a:ext cx="1802892" cy="10619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6390983" y="3714750"/>
            <a:ext cx="1070590" cy="183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461572" y="3245859"/>
            <a:ext cx="168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West Department 6/12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50%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2705304" y="1478070"/>
            <a:ext cx="2606249" cy="168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758760" y="2925615"/>
            <a:ext cx="1702811" cy="4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2858413" y="1842546"/>
            <a:ext cx="2922563" cy="198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 flipV="1">
            <a:off x="1958201" y="3098933"/>
            <a:ext cx="2490580" cy="108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2019117" y="2744635"/>
            <a:ext cx="2688344" cy="13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2705303" y="2085647"/>
            <a:ext cx="2497058" cy="189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14533" y="-49284"/>
            <a:ext cx="6114931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8270" algn="ctr">
              <a:lnSpc>
                <a:spcPct val="115599"/>
              </a:lnSpc>
              <a:spcBef>
                <a:spcPts val="100"/>
              </a:spcBef>
            </a:pP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Koulè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Wouj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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Gwoup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ki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afekte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a se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pwofil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smtClean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3 </a:t>
            </a:r>
            <a:r>
              <a:rPr lang="en-US" sz="1400" spc="-20" dirty="0" smtClean="0">
                <a:solidFill>
                  <a:schemeClr val="bg1"/>
                </a:solidFill>
                <a:latin typeface="Noto Sans"/>
                <a:cs typeface="Noto Sans"/>
              </a:rPr>
              <a:t> a. 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Li gen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plis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moun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bezwen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ijan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pase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nenpòt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lòt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gwoup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. 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grap</a:t>
            </a:r>
            <a:r>
              <a:rPr lang="en-US" sz="1400" spc="-20" dirty="0">
                <a:solidFill>
                  <a:schemeClr val="bg1"/>
                </a:solidFill>
                <a:latin typeface="Noto Sans"/>
                <a:cs typeface="Noto Sans"/>
              </a:rPr>
              <a:t>=12 </a:t>
            </a:r>
            <a:r>
              <a:rPr lang="en-US" sz="1400" spc="-20" dirty="0" err="1">
                <a:solidFill>
                  <a:schemeClr val="bg1"/>
                </a:solidFill>
                <a:latin typeface="Noto Sans"/>
                <a:cs typeface="Noto Sans"/>
              </a:rPr>
              <a:t>Komin</a:t>
            </a:r>
            <a:endParaRPr lang="en-US" sz="1400"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6629400" y="2038350"/>
            <a:ext cx="100006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5867400" y="1428750"/>
            <a:ext cx="1594173" cy="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70" idx="3"/>
          </p:cNvCxnSpPr>
          <p:nvPr/>
        </p:nvCxnSpPr>
        <p:spPr>
          <a:xfrm flipH="1" flipV="1">
            <a:off x="1873566" y="3683728"/>
            <a:ext cx="945834" cy="3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1676400" y="4249013"/>
            <a:ext cx="1752600" cy="7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410200" y="4138512"/>
            <a:ext cx="762000" cy="64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7461573" y="1221203"/>
            <a:ext cx="1482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Cap-</a:t>
            </a:r>
            <a:r>
              <a:rPr lang="en-US" sz="1600" dirty="0" err="1" smtClean="0"/>
              <a:t>Haiten</a:t>
            </a:r>
            <a:r>
              <a:rPr lang="en-US" sz="1600" dirty="0" smtClean="0"/>
              <a:t>, Nord</a:t>
            </a:r>
            <a:endParaRPr lang="fr-FR" sz="16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574792" y="1847975"/>
            <a:ext cx="137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Ouanaminthe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Nord-</a:t>
            </a:r>
            <a:r>
              <a:rPr lang="en-US" sz="1600" dirty="0" err="1" smtClean="0"/>
              <a:t>Est</a:t>
            </a:r>
            <a:endParaRPr lang="fr-FR" sz="1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7360804" y="2629935"/>
            <a:ext cx="1853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Croix Des Bouquets.</a:t>
            </a:r>
          </a:p>
          <a:p>
            <a:r>
              <a:rPr lang="en-US" sz="1600" dirty="0" err="1" smtClean="0"/>
              <a:t>Ouest</a:t>
            </a:r>
            <a:r>
              <a:rPr lang="en-US" sz="1600" dirty="0" smtClean="0"/>
              <a:t> </a:t>
            </a:r>
            <a:endParaRPr lang="fr-FR" sz="16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455747" y="1221203"/>
            <a:ext cx="14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Archaie</a:t>
            </a:r>
            <a:r>
              <a:rPr lang="en-US" sz="1600" dirty="0" smtClean="0"/>
              <a:t>, </a:t>
            </a:r>
            <a:r>
              <a:rPr lang="en-US" sz="1600" dirty="0" err="1" smtClean="0"/>
              <a:t>Ouest</a:t>
            </a:r>
            <a:endParaRPr lang="fr-FR" sz="1600" dirty="0"/>
          </a:p>
        </p:txBody>
      </p:sp>
      <p:sp>
        <p:nvSpPr>
          <p:cNvPr id="52" name="ZoneTexte 51"/>
          <p:cNvSpPr txBox="1"/>
          <p:nvPr/>
        </p:nvSpPr>
        <p:spPr>
          <a:xfrm>
            <a:off x="1153079" y="1616101"/>
            <a:ext cx="1732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Petion</a:t>
            </a:r>
            <a:r>
              <a:rPr lang="en-US" sz="1600" dirty="0" smtClean="0"/>
              <a:t>-Ville, </a:t>
            </a:r>
            <a:r>
              <a:rPr lang="en-US" sz="1600" dirty="0" err="1" smtClean="0"/>
              <a:t>Ouest</a:t>
            </a:r>
            <a:endParaRPr lang="fr-FR" sz="1600" dirty="0"/>
          </a:p>
        </p:txBody>
      </p:sp>
      <p:sp>
        <p:nvSpPr>
          <p:cNvPr id="56" name="ZoneTexte 55"/>
          <p:cNvSpPr txBox="1"/>
          <p:nvPr/>
        </p:nvSpPr>
        <p:spPr>
          <a:xfrm>
            <a:off x="1308057" y="1926772"/>
            <a:ext cx="147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Leogane</a:t>
            </a:r>
            <a:r>
              <a:rPr lang="en-US" sz="1600" dirty="0" smtClean="0"/>
              <a:t>, </a:t>
            </a:r>
            <a:r>
              <a:rPr lang="en-US" sz="1600" dirty="0" err="1" smtClean="0"/>
              <a:t>Ouest</a:t>
            </a:r>
            <a:endParaRPr lang="fr-FR" sz="1600" dirty="0"/>
          </a:p>
        </p:txBody>
      </p:sp>
      <p:sp>
        <p:nvSpPr>
          <p:cNvPr id="60" name="ZoneTexte 59"/>
          <p:cNvSpPr txBox="1"/>
          <p:nvPr/>
        </p:nvSpPr>
        <p:spPr>
          <a:xfrm>
            <a:off x="298191" y="2542589"/>
            <a:ext cx="1752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Petit-</a:t>
            </a:r>
            <a:r>
              <a:rPr lang="en-US" sz="1600" dirty="0" err="1" smtClean="0"/>
              <a:t>Goave</a:t>
            </a:r>
            <a:r>
              <a:rPr lang="en-US" sz="1600" dirty="0" smtClean="0"/>
              <a:t>, </a:t>
            </a:r>
            <a:r>
              <a:rPr lang="en-US" sz="1600" dirty="0" err="1" smtClean="0"/>
              <a:t>Ouest</a:t>
            </a:r>
            <a:endParaRPr lang="fr-FR" sz="1600" dirty="0"/>
          </a:p>
        </p:txBody>
      </p:sp>
      <p:cxnSp>
        <p:nvCxnSpPr>
          <p:cNvPr id="63" name="Connecteur droit avec flèche 62"/>
          <p:cNvCxnSpPr/>
          <p:nvPr/>
        </p:nvCxnSpPr>
        <p:spPr>
          <a:xfrm flipH="1" flipV="1">
            <a:off x="2497737" y="2494033"/>
            <a:ext cx="2540722" cy="150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713028" y="2234301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Grand-</a:t>
            </a:r>
            <a:r>
              <a:rPr lang="en-US" sz="1600" dirty="0" err="1" smtClean="0"/>
              <a:t>Goave</a:t>
            </a:r>
            <a:r>
              <a:rPr lang="en-US" sz="1600" dirty="0" smtClean="0"/>
              <a:t>, </a:t>
            </a:r>
            <a:r>
              <a:rPr lang="en-US" sz="1600" dirty="0" err="1" smtClean="0"/>
              <a:t>Ouest</a:t>
            </a:r>
            <a:endParaRPr lang="fr-FR" sz="1600" dirty="0"/>
          </a:p>
        </p:txBody>
      </p:sp>
      <p:sp>
        <p:nvSpPr>
          <p:cNvPr id="68" name="ZoneTexte 67"/>
          <p:cNvSpPr txBox="1"/>
          <p:nvPr/>
        </p:nvSpPr>
        <p:spPr>
          <a:xfrm>
            <a:off x="6172200" y="4587761"/>
            <a:ext cx="1464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Jacmel</a:t>
            </a:r>
            <a:r>
              <a:rPr lang="en-US" sz="1600" dirty="0" smtClean="0"/>
              <a:t>, </a:t>
            </a:r>
            <a:r>
              <a:rPr lang="en-US" sz="1600" dirty="0" err="1" smtClean="0"/>
              <a:t>Sud-Est</a:t>
            </a:r>
            <a:endParaRPr lang="fr-FR" sz="1600" dirty="0"/>
          </a:p>
        </p:txBody>
      </p:sp>
      <p:sp>
        <p:nvSpPr>
          <p:cNvPr id="69" name="ZoneTexte 68"/>
          <p:cNvSpPr txBox="1"/>
          <p:nvPr/>
        </p:nvSpPr>
        <p:spPr>
          <a:xfrm>
            <a:off x="930847" y="2902261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Aquin</a:t>
            </a:r>
            <a:r>
              <a:rPr lang="en-US" sz="1600" dirty="0" smtClean="0"/>
              <a:t>, </a:t>
            </a:r>
            <a:r>
              <a:rPr lang="en-US" sz="1600" dirty="0" err="1" smtClean="0"/>
              <a:t>Sud</a:t>
            </a:r>
            <a:endParaRPr lang="fr-FR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-5731" y="3514451"/>
            <a:ext cx="1879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Jeremie</a:t>
            </a:r>
            <a:r>
              <a:rPr lang="en-US" sz="1600" dirty="0" smtClean="0"/>
              <a:t>, </a:t>
            </a:r>
            <a:r>
              <a:rPr lang="en-US" sz="1600" dirty="0" err="1" smtClean="0"/>
              <a:t>Grand’Anse</a:t>
            </a:r>
            <a:endParaRPr lang="fr-FR" sz="1600" dirty="0"/>
          </a:p>
        </p:txBody>
      </p:sp>
      <p:sp>
        <p:nvSpPr>
          <p:cNvPr id="73" name="ZoneTexte 72"/>
          <p:cNvSpPr txBox="1"/>
          <p:nvPr/>
        </p:nvSpPr>
        <p:spPr>
          <a:xfrm>
            <a:off x="298191" y="4165011"/>
            <a:ext cx="143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Les </a:t>
            </a:r>
            <a:r>
              <a:rPr lang="en-US" sz="1600" dirty="0" err="1" smtClean="0"/>
              <a:t>Cayes</a:t>
            </a:r>
            <a:r>
              <a:rPr lang="en-US" sz="1600" dirty="0" smtClean="0"/>
              <a:t> , </a:t>
            </a:r>
            <a:r>
              <a:rPr lang="en-US" sz="1600" dirty="0" err="1" smtClean="0"/>
              <a:t>Sud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135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128270" algn="ctr">
              <a:lnSpc>
                <a:spcPct val="115599"/>
              </a:lnSpc>
              <a:spcBef>
                <a:spcPts val="100"/>
              </a:spcBef>
            </a:pPr>
            <a:r>
              <a:rPr lang="en-US" spc="-20" dirty="0" smtClean="0">
                <a:solidFill>
                  <a:schemeClr val="bg1"/>
                </a:solidFill>
                <a:latin typeface="Noto Sans"/>
                <a:cs typeface="Noto Sans"/>
              </a:rPr>
              <a:t> Dashboard</a:t>
            </a:r>
            <a:endParaRPr lang="en-US" dirty="0">
              <a:solidFill>
                <a:schemeClr val="bg1"/>
              </a:solidFill>
              <a:latin typeface="Noto Sans"/>
              <a:cs typeface="Noto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3069" y="899915"/>
            <a:ext cx="846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Result</a:t>
            </a:r>
            <a:endParaRPr lang="fr-F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971800" y="647291"/>
            <a:ext cx="4038600" cy="321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33342" r="40000" b="23320"/>
          <a:stretch/>
        </p:blipFill>
        <p:spPr>
          <a:xfrm>
            <a:off x="-1" y="514350"/>
            <a:ext cx="9144001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71800" y="571500"/>
            <a:ext cx="5486400" cy="390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51796" y="1661482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Dapre</a:t>
            </a:r>
            <a:r>
              <a:rPr lang="en-US" sz="1400" dirty="0"/>
              <a:t> </a:t>
            </a:r>
            <a:r>
              <a:rPr lang="en-US" sz="1400" dirty="0" err="1"/>
              <a:t>analiz</a:t>
            </a:r>
            <a:r>
              <a:rPr lang="en-US" sz="1400" dirty="0"/>
              <a:t> </a:t>
            </a:r>
            <a:r>
              <a:rPr lang="en-US" sz="1400" dirty="0" err="1"/>
              <a:t>nou</a:t>
            </a:r>
            <a:r>
              <a:rPr lang="en-US" sz="1400" dirty="0"/>
              <a:t> an, 70% nan </a:t>
            </a:r>
            <a:r>
              <a:rPr lang="en-US" sz="1400" dirty="0" err="1"/>
              <a:t>depatman</a:t>
            </a:r>
            <a:r>
              <a:rPr lang="en-US" sz="1400" dirty="0"/>
              <a:t> </a:t>
            </a:r>
            <a:r>
              <a:rPr lang="en-US" sz="1400" dirty="0" err="1"/>
              <a:t>yo</a:t>
            </a:r>
            <a:r>
              <a:rPr lang="en-US" sz="1400" dirty="0"/>
              <a:t> </a:t>
            </a:r>
            <a:r>
              <a:rPr lang="en-US" sz="1400" dirty="0" err="1"/>
              <a:t>atravè</a:t>
            </a:r>
            <a:r>
              <a:rPr lang="en-US" sz="1400" dirty="0"/>
              <a:t> </a:t>
            </a:r>
            <a:r>
              <a:rPr lang="en-US" sz="1400" dirty="0" err="1"/>
              <a:t>peyi</a:t>
            </a:r>
            <a:r>
              <a:rPr lang="en-US" sz="1400" dirty="0"/>
              <a:t> a gen </a:t>
            </a:r>
            <a:r>
              <a:rPr lang="en-US" sz="1400" dirty="0" err="1"/>
              <a:t>pwoblèm</a:t>
            </a:r>
            <a:r>
              <a:rPr lang="en-US" sz="1400" dirty="0"/>
              <a:t> </a:t>
            </a:r>
            <a:r>
              <a:rPr lang="en-US" sz="1400" dirty="0" err="1"/>
              <a:t>sekirite</a:t>
            </a:r>
            <a:r>
              <a:rPr lang="en-US" sz="1400" dirty="0"/>
              <a:t> </a:t>
            </a:r>
            <a:r>
              <a:rPr lang="en-US" sz="1400" dirty="0" err="1"/>
              <a:t>alimantè</a:t>
            </a:r>
            <a:r>
              <a:rPr lang="en-US" sz="1400" dirty="0"/>
              <a:t>, </a:t>
            </a:r>
            <a:r>
              <a:rPr lang="en-US" sz="1400" dirty="0" err="1"/>
              <a:t>otorite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r>
              <a:rPr lang="en-US" sz="1400" dirty="0"/>
              <a:t> </a:t>
            </a:r>
            <a:r>
              <a:rPr lang="en-US" sz="1400" dirty="0" err="1"/>
              <a:t>yo</a:t>
            </a:r>
            <a:r>
              <a:rPr lang="en-US" sz="1400" dirty="0"/>
              <a:t> ta </a:t>
            </a:r>
            <a:r>
              <a:rPr lang="en-US" sz="1400" dirty="0" err="1"/>
              <a:t>dwe</a:t>
            </a:r>
            <a:r>
              <a:rPr lang="en-US" sz="1400" dirty="0"/>
              <a:t> </a:t>
            </a:r>
            <a:r>
              <a:rPr lang="en-US" sz="1400" dirty="0" err="1"/>
              <a:t>envesti</a:t>
            </a:r>
            <a:r>
              <a:rPr lang="en-US" sz="1400" dirty="0"/>
              <a:t>, </a:t>
            </a:r>
            <a:r>
              <a:rPr lang="en-US" sz="1400" dirty="0" err="1"/>
              <a:t>repanse</a:t>
            </a:r>
            <a:r>
              <a:rPr lang="en-US" sz="1400" dirty="0"/>
              <a:t> </a:t>
            </a:r>
            <a:r>
              <a:rPr lang="en-US" sz="1400" dirty="0" err="1"/>
              <a:t>oswa</a:t>
            </a:r>
            <a:r>
              <a:rPr lang="en-US" sz="1400" dirty="0"/>
              <a:t> mete </a:t>
            </a:r>
            <a:r>
              <a:rPr lang="en-US" sz="1400" dirty="0" err="1"/>
              <a:t>kanpe</a:t>
            </a:r>
            <a:r>
              <a:rPr lang="en-US" sz="1400" dirty="0"/>
              <a:t> yon </a:t>
            </a:r>
            <a:r>
              <a:rPr lang="en-US" sz="1400" dirty="0" err="1"/>
              <a:t>nouvo</a:t>
            </a:r>
            <a:r>
              <a:rPr lang="en-US" sz="1400" dirty="0"/>
              <a:t> </a:t>
            </a:r>
            <a:r>
              <a:rPr lang="en-US" sz="1400" dirty="0" err="1"/>
              <a:t>estrikti</a:t>
            </a:r>
            <a:r>
              <a:rPr lang="en-US" sz="1400" dirty="0"/>
              <a:t> </a:t>
            </a:r>
            <a:r>
              <a:rPr lang="en-US" sz="1400" dirty="0" err="1"/>
              <a:t>pou</a:t>
            </a:r>
            <a:endParaRPr lang="en-US" sz="1400" dirty="0"/>
          </a:p>
          <a:p>
            <a:pPr algn="just"/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400" dirty="0" err="1"/>
              <a:t>Ranfòse</a:t>
            </a:r>
            <a:r>
              <a:rPr lang="en-US" sz="1400" dirty="0"/>
              <a:t> </a:t>
            </a:r>
            <a:r>
              <a:rPr lang="en-US" sz="1400" dirty="0" err="1"/>
              <a:t>pwodiksyon</a:t>
            </a:r>
            <a:r>
              <a:rPr lang="en-US" sz="1400" dirty="0"/>
              <a:t> </a:t>
            </a:r>
            <a:r>
              <a:rPr lang="en-US" sz="1400" dirty="0" err="1"/>
              <a:t>agrikòl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400" dirty="0" err="1"/>
              <a:t>Fasilite</a:t>
            </a:r>
            <a:r>
              <a:rPr lang="en-US" sz="1400" dirty="0"/>
              <a:t> </a:t>
            </a:r>
            <a:r>
              <a:rPr lang="en-US" sz="1400" dirty="0" err="1"/>
              <a:t>aksè</a:t>
            </a:r>
            <a:r>
              <a:rPr lang="en-US" sz="1400" dirty="0"/>
              <a:t> a </a:t>
            </a:r>
            <a:r>
              <a:rPr lang="en-US" sz="1400" dirty="0" err="1"/>
              <a:t>manje</a:t>
            </a:r>
            <a:r>
              <a:rPr lang="en-US" sz="1400" dirty="0"/>
              <a:t> </a:t>
            </a:r>
            <a:r>
              <a:rPr lang="en-US" sz="1400" dirty="0" err="1"/>
              <a:t>pou</a:t>
            </a:r>
            <a:r>
              <a:rPr lang="en-US" sz="1400" dirty="0"/>
              <a:t> tout </a:t>
            </a:r>
            <a:r>
              <a:rPr lang="en-US" sz="1400" dirty="0" err="1"/>
              <a:t>moun</a:t>
            </a:r>
            <a:endParaRPr lang="en-US" sz="14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1400" dirty="0" err="1"/>
              <a:t>Sèvi</a:t>
            </a:r>
            <a:r>
              <a:rPr lang="en-US" sz="1400" dirty="0"/>
              <a:t> </a:t>
            </a:r>
            <a:r>
              <a:rPr lang="en-US" sz="1400" dirty="0" err="1"/>
              <a:t>ak</a:t>
            </a:r>
            <a:r>
              <a:rPr lang="en-US" sz="1400" dirty="0"/>
              <a:t> yon </a:t>
            </a:r>
            <a:r>
              <a:rPr lang="en-US" sz="1400" dirty="0" err="1"/>
              <a:t>apwòch</a:t>
            </a:r>
            <a:r>
              <a:rPr lang="en-US" sz="1400" dirty="0"/>
              <a:t> </a:t>
            </a:r>
            <a:r>
              <a:rPr lang="en-US" sz="1400" dirty="0" err="1"/>
              <a:t>sistèm</a:t>
            </a:r>
            <a:r>
              <a:rPr lang="en-US" sz="1400" dirty="0"/>
              <a:t> </a:t>
            </a:r>
            <a:r>
              <a:rPr lang="en-US" sz="1400" dirty="0" err="1"/>
              <a:t>pwodiksyon</a:t>
            </a:r>
            <a:r>
              <a:rPr lang="en-US" sz="1400" dirty="0"/>
              <a:t> </a:t>
            </a:r>
            <a:r>
              <a:rPr lang="en-US" sz="1400" dirty="0" err="1"/>
              <a:t>agrikòl</a:t>
            </a:r>
            <a:endParaRPr lang="en-US" sz="14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751796" y="1188201"/>
            <a:ext cx="35820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300" b="0" i="0">
                <a:solidFill>
                  <a:srgbClr val="54545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vl="0">
              <a:spcBef>
                <a:spcPts val="100"/>
              </a:spcBef>
            </a:pPr>
            <a:r>
              <a:rPr lang="fr-FR" sz="2800" b="1" kern="0" spc="-190" dirty="0" err="1">
                <a:solidFill>
                  <a:srgbClr val="1A1A1A"/>
                </a:solidFill>
                <a:latin typeface="Trebuchet MS"/>
                <a:cs typeface="Trebuchet MS"/>
              </a:rPr>
              <a:t>Rekòmandasyon</a:t>
            </a:r>
            <a:r>
              <a:rPr lang="fr-FR" sz="2800" b="1" kern="0" spc="-19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fr-FR" sz="2800" b="1" kern="0" spc="-190" dirty="0" err="1">
                <a:solidFill>
                  <a:srgbClr val="1A1A1A"/>
                </a:solidFill>
                <a:latin typeface="Trebuchet MS"/>
                <a:cs typeface="Trebuchet MS"/>
              </a:rPr>
              <a:t>jeneral</a:t>
            </a:r>
            <a:endParaRPr lang="fr-FR" sz="1400" b="1" kern="0" spc="-190" dirty="0">
              <a:solidFill>
                <a:srgbClr val="1A1A1A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9" y="3105617"/>
            <a:ext cx="3358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sz="2400" b="1" kern="0" spc="-190" dirty="0" err="1">
                <a:solidFill>
                  <a:srgbClr val="1A1A1A"/>
                </a:solidFill>
                <a:latin typeface="Trebuchet MS"/>
                <a:cs typeface="Trebuchet MS"/>
              </a:rPr>
              <a:t>Rekòmandasyon</a:t>
            </a:r>
            <a:r>
              <a:rPr lang="fr-FR" sz="2400" b="1" kern="0" spc="-19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fr-FR" sz="2400" b="1" kern="0" spc="-190" dirty="0" err="1">
                <a:solidFill>
                  <a:srgbClr val="1A1A1A"/>
                </a:solidFill>
                <a:latin typeface="Trebuchet MS"/>
                <a:cs typeface="Trebuchet MS"/>
              </a:rPr>
              <a:t>espesifik</a:t>
            </a:r>
            <a:endParaRPr lang="fr-FR" sz="2400" b="1" kern="0" spc="-190" dirty="0">
              <a:solidFill>
                <a:srgbClr val="1A1A1A"/>
              </a:solidFill>
              <a:latin typeface="Trebuchet MS"/>
              <a:cs typeface="Trebuchet M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51796" y="3492214"/>
            <a:ext cx="800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/>
              <a:t>Lè</a:t>
            </a:r>
            <a:r>
              <a:rPr lang="en-US" sz="1400" dirty="0"/>
              <a:t> </a:t>
            </a:r>
            <a:r>
              <a:rPr lang="en-US" sz="1400" dirty="0" err="1"/>
              <a:t>nou</a:t>
            </a:r>
            <a:r>
              <a:rPr lang="en-US" sz="1400" dirty="0"/>
              <a:t> </a:t>
            </a:r>
            <a:r>
              <a:rPr lang="en-US" sz="1400" dirty="0" err="1"/>
              <a:t>konsidere</a:t>
            </a:r>
            <a:r>
              <a:rPr lang="en-US" sz="1400" dirty="0"/>
              <a:t> </a:t>
            </a:r>
            <a:r>
              <a:rPr lang="en-US" sz="1400" dirty="0" err="1"/>
              <a:t>pwofil</a:t>
            </a:r>
            <a:r>
              <a:rPr lang="en-US" sz="1400" dirty="0"/>
              <a:t> 3, pa </a:t>
            </a:r>
            <a:r>
              <a:rPr lang="en-US" sz="1400" dirty="0" err="1"/>
              <a:t>mwens</a:t>
            </a:r>
            <a:r>
              <a:rPr lang="en-US" sz="1400" dirty="0"/>
              <a:t> </a:t>
            </a:r>
            <a:r>
              <a:rPr lang="en-US" sz="1400" dirty="0" err="1"/>
              <a:t>pase</a:t>
            </a:r>
            <a:r>
              <a:rPr lang="en-US" sz="1400" dirty="0"/>
              <a:t> 12 </a:t>
            </a:r>
            <a:r>
              <a:rPr lang="en-US" sz="1400" dirty="0" err="1"/>
              <a:t>komin</a:t>
            </a:r>
            <a:r>
              <a:rPr lang="en-US" sz="1400" dirty="0"/>
              <a:t> nan yon eta </a:t>
            </a:r>
            <a:r>
              <a:rPr lang="en-US" sz="1400" dirty="0" err="1"/>
              <a:t>ijans</a:t>
            </a:r>
            <a:r>
              <a:rPr lang="en-US" sz="1400" dirty="0"/>
              <a:t> </a:t>
            </a:r>
            <a:r>
              <a:rPr lang="en-US" sz="1400" dirty="0" err="1"/>
              <a:t>ekstrèm</a:t>
            </a:r>
            <a:r>
              <a:rPr lang="en-US" sz="1400" dirty="0"/>
              <a:t> nan </a:t>
            </a:r>
            <a:r>
              <a:rPr lang="en-US" sz="1400" dirty="0" err="1"/>
              <a:t>domèn</a:t>
            </a:r>
            <a:r>
              <a:rPr lang="en-US" sz="1400" dirty="0"/>
              <a:t> </a:t>
            </a:r>
            <a:r>
              <a:rPr lang="en-US" sz="1400" dirty="0" err="1"/>
              <a:t>sante</a:t>
            </a:r>
            <a:r>
              <a:rPr lang="en-US" sz="1400" dirty="0"/>
              <a:t>, </a:t>
            </a:r>
            <a:r>
              <a:rPr lang="en-US" sz="1400" dirty="0" err="1"/>
              <a:t>kolera</a:t>
            </a:r>
            <a:r>
              <a:rPr lang="en-US" sz="1400" dirty="0"/>
              <a:t> </a:t>
            </a:r>
            <a:r>
              <a:rPr lang="en-US" sz="1400" dirty="0" err="1"/>
              <a:t>ak</a:t>
            </a:r>
            <a:r>
              <a:rPr lang="en-US" sz="1400" dirty="0"/>
              <a:t> </a:t>
            </a:r>
            <a:r>
              <a:rPr lang="en-US" sz="1400" dirty="0" err="1"/>
              <a:t>sekirite</a:t>
            </a:r>
            <a:r>
              <a:rPr lang="en-US" sz="1400" dirty="0"/>
              <a:t> </a:t>
            </a:r>
            <a:r>
              <a:rPr lang="en-US" sz="1400" dirty="0" err="1"/>
              <a:t>alimantè</a:t>
            </a:r>
            <a:r>
              <a:rPr lang="en-US" sz="1400" dirty="0"/>
              <a:t>, </a:t>
            </a:r>
            <a:r>
              <a:rPr lang="en-US" sz="1400" dirty="0" err="1"/>
              <a:t>pami</a:t>
            </a:r>
            <a:r>
              <a:rPr lang="en-US" sz="1400" dirty="0"/>
              <a:t> </a:t>
            </a:r>
            <a:r>
              <a:rPr lang="en-US" sz="1400" dirty="0" err="1"/>
              <a:t>yo</a:t>
            </a:r>
            <a:r>
              <a:rPr lang="en-US" sz="1400" dirty="0"/>
              <a:t> 6 </a:t>
            </a:r>
            <a:r>
              <a:rPr lang="en-US" sz="1400" dirty="0" err="1" smtClean="0"/>
              <a:t>twouve</a:t>
            </a:r>
            <a:r>
              <a:rPr lang="en-US" sz="1400" dirty="0" smtClean="0"/>
              <a:t> </a:t>
            </a:r>
            <a:r>
              <a:rPr lang="en-US" sz="1400" dirty="0" err="1" smtClean="0"/>
              <a:t>yo</a:t>
            </a:r>
            <a:r>
              <a:rPr lang="en-US" sz="1400" dirty="0" smtClean="0"/>
              <a:t> nan </a:t>
            </a:r>
            <a:r>
              <a:rPr lang="en-US" sz="1400" dirty="0" err="1"/>
              <a:t>depatman</a:t>
            </a:r>
            <a:r>
              <a:rPr lang="en-US" sz="1400" dirty="0" smtClean="0"/>
              <a:t> </a:t>
            </a:r>
            <a:r>
              <a:rPr lang="en-US" sz="1400" dirty="0" err="1"/>
              <a:t>Lwès</a:t>
            </a:r>
            <a:r>
              <a:rPr lang="en-US" sz="1400" dirty="0"/>
              <a:t> la. </a:t>
            </a:r>
            <a:r>
              <a:rPr lang="en-US" sz="1400" dirty="0" err="1"/>
              <a:t>Mwen</a:t>
            </a:r>
            <a:r>
              <a:rPr lang="en-US" sz="1400" dirty="0"/>
              <a:t> </a:t>
            </a:r>
            <a:r>
              <a:rPr lang="en-US" sz="1400" dirty="0" err="1"/>
              <a:t>sijere</a:t>
            </a:r>
            <a:r>
              <a:rPr lang="en-US" sz="1400" dirty="0"/>
              <a:t> </a:t>
            </a:r>
            <a:r>
              <a:rPr lang="en-US" sz="1400" dirty="0" err="1"/>
              <a:t>responsab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r>
              <a:rPr lang="en-US" sz="1400" dirty="0"/>
              <a:t> </a:t>
            </a:r>
            <a:r>
              <a:rPr lang="en-US" sz="1400" dirty="0" err="1"/>
              <a:t>yo</a:t>
            </a:r>
            <a:r>
              <a:rPr lang="en-US" sz="1400" dirty="0"/>
              <a:t> </a:t>
            </a:r>
            <a:r>
              <a:rPr lang="en-US" sz="1400" dirty="0" err="1"/>
              <a:t>entèvni</a:t>
            </a:r>
            <a:r>
              <a:rPr lang="en-US" sz="1400" dirty="0"/>
              <a:t> </a:t>
            </a:r>
            <a:r>
              <a:rPr lang="en-US" sz="1400" dirty="0" err="1"/>
              <a:t>rapidman</a:t>
            </a:r>
            <a:r>
              <a:rPr lang="en-US" sz="1400" dirty="0"/>
              <a:t> nan </a:t>
            </a:r>
            <a:r>
              <a:rPr lang="en-US" sz="1400" dirty="0" err="1"/>
              <a:t>komin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yo</a:t>
            </a:r>
            <a:r>
              <a:rPr lang="en-US" sz="1400" dirty="0"/>
              <a:t> </a:t>
            </a:r>
            <a:r>
              <a:rPr lang="en-US" sz="1400" dirty="0" err="1"/>
              <a:t>ki</a:t>
            </a:r>
            <a:r>
              <a:rPr lang="en-US" sz="1400" dirty="0"/>
              <a:t> nan </a:t>
            </a:r>
            <a:r>
              <a:rPr lang="en-US" sz="1400" dirty="0" err="1"/>
              <a:t>bezwen</a:t>
            </a:r>
            <a:r>
              <a:rPr lang="en-US" sz="1400" dirty="0"/>
              <a:t> </a:t>
            </a:r>
            <a:r>
              <a:rPr lang="en-US" sz="1400" dirty="0" err="1"/>
              <a:t>ijan</a:t>
            </a:r>
            <a:r>
              <a:rPr lang="en-US" sz="1400" dirty="0"/>
              <a:t>, </a:t>
            </a:r>
            <a:r>
              <a:rPr lang="en-US" sz="1400" dirty="0" err="1"/>
              <a:t>sitou</a:t>
            </a:r>
            <a:r>
              <a:rPr lang="en-US" sz="1400" dirty="0"/>
              <a:t> nan </a:t>
            </a:r>
            <a:r>
              <a:rPr lang="en-US" sz="1400" dirty="0" err="1"/>
              <a:t>zòn</a:t>
            </a:r>
            <a:r>
              <a:rPr lang="en-US" sz="1400" dirty="0"/>
              <a:t> </a:t>
            </a:r>
            <a:r>
              <a:rPr lang="en-US" sz="1400" dirty="0" err="1"/>
              <a:t>metwopolitèn</a:t>
            </a:r>
            <a:r>
              <a:rPr lang="en-US" sz="1400" dirty="0"/>
              <a:t> nan.</a:t>
            </a:r>
            <a:endParaRPr lang="en-US" sz="14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87167"/>
            <a:ext cx="2226474" cy="1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z="1600" b="1" spc="-15" dirty="0" smtClean="0">
                <a:solidFill>
                  <a:srgbClr val="1A1A1A"/>
                </a:solidFill>
                <a:latin typeface="Trebuchet MS"/>
                <a:cs typeface="Trebuchet MS"/>
              </a:rPr>
              <a:t>Haiti Presentation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373740"/>
            <a:ext cx="81534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67284" y="1276350"/>
            <a:ext cx="5252516" cy="2977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Popilasyon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2020: 11,067,777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Abitan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ofisyèl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Kreyòl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ayisyen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franse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Kapital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Pòtoprens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Sipèfisi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total: 27.750 km2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Dansite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399 ab./km2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Lajan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goud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ayisyen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(HTG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2689824"/>
            <a:ext cx="1676400" cy="1285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05100" y="647291"/>
            <a:ext cx="4648200" cy="314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85800" y="1417588"/>
            <a:ext cx="6553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Bootcamp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600" dirty="0" smtClean="0"/>
              <a:t>Hardiles THERMORIS</a:t>
            </a:r>
            <a:endParaRPr lang="fr-FR" sz="3600" dirty="0"/>
          </a:p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Lisansye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Syans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Enfòmatik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fr-FR" b="1" dirty="0" err="1" smtClean="0"/>
              <a:t>Imèl</a:t>
            </a:r>
            <a:r>
              <a:rPr lang="fr-FR" dirty="0" smtClean="0"/>
              <a:t>:  </a:t>
            </a:r>
            <a:r>
              <a:rPr lang="fr-FR" dirty="0" smtClean="0">
                <a:hlinkClick r:id="rId2"/>
              </a:rPr>
              <a:t>hardilesthermoris@gmail.com</a:t>
            </a:r>
            <a:endParaRPr lang="fr-FR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  <a:p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Lyen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Pwojè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a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sz="1400" dirty="0" smtClean="0"/>
              <a:t>https</a:t>
            </a:r>
            <a:r>
              <a:rPr lang="fr-FR" sz="1400" dirty="0"/>
              <a:t>://https://github.com/Thermoris1212/Ayiti-Analytics-Capstone-project.git</a:t>
            </a:r>
          </a:p>
        </p:txBody>
      </p:sp>
      <p:sp>
        <p:nvSpPr>
          <p:cNvPr id="8" name="Ellipse 7"/>
          <p:cNvSpPr/>
          <p:nvPr/>
        </p:nvSpPr>
        <p:spPr>
          <a:xfrm>
            <a:off x="5791200" y="1417588"/>
            <a:ext cx="2819400" cy="298296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20" y="496569"/>
            <a:ext cx="3972559" cy="39725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7128" y="1360003"/>
            <a:ext cx="2469939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chemeClr val="bg1"/>
                </a:solidFill>
              </a:rPr>
              <a:t>Study on</a:t>
            </a:r>
            <a:endParaRPr spc="-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531" y="2070815"/>
            <a:ext cx="60197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 smtClean="0">
                <a:solidFill>
                  <a:schemeClr val="bg1"/>
                </a:solidFill>
                <a:latin typeface="Arial"/>
                <a:cs typeface="Arial"/>
              </a:rPr>
              <a:t>People in need (Haiti 2019-2020)</a:t>
            </a:r>
            <a:endParaRPr sz="3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029" y="2934089"/>
            <a:ext cx="5906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i="1" spc="-85" dirty="0" smtClean="0">
                <a:solidFill>
                  <a:schemeClr val="bg1"/>
                </a:solidFill>
                <a:latin typeface="Lucida Sans"/>
                <a:cs typeface="Lucida Sans"/>
              </a:rPr>
              <a:t>Food security, Nutrition, Shelter, Health, Education</a:t>
            </a:r>
            <a:endParaRPr sz="16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50" y="4469128"/>
            <a:ext cx="1528750" cy="63697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723164" y="46029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Source: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object 2"/>
          <p:cNvSpPr/>
          <p:nvPr/>
        </p:nvSpPr>
        <p:spPr>
          <a:xfrm>
            <a:off x="15400" y="0"/>
            <a:ext cx="9144000" cy="5283662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ZoneTexte 9"/>
          <p:cNvSpPr txBox="1"/>
          <p:nvPr/>
        </p:nvSpPr>
        <p:spPr>
          <a:xfrm>
            <a:off x="2056286" y="902893"/>
            <a:ext cx="57426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chemeClr val="bg1"/>
                </a:solidFill>
              </a:rPr>
              <a:t>Mèsi</a:t>
            </a:r>
            <a:r>
              <a:rPr lang="fr-FR" sz="4400" dirty="0" smtClean="0">
                <a:solidFill>
                  <a:schemeClr val="bg1"/>
                </a:solidFill>
              </a:rPr>
              <a:t> </a:t>
            </a:r>
            <a:r>
              <a:rPr lang="fr-FR" sz="4400" dirty="0" smtClean="0">
                <a:solidFill>
                  <a:schemeClr val="bg1"/>
                </a:solidFill>
              </a:rPr>
              <a:t>!!!</a:t>
            </a:r>
            <a:endParaRPr lang="fr-FR" sz="4400" dirty="0" smtClean="0">
              <a:solidFill>
                <a:schemeClr val="bg1"/>
              </a:solidFill>
            </a:endParaRPr>
          </a:p>
          <a:p>
            <a:pPr algn="ctr"/>
            <a:endParaRPr lang="fr-FR" sz="4400" dirty="0">
              <a:solidFill>
                <a:schemeClr val="bg1"/>
              </a:solidFill>
            </a:endParaRPr>
          </a:p>
          <a:p>
            <a:pPr algn="ctr"/>
            <a:r>
              <a:rPr lang="fr-FR" sz="3600" b="1" dirty="0" smtClean="0">
                <a:solidFill>
                  <a:srgbClr val="FFC000"/>
                </a:solidFill>
              </a:rPr>
              <a:t>« </a:t>
            </a:r>
            <a:r>
              <a:rPr lang="fr-FR" sz="3600" b="1" dirty="0">
                <a:solidFill>
                  <a:srgbClr val="FFC000"/>
                </a:solidFill>
              </a:rPr>
              <a:t>Ann </a:t>
            </a:r>
            <a:r>
              <a:rPr lang="fr-FR" sz="3600" b="1" dirty="0" err="1">
                <a:solidFill>
                  <a:srgbClr val="FFC000"/>
                </a:solidFill>
              </a:rPr>
              <a:t>ede</a:t>
            </a:r>
            <a:r>
              <a:rPr lang="fr-FR" sz="3600" b="1" dirty="0">
                <a:solidFill>
                  <a:srgbClr val="FFC000"/>
                </a:solidFill>
              </a:rPr>
              <a:t> </a:t>
            </a:r>
            <a:r>
              <a:rPr lang="fr-FR" sz="3600" b="1" dirty="0" err="1">
                <a:solidFill>
                  <a:srgbClr val="FFC000"/>
                </a:solidFill>
              </a:rPr>
              <a:t>youn</a:t>
            </a:r>
            <a:r>
              <a:rPr lang="fr-FR" sz="3600" b="1" dirty="0">
                <a:solidFill>
                  <a:srgbClr val="FFC000"/>
                </a:solidFill>
              </a:rPr>
              <a:t> </a:t>
            </a:r>
            <a:r>
              <a:rPr lang="fr-FR" sz="3600" b="1" dirty="0" err="1">
                <a:solidFill>
                  <a:srgbClr val="FFC000"/>
                </a:solidFill>
              </a:rPr>
              <a:t>lòt</a:t>
            </a:r>
            <a:r>
              <a:rPr lang="fr-FR" sz="3600" b="1" dirty="0">
                <a:solidFill>
                  <a:srgbClr val="FFC000"/>
                </a:solidFill>
              </a:rPr>
              <a:t>»</a:t>
            </a:r>
            <a:endParaRPr lang="fr-FR" sz="3600" b="1" dirty="0" smtClean="0">
              <a:solidFill>
                <a:srgbClr val="FFC000"/>
              </a:solidFill>
            </a:endParaRPr>
          </a:p>
          <a:p>
            <a:pPr algn="ctr"/>
            <a:endParaRPr lang="en-US" sz="3200" dirty="0">
              <a:solidFill>
                <a:srgbClr val="92D050"/>
              </a:solidFill>
            </a:endParaRPr>
          </a:p>
          <a:p>
            <a:pPr algn="ctr"/>
            <a:endParaRPr lang="en-US" sz="3200" dirty="0" smtClean="0">
              <a:solidFill>
                <a:srgbClr val="92D050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Viv </a:t>
            </a:r>
            <a:r>
              <a:rPr lang="en-US" sz="3200" dirty="0" err="1">
                <a:solidFill>
                  <a:schemeClr val="bg1"/>
                </a:solidFill>
              </a:rPr>
              <a:t>Ayiti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199" y="1192268"/>
            <a:ext cx="37338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80" dirty="0" err="1">
                <a:solidFill>
                  <a:srgbClr val="1A1A1A"/>
                </a:solidFill>
                <a:latin typeface="Trebuchet MS"/>
                <a:cs typeface="Trebuchet MS"/>
              </a:rPr>
              <a:t>Kontni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1623" y="627067"/>
            <a:ext cx="4051656" cy="3723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bject 3"/>
          <p:cNvSpPr txBox="1"/>
          <p:nvPr/>
        </p:nvSpPr>
        <p:spPr>
          <a:xfrm>
            <a:off x="1295400" y="1733354"/>
            <a:ext cx="4723765" cy="28212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94665" indent="-482600">
              <a:spcBef>
                <a:spcPts val="13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fr-FR" sz="2000" spc="-135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Entwodiksyon</a:t>
            </a:r>
            <a:endParaRPr lang="fr-FR" sz="2000" spc="-135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ahoma"/>
            </a:endParaRPr>
          </a:p>
          <a:p>
            <a:pPr marL="494665" indent="-482600">
              <a:spcBef>
                <a:spcPts val="13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fr-FR" sz="2000" spc="-135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Objektif</a:t>
            </a:r>
            <a:endParaRPr lang="fr-FR" sz="2000" spc="-135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ahoma"/>
            </a:endParaRPr>
          </a:p>
          <a:p>
            <a:pPr marL="494665" indent="-482600">
              <a:spcBef>
                <a:spcPts val="13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fr-FR" sz="2000" spc="-135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Odyans</a:t>
            </a:r>
            <a:r>
              <a:rPr lang="fr-FR" sz="2000" spc="-135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 </a:t>
            </a:r>
            <a:r>
              <a:rPr lang="fr-FR" sz="2000" spc="-135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lan</a:t>
            </a:r>
            <a:endParaRPr lang="fr-FR" sz="2000" spc="-135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ahoma"/>
            </a:endParaRPr>
          </a:p>
          <a:p>
            <a:pPr marL="494665" indent="-482600">
              <a:spcBef>
                <a:spcPts val="13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fr-FR" sz="2000" spc="-135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Sous </a:t>
            </a:r>
            <a:r>
              <a:rPr lang="fr-FR" sz="2000" spc="-135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Done</a:t>
            </a:r>
            <a:endParaRPr lang="fr-FR" sz="2000" spc="-135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ahoma"/>
            </a:endParaRPr>
          </a:p>
          <a:p>
            <a:pPr marL="494665" indent="-482600">
              <a:spcBef>
                <a:spcPts val="13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fr-FR" sz="2000" spc="-135" dirty="0" err="1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Rezilta</a:t>
            </a:r>
            <a:endParaRPr lang="fr-FR" sz="2000" spc="-135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ahoma"/>
            </a:endParaRPr>
          </a:p>
          <a:p>
            <a:pPr marL="494665" indent="-482600">
              <a:spcBef>
                <a:spcPts val="13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lang="fr-FR" sz="2000" spc="-135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ahoma"/>
              </a:rPr>
              <a:t>Rekomandasyon</a:t>
            </a:r>
            <a:endParaRPr sz="2000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ahom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2400" y="1183588"/>
            <a:ext cx="4724400" cy="3445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637805"/>
            <a:ext cx="7810499" cy="2686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Nan Lane 2019, </a:t>
            </a:r>
            <a:r>
              <a:rPr lang="en-US" sz="1400" dirty="0" err="1" smtClean="0">
                <a:solidFill>
                  <a:schemeClr val="tx1"/>
                </a:solidFill>
              </a:rPr>
              <a:t>Daprè</a:t>
            </a:r>
            <a:r>
              <a:rPr lang="en-US" sz="1400" dirty="0" smtClean="0">
                <a:solidFill>
                  <a:schemeClr val="tx1"/>
                </a:solidFill>
              </a:rPr>
              <a:t> yon </a:t>
            </a:r>
            <a:r>
              <a:rPr lang="en-US" sz="1400" dirty="0" err="1" smtClean="0">
                <a:solidFill>
                  <a:schemeClr val="tx1"/>
                </a:solidFill>
              </a:rPr>
              <a:t>ankèt</a:t>
            </a:r>
            <a:r>
              <a:rPr lang="en-US" sz="1400" dirty="0" smtClean="0">
                <a:solidFill>
                  <a:schemeClr val="tx1"/>
                </a:solidFill>
              </a:rPr>
              <a:t> Mennen pa </a:t>
            </a:r>
            <a:r>
              <a:rPr lang="en-US" sz="1400" dirty="0" err="1">
                <a:solidFill>
                  <a:schemeClr val="tx1"/>
                </a:solidFill>
              </a:rPr>
              <a:t>Nasyonzini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Kowòdinasyon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Afè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Imanitè</a:t>
            </a:r>
            <a:r>
              <a:rPr lang="en-US" sz="1400" dirty="0">
                <a:solidFill>
                  <a:schemeClr val="tx1"/>
                </a:solidFill>
              </a:rPr>
              <a:t> (OCHA) an </a:t>
            </a:r>
            <a:r>
              <a:rPr lang="en-US" sz="1400" dirty="0" err="1">
                <a:solidFill>
                  <a:schemeClr val="tx1"/>
                </a:solidFill>
              </a:rPr>
              <a:t>kolaborasyon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patnè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imanitè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 </a:t>
            </a:r>
            <a:r>
              <a:rPr lang="en-US" sz="1400" dirty="0" err="1" smtClean="0">
                <a:solidFill>
                  <a:schemeClr val="tx1"/>
                </a:solidFill>
              </a:rPr>
              <a:t>Ayiti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jwenn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plis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pase</a:t>
            </a:r>
            <a:r>
              <a:rPr lang="en-US" sz="1400" dirty="0" smtClean="0">
                <a:solidFill>
                  <a:schemeClr val="tx1"/>
                </a:solidFill>
              </a:rPr>
              <a:t> 2 </a:t>
            </a:r>
            <a:r>
              <a:rPr lang="en-US" sz="1400" dirty="0" err="1" smtClean="0">
                <a:solidFill>
                  <a:schemeClr val="tx1"/>
                </a:solidFill>
              </a:rPr>
              <a:t>milyon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moun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nan </a:t>
            </a:r>
            <a:r>
              <a:rPr lang="en-US" sz="1400" dirty="0" err="1" smtClean="0">
                <a:solidFill>
                  <a:schemeClr val="tx1"/>
                </a:solidFill>
              </a:rPr>
              <a:t>ijans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èd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Imanitè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 err="1">
                <a:solidFill>
                  <a:schemeClr val="tx1"/>
                </a:solidFill>
              </a:rPr>
              <a:t>Konnen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enpòtans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sante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edikasyon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mwen</a:t>
            </a:r>
            <a:r>
              <a:rPr lang="en-US" sz="1400" dirty="0">
                <a:solidFill>
                  <a:schemeClr val="tx1"/>
                </a:solidFill>
              </a:rPr>
              <a:t> pa t '</a:t>
            </a:r>
            <a:r>
              <a:rPr lang="en-US" sz="1400" dirty="0" err="1">
                <a:solidFill>
                  <a:schemeClr val="tx1"/>
                </a:solidFill>
              </a:rPr>
              <a:t>kapab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peye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liks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pou</a:t>
            </a:r>
            <a:r>
              <a:rPr lang="en-US" sz="1400" dirty="0">
                <a:solidFill>
                  <a:schemeClr val="tx1"/>
                </a:solidFill>
              </a:rPr>
              <a:t> pa </a:t>
            </a:r>
            <a:r>
              <a:rPr lang="en-US" sz="1400" dirty="0" err="1" smtClean="0">
                <a:solidFill>
                  <a:schemeClr val="tx1"/>
                </a:solidFill>
              </a:rPr>
              <a:t>reyaji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soti</a:t>
            </a:r>
            <a:r>
              <a:rPr lang="en-US" sz="1400" dirty="0" smtClean="0">
                <a:solidFill>
                  <a:schemeClr val="tx1"/>
                </a:solidFill>
              </a:rPr>
              <a:t> nan </a:t>
            </a:r>
            <a:r>
              <a:rPr lang="en-US" sz="1400" dirty="0" err="1">
                <a:solidFill>
                  <a:schemeClr val="tx1"/>
                </a:solidFill>
              </a:rPr>
              <a:t>timoun</a:t>
            </a:r>
            <a:r>
              <a:rPr lang="en-US" sz="1400" dirty="0">
                <a:solidFill>
                  <a:schemeClr val="tx1"/>
                </a:solidFill>
              </a:rPr>
              <a:t> mal </a:t>
            </a:r>
            <a:r>
              <a:rPr lang="en-US" sz="1400" dirty="0" err="1">
                <a:solidFill>
                  <a:schemeClr val="tx1"/>
                </a:solidFill>
              </a:rPr>
              <a:t>nouriti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pwoblèm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lojman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ki</a:t>
            </a:r>
            <a:r>
              <a:rPr lang="en-US" sz="1400" dirty="0" smtClean="0">
                <a:solidFill>
                  <a:schemeClr val="tx1"/>
                </a:solidFill>
              </a:rPr>
              <a:t> pa gen </a:t>
            </a:r>
            <a:r>
              <a:rPr lang="en-US" sz="1400" dirty="0" err="1" smtClean="0">
                <a:solidFill>
                  <a:schemeClr val="tx1"/>
                </a:solidFill>
              </a:rPr>
              <a:t>aksè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dirty="0" err="1">
                <a:solidFill>
                  <a:schemeClr val="tx1"/>
                </a:solidFill>
              </a:rPr>
              <a:t>edikasyon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granmoun</a:t>
            </a:r>
            <a:r>
              <a:rPr lang="en-US" sz="1400" dirty="0">
                <a:solidFill>
                  <a:schemeClr val="tx1"/>
                </a:solidFill>
              </a:rPr>
              <a:t> san </a:t>
            </a:r>
            <a:r>
              <a:rPr lang="en-US" sz="1400" dirty="0" err="1" smtClean="0">
                <a:solidFill>
                  <a:schemeClr val="tx1"/>
                </a:solidFill>
              </a:rPr>
              <a:t>pwoteksyon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pwoblèm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sante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ak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ensekirite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alimantè</a:t>
            </a:r>
            <a:r>
              <a:rPr lang="en-US" sz="1400" dirty="0">
                <a:solidFill>
                  <a:schemeClr val="tx1"/>
                </a:solidFill>
              </a:rPr>
              <a:t>, ...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Tout </a:t>
            </a:r>
            <a:r>
              <a:rPr lang="en-US" sz="1400" dirty="0" err="1">
                <a:solidFill>
                  <a:schemeClr val="tx1"/>
                </a:solidFill>
              </a:rPr>
              <a:t>sitiyasyon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yo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ankouraje</a:t>
            </a:r>
            <a:r>
              <a:rPr lang="en-US" sz="1400" dirty="0">
                <a:solidFill>
                  <a:schemeClr val="tx1"/>
                </a:solidFill>
              </a:rPr>
              <a:t> m </a:t>
            </a:r>
            <a:r>
              <a:rPr lang="en-US" sz="1400" dirty="0" err="1">
                <a:solidFill>
                  <a:schemeClr val="tx1"/>
                </a:solidFill>
              </a:rPr>
              <a:t>sèvi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ak</a:t>
            </a:r>
            <a:r>
              <a:rPr lang="en-US" sz="1400" dirty="0">
                <a:solidFill>
                  <a:schemeClr val="tx1"/>
                </a:solidFill>
              </a:rPr>
              <a:t> pi </a:t>
            </a:r>
            <a:r>
              <a:rPr lang="en-US" sz="1400" dirty="0" err="1">
                <a:solidFill>
                  <a:schemeClr val="tx1"/>
                </a:solidFill>
              </a:rPr>
              <a:t>gwo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nivo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senpati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mwen</a:t>
            </a:r>
            <a:r>
              <a:rPr lang="en-US" sz="1400" dirty="0">
                <a:solidFill>
                  <a:schemeClr val="tx1"/>
                </a:solidFill>
              </a:rPr>
              <a:t> e </a:t>
            </a:r>
            <a:r>
              <a:rPr lang="en-US" sz="1400" dirty="0" err="1" smtClean="0">
                <a:solidFill>
                  <a:schemeClr val="tx1"/>
                </a:solidFill>
              </a:rPr>
              <a:t>pouse</a:t>
            </a:r>
            <a:r>
              <a:rPr lang="en-US" sz="1400" dirty="0" smtClean="0">
                <a:solidFill>
                  <a:schemeClr val="tx1"/>
                </a:solidFill>
              </a:rPr>
              <a:t> m  </a:t>
            </a:r>
            <a:r>
              <a:rPr lang="en-US" sz="1400" dirty="0" err="1">
                <a:solidFill>
                  <a:schemeClr val="tx1"/>
                </a:solidFill>
              </a:rPr>
              <a:t>chwazi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analize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pwofil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bezwen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èd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imanitè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ijan</a:t>
            </a:r>
            <a:r>
              <a:rPr lang="en-US" sz="1400" dirty="0">
                <a:solidFill>
                  <a:schemeClr val="tx1"/>
                </a:solidFill>
              </a:rPr>
              <a:t> an </a:t>
            </a:r>
            <a:r>
              <a:rPr lang="en-US" sz="1400" dirty="0" err="1">
                <a:solidFill>
                  <a:schemeClr val="tx1"/>
                </a:solidFill>
              </a:rPr>
              <a:t>Ayiti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epi</a:t>
            </a:r>
            <a:r>
              <a:rPr lang="en-US" sz="1400" dirty="0">
                <a:solidFill>
                  <a:schemeClr val="tx1"/>
                </a:solidFill>
              </a:rPr>
              <a:t> bay </a:t>
            </a:r>
            <a:r>
              <a:rPr lang="en-US" sz="1400" dirty="0" err="1">
                <a:solidFill>
                  <a:schemeClr val="tx1"/>
                </a:solidFill>
              </a:rPr>
              <a:t>Leta</a:t>
            </a:r>
            <a:r>
              <a:rPr lang="en-US" sz="1400" dirty="0">
                <a:solidFill>
                  <a:schemeClr val="tx1"/>
                </a:solidFill>
              </a:rPr>
              <a:t>, ONG, </a:t>
            </a:r>
            <a:r>
              <a:rPr lang="en-US" sz="1400" dirty="0" err="1">
                <a:solidFill>
                  <a:schemeClr val="tx1"/>
                </a:solidFill>
              </a:rPr>
              <a:t>volontè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soti</a:t>
            </a:r>
            <a:r>
              <a:rPr lang="en-US" sz="1400" dirty="0">
                <a:solidFill>
                  <a:schemeClr val="tx1"/>
                </a:solidFill>
              </a:rPr>
              <a:t> nan </a:t>
            </a:r>
            <a:r>
              <a:rPr lang="en-US" sz="1400" dirty="0" err="1">
                <a:solidFill>
                  <a:schemeClr val="tx1"/>
                </a:solidFill>
              </a:rPr>
              <a:t>teritwa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nasyonal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dyaspora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opòtinite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pou</a:t>
            </a:r>
            <a:r>
              <a:rPr lang="en-US" sz="1400" dirty="0">
                <a:solidFill>
                  <a:schemeClr val="tx1"/>
                </a:solidFill>
              </a:rPr>
              <a:t> pi </a:t>
            </a:r>
            <a:r>
              <a:rPr lang="en-US" sz="1400" dirty="0" err="1">
                <a:solidFill>
                  <a:schemeClr val="tx1"/>
                </a:solidFill>
              </a:rPr>
              <a:t>byen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vize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e </a:t>
            </a:r>
            <a:r>
              <a:rPr lang="en-US" sz="1400" dirty="0">
                <a:solidFill>
                  <a:schemeClr val="tx1"/>
                </a:solidFill>
              </a:rPr>
              <a:t>rive </a:t>
            </a:r>
            <a:r>
              <a:rPr lang="en-US" sz="1400" dirty="0" err="1">
                <a:solidFill>
                  <a:schemeClr val="tx1"/>
                </a:solidFill>
              </a:rPr>
              <a:t>jwenn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plis</a:t>
            </a:r>
            <a:r>
              <a:rPr lang="en-US" sz="1400" dirty="0" smtClean="0">
                <a:solidFill>
                  <a:schemeClr val="tx1"/>
                </a:solidFill>
              </a:rPr>
              <a:t> nan </a:t>
            </a:r>
            <a:r>
              <a:rPr lang="en-US" sz="1400" dirty="0" err="1" smtClean="0">
                <a:solidFill>
                  <a:schemeClr val="tx1"/>
                </a:solidFill>
              </a:rPr>
              <a:t>nesesite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èd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8200" y="1194078"/>
            <a:ext cx="35820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300" b="0" i="0">
                <a:solidFill>
                  <a:srgbClr val="54545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600" b="1" kern="0" spc="-190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Entwodiksyon</a:t>
            </a:r>
            <a:endParaRPr lang="fr-FR" sz="1400" kern="0" dirty="0"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654606"/>
            <a:ext cx="1447800" cy="1078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03519"/>
            <a:ext cx="1714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582" y="1035254"/>
            <a:ext cx="35820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en-US" sz="2000" b="1" spc="-1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Objektif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9807" y="1602076"/>
            <a:ext cx="7564384" cy="2874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baze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debaz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konprann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oswa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gwoup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vilnerab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frajilite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espesifik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kouvri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tout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peyi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baz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kantite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sektè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disponib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komèsyal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oswa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depatmantal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entèvansyon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efikas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distribisyon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èd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Idantifye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bezwen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ijan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depatman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Idantifye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bezwen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sèks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Idantifye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depatman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afekte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sektè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565150" y="647291"/>
            <a:ext cx="2514600" cy="954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0350"/>
            <a:ext cx="2533650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685800" y="933450"/>
            <a:ext cx="35820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300" b="0" i="0">
                <a:solidFill>
                  <a:srgbClr val="54545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4000" b="1" kern="0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fr-FR" sz="2000" b="1" kern="0" spc="-1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Odyans</a:t>
            </a:r>
            <a:endParaRPr lang="fr-FR" sz="2000" kern="0" dirty="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742950"/>
            <a:ext cx="47244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97527" y="1561827"/>
            <a:ext cx="81534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Odyans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sible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Ministè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Sante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Piblik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Popilasyon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bezwen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nitrisyon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Ministè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Afè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Sosyal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Travay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pwoteksyon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abri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Ministè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Edikasyon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Nasyonal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Fòmasyon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Pwofesyonèl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bezwen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edikasyon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timoun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yo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Volontè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nasyonal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dyaspora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35181"/>
            <a:ext cx="3158005" cy="21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85165" y="1091187"/>
            <a:ext cx="35820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300" b="0" i="0">
                <a:solidFill>
                  <a:srgbClr val="54545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3600" b="1" kern="0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fr-FR" sz="1800" b="1" kern="0" spc="-15" dirty="0" smtClean="0">
                <a:solidFill>
                  <a:srgbClr val="1A1A1A"/>
                </a:solidFill>
                <a:latin typeface="Trebuchet MS"/>
                <a:cs typeface="Trebuchet MS"/>
              </a:rPr>
              <a:t>Sous </a:t>
            </a:r>
            <a:r>
              <a:rPr lang="fr-FR" sz="1800" b="1" kern="0" spc="-1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done</a:t>
            </a:r>
            <a:r>
              <a:rPr lang="fr-FR" sz="1800" b="1" kern="0" spc="-15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lang="fr-FR" sz="1800" b="1" kern="0" spc="-15" dirty="0" err="1" smtClean="0">
                <a:solidFill>
                  <a:srgbClr val="1A1A1A"/>
                </a:solidFill>
                <a:latin typeface="Trebuchet MS"/>
                <a:cs typeface="Trebuchet MS"/>
              </a:rPr>
              <a:t>yo</a:t>
            </a:r>
            <a:endParaRPr lang="fr-FR" sz="1800" kern="0" dirty="0">
              <a:latin typeface="Trebuchet MS"/>
              <a:cs typeface="Trebuchet M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654607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971800" y="895350"/>
            <a:ext cx="44196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19200" y="1566357"/>
            <a:ext cx="6934200" cy="1333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err="1" smtClean="0">
                <a:solidFill>
                  <a:schemeClr val="tx1"/>
                </a:solidFill>
              </a:rPr>
              <a:t>Nou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jwenn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yo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sou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lenk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</a:t>
            </a:r>
            <a:r>
              <a:rPr lang="en-US" sz="1600" dirty="0" smtClean="0">
                <a:solidFill>
                  <a:schemeClr val="tx1"/>
                </a:solidFill>
              </a:rPr>
              <a:t> :</a:t>
            </a:r>
            <a:r>
              <a:rPr lang="en-US" sz="1600" b="1" dirty="0" smtClean="0">
                <a:solidFill>
                  <a:schemeClr val="tx1"/>
                </a:solidFill>
              </a:rPr>
              <a:t>https</a:t>
            </a:r>
            <a:r>
              <a:rPr lang="en-US" sz="1600" b="1" dirty="0">
                <a:solidFill>
                  <a:schemeClr val="tx1"/>
                </a:solidFill>
              </a:rPr>
              <a:t>://data.humdata.org/dataset/haiti-cible-hrp-2019-2020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Datasèt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pwodwi</a:t>
            </a:r>
            <a:r>
              <a:rPr lang="en-US" sz="1600" dirty="0" smtClean="0">
                <a:solidFill>
                  <a:schemeClr val="tx1"/>
                </a:solidFill>
              </a:rPr>
              <a:t> 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Nasyonzini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Kowòdinasyon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Afè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Imanitè</a:t>
            </a:r>
            <a:r>
              <a:rPr lang="en-US" sz="1600" dirty="0">
                <a:solidFill>
                  <a:schemeClr val="tx1"/>
                </a:solidFill>
              </a:rPr>
              <a:t> (OCHA) an </a:t>
            </a:r>
            <a:r>
              <a:rPr lang="en-US" sz="1600" dirty="0" err="1">
                <a:solidFill>
                  <a:schemeClr val="tx1"/>
                </a:solidFill>
              </a:rPr>
              <a:t>kolaborasyon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patnè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imanitè</a:t>
            </a:r>
            <a:r>
              <a:rPr lang="en-US" sz="1600" dirty="0">
                <a:solidFill>
                  <a:schemeClr val="tx1"/>
                </a:solidFill>
              </a:rPr>
              <a:t> an </a:t>
            </a:r>
            <a:r>
              <a:rPr lang="en-US" sz="1600" dirty="0" err="1" smtClean="0">
                <a:solidFill>
                  <a:schemeClr val="tx1"/>
                </a:solidFill>
              </a:rPr>
              <a:t>Ayiti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5709" r="3448" b="4179"/>
          <a:stretch/>
        </p:blipFill>
        <p:spPr>
          <a:xfrm>
            <a:off x="2590800" y="2989195"/>
            <a:ext cx="4191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7291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0" dirty="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05100" y="647291"/>
            <a:ext cx="4648200" cy="314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8018" y="1216293"/>
            <a:ext cx="1601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Metodoloji</a:t>
            </a:r>
            <a:endParaRPr lang="fr-FR" sz="2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800675" y="1810899"/>
            <a:ext cx="7047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Kolekte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done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pwodui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Nasyonzini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Kowòdinasyon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Imanitè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(OCHA) an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kolaborasyon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patnè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imanitè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Ayiti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Done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netwayaj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retire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epi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ranplase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nil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move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valè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Aprantisaj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machin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K_means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Clustering)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56691"/>
            <a:ext cx="2667001" cy="19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3409950"/>
            <a:ext cx="2514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9144001" cy="514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05100" y="670329"/>
            <a:ext cx="4648200" cy="3143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34476" y="1119792"/>
            <a:ext cx="11774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Rezilta</a:t>
            </a:r>
            <a:endParaRPr lang="fr-F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754590" y="1591117"/>
            <a:ext cx="3048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err="1"/>
              <a:t>Bezwen</a:t>
            </a:r>
            <a:r>
              <a:rPr lang="en-US" sz="1400" b="1" dirty="0"/>
              <a:t> </a:t>
            </a:r>
            <a:r>
              <a:rPr lang="en-US" sz="1400" b="1" dirty="0" err="1"/>
              <a:t>ijan</a:t>
            </a:r>
            <a:r>
              <a:rPr lang="en-US" sz="1400" b="1" dirty="0"/>
              <a:t> pa </a:t>
            </a:r>
            <a:r>
              <a:rPr lang="en-US" sz="1400" b="1" dirty="0" err="1" smtClean="0"/>
              <a:t>Sektè</a:t>
            </a:r>
            <a:endParaRPr lang="en-US" sz="1400" b="1" dirty="0" smtClean="0"/>
          </a:p>
          <a:p>
            <a:pPr algn="ctr">
              <a:lnSpc>
                <a:spcPct val="150000"/>
              </a:lnSpc>
            </a:pPr>
            <a:r>
              <a:rPr lang="nb-NO" b="1" dirty="0" smtClean="0">
                <a:solidFill>
                  <a:srgbClr val="002060"/>
                </a:solidFill>
              </a:rPr>
              <a:t>Sekirite alimantè: </a:t>
            </a:r>
            <a:r>
              <a:rPr lang="nb-NO" b="1" dirty="0">
                <a:solidFill>
                  <a:srgbClr val="002060"/>
                </a:solidFill>
              </a:rPr>
              <a:t>1 082 267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</a:rPr>
              <a:t>Abri</a:t>
            </a:r>
            <a:r>
              <a:rPr lang="en-US" sz="2000" b="1" dirty="0" smtClean="0">
                <a:solidFill>
                  <a:srgbClr val="0070C0"/>
                </a:solidFill>
              </a:rPr>
              <a:t>: 713 878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Kolera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 333 249</a:t>
            </a:r>
          </a:p>
          <a:p>
            <a:pPr algn="ctr">
              <a:lnSpc>
                <a:spcPct val="150000"/>
              </a:lnSpc>
            </a:pP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Sante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: 131 669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Edikasyon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87 300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rgbClr val="00B0F0"/>
                </a:solidFill>
              </a:rPr>
              <a:t>Pwoteksyon</a:t>
            </a:r>
            <a:r>
              <a:rPr lang="en-US" sz="1600" b="1" dirty="0" smtClean="0">
                <a:solidFill>
                  <a:srgbClr val="00B0F0"/>
                </a:solidFill>
              </a:rPr>
              <a:t>: 32 434</a:t>
            </a:r>
          </a:p>
          <a:p>
            <a:pPr algn="ctr">
              <a:lnSpc>
                <a:spcPct val="150000"/>
              </a:lnSpc>
            </a:pPr>
            <a:r>
              <a:rPr lang="en-US" sz="1600" b="1" dirty="0" err="1" smtClean="0">
                <a:solidFill>
                  <a:srgbClr val="C49500"/>
                </a:solidFill>
              </a:rPr>
              <a:t>Nitrisyon</a:t>
            </a:r>
            <a:r>
              <a:rPr lang="en-US" sz="1600" b="1" dirty="0" smtClean="0">
                <a:solidFill>
                  <a:srgbClr val="C49500"/>
                </a:solidFill>
              </a:rPr>
              <a:t>: 19 507</a:t>
            </a:r>
            <a:endParaRPr lang="en-US" sz="1600" b="1" dirty="0">
              <a:solidFill>
                <a:srgbClr val="C495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" t="5639"/>
          <a:stretch/>
        </p:blipFill>
        <p:spPr>
          <a:xfrm>
            <a:off x="3822704" y="1928717"/>
            <a:ext cx="4439143" cy="2852833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058831" y="1744051"/>
            <a:ext cx="3966887" cy="369332"/>
          </a:xfrm>
        </p:spPr>
        <p:txBody>
          <a:bodyPr/>
          <a:lstStyle/>
          <a:p>
            <a:r>
              <a:rPr lang="en-US" sz="1200" dirty="0" err="1"/>
              <a:t>Ayiti</a:t>
            </a:r>
            <a:r>
              <a:rPr lang="en-US" sz="1200" dirty="0"/>
              <a:t>: 2 400 304 </a:t>
            </a:r>
            <a:r>
              <a:rPr lang="en-US" sz="1200" dirty="0" err="1"/>
              <a:t>Moun</a:t>
            </a:r>
            <a:r>
              <a:rPr lang="en-US" sz="1200" dirty="0"/>
              <a:t> </a:t>
            </a:r>
            <a:r>
              <a:rPr lang="en-US" sz="1200" dirty="0" err="1"/>
              <a:t>ki</a:t>
            </a:r>
            <a:r>
              <a:rPr lang="en-US" sz="1200" dirty="0"/>
              <a:t> nan </a:t>
            </a:r>
            <a:r>
              <a:rPr lang="en-US" sz="1200" dirty="0" err="1"/>
              <a:t>Bezwen</a:t>
            </a:r>
            <a:r>
              <a:rPr lang="en-US" sz="1200" dirty="0"/>
              <a:t> </a:t>
            </a:r>
            <a:r>
              <a:rPr lang="en-US" sz="1200" dirty="0" err="1"/>
              <a:t>Ijan</a:t>
            </a:r>
            <a:r>
              <a:rPr lang="en-US" sz="1200" dirty="0"/>
              <a:t> nan </a:t>
            </a:r>
            <a:r>
              <a:rPr lang="en-US" sz="1200" dirty="0" err="1"/>
              <a:t>seri</a:t>
            </a:r>
            <a:r>
              <a:rPr lang="en-US" sz="1200" dirty="0"/>
              <a:t> done a</a:t>
            </a:r>
            <a:endParaRPr lang="en-US" sz="1200" dirty="0"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1447165" y="569444"/>
            <a:ext cx="35820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300" b="0" i="0">
                <a:solidFill>
                  <a:srgbClr val="54545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600" b="1" kern="0" spc="-190" smtClean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endParaRPr lang="en-US" sz="1200" kern="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520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B36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13165</TotalTime>
  <Words>937</Words>
  <Application>Microsoft Office PowerPoint</Application>
  <PresentationFormat>Affichage à l'écran (16:9)</PresentationFormat>
  <Paragraphs>166</Paragraphs>
  <Slides>21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Adobe Fan Heiti Std B</vt:lpstr>
      <vt:lpstr>MS PGothic</vt:lpstr>
      <vt:lpstr>Arial</vt:lpstr>
      <vt:lpstr>Calibri</vt:lpstr>
      <vt:lpstr>Lucida Sans</vt:lpstr>
      <vt:lpstr>Noto Sans</vt:lpstr>
      <vt:lpstr>Tahoma</vt:lpstr>
      <vt:lpstr>Trebuchet MS</vt:lpstr>
      <vt:lpstr>Wingdings</vt:lpstr>
      <vt:lpstr>Office Theme</vt:lpstr>
      <vt:lpstr>Présentation PowerPoint</vt:lpstr>
      <vt:lpstr> Haiti Presentation</vt:lpstr>
      <vt:lpstr>Kontni</vt:lpstr>
      <vt:lpstr>Présentation PowerPoint</vt:lpstr>
      <vt:lpstr> Objektif</vt:lpstr>
      <vt:lpstr>Présentation PowerPoint</vt:lpstr>
      <vt:lpstr>Présentation PowerPoint</vt:lpstr>
      <vt:lpstr> </vt:lpstr>
      <vt:lpstr>Ayiti: 2 400 304 Moun ki nan Bezwen Ijan nan seri done a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Présentation PowerPoint</vt:lpstr>
      <vt:lpstr> </vt:lpstr>
      <vt:lpstr>Study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préliminaire</dc:title>
  <dc:creator>Hardiles Thermoris</dc:creator>
  <cp:lastModifiedBy>Hardiles Thermoris</cp:lastModifiedBy>
  <cp:revision>115</cp:revision>
  <dcterms:created xsi:type="dcterms:W3CDTF">2021-09-25T08:20:47Z</dcterms:created>
  <dcterms:modified xsi:type="dcterms:W3CDTF">2021-11-24T18:33:52Z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