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57" r:id="rId4"/>
    <p:sldId id="261" r:id="rId5"/>
    <p:sldId id="262" r:id="rId6"/>
    <p:sldId id="263" r:id="rId7"/>
    <p:sldId id="270" r:id="rId8"/>
    <p:sldId id="266" r:id="rId9"/>
    <p:sldId id="272" r:id="rId10"/>
    <p:sldId id="271" r:id="rId11"/>
    <p:sldId id="273" r:id="rId12"/>
    <p:sldId id="275" r:id="rId13"/>
    <p:sldId id="274" r:id="rId14"/>
    <p:sldId id="277" r:id="rId15"/>
    <p:sldId id="276" r:id="rId16"/>
    <p:sldId id="265" r:id="rId17"/>
    <p:sldId id="268" r:id="rId18"/>
    <p:sldId id="269" r:id="rId19"/>
  </p:sldIdLst>
  <p:sldSz cx="9144000" cy="5143500" type="screen16x9"/>
  <p:notesSz cx="9144000" cy="51435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9500"/>
    <a:srgbClr val="FFF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p:cViewPr varScale="1">
        <p:scale>
          <a:sx n="88" d="100"/>
          <a:sy n="88" d="100"/>
        </p:scale>
        <p:origin x="324" y="78"/>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23F0729-8B59-4FB5-88D5-BD6BFD9EAEF1}" type="datetimeFigureOut">
              <a:rPr lang="en-US" smtClean="0"/>
              <a:t>10/13/2021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C6771D0-7883-414C-B6C7-96D192889166}" type="slidenum">
              <a:rPr lang="en-US" smtClean="0"/>
              <a:t>‹N°›</a:t>
            </a:fld>
            <a:endParaRPr lang="en-US"/>
          </a:p>
        </p:txBody>
      </p:sp>
    </p:spTree>
    <p:extLst>
      <p:ext uri="{BB962C8B-B14F-4D97-AF65-F5344CB8AC3E}">
        <p14:creationId xmlns:p14="http://schemas.microsoft.com/office/powerpoint/2010/main" val="97268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6771D0-7883-414C-B6C7-96D192889166}" type="slidenum">
              <a:rPr lang="en-US" smtClean="0"/>
              <a:t>9</a:t>
            </a:fld>
            <a:endParaRPr lang="en-US"/>
          </a:p>
        </p:txBody>
      </p:sp>
    </p:spTree>
    <p:extLst>
      <p:ext uri="{BB962C8B-B14F-4D97-AF65-F5344CB8AC3E}">
        <p14:creationId xmlns:p14="http://schemas.microsoft.com/office/powerpoint/2010/main" val="173250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13</a:t>
            </a:fld>
            <a:endParaRPr lang="en-US"/>
          </a:p>
        </p:txBody>
      </p:sp>
    </p:spTree>
    <p:extLst>
      <p:ext uri="{BB962C8B-B14F-4D97-AF65-F5344CB8AC3E}">
        <p14:creationId xmlns:p14="http://schemas.microsoft.com/office/powerpoint/2010/main" val="188470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14</a:t>
            </a:fld>
            <a:endParaRPr lang="en-US"/>
          </a:p>
        </p:txBody>
      </p:sp>
    </p:spTree>
    <p:extLst>
      <p:ext uri="{BB962C8B-B14F-4D97-AF65-F5344CB8AC3E}">
        <p14:creationId xmlns:p14="http://schemas.microsoft.com/office/powerpoint/2010/main" val="85680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15</a:t>
            </a:fld>
            <a:endParaRPr lang="en-US"/>
          </a:p>
        </p:txBody>
      </p:sp>
    </p:spTree>
    <p:extLst>
      <p:ext uri="{BB962C8B-B14F-4D97-AF65-F5344CB8AC3E}">
        <p14:creationId xmlns:p14="http://schemas.microsoft.com/office/powerpoint/2010/main" val="50302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16</a:t>
            </a:fld>
            <a:endParaRPr lang="en-US"/>
          </a:p>
        </p:txBody>
      </p:sp>
    </p:spTree>
    <p:extLst>
      <p:ext uri="{BB962C8B-B14F-4D97-AF65-F5344CB8AC3E}">
        <p14:creationId xmlns:p14="http://schemas.microsoft.com/office/powerpoint/2010/main" val="764760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A9988"/>
          </a:solidFill>
        </p:spPr>
        <p:txBody>
          <a:bodyPr wrap="square" lIns="0" tIns="0" rIns="0" bIns="0" rtlCol="0"/>
          <a:lstStyle/>
          <a:p>
            <a:endParaRPr/>
          </a:p>
        </p:txBody>
      </p:sp>
      <p:sp>
        <p:nvSpPr>
          <p:cNvPr id="18" name="bg object 18"/>
          <p:cNvSpPr/>
          <p:nvPr/>
        </p:nvSpPr>
        <p:spPr>
          <a:xfrm>
            <a:off x="830389" y="4169130"/>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802475" y="776494"/>
            <a:ext cx="7539049"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8" name="bg object 18"/>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9" name="bg object 19"/>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8" name="bg object 18"/>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9" name="bg object 19"/>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941320" y="496569"/>
            <a:ext cx="3972559" cy="3972559"/>
          </a:xfrm>
          <a:prstGeom prst="rect">
            <a:avLst/>
          </a:prstGeom>
        </p:spPr>
      </p:pic>
      <p:sp>
        <p:nvSpPr>
          <p:cNvPr id="2" name="Holder 2"/>
          <p:cNvSpPr>
            <a:spLocks noGrp="1"/>
          </p:cNvSpPr>
          <p:nvPr>
            <p:ph type="title"/>
          </p:nvPr>
        </p:nvSpPr>
        <p:spPr>
          <a:xfrm>
            <a:off x="3337030" y="1364441"/>
            <a:ext cx="2469939" cy="375919"/>
          </a:xfrm>
          <a:prstGeom prst="rect">
            <a:avLst/>
          </a:prstGeom>
        </p:spPr>
        <p:txBody>
          <a:bodyPr wrap="square" lIns="0" tIns="0" rIns="0" bIns="0">
            <a:spAutoFit/>
          </a:bodyPr>
          <a:lstStyle>
            <a:lvl1pPr>
              <a:defRPr sz="2300" b="0" i="0">
                <a:solidFill>
                  <a:srgbClr val="545454"/>
                </a:solidFill>
                <a:latin typeface="Arial"/>
                <a:cs typeface="Arial"/>
              </a:defRPr>
            </a:lvl1pPr>
          </a:lstStyle>
          <a:p>
            <a:endParaRPr/>
          </a:p>
        </p:txBody>
      </p:sp>
      <p:sp>
        <p:nvSpPr>
          <p:cNvPr id="3" name="Holder 3"/>
          <p:cNvSpPr>
            <a:spLocks noGrp="1"/>
          </p:cNvSpPr>
          <p:nvPr>
            <p:ph type="body" idx="1"/>
          </p:nvPr>
        </p:nvSpPr>
        <p:spPr>
          <a:xfrm>
            <a:off x="775374" y="1979915"/>
            <a:ext cx="7593251" cy="1854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mailto:hardilesthermoris@gmail.com"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re 9"/>
          <p:cNvSpPr>
            <a:spLocks noGrp="1"/>
          </p:cNvSpPr>
          <p:nvPr>
            <p:ph type="title"/>
          </p:nvPr>
        </p:nvSpPr>
        <p:spPr>
          <a:xfrm>
            <a:off x="3337030" y="1364441"/>
            <a:ext cx="2469939" cy="375919"/>
          </a:xfrm>
        </p:spPr>
        <p:txBody>
          <a:bodyPr/>
          <a:lstStyle/>
          <a:p>
            <a:endParaRPr lang="fr-FR"/>
          </a:p>
        </p:txBody>
      </p:sp>
      <p:sp>
        <p:nvSpPr>
          <p:cNvPr id="14" name="object 2"/>
          <p:cNvSpPr/>
          <p:nvPr/>
        </p:nvSpPr>
        <p:spPr>
          <a:xfrm>
            <a:off x="0" y="0"/>
            <a:ext cx="9144000" cy="5273602"/>
          </a:xfrm>
          <a:custGeom>
            <a:avLst/>
            <a:gdLst/>
            <a:ahLst/>
            <a:cxnLst/>
            <a:rect l="l" t="t" r="r" b="b"/>
            <a:pathLst>
              <a:path w="9144000" h="4655820">
                <a:moveTo>
                  <a:pt x="0" y="4655699"/>
                </a:moveTo>
                <a:lnTo>
                  <a:pt x="9143999" y="4655699"/>
                </a:lnTo>
                <a:lnTo>
                  <a:pt x="9143999" y="0"/>
                </a:lnTo>
                <a:lnTo>
                  <a:pt x="0" y="0"/>
                </a:lnTo>
                <a:lnTo>
                  <a:pt x="0" y="4655699"/>
                </a:lnTo>
                <a:close/>
              </a:path>
            </a:pathLst>
          </a:custGeom>
          <a:blipFill dpi="0"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p:spPr>
        <p:txBody>
          <a:bodyPr wrap="square" lIns="0" tIns="0" rIns="0" bIns="0" rtlCol="0"/>
          <a:lstStyle/>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r>
              <a:rPr lang="fr-FR" b="1" dirty="0" smtClean="0">
                <a:solidFill>
                  <a:srgbClr val="FFC000"/>
                </a:solidFill>
              </a:rPr>
              <a:t>«</a:t>
            </a:r>
            <a:r>
              <a:rPr lang="fr-FR" b="1" dirty="0">
                <a:solidFill>
                  <a:srgbClr val="FFC000"/>
                </a:solidFill>
              </a:rPr>
              <a:t> </a:t>
            </a:r>
            <a:r>
              <a:rPr lang="fr-FR" b="1" dirty="0" err="1">
                <a:solidFill>
                  <a:srgbClr val="FFC000"/>
                </a:solidFill>
              </a:rPr>
              <a:t>Let's</a:t>
            </a:r>
            <a:r>
              <a:rPr lang="fr-FR" b="1" dirty="0">
                <a:solidFill>
                  <a:srgbClr val="FFC000"/>
                </a:solidFill>
              </a:rPr>
              <a:t> help </a:t>
            </a:r>
            <a:r>
              <a:rPr lang="fr-FR" b="1" dirty="0" err="1">
                <a:solidFill>
                  <a:srgbClr val="FFC000"/>
                </a:solidFill>
              </a:rPr>
              <a:t>each</a:t>
            </a:r>
            <a:r>
              <a:rPr lang="fr-FR" b="1" dirty="0">
                <a:solidFill>
                  <a:srgbClr val="FFC000"/>
                </a:solidFill>
              </a:rPr>
              <a:t> </a:t>
            </a:r>
            <a:r>
              <a:rPr lang="fr-FR" b="1" dirty="0" err="1">
                <a:solidFill>
                  <a:srgbClr val="FFC000"/>
                </a:solidFill>
              </a:rPr>
              <a:t>other</a:t>
            </a:r>
            <a:r>
              <a:rPr lang="fr-FR" b="1" dirty="0">
                <a:solidFill>
                  <a:srgbClr val="FFC000"/>
                </a:solidFill>
              </a:rPr>
              <a:t> »</a:t>
            </a:r>
            <a:endParaRPr dirty="0">
              <a:solidFill>
                <a:srgbClr val="FFC000"/>
              </a:solidFill>
            </a:endParaRPr>
          </a:p>
        </p:txBody>
      </p:sp>
      <p:pic>
        <p:nvPicPr>
          <p:cNvPr id="17" name="object 11"/>
          <p:cNvPicPr/>
          <p:nvPr/>
        </p:nvPicPr>
        <p:blipFill>
          <a:blip r:embed="rId4" cstate="print"/>
          <a:stretch>
            <a:fillRect/>
          </a:stretch>
        </p:blipFill>
        <p:spPr>
          <a:xfrm>
            <a:off x="2941320" y="496569"/>
            <a:ext cx="3972559" cy="3972559"/>
          </a:xfrm>
          <a:prstGeom prst="rect">
            <a:avLst/>
          </a:prstGeom>
        </p:spPr>
      </p:pic>
      <p:grpSp>
        <p:nvGrpSpPr>
          <p:cNvPr id="21" name="object 4"/>
          <p:cNvGrpSpPr/>
          <p:nvPr/>
        </p:nvGrpSpPr>
        <p:grpSpPr>
          <a:xfrm>
            <a:off x="830391" y="1191255"/>
            <a:ext cx="746125" cy="46355"/>
            <a:chOff x="830391" y="1191255"/>
            <a:chExt cx="746125" cy="46355"/>
          </a:xfrm>
        </p:grpSpPr>
        <p:sp>
          <p:nvSpPr>
            <p:cNvPr id="27" name="object 5"/>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28" name="object 6"/>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29" name="object 8"/>
          <p:cNvSpPr txBox="1"/>
          <p:nvPr/>
        </p:nvSpPr>
        <p:spPr>
          <a:xfrm>
            <a:off x="457199" y="1783201"/>
            <a:ext cx="8229599" cy="1410643"/>
          </a:xfrm>
          <a:prstGeom prst="rect">
            <a:avLst/>
          </a:prstGeom>
        </p:spPr>
        <p:txBody>
          <a:bodyPr vert="horz" wrap="square" lIns="0" tIns="12700" rIns="0" bIns="0" rtlCol="0">
            <a:spAutoFit/>
          </a:bodyPr>
          <a:lstStyle/>
          <a:p>
            <a:pPr marL="12700" algn="ctr">
              <a:spcBef>
                <a:spcPts val="100"/>
              </a:spcBef>
            </a:pPr>
            <a:r>
              <a:rPr lang="en-US" sz="3000" b="1" spc="-5" dirty="0">
                <a:solidFill>
                  <a:schemeClr val="bg1"/>
                </a:solidFill>
                <a:latin typeface="Arial"/>
                <a:cs typeface="Arial"/>
              </a:rPr>
              <a:t>Profile of people in urgent need of humanitarian aid in Haiti (2019 - 2020) </a:t>
            </a:r>
            <a:endParaRPr lang="en-US" sz="3000" dirty="0">
              <a:solidFill>
                <a:schemeClr val="bg1"/>
              </a:solidFill>
              <a:latin typeface="Arial"/>
              <a:cs typeface="Arial"/>
            </a:endParaRPr>
          </a:p>
          <a:p>
            <a:pPr marL="12700" algn="ctr">
              <a:lnSpc>
                <a:spcPct val="100000"/>
              </a:lnSpc>
              <a:spcBef>
                <a:spcPts val="100"/>
              </a:spcBef>
            </a:pPr>
            <a:endParaRPr sz="3000" dirty="0">
              <a:solidFill>
                <a:schemeClr val="bg1"/>
              </a:solidFill>
              <a:latin typeface="Arial"/>
              <a:cs typeface="Arial"/>
            </a:endParaRPr>
          </a:p>
        </p:txBody>
      </p:sp>
      <p:sp>
        <p:nvSpPr>
          <p:cNvPr id="30" name="object 9"/>
          <p:cNvSpPr txBox="1"/>
          <p:nvPr/>
        </p:nvSpPr>
        <p:spPr>
          <a:xfrm>
            <a:off x="1576675" y="3193844"/>
            <a:ext cx="5906135" cy="269240"/>
          </a:xfrm>
          <a:prstGeom prst="rect">
            <a:avLst/>
          </a:prstGeom>
        </p:spPr>
        <p:txBody>
          <a:bodyPr vert="horz" wrap="square" lIns="0" tIns="12700" rIns="0" bIns="0" rtlCol="0">
            <a:spAutoFit/>
          </a:bodyPr>
          <a:lstStyle/>
          <a:p>
            <a:pPr marL="12700" algn="ctr">
              <a:lnSpc>
                <a:spcPct val="100000"/>
              </a:lnSpc>
              <a:spcBef>
                <a:spcPts val="100"/>
              </a:spcBef>
            </a:pPr>
            <a:r>
              <a:rPr lang="en-US" sz="1600" i="1" spc="-85" dirty="0" smtClean="0">
                <a:solidFill>
                  <a:srgbClr val="FFFFAF"/>
                </a:solidFill>
                <a:latin typeface="Lucida Sans"/>
                <a:cs typeface="Lucida Sans"/>
              </a:rPr>
              <a:t>Food security, Nutrition, Shelter, Health, Education</a:t>
            </a:r>
            <a:endParaRPr sz="1600" dirty="0">
              <a:solidFill>
                <a:srgbClr val="FFFFAF"/>
              </a:solidFill>
              <a:latin typeface="Lucida Sans"/>
              <a:cs typeface="Lucida Sans"/>
            </a:endParaRPr>
          </a:p>
        </p:txBody>
      </p:sp>
      <p:pic>
        <p:nvPicPr>
          <p:cNvPr id="31" name="Imag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533" y="597643"/>
            <a:ext cx="931524" cy="5589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47291"/>
            <a:ext cx="4648200" cy="2997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9" name="Rectangle 8"/>
          <p:cNvSpPr/>
          <p:nvPr/>
        </p:nvSpPr>
        <p:spPr>
          <a:xfrm>
            <a:off x="3080567" y="-31682"/>
            <a:ext cx="2982869" cy="464871"/>
          </a:xfrm>
          <a:prstGeom prst="rect">
            <a:avLst/>
          </a:prstGeom>
        </p:spPr>
        <p:txBody>
          <a:bodyPr wrap="none">
            <a:spAutoFit/>
          </a:bodyPr>
          <a:lstStyle/>
          <a:p>
            <a:pPr algn="ctr">
              <a:lnSpc>
                <a:spcPct val="150000"/>
              </a:lnSpc>
            </a:pPr>
            <a:r>
              <a:rPr lang="en-US" b="1" dirty="0">
                <a:solidFill>
                  <a:schemeClr val="bg1"/>
                </a:solidFill>
              </a:rPr>
              <a:t>Urgent need by </a:t>
            </a:r>
            <a:r>
              <a:rPr lang="en-US" b="1" dirty="0" err="1" smtClean="0">
                <a:solidFill>
                  <a:schemeClr val="bg1"/>
                </a:solidFill>
              </a:rPr>
              <a:t>Departement</a:t>
            </a:r>
            <a:endParaRPr lang="en-US" b="1" dirty="0">
              <a:solidFill>
                <a:schemeClr val="bg1"/>
              </a:solidFill>
            </a:endParaRPr>
          </a:p>
        </p:txBody>
      </p:sp>
      <p:pic>
        <p:nvPicPr>
          <p:cNvPr id="11" name="Image 10"/>
          <p:cNvPicPr>
            <a:picLocks noChangeAspect="1"/>
          </p:cNvPicPr>
          <p:nvPr/>
        </p:nvPicPr>
        <p:blipFill rotWithShape="1">
          <a:blip r:embed="rId2">
            <a:extLst>
              <a:ext uri="{28A0092B-C50C-407E-A947-70E740481C1C}">
                <a14:useLocalDpi xmlns:a14="http://schemas.microsoft.com/office/drawing/2010/main" val="0"/>
              </a:ext>
            </a:extLst>
          </a:blip>
          <a:srcRect l="2500" t="29249" r="2500" b="14428"/>
          <a:stretch/>
        </p:blipFill>
        <p:spPr>
          <a:xfrm>
            <a:off x="0" y="1321555"/>
            <a:ext cx="9144000" cy="3612396"/>
          </a:xfrm>
          <a:prstGeom prst="rect">
            <a:avLst/>
          </a:prstGeom>
        </p:spPr>
      </p:pic>
    </p:spTree>
    <p:extLst>
      <p:ext uri="{BB962C8B-B14F-4D97-AF65-F5344CB8AC3E}">
        <p14:creationId xmlns:p14="http://schemas.microsoft.com/office/powerpoint/2010/main" val="2743675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1371601" y="495300"/>
            <a:ext cx="6934200" cy="2997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200" b="1" dirty="0" smtClean="0">
                <a:solidFill>
                  <a:schemeClr val="accent6">
                    <a:lumMod val="50000"/>
                  </a:schemeClr>
                </a:solidFill>
              </a:rPr>
              <a:t>People in urgent Need by Department </a:t>
            </a:r>
            <a:endParaRPr lang="en-US" sz="3200" b="1" dirty="0">
              <a:solidFill>
                <a:schemeClr val="accent6">
                  <a:lumMod val="50000"/>
                </a:schemeClr>
              </a:solidFill>
            </a:endParaRP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10" name="Rectangle 9"/>
          <p:cNvSpPr/>
          <p:nvPr/>
        </p:nvSpPr>
        <p:spPr>
          <a:xfrm>
            <a:off x="800675" y="2408715"/>
            <a:ext cx="7505126" cy="677108"/>
          </a:xfrm>
          <a:prstGeom prst="rect">
            <a:avLst/>
          </a:prstGeom>
        </p:spPr>
        <p:txBody>
          <a:bodyPr wrap="square">
            <a:spAutoFit/>
          </a:bodyPr>
          <a:lstStyle/>
          <a:p>
            <a:pPr algn="just"/>
            <a:r>
              <a:rPr lang="en-US" dirty="0" smtClean="0"/>
              <a:t>The biggest need of Grand </a:t>
            </a:r>
            <a:r>
              <a:rPr lang="en-US" dirty="0" err="1" smtClean="0"/>
              <a:t>Anse</a:t>
            </a:r>
            <a:r>
              <a:rPr lang="en-US" dirty="0" smtClean="0"/>
              <a:t>, </a:t>
            </a:r>
            <a:r>
              <a:rPr lang="en-US" dirty="0" err="1" smtClean="0"/>
              <a:t>Nippes</a:t>
            </a:r>
            <a:r>
              <a:rPr lang="en-US" dirty="0" smtClean="0"/>
              <a:t>, Nord, Nord-</a:t>
            </a:r>
            <a:r>
              <a:rPr lang="en-US" dirty="0" err="1" smtClean="0"/>
              <a:t>Est</a:t>
            </a:r>
            <a:r>
              <a:rPr lang="en-US" dirty="0" smtClean="0"/>
              <a:t>, Nord-</a:t>
            </a:r>
            <a:r>
              <a:rPr lang="en-US" dirty="0" err="1" smtClean="0"/>
              <a:t>Ouest</a:t>
            </a:r>
            <a:r>
              <a:rPr lang="en-US" dirty="0" smtClean="0"/>
              <a:t>, </a:t>
            </a:r>
            <a:r>
              <a:rPr lang="en-US" dirty="0" err="1" smtClean="0"/>
              <a:t>Sud-Est</a:t>
            </a:r>
            <a:r>
              <a:rPr lang="en-US" dirty="0" smtClean="0"/>
              <a:t> and </a:t>
            </a:r>
            <a:r>
              <a:rPr lang="en-US" dirty="0" err="1" smtClean="0"/>
              <a:t>Ouest</a:t>
            </a:r>
            <a:r>
              <a:rPr lang="en-US" dirty="0" smtClean="0"/>
              <a:t> </a:t>
            </a:r>
            <a:r>
              <a:rPr lang="en-US" dirty="0" err="1" smtClean="0"/>
              <a:t>departements</a:t>
            </a:r>
            <a:r>
              <a:rPr lang="en-US" dirty="0" smtClean="0"/>
              <a:t> is  </a:t>
            </a:r>
            <a:r>
              <a:rPr lang="en-US" sz="2000" b="1" dirty="0" smtClean="0"/>
              <a:t>Food Safety</a:t>
            </a:r>
            <a:endParaRPr lang="fr-FR" sz="2000" b="1" dirty="0"/>
          </a:p>
        </p:txBody>
      </p:sp>
      <p:sp>
        <p:nvSpPr>
          <p:cNvPr id="11" name="Rectangle 10"/>
          <p:cNvSpPr/>
          <p:nvPr/>
        </p:nvSpPr>
        <p:spPr>
          <a:xfrm>
            <a:off x="800675" y="3130295"/>
            <a:ext cx="7505126" cy="400110"/>
          </a:xfrm>
          <a:prstGeom prst="rect">
            <a:avLst/>
          </a:prstGeom>
        </p:spPr>
        <p:txBody>
          <a:bodyPr wrap="square">
            <a:spAutoFit/>
          </a:bodyPr>
          <a:lstStyle/>
          <a:p>
            <a:pPr algn="just"/>
            <a:r>
              <a:rPr lang="en-US" dirty="0" smtClean="0"/>
              <a:t>The biggest need of Centre and </a:t>
            </a:r>
            <a:r>
              <a:rPr lang="en-US" dirty="0" err="1" smtClean="0"/>
              <a:t>Artibonite</a:t>
            </a:r>
            <a:r>
              <a:rPr lang="en-US" dirty="0" smtClean="0"/>
              <a:t> </a:t>
            </a:r>
            <a:r>
              <a:rPr lang="en-US" dirty="0" err="1" smtClean="0"/>
              <a:t>departements</a:t>
            </a:r>
            <a:r>
              <a:rPr lang="en-US" dirty="0" smtClean="0"/>
              <a:t> is</a:t>
            </a:r>
            <a:r>
              <a:rPr lang="en-US" sz="2000" b="1" dirty="0" smtClean="0"/>
              <a:t> Cholera   </a:t>
            </a:r>
            <a:endParaRPr lang="fr-FR" sz="2000" b="1" dirty="0"/>
          </a:p>
        </p:txBody>
      </p:sp>
      <p:sp>
        <p:nvSpPr>
          <p:cNvPr id="12" name="Rectangle 11"/>
          <p:cNvSpPr/>
          <p:nvPr/>
        </p:nvSpPr>
        <p:spPr>
          <a:xfrm>
            <a:off x="819436" y="3715649"/>
            <a:ext cx="7505126" cy="400110"/>
          </a:xfrm>
          <a:prstGeom prst="rect">
            <a:avLst/>
          </a:prstGeom>
        </p:spPr>
        <p:txBody>
          <a:bodyPr wrap="square">
            <a:spAutoFit/>
          </a:bodyPr>
          <a:lstStyle/>
          <a:p>
            <a:pPr algn="just"/>
            <a:r>
              <a:rPr lang="en-US" dirty="0" smtClean="0"/>
              <a:t>The biggest need of </a:t>
            </a:r>
            <a:r>
              <a:rPr lang="en-US" dirty="0" err="1" smtClean="0"/>
              <a:t>Sud</a:t>
            </a:r>
            <a:r>
              <a:rPr lang="en-US" dirty="0" smtClean="0"/>
              <a:t> </a:t>
            </a:r>
            <a:r>
              <a:rPr lang="en-US" dirty="0" err="1" smtClean="0"/>
              <a:t>departement</a:t>
            </a:r>
            <a:r>
              <a:rPr lang="en-US" dirty="0" smtClean="0"/>
              <a:t> is  </a:t>
            </a:r>
            <a:r>
              <a:rPr lang="en-US" sz="2000" b="1" dirty="0" err="1" smtClean="0"/>
              <a:t>Chelters</a:t>
            </a:r>
            <a:endParaRPr lang="fr-FR" sz="2000" b="1" dirty="0"/>
          </a:p>
        </p:txBody>
      </p:sp>
    </p:spTree>
    <p:extLst>
      <p:ext uri="{BB962C8B-B14F-4D97-AF65-F5344CB8AC3E}">
        <p14:creationId xmlns:p14="http://schemas.microsoft.com/office/powerpoint/2010/main" val="3518210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1969109" y="497012"/>
            <a:ext cx="5715002" cy="2997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200" b="1" dirty="0">
                <a:solidFill>
                  <a:schemeClr val="accent6">
                    <a:lumMod val="50000"/>
                  </a:schemeClr>
                </a:solidFill>
              </a:rPr>
              <a:t>Unsupervised Machine Learning</a:t>
            </a: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10" name="Rectangle 9"/>
          <p:cNvSpPr/>
          <p:nvPr/>
        </p:nvSpPr>
        <p:spPr>
          <a:xfrm>
            <a:off x="800675" y="2408715"/>
            <a:ext cx="7505126" cy="1200329"/>
          </a:xfrm>
          <a:prstGeom prst="rect">
            <a:avLst/>
          </a:prstGeom>
        </p:spPr>
        <p:txBody>
          <a:bodyPr wrap="square">
            <a:spAutoFit/>
          </a:bodyPr>
          <a:lstStyle/>
          <a:p>
            <a:pPr algn="just"/>
            <a:r>
              <a:rPr lang="en-US" dirty="0" smtClean="0"/>
              <a:t>We </a:t>
            </a:r>
            <a:r>
              <a:rPr lang="en-US" dirty="0"/>
              <a:t>will perform a k-mean clustering which consists in grouping the data in several groups of commune according to their </a:t>
            </a:r>
            <a:r>
              <a:rPr lang="en-US" dirty="0" smtClean="0"/>
              <a:t>similarities level of need </a:t>
            </a:r>
            <a:r>
              <a:rPr lang="en-US" dirty="0"/>
              <a:t>after having determined the optimal number of group or cluster = k.</a:t>
            </a:r>
          </a:p>
          <a:p>
            <a:pPr algn="just"/>
            <a:r>
              <a:rPr lang="en-US" dirty="0" smtClean="0"/>
              <a:t>k=3</a:t>
            </a:r>
            <a:endParaRPr lang="fr-FR" dirty="0"/>
          </a:p>
        </p:txBody>
      </p:sp>
    </p:spTree>
    <p:extLst>
      <p:ext uri="{BB962C8B-B14F-4D97-AF65-F5344CB8AC3E}">
        <p14:creationId xmlns:p14="http://schemas.microsoft.com/office/powerpoint/2010/main" val="491296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92" y="542929"/>
            <a:ext cx="8547612" cy="4267200"/>
          </a:xfrm>
          <a:prstGeom prst="rect">
            <a:avLst/>
          </a:prstGeom>
        </p:spPr>
      </p:pic>
      <p:sp>
        <p:nvSpPr>
          <p:cNvPr id="9" name="Rectangle 8"/>
          <p:cNvSpPr/>
          <p:nvPr/>
        </p:nvSpPr>
        <p:spPr>
          <a:xfrm>
            <a:off x="4599217" y="3076571"/>
            <a:ext cx="1802892" cy="10619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p:nvPr/>
        </p:nvCxnSpPr>
        <p:spPr>
          <a:xfrm flipV="1">
            <a:off x="6390983" y="3714750"/>
            <a:ext cx="1070590" cy="183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7461572" y="3245859"/>
            <a:ext cx="1682428" cy="830997"/>
          </a:xfrm>
          <a:prstGeom prst="rect">
            <a:avLst/>
          </a:prstGeom>
          <a:noFill/>
        </p:spPr>
        <p:txBody>
          <a:bodyPr wrap="square" rtlCol="0">
            <a:spAutoFit/>
          </a:bodyPr>
          <a:lstStyle/>
          <a:p>
            <a:r>
              <a:rPr lang="en-US" sz="1600" dirty="0" smtClean="0">
                <a:solidFill>
                  <a:srgbClr val="FF0000"/>
                </a:solidFill>
              </a:rPr>
              <a:t>West Department 6/12 </a:t>
            </a:r>
          </a:p>
          <a:p>
            <a:r>
              <a:rPr lang="en-US" sz="1600" dirty="0" smtClean="0">
                <a:solidFill>
                  <a:srgbClr val="FF0000"/>
                </a:solidFill>
              </a:rPr>
              <a:t>50%</a:t>
            </a:r>
            <a:endParaRPr lang="fr-FR" sz="1600" dirty="0">
              <a:solidFill>
                <a:srgbClr val="FF0000"/>
              </a:solidFill>
            </a:endParaRPr>
          </a:p>
        </p:txBody>
      </p:sp>
      <p:cxnSp>
        <p:nvCxnSpPr>
          <p:cNvPr id="15" name="Connecteur droit avec flèche 14"/>
          <p:cNvCxnSpPr/>
          <p:nvPr/>
        </p:nvCxnSpPr>
        <p:spPr>
          <a:xfrm flipH="1" flipV="1">
            <a:off x="2705304" y="1478070"/>
            <a:ext cx="2606249" cy="168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5758760" y="2925615"/>
            <a:ext cx="1702811" cy="42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flipV="1">
            <a:off x="2858413" y="1842546"/>
            <a:ext cx="2922563" cy="198816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Connecteur droit avec flèche 22"/>
          <p:cNvCxnSpPr/>
          <p:nvPr/>
        </p:nvCxnSpPr>
        <p:spPr>
          <a:xfrm flipH="1" flipV="1">
            <a:off x="1958201" y="3098933"/>
            <a:ext cx="2490580" cy="108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019117" y="2744635"/>
            <a:ext cx="2688344" cy="131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flipV="1">
            <a:off x="2705303" y="2085647"/>
            <a:ext cx="2497058" cy="1895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514533" y="-49284"/>
            <a:ext cx="6114931" cy="592213"/>
          </a:xfrm>
          <a:prstGeom prst="rect">
            <a:avLst/>
          </a:prstGeom>
        </p:spPr>
        <p:txBody>
          <a:bodyPr wrap="square">
            <a:spAutoFit/>
          </a:bodyPr>
          <a:lstStyle/>
          <a:p>
            <a:pPr marL="12700" marR="128270" algn="ctr">
              <a:lnSpc>
                <a:spcPct val="115599"/>
              </a:lnSpc>
              <a:spcBef>
                <a:spcPts val="100"/>
              </a:spcBef>
            </a:pPr>
            <a:r>
              <a:rPr lang="en-US" sz="1400" spc="-20" dirty="0" smtClean="0">
                <a:solidFill>
                  <a:schemeClr val="bg1"/>
                </a:solidFill>
                <a:latin typeface="Noto Sans"/>
                <a:cs typeface="Noto Sans"/>
              </a:rPr>
              <a:t>Red Color</a:t>
            </a:r>
            <a:r>
              <a:rPr lang="en-US" sz="1400" spc="-20" dirty="0" smtClean="0">
                <a:solidFill>
                  <a:schemeClr val="bg1"/>
                </a:solidFill>
                <a:latin typeface="Noto Sans"/>
                <a:cs typeface="Noto Sans"/>
                <a:sym typeface="Wingdings" panose="05000000000000000000" pitchFamily="2" charset="2"/>
              </a:rPr>
              <a:t> </a:t>
            </a:r>
            <a:r>
              <a:rPr lang="en-US" sz="1400" spc="-20" dirty="0" smtClean="0">
                <a:solidFill>
                  <a:schemeClr val="bg1"/>
                </a:solidFill>
                <a:latin typeface="Noto Sans"/>
                <a:cs typeface="Noto Sans"/>
              </a:rPr>
              <a:t>The high </a:t>
            </a:r>
            <a:r>
              <a:rPr lang="en-US" sz="1400" spc="-20" dirty="0">
                <a:solidFill>
                  <a:schemeClr val="bg1"/>
                </a:solidFill>
                <a:latin typeface="Noto Sans"/>
                <a:cs typeface="Noto Sans"/>
              </a:rPr>
              <a:t>affected group is the profile </a:t>
            </a:r>
            <a:r>
              <a:rPr lang="en-US" sz="1400" spc="-25" dirty="0">
                <a:solidFill>
                  <a:schemeClr val="bg1"/>
                </a:solidFill>
                <a:latin typeface="Noto Sans"/>
                <a:cs typeface="Noto Sans"/>
              </a:rPr>
              <a:t>have  </a:t>
            </a:r>
            <a:r>
              <a:rPr lang="en-US" sz="1400" spc="-15" dirty="0" smtClean="0">
                <a:solidFill>
                  <a:schemeClr val="bg1"/>
                </a:solidFill>
                <a:latin typeface="Noto Sans"/>
                <a:cs typeface="Noto Sans"/>
              </a:rPr>
              <a:t>more urgent </a:t>
            </a:r>
            <a:r>
              <a:rPr lang="en-US" sz="1400" spc="-15" dirty="0">
                <a:solidFill>
                  <a:schemeClr val="bg1"/>
                </a:solidFill>
                <a:latin typeface="Noto Sans"/>
                <a:cs typeface="Noto Sans"/>
              </a:rPr>
              <a:t>people need</a:t>
            </a:r>
            <a:r>
              <a:rPr lang="en-US" sz="1400" spc="-25" dirty="0">
                <a:solidFill>
                  <a:schemeClr val="bg1"/>
                </a:solidFill>
                <a:latin typeface="Noto Sans"/>
                <a:cs typeface="Noto Sans"/>
              </a:rPr>
              <a:t>  than any</a:t>
            </a:r>
            <a:r>
              <a:rPr lang="en-US" sz="1400" dirty="0">
                <a:solidFill>
                  <a:schemeClr val="bg1"/>
                </a:solidFill>
                <a:latin typeface="Noto Sans"/>
                <a:cs typeface="Noto Sans"/>
              </a:rPr>
              <a:t> </a:t>
            </a:r>
            <a:r>
              <a:rPr lang="en-US" sz="1400" spc="-20" dirty="0">
                <a:solidFill>
                  <a:schemeClr val="bg1"/>
                </a:solidFill>
                <a:latin typeface="Noto Sans"/>
                <a:cs typeface="Noto Sans"/>
              </a:rPr>
              <a:t>other groups</a:t>
            </a:r>
            <a:r>
              <a:rPr lang="en-US" sz="1400" spc="-20" dirty="0" smtClean="0">
                <a:solidFill>
                  <a:schemeClr val="bg1"/>
                </a:solidFill>
                <a:latin typeface="Noto Sans"/>
                <a:cs typeface="Noto Sans"/>
              </a:rPr>
              <a:t>. </a:t>
            </a:r>
            <a:r>
              <a:rPr lang="en-US" sz="1400" spc="-20" dirty="0" smtClean="0">
                <a:solidFill>
                  <a:schemeClr val="bg1"/>
                </a:solidFill>
                <a:latin typeface="Noto Sans"/>
                <a:cs typeface="Noto Sans"/>
                <a:sym typeface="Wingdings" panose="05000000000000000000" pitchFamily="2" charset="2"/>
              </a:rPr>
              <a:t> cluster=12 Communes</a:t>
            </a:r>
            <a:endParaRPr lang="en-US" sz="1400" dirty="0">
              <a:solidFill>
                <a:schemeClr val="bg1"/>
              </a:solidFill>
              <a:latin typeface="Noto Sans"/>
              <a:cs typeface="Noto Sans"/>
            </a:endParaRPr>
          </a:p>
        </p:txBody>
      </p:sp>
      <p:cxnSp>
        <p:nvCxnSpPr>
          <p:cNvPr id="35" name="Connecteur droit avec flèche 34"/>
          <p:cNvCxnSpPr/>
          <p:nvPr/>
        </p:nvCxnSpPr>
        <p:spPr>
          <a:xfrm flipV="1">
            <a:off x="6629400" y="2038350"/>
            <a:ext cx="1000064"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V="1">
            <a:off x="5867400" y="1428750"/>
            <a:ext cx="1594173" cy="344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a:endCxn id="70" idx="3"/>
          </p:cNvCxnSpPr>
          <p:nvPr/>
        </p:nvCxnSpPr>
        <p:spPr>
          <a:xfrm flipH="1" flipV="1">
            <a:off x="1873566" y="3683728"/>
            <a:ext cx="945834" cy="3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flipH="1">
            <a:off x="1676400" y="4249013"/>
            <a:ext cx="1752600" cy="75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5410200" y="4138512"/>
            <a:ext cx="762000" cy="64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7461573" y="1221203"/>
            <a:ext cx="1482196" cy="584775"/>
          </a:xfrm>
          <a:prstGeom prst="rect">
            <a:avLst/>
          </a:prstGeom>
          <a:noFill/>
        </p:spPr>
        <p:txBody>
          <a:bodyPr wrap="square" rtlCol="0">
            <a:spAutoFit/>
          </a:bodyPr>
          <a:lstStyle/>
          <a:p>
            <a:r>
              <a:rPr lang="en-US" sz="1600" dirty="0" smtClean="0"/>
              <a:t>Cap-</a:t>
            </a:r>
            <a:r>
              <a:rPr lang="en-US" sz="1600" dirty="0" err="1" smtClean="0"/>
              <a:t>Haiten</a:t>
            </a:r>
            <a:r>
              <a:rPr lang="en-US" sz="1600" dirty="0" smtClean="0"/>
              <a:t>, Nord</a:t>
            </a:r>
            <a:endParaRPr lang="fr-FR" sz="1600" dirty="0"/>
          </a:p>
        </p:txBody>
      </p:sp>
      <p:sp>
        <p:nvSpPr>
          <p:cNvPr id="45" name="ZoneTexte 44"/>
          <p:cNvSpPr txBox="1"/>
          <p:nvPr/>
        </p:nvSpPr>
        <p:spPr>
          <a:xfrm>
            <a:off x="7574792" y="1847975"/>
            <a:ext cx="1376980" cy="584775"/>
          </a:xfrm>
          <a:prstGeom prst="rect">
            <a:avLst/>
          </a:prstGeom>
          <a:noFill/>
        </p:spPr>
        <p:txBody>
          <a:bodyPr wrap="none" rtlCol="0">
            <a:spAutoFit/>
          </a:bodyPr>
          <a:lstStyle/>
          <a:p>
            <a:r>
              <a:rPr lang="en-US" sz="1600" dirty="0" err="1" smtClean="0"/>
              <a:t>Ouanaminthe</a:t>
            </a:r>
            <a:r>
              <a:rPr lang="en-US" sz="1600" dirty="0" smtClean="0"/>
              <a:t>,</a:t>
            </a:r>
          </a:p>
          <a:p>
            <a:r>
              <a:rPr lang="en-US" sz="1600" dirty="0" smtClean="0"/>
              <a:t>Nord-</a:t>
            </a:r>
            <a:r>
              <a:rPr lang="en-US" sz="1600" dirty="0" err="1" smtClean="0"/>
              <a:t>Est</a:t>
            </a:r>
            <a:endParaRPr lang="fr-FR" sz="1600" dirty="0"/>
          </a:p>
        </p:txBody>
      </p:sp>
      <p:sp>
        <p:nvSpPr>
          <p:cNvPr id="47" name="ZoneTexte 46"/>
          <p:cNvSpPr txBox="1"/>
          <p:nvPr/>
        </p:nvSpPr>
        <p:spPr>
          <a:xfrm>
            <a:off x="7360804" y="2629935"/>
            <a:ext cx="1853777" cy="584775"/>
          </a:xfrm>
          <a:prstGeom prst="rect">
            <a:avLst/>
          </a:prstGeom>
          <a:noFill/>
        </p:spPr>
        <p:txBody>
          <a:bodyPr wrap="none" rtlCol="0">
            <a:spAutoFit/>
          </a:bodyPr>
          <a:lstStyle/>
          <a:p>
            <a:r>
              <a:rPr lang="en-US" sz="1600" dirty="0" smtClean="0"/>
              <a:t>Croix Des Bouquets.</a:t>
            </a:r>
          </a:p>
          <a:p>
            <a:r>
              <a:rPr lang="en-US" sz="1600" dirty="0" err="1" smtClean="0"/>
              <a:t>Ouest</a:t>
            </a:r>
            <a:r>
              <a:rPr lang="en-US" sz="1600" dirty="0" smtClean="0"/>
              <a:t> </a:t>
            </a:r>
            <a:endParaRPr lang="fr-FR" sz="1600" dirty="0"/>
          </a:p>
        </p:txBody>
      </p:sp>
      <p:sp>
        <p:nvSpPr>
          <p:cNvPr id="50" name="ZoneTexte 49"/>
          <p:cNvSpPr txBox="1"/>
          <p:nvPr/>
        </p:nvSpPr>
        <p:spPr>
          <a:xfrm>
            <a:off x="1455747" y="1221203"/>
            <a:ext cx="1404039" cy="338554"/>
          </a:xfrm>
          <a:prstGeom prst="rect">
            <a:avLst/>
          </a:prstGeom>
          <a:noFill/>
        </p:spPr>
        <p:txBody>
          <a:bodyPr wrap="none" rtlCol="0">
            <a:spAutoFit/>
          </a:bodyPr>
          <a:lstStyle/>
          <a:p>
            <a:r>
              <a:rPr lang="en-US" sz="1600" dirty="0" err="1" smtClean="0"/>
              <a:t>Archaie</a:t>
            </a:r>
            <a:r>
              <a:rPr lang="en-US" sz="1600" dirty="0" smtClean="0"/>
              <a:t>, </a:t>
            </a:r>
            <a:r>
              <a:rPr lang="en-US" sz="1600" dirty="0" err="1" smtClean="0"/>
              <a:t>Ouest</a:t>
            </a:r>
            <a:endParaRPr lang="fr-FR" sz="1600" dirty="0"/>
          </a:p>
        </p:txBody>
      </p:sp>
      <p:sp>
        <p:nvSpPr>
          <p:cNvPr id="52" name="ZoneTexte 51"/>
          <p:cNvSpPr txBox="1"/>
          <p:nvPr/>
        </p:nvSpPr>
        <p:spPr>
          <a:xfrm>
            <a:off x="1153079" y="1616101"/>
            <a:ext cx="1732077" cy="338554"/>
          </a:xfrm>
          <a:prstGeom prst="rect">
            <a:avLst/>
          </a:prstGeom>
          <a:noFill/>
        </p:spPr>
        <p:txBody>
          <a:bodyPr wrap="none" rtlCol="0">
            <a:spAutoFit/>
          </a:bodyPr>
          <a:lstStyle/>
          <a:p>
            <a:r>
              <a:rPr lang="en-US" sz="1600" dirty="0" err="1" smtClean="0"/>
              <a:t>Petion</a:t>
            </a:r>
            <a:r>
              <a:rPr lang="en-US" sz="1600" dirty="0" smtClean="0"/>
              <a:t>-Ville, </a:t>
            </a:r>
            <a:r>
              <a:rPr lang="en-US" sz="1600" dirty="0" err="1" smtClean="0"/>
              <a:t>Ouest</a:t>
            </a:r>
            <a:endParaRPr lang="fr-FR" sz="1600" dirty="0"/>
          </a:p>
        </p:txBody>
      </p:sp>
      <p:sp>
        <p:nvSpPr>
          <p:cNvPr id="56" name="ZoneTexte 55"/>
          <p:cNvSpPr txBox="1"/>
          <p:nvPr/>
        </p:nvSpPr>
        <p:spPr>
          <a:xfrm>
            <a:off x="1308057" y="1926772"/>
            <a:ext cx="1473801" cy="338554"/>
          </a:xfrm>
          <a:prstGeom prst="rect">
            <a:avLst/>
          </a:prstGeom>
          <a:noFill/>
        </p:spPr>
        <p:txBody>
          <a:bodyPr wrap="none" rtlCol="0">
            <a:spAutoFit/>
          </a:bodyPr>
          <a:lstStyle/>
          <a:p>
            <a:r>
              <a:rPr lang="en-US" sz="1600" dirty="0" err="1" smtClean="0"/>
              <a:t>Leogane</a:t>
            </a:r>
            <a:r>
              <a:rPr lang="en-US" sz="1600" dirty="0" smtClean="0"/>
              <a:t>, </a:t>
            </a:r>
            <a:r>
              <a:rPr lang="en-US" sz="1600" dirty="0" err="1" smtClean="0"/>
              <a:t>Ouest</a:t>
            </a:r>
            <a:endParaRPr lang="fr-FR" sz="1600" dirty="0"/>
          </a:p>
        </p:txBody>
      </p:sp>
      <p:sp>
        <p:nvSpPr>
          <p:cNvPr id="60" name="ZoneTexte 59"/>
          <p:cNvSpPr txBox="1"/>
          <p:nvPr/>
        </p:nvSpPr>
        <p:spPr>
          <a:xfrm>
            <a:off x="298191" y="2542589"/>
            <a:ext cx="1752339" cy="338554"/>
          </a:xfrm>
          <a:prstGeom prst="rect">
            <a:avLst/>
          </a:prstGeom>
          <a:noFill/>
        </p:spPr>
        <p:txBody>
          <a:bodyPr wrap="none" rtlCol="0">
            <a:spAutoFit/>
          </a:bodyPr>
          <a:lstStyle/>
          <a:p>
            <a:r>
              <a:rPr lang="en-US" sz="1600" dirty="0" smtClean="0"/>
              <a:t>Petit-</a:t>
            </a:r>
            <a:r>
              <a:rPr lang="en-US" sz="1600" dirty="0" err="1" smtClean="0"/>
              <a:t>Goave</a:t>
            </a:r>
            <a:r>
              <a:rPr lang="en-US" sz="1600" dirty="0" smtClean="0"/>
              <a:t>, </a:t>
            </a:r>
            <a:r>
              <a:rPr lang="en-US" sz="1600" dirty="0" err="1" smtClean="0"/>
              <a:t>Ouest</a:t>
            </a:r>
            <a:endParaRPr lang="fr-FR" sz="1600" dirty="0"/>
          </a:p>
        </p:txBody>
      </p:sp>
      <p:cxnSp>
        <p:nvCxnSpPr>
          <p:cNvPr id="63" name="Connecteur droit avec flèche 62"/>
          <p:cNvCxnSpPr/>
          <p:nvPr/>
        </p:nvCxnSpPr>
        <p:spPr>
          <a:xfrm flipH="1" flipV="1">
            <a:off x="2497737" y="2494033"/>
            <a:ext cx="2540722" cy="150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713028" y="2234301"/>
            <a:ext cx="1875129" cy="338554"/>
          </a:xfrm>
          <a:prstGeom prst="rect">
            <a:avLst/>
          </a:prstGeom>
          <a:noFill/>
        </p:spPr>
        <p:txBody>
          <a:bodyPr wrap="none" rtlCol="0">
            <a:spAutoFit/>
          </a:bodyPr>
          <a:lstStyle/>
          <a:p>
            <a:r>
              <a:rPr lang="en-US" sz="1600" dirty="0" smtClean="0"/>
              <a:t>Grand-</a:t>
            </a:r>
            <a:r>
              <a:rPr lang="en-US" sz="1600" dirty="0" err="1" smtClean="0"/>
              <a:t>Goave</a:t>
            </a:r>
            <a:r>
              <a:rPr lang="en-US" sz="1600" dirty="0" smtClean="0"/>
              <a:t>, </a:t>
            </a:r>
            <a:r>
              <a:rPr lang="en-US" sz="1600" dirty="0" err="1" smtClean="0"/>
              <a:t>Ouest</a:t>
            </a:r>
            <a:endParaRPr lang="fr-FR" sz="1600" dirty="0"/>
          </a:p>
        </p:txBody>
      </p:sp>
      <p:sp>
        <p:nvSpPr>
          <p:cNvPr id="68" name="ZoneTexte 67"/>
          <p:cNvSpPr txBox="1"/>
          <p:nvPr/>
        </p:nvSpPr>
        <p:spPr>
          <a:xfrm>
            <a:off x="6172200" y="4587761"/>
            <a:ext cx="1464760" cy="338554"/>
          </a:xfrm>
          <a:prstGeom prst="rect">
            <a:avLst/>
          </a:prstGeom>
          <a:noFill/>
        </p:spPr>
        <p:txBody>
          <a:bodyPr wrap="none" rtlCol="0">
            <a:spAutoFit/>
          </a:bodyPr>
          <a:lstStyle/>
          <a:p>
            <a:r>
              <a:rPr lang="en-US" sz="1600" dirty="0" err="1" smtClean="0"/>
              <a:t>Jacmel</a:t>
            </a:r>
            <a:r>
              <a:rPr lang="en-US" sz="1600" dirty="0" smtClean="0"/>
              <a:t>, </a:t>
            </a:r>
            <a:r>
              <a:rPr lang="en-US" sz="1600" dirty="0" err="1" smtClean="0"/>
              <a:t>Sud-Est</a:t>
            </a:r>
            <a:endParaRPr lang="fr-FR" sz="1600" dirty="0"/>
          </a:p>
        </p:txBody>
      </p:sp>
      <p:sp>
        <p:nvSpPr>
          <p:cNvPr id="69" name="ZoneTexte 68"/>
          <p:cNvSpPr txBox="1"/>
          <p:nvPr/>
        </p:nvSpPr>
        <p:spPr>
          <a:xfrm>
            <a:off x="930847" y="2902261"/>
            <a:ext cx="1079142" cy="338554"/>
          </a:xfrm>
          <a:prstGeom prst="rect">
            <a:avLst/>
          </a:prstGeom>
          <a:noFill/>
        </p:spPr>
        <p:txBody>
          <a:bodyPr wrap="none" rtlCol="0">
            <a:spAutoFit/>
          </a:bodyPr>
          <a:lstStyle/>
          <a:p>
            <a:r>
              <a:rPr lang="en-US" sz="1600" dirty="0" err="1" smtClean="0"/>
              <a:t>Aquin</a:t>
            </a:r>
            <a:r>
              <a:rPr lang="en-US" sz="1600" dirty="0" smtClean="0"/>
              <a:t>, </a:t>
            </a:r>
            <a:r>
              <a:rPr lang="en-US" sz="1600" dirty="0" err="1" smtClean="0"/>
              <a:t>Sud</a:t>
            </a:r>
            <a:endParaRPr lang="fr-FR" sz="1600" dirty="0"/>
          </a:p>
        </p:txBody>
      </p:sp>
      <p:sp>
        <p:nvSpPr>
          <p:cNvPr id="70" name="ZoneTexte 69"/>
          <p:cNvSpPr txBox="1"/>
          <p:nvPr/>
        </p:nvSpPr>
        <p:spPr>
          <a:xfrm>
            <a:off x="-5731" y="3514451"/>
            <a:ext cx="1879297" cy="338554"/>
          </a:xfrm>
          <a:prstGeom prst="rect">
            <a:avLst/>
          </a:prstGeom>
          <a:noFill/>
        </p:spPr>
        <p:txBody>
          <a:bodyPr wrap="none" rtlCol="0">
            <a:spAutoFit/>
          </a:bodyPr>
          <a:lstStyle/>
          <a:p>
            <a:r>
              <a:rPr lang="en-US" sz="1600" dirty="0" err="1" smtClean="0"/>
              <a:t>Jeremie</a:t>
            </a:r>
            <a:r>
              <a:rPr lang="en-US" sz="1600" dirty="0" smtClean="0"/>
              <a:t>, </a:t>
            </a:r>
            <a:r>
              <a:rPr lang="en-US" sz="1600" dirty="0" err="1" smtClean="0"/>
              <a:t>Grand’Anse</a:t>
            </a:r>
            <a:endParaRPr lang="fr-FR" sz="1600" dirty="0"/>
          </a:p>
        </p:txBody>
      </p:sp>
      <p:sp>
        <p:nvSpPr>
          <p:cNvPr id="73" name="ZoneTexte 72"/>
          <p:cNvSpPr txBox="1"/>
          <p:nvPr/>
        </p:nvSpPr>
        <p:spPr>
          <a:xfrm>
            <a:off x="298191" y="4165011"/>
            <a:ext cx="1430328" cy="338554"/>
          </a:xfrm>
          <a:prstGeom prst="rect">
            <a:avLst/>
          </a:prstGeom>
          <a:noFill/>
        </p:spPr>
        <p:txBody>
          <a:bodyPr wrap="none" rtlCol="0">
            <a:spAutoFit/>
          </a:bodyPr>
          <a:lstStyle/>
          <a:p>
            <a:r>
              <a:rPr lang="en-US" sz="1600" dirty="0" smtClean="0"/>
              <a:t>Les </a:t>
            </a:r>
            <a:r>
              <a:rPr lang="en-US" sz="1600" dirty="0" err="1" smtClean="0"/>
              <a:t>Cayes</a:t>
            </a:r>
            <a:r>
              <a:rPr lang="en-US" sz="1600" dirty="0" smtClean="0"/>
              <a:t> , </a:t>
            </a:r>
            <a:r>
              <a:rPr lang="en-US" sz="1600" dirty="0" err="1" smtClean="0"/>
              <a:t>Sud</a:t>
            </a:r>
            <a:endParaRPr lang="fr-FR" sz="1600" dirty="0"/>
          </a:p>
        </p:txBody>
      </p:sp>
    </p:spTree>
    <p:extLst>
      <p:ext uri="{BB962C8B-B14F-4D97-AF65-F5344CB8AC3E}">
        <p14:creationId xmlns:p14="http://schemas.microsoft.com/office/powerpoint/2010/main" val="2713502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10" name="Rectangle 9"/>
          <p:cNvSpPr/>
          <p:nvPr/>
        </p:nvSpPr>
        <p:spPr>
          <a:xfrm>
            <a:off x="2971800" y="647291"/>
            <a:ext cx="4038600" cy="3219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p:cNvPicPr>
            <a:picLocks noChangeAspect="1"/>
          </p:cNvPicPr>
          <p:nvPr/>
        </p:nvPicPr>
        <p:blipFill rotWithShape="1">
          <a:blip r:embed="rId3">
            <a:extLst>
              <a:ext uri="{28A0092B-C50C-407E-A947-70E740481C1C}">
                <a14:useLocalDpi xmlns:a14="http://schemas.microsoft.com/office/drawing/2010/main" val="0"/>
              </a:ext>
            </a:extLst>
          </a:blip>
          <a:srcRect l="3334" t="27767" r="41667" b="23320"/>
          <a:stretch/>
        </p:blipFill>
        <p:spPr>
          <a:xfrm>
            <a:off x="152400" y="581796"/>
            <a:ext cx="8610600" cy="3437753"/>
          </a:xfrm>
          <a:prstGeom prst="rect">
            <a:avLst/>
          </a:prstGeom>
        </p:spPr>
      </p:pic>
      <p:sp>
        <p:nvSpPr>
          <p:cNvPr id="15" name="Rectangle 14"/>
          <p:cNvSpPr/>
          <p:nvPr/>
        </p:nvSpPr>
        <p:spPr>
          <a:xfrm>
            <a:off x="455990" y="3932645"/>
            <a:ext cx="8307010" cy="1069075"/>
          </a:xfrm>
          <a:prstGeom prst="rect">
            <a:avLst/>
          </a:prstGeom>
        </p:spPr>
        <p:txBody>
          <a:bodyPr wrap="square">
            <a:spAutoFit/>
          </a:bodyPr>
          <a:lstStyle/>
          <a:p>
            <a:pPr marL="12700" marR="128270" algn="ctr">
              <a:lnSpc>
                <a:spcPct val="115599"/>
              </a:lnSpc>
              <a:spcBef>
                <a:spcPts val="100"/>
              </a:spcBef>
            </a:pPr>
            <a:r>
              <a:rPr lang="en-US" spc="-20" dirty="0">
                <a:solidFill>
                  <a:schemeClr val="bg2">
                    <a:lumMod val="10000"/>
                  </a:schemeClr>
                </a:solidFill>
                <a:latin typeface="Noto Sans"/>
                <a:cs typeface="Noto Sans"/>
              </a:rPr>
              <a:t>This </a:t>
            </a:r>
            <a:r>
              <a:rPr lang="en-US" spc="-15" dirty="0">
                <a:solidFill>
                  <a:schemeClr val="bg2">
                    <a:lumMod val="10000"/>
                  </a:schemeClr>
                </a:solidFill>
                <a:latin typeface="Noto Sans"/>
                <a:cs typeface="Noto Sans"/>
              </a:rPr>
              <a:t>is </a:t>
            </a:r>
            <a:r>
              <a:rPr lang="en-US" spc="-20" dirty="0">
                <a:solidFill>
                  <a:schemeClr val="bg2">
                    <a:lumMod val="10000"/>
                  </a:schemeClr>
                </a:solidFill>
                <a:latin typeface="Noto Sans"/>
                <a:cs typeface="Noto Sans"/>
              </a:rPr>
              <a:t>a description of  </a:t>
            </a:r>
            <a:r>
              <a:rPr lang="en-US" spc="-25" dirty="0">
                <a:solidFill>
                  <a:schemeClr val="bg2">
                    <a:lumMod val="10000"/>
                  </a:schemeClr>
                </a:solidFill>
                <a:latin typeface="Noto Sans"/>
                <a:cs typeface="Noto Sans"/>
              </a:rPr>
              <a:t>the three</a:t>
            </a:r>
            <a:r>
              <a:rPr lang="en-US" dirty="0">
                <a:solidFill>
                  <a:schemeClr val="bg2">
                    <a:lumMod val="10000"/>
                  </a:schemeClr>
                </a:solidFill>
                <a:latin typeface="Noto Sans"/>
                <a:cs typeface="Noto Sans"/>
              </a:rPr>
              <a:t> </a:t>
            </a:r>
            <a:r>
              <a:rPr lang="en-US" spc="-30" dirty="0">
                <a:solidFill>
                  <a:schemeClr val="bg2">
                    <a:lumMod val="10000"/>
                  </a:schemeClr>
                </a:solidFill>
                <a:latin typeface="Noto Sans"/>
                <a:cs typeface="Noto Sans"/>
              </a:rPr>
              <a:t>clusters.</a:t>
            </a:r>
          </a:p>
          <a:p>
            <a:pPr marL="12700" marR="128270" algn="ctr">
              <a:lnSpc>
                <a:spcPct val="115599"/>
              </a:lnSpc>
              <a:spcBef>
                <a:spcPts val="100"/>
              </a:spcBef>
            </a:pPr>
            <a:r>
              <a:rPr lang="en-US" spc="-20" dirty="0">
                <a:solidFill>
                  <a:schemeClr val="bg2">
                    <a:lumMod val="10000"/>
                  </a:schemeClr>
                </a:solidFill>
                <a:latin typeface="Noto Sans"/>
                <a:cs typeface="Noto Sans"/>
              </a:rPr>
              <a:t>The </a:t>
            </a:r>
            <a:r>
              <a:rPr lang="en-US" spc="-20" dirty="0" smtClean="0">
                <a:solidFill>
                  <a:schemeClr val="accent6">
                    <a:lumMod val="50000"/>
                  </a:schemeClr>
                </a:solidFill>
                <a:latin typeface="Noto Sans"/>
                <a:cs typeface="Noto Sans"/>
              </a:rPr>
              <a:t>low affected group</a:t>
            </a:r>
            <a:r>
              <a:rPr lang="en-US" spc="-20" dirty="0" smtClean="0">
                <a:solidFill>
                  <a:schemeClr val="bg2">
                    <a:lumMod val="10000"/>
                  </a:schemeClr>
                </a:solidFill>
                <a:latin typeface="Noto Sans"/>
                <a:cs typeface="Noto Sans"/>
              </a:rPr>
              <a:t> is the profile </a:t>
            </a:r>
            <a:r>
              <a:rPr lang="en-US" spc="-25" dirty="0">
                <a:solidFill>
                  <a:schemeClr val="bg2">
                    <a:lumMod val="10000"/>
                  </a:schemeClr>
                </a:solidFill>
                <a:latin typeface="Noto Sans"/>
                <a:cs typeface="Noto Sans"/>
              </a:rPr>
              <a:t>have  </a:t>
            </a:r>
            <a:r>
              <a:rPr lang="en-US" spc="-15" dirty="0" smtClean="0">
                <a:solidFill>
                  <a:schemeClr val="bg2">
                    <a:lumMod val="10000"/>
                  </a:schemeClr>
                </a:solidFill>
                <a:latin typeface="Noto Sans"/>
                <a:cs typeface="Noto Sans"/>
              </a:rPr>
              <a:t>less urgent people need</a:t>
            </a:r>
            <a:r>
              <a:rPr lang="en-US" spc="-25" dirty="0" smtClean="0">
                <a:solidFill>
                  <a:schemeClr val="bg2">
                    <a:lumMod val="10000"/>
                  </a:schemeClr>
                </a:solidFill>
                <a:latin typeface="Noto Sans"/>
                <a:cs typeface="Noto Sans"/>
              </a:rPr>
              <a:t>  </a:t>
            </a:r>
            <a:r>
              <a:rPr lang="en-US" spc="-25" dirty="0">
                <a:solidFill>
                  <a:schemeClr val="bg2">
                    <a:lumMod val="10000"/>
                  </a:schemeClr>
                </a:solidFill>
                <a:latin typeface="Noto Sans"/>
                <a:cs typeface="Noto Sans"/>
              </a:rPr>
              <a:t>than any</a:t>
            </a:r>
            <a:r>
              <a:rPr lang="en-US" dirty="0">
                <a:solidFill>
                  <a:schemeClr val="bg2">
                    <a:lumMod val="10000"/>
                  </a:schemeClr>
                </a:solidFill>
                <a:latin typeface="Noto Sans"/>
                <a:cs typeface="Noto Sans"/>
              </a:rPr>
              <a:t> </a:t>
            </a:r>
            <a:r>
              <a:rPr lang="en-US" spc="-20" dirty="0">
                <a:solidFill>
                  <a:schemeClr val="bg2">
                    <a:lumMod val="10000"/>
                  </a:schemeClr>
                </a:solidFill>
                <a:latin typeface="Noto Sans"/>
                <a:cs typeface="Noto Sans"/>
              </a:rPr>
              <a:t>other groups.</a:t>
            </a:r>
            <a:endParaRPr lang="en-US" dirty="0">
              <a:solidFill>
                <a:schemeClr val="bg2">
                  <a:lumMod val="10000"/>
                </a:schemeClr>
              </a:solidFill>
              <a:latin typeface="Noto Sans"/>
              <a:cs typeface="Noto Sans"/>
            </a:endParaRPr>
          </a:p>
        </p:txBody>
      </p:sp>
    </p:spTree>
    <p:extLst>
      <p:ext uri="{BB962C8B-B14F-4D97-AF65-F5344CB8AC3E}">
        <p14:creationId xmlns:p14="http://schemas.microsoft.com/office/powerpoint/2010/main" val="2161467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128270" algn="ctr">
              <a:lnSpc>
                <a:spcPct val="115599"/>
              </a:lnSpc>
              <a:spcBef>
                <a:spcPts val="100"/>
              </a:spcBef>
            </a:pPr>
            <a:r>
              <a:rPr lang="en-US" spc="-20" dirty="0" smtClean="0">
                <a:solidFill>
                  <a:schemeClr val="bg1"/>
                </a:solidFill>
                <a:latin typeface="Noto Sans"/>
                <a:cs typeface="Noto Sans"/>
              </a:rPr>
              <a:t> Dashboard</a:t>
            </a:r>
            <a:endParaRPr lang="en-US" dirty="0">
              <a:solidFill>
                <a:schemeClr val="bg1"/>
              </a:solidFill>
              <a:latin typeface="Noto Sans"/>
              <a:cs typeface="Noto Sans"/>
            </a:endParaRP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10" name="Rectangle 9"/>
          <p:cNvSpPr/>
          <p:nvPr/>
        </p:nvSpPr>
        <p:spPr>
          <a:xfrm>
            <a:off x="2971800" y="647291"/>
            <a:ext cx="4038600" cy="3219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rotWithShape="1">
          <a:blip r:embed="rId3">
            <a:extLst>
              <a:ext uri="{28A0092B-C50C-407E-A947-70E740481C1C}">
                <a14:useLocalDpi xmlns:a14="http://schemas.microsoft.com/office/drawing/2010/main" val="0"/>
              </a:ext>
            </a:extLst>
          </a:blip>
          <a:srcRect l="9999" t="33342" r="40000" b="23320"/>
          <a:stretch/>
        </p:blipFill>
        <p:spPr>
          <a:xfrm>
            <a:off x="-1" y="514350"/>
            <a:ext cx="9144001" cy="4629150"/>
          </a:xfrm>
          <a:prstGeom prst="rect">
            <a:avLst/>
          </a:prstGeom>
        </p:spPr>
      </p:pic>
    </p:spTree>
    <p:extLst>
      <p:ext uri="{BB962C8B-B14F-4D97-AF65-F5344CB8AC3E}">
        <p14:creationId xmlns:p14="http://schemas.microsoft.com/office/powerpoint/2010/main" val="2696759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971800" y="571500"/>
            <a:ext cx="5486400" cy="3905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a:solidFill>
                <a:schemeClr val="tx1"/>
              </a:solidFill>
            </a:endParaRPr>
          </a:p>
          <a:p>
            <a:pPr algn="just"/>
            <a:endParaRPr lang="fr-FR" sz="1400" dirty="0">
              <a:solidFill>
                <a:schemeClr val="tx1"/>
              </a:solidFill>
            </a:endParaRPr>
          </a:p>
        </p:txBody>
      </p:sp>
      <p:sp>
        <p:nvSpPr>
          <p:cNvPr id="4" name="Rectangle 3"/>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751796" y="1661482"/>
            <a:ext cx="8001000" cy="1384995"/>
          </a:xfrm>
          <a:prstGeom prst="rect">
            <a:avLst/>
          </a:prstGeom>
          <a:noFill/>
        </p:spPr>
        <p:txBody>
          <a:bodyPr wrap="square" rtlCol="0">
            <a:spAutoFit/>
          </a:bodyPr>
          <a:lstStyle/>
          <a:p>
            <a:pPr algn="just"/>
            <a:r>
              <a:rPr lang="en-US" sz="1400" dirty="0"/>
              <a:t>According to our analysis, 70% of the departments across the country have food security problems, the state </a:t>
            </a:r>
            <a:r>
              <a:rPr lang="en-US" sz="1400" dirty="0" smtClean="0"/>
              <a:t>Officials should </a:t>
            </a:r>
            <a:r>
              <a:rPr lang="en-US" sz="1400" dirty="0"/>
              <a:t>invest, rethink or set up a new structure to</a:t>
            </a:r>
          </a:p>
          <a:p>
            <a:pPr algn="just"/>
            <a:endParaRPr lang="en-US" sz="1400" dirty="0"/>
          </a:p>
          <a:p>
            <a:pPr marL="285750" indent="-285750" algn="just">
              <a:buFont typeface="Wingdings" panose="05000000000000000000" pitchFamily="2" charset="2"/>
              <a:buChar char="ü"/>
            </a:pPr>
            <a:r>
              <a:rPr lang="en-US" sz="1400" dirty="0"/>
              <a:t>Strengthen agricultural production</a:t>
            </a:r>
          </a:p>
          <a:p>
            <a:pPr marL="285750" indent="-285750" algn="just">
              <a:buFont typeface="Wingdings" panose="05000000000000000000" pitchFamily="2" charset="2"/>
              <a:buChar char="ü"/>
            </a:pPr>
            <a:r>
              <a:rPr lang="en-US" sz="1400" dirty="0"/>
              <a:t>Facilitate access to food for all</a:t>
            </a:r>
          </a:p>
          <a:p>
            <a:pPr marL="285750" indent="-285750" algn="just">
              <a:buFont typeface="Wingdings" panose="05000000000000000000" pitchFamily="2" charset="2"/>
              <a:buChar char="ü"/>
            </a:pPr>
            <a:r>
              <a:rPr lang="en-US" sz="1400" dirty="0"/>
              <a:t>Use an agricultural production system </a:t>
            </a:r>
            <a:r>
              <a:rPr lang="en-US" sz="1400" dirty="0" smtClean="0"/>
              <a:t>approach</a:t>
            </a:r>
            <a:endParaRPr lang="en-US" sz="1400" dirty="0"/>
          </a:p>
        </p:txBody>
      </p:sp>
      <p:sp>
        <p:nvSpPr>
          <p:cNvPr id="7" name="object 2"/>
          <p:cNvSpPr txBox="1">
            <a:spLocks/>
          </p:cNvSpPr>
          <p:nvPr/>
        </p:nvSpPr>
        <p:spPr>
          <a:xfrm>
            <a:off x="685800" y="971550"/>
            <a:ext cx="3582035" cy="689932"/>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lvl="0">
              <a:spcBef>
                <a:spcPts val="100"/>
              </a:spcBef>
            </a:pPr>
            <a:r>
              <a:rPr lang="fr-FR" sz="4400" b="1" kern="0" spc="-190" dirty="0">
                <a:solidFill>
                  <a:srgbClr val="1A1A1A"/>
                </a:solidFill>
                <a:latin typeface="Trebuchet MS"/>
                <a:cs typeface="Trebuchet MS"/>
              </a:rPr>
              <a:t> </a:t>
            </a:r>
            <a:r>
              <a:rPr lang="fr-FR" sz="2400" b="1" kern="0" spc="-190" dirty="0">
                <a:solidFill>
                  <a:srgbClr val="1A1A1A"/>
                </a:solidFill>
                <a:latin typeface="Trebuchet MS"/>
                <a:cs typeface="Trebuchet MS"/>
              </a:rPr>
              <a:t>General </a:t>
            </a:r>
            <a:r>
              <a:rPr lang="fr-FR" sz="2400" b="1" kern="0" spc="-190" dirty="0" err="1">
                <a:solidFill>
                  <a:srgbClr val="1A1A1A"/>
                </a:solidFill>
                <a:latin typeface="Trebuchet MS"/>
                <a:cs typeface="Trebuchet MS"/>
              </a:rPr>
              <a:t>recommendation</a:t>
            </a:r>
            <a:endParaRPr lang="fr-FR" sz="2400" b="1" kern="0" spc="-190" dirty="0">
              <a:solidFill>
                <a:srgbClr val="1A1A1A"/>
              </a:solidFill>
              <a:latin typeface="Trebuchet MS"/>
              <a:cs typeface="Trebuchet MS"/>
            </a:endParaRPr>
          </a:p>
        </p:txBody>
      </p:sp>
      <p:sp>
        <p:nvSpPr>
          <p:cNvPr id="6" name="Rectangle 5"/>
          <p:cNvSpPr/>
          <p:nvPr/>
        </p:nvSpPr>
        <p:spPr>
          <a:xfrm>
            <a:off x="664029" y="3105617"/>
            <a:ext cx="3358933" cy="461665"/>
          </a:xfrm>
          <a:prstGeom prst="rect">
            <a:avLst/>
          </a:prstGeom>
        </p:spPr>
        <p:txBody>
          <a:bodyPr wrap="none">
            <a:spAutoFit/>
          </a:bodyPr>
          <a:lstStyle/>
          <a:p>
            <a:pPr marL="12700">
              <a:spcBef>
                <a:spcPts val="100"/>
              </a:spcBef>
            </a:pPr>
            <a:r>
              <a:rPr lang="fr-FR" sz="2400" b="1" kern="0" spc="-190" dirty="0">
                <a:solidFill>
                  <a:srgbClr val="1A1A1A"/>
                </a:solidFill>
                <a:latin typeface="Trebuchet MS"/>
                <a:cs typeface="Trebuchet MS"/>
              </a:rPr>
              <a:t> </a:t>
            </a:r>
            <a:r>
              <a:rPr lang="fr-FR" sz="2400" b="1" kern="0" spc="-190" dirty="0" err="1">
                <a:solidFill>
                  <a:srgbClr val="1A1A1A"/>
                </a:solidFill>
                <a:latin typeface="Trebuchet MS"/>
                <a:cs typeface="Trebuchet MS"/>
              </a:rPr>
              <a:t>Specific</a:t>
            </a:r>
            <a:r>
              <a:rPr lang="fr-FR" sz="2400" b="1" kern="0" spc="-190" dirty="0">
                <a:solidFill>
                  <a:srgbClr val="1A1A1A"/>
                </a:solidFill>
                <a:latin typeface="Trebuchet MS"/>
                <a:cs typeface="Trebuchet MS"/>
              </a:rPr>
              <a:t> </a:t>
            </a:r>
            <a:r>
              <a:rPr lang="fr-FR" sz="2400" b="1" kern="0" spc="-190" dirty="0" err="1">
                <a:solidFill>
                  <a:srgbClr val="1A1A1A"/>
                </a:solidFill>
                <a:latin typeface="Trebuchet MS"/>
                <a:cs typeface="Trebuchet MS"/>
              </a:rPr>
              <a:t>recommendation</a:t>
            </a:r>
            <a:endParaRPr lang="fr-FR" sz="2400" b="1" kern="0" spc="-190" dirty="0">
              <a:solidFill>
                <a:srgbClr val="1A1A1A"/>
              </a:solidFill>
              <a:latin typeface="Trebuchet MS"/>
              <a:cs typeface="Trebuchet MS"/>
            </a:endParaRPr>
          </a:p>
        </p:txBody>
      </p:sp>
      <p:sp>
        <p:nvSpPr>
          <p:cNvPr id="9" name="ZoneTexte 8"/>
          <p:cNvSpPr txBox="1"/>
          <p:nvPr/>
        </p:nvSpPr>
        <p:spPr>
          <a:xfrm>
            <a:off x="751796" y="3492214"/>
            <a:ext cx="8001000" cy="738664"/>
          </a:xfrm>
          <a:prstGeom prst="rect">
            <a:avLst/>
          </a:prstGeom>
          <a:noFill/>
        </p:spPr>
        <p:txBody>
          <a:bodyPr wrap="square" rtlCol="0">
            <a:spAutoFit/>
          </a:bodyPr>
          <a:lstStyle/>
          <a:p>
            <a:pPr algn="just"/>
            <a:r>
              <a:rPr lang="en-US" sz="1400" dirty="0"/>
              <a:t>Considering profile 2, no less than 12 communes are in a state of extreme emergency with regard to health, cholera and food security, among them 6 are in the West department. I suggest to the state officials to intervene quickly in these communes that are in urgent need, especially in the metropolitan area.</a:t>
            </a:r>
          </a:p>
        </p:txBody>
      </p:sp>
      <p:pic>
        <p:nvPicPr>
          <p:cNvPr id="2" name="Image 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867400" y="1987167"/>
            <a:ext cx="2226474" cy="1505047"/>
          </a:xfrm>
          <a:prstGeom prst="rect">
            <a:avLst/>
          </a:prstGeom>
        </p:spPr>
      </p:pic>
    </p:spTree>
    <p:extLst>
      <p:ext uri="{BB962C8B-B14F-4D97-AF65-F5344CB8AC3E}">
        <p14:creationId xmlns:p14="http://schemas.microsoft.com/office/powerpoint/2010/main" val="328376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47291"/>
            <a:ext cx="4648200" cy="314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85800" y="1417588"/>
            <a:ext cx="6553200" cy="3323987"/>
          </a:xfrm>
          <a:prstGeom prst="rect">
            <a:avLst/>
          </a:prstGeom>
        </p:spPr>
        <p:txBody>
          <a:bodyPr wrap="square">
            <a:spAutoFit/>
          </a:bodyPr>
          <a:lstStyle/>
          <a:p>
            <a:r>
              <a:rPr lang="fr-FR" dirty="0" err="1">
                <a:solidFill>
                  <a:schemeClr val="tx1">
                    <a:lumMod val="65000"/>
                    <a:lumOff val="35000"/>
                  </a:schemeClr>
                </a:solidFill>
              </a:rPr>
              <a:t>Bootcamp</a:t>
            </a:r>
            <a:r>
              <a:rPr lang="fr-FR" dirty="0">
                <a:solidFill>
                  <a:schemeClr val="tx1">
                    <a:lumMod val="65000"/>
                    <a:lumOff val="35000"/>
                  </a:schemeClr>
                </a:solidFill>
              </a:rPr>
              <a:t> </a:t>
            </a:r>
            <a:r>
              <a:rPr lang="fr-FR" dirty="0" smtClean="0">
                <a:solidFill>
                  <a:schemeClr val="tx1">
                    <a:lumMod val="65000"/>
                    <a:lumOff val="35000"/>
                  </a:schemeClr>
                </a:solidFill>
              </a:rPr>
              <a:t>Participant</a:t>
            </a:r>
            <a:endParaRPr lang="fr-FR" dirty="0">
              <a:solidFill>
                <a:schemeClr val="tx1">
                  <a:lumMod val="65000"/>
                  <a:lumOff val="35000"/>
                </a:schemeClr>
              </a:solidFill>
            </a:endParaRPr>
          </a:p>
          <a:p>
            <a:r>
              <a:rPr lang="en-US" sz="3600" dirty="0" smtClean="0"/>
              <a:t>Hardiles THERMORIS</a:t>
            </a:r>
            <a:endParaRPr lang="fr-FR" sz="3600" dirty="0"/>
          </a:p>
          <a:p>
            <a:r>
              <a:rPr lang="en-US" sz="1600" dirty="0">
                <a:solidFill>
                  <a:schemeClr val="tx1">
                    <a:lumMod val="65000"/>
                    <a:lumOff val="35000"/>
                  </a:schemeClr>
                </a:solidFill>
              </a:rPr>
              <a:t>Bachelor of Computer </a:t>
            </a:r>
            <a:r>
              <a:rPr lang="en-US" sz="1600" dirty="0" smtClean="0">
                <a:solidFill>
                  <a:schemeClr val="tx1">
                    <a:lumMod val="65000"/>
                    <a:lumOff val="35000"/>
                  </a:schemeClr>
                </a:solidFill>
              </a:rPr>
              <a:t>Science</a:t>
            </a:r>
            <a:r>
              <a:rPr lang="fr-FR" sz="1600" dirty="0" smtClean="0">
                <a:solidFill>
                  <a:schemeClr val="tx1">
                    <a:lumMod val="65000"/>
                    <a:lumOff val="35000"/>
                  </a:schemeClr>
                </a:solidFill>
              </a:rPr>
              <a:t>, </a:t>
            </a:r>
            <a:r>
              <a:rPr lang="fr-FR" sz="1600" dirty="0">
                <a:solidFill>
                  <a:schemeClr val="tx1">
                    <a:lumMod val="65000"/>
                    <a:lumOff val="35000"/>
                  </a:schemeClr>
                </a:solidFill>
              </a:rPr>
              <a:t>Data Science in </a:t>
            </a:r>
            <a:r>
              <a:rPr lang="fr-FR" sz="1600" dirty="0" smtClean="0">
                <a:solidFill>
                  <a:schemeClr val="tx1">
                    <a:lumMod val="65000"/>
                    <a:lumOff val="35000"/>
                  </a:schemeClr>
                </a:solidFill>
              </a:rPr>
              <a:t>formation</a:t>
            </a:r>
          </a:p>
          <a:p>
            <a:endParaRPr lang="fr-FR" dirty="0">
              <a:solidFill>
                <a:schemeClr val="accent5">
                  <a:lumMod val="50000"/>
                </a:schemeClr>
              </a:solidFill>
            </a:endParaRPr>
          </a:p>
          <a:p>
            <a:r>
              <a:rPr lang="fr-FR" b="1" dirty="0"/>
              <a:t>Contact</a:t>
            </a:r>
            <a:r>
              <a:rPr lang="fr-FR" dirty="0"/>
              <a:t> :  </a:t>
            </a:r>
            <a:r>
              <a:rPr lang="fr-FR" dirty="0" smtClean="0">
                <a:hlinkClick r:id="rId2"/>
              </a:rPr>
              <a:t>hardilesthermoris@gmail.com</a:t>
            </a:r>
            <a:endParaRPr lang="fr-FR" dirty="0" smtClean="0"/>
          </a:p>
          <a:p>
            <a:endParaRPr lang="en-US" dirty="0"/>
          </a:p>
          <a:p>
            <a:endParaRPr lang="en-US" dirty="0" smtClean="0"/>
          </a:p>
          <a:p>
            <a:endParaRPr lang="en-US" dirty="0" smtClean="0"/>
          </a:p>
          <a:p>
            <a:endParaRPr lang="fr-FR" dirty="0"/>
          </a:p>
          <a:p>
            <a:r>
              <a:rPr lang="fr-FR" b="1" dirty="0">
                <a:solidFill>
                  <a:schemeClr val="accent5">
                    <a:lumMod val="50000"/>
                  </a:schemeClr>
                </a:solidFill>
              </a:rPr>
              <a:t>Project </a:t>
            </a:r>
            <a:r>
              <a:rPr lang="fr-FR" b="1" dirty="0" err="1">
                <a:solidFill>
                  <a:schemeClr val="accent5">
                    <a:lumMod val="50000"/>
                  </a:schemeClr>
                </a:solidFill>
              </a:rPr>
              <a:t>link</a:t>
            </a:r>
            <a:r>
              <a:rPr lang="fr-FR" b="1" dirty="0">
                <a:solidFill>
                  <a:schemeClr val="accent5">
                    <a:lumMod val="50000"/>
                  </a:schemeClr>
                </a:solidFill>
              </a:rPr>
              <a:t> </a:t>
            </a:r>
            <a:r>
              <a:rPr lang="fr-FR" dirty="0" smtClean="0"/>
              <a:t>:</a:t>
            </a:r>
            <a:endParaRPr lang="fr-FR" dirty="0"/>
          </a:p>
          <a:p>
            <a:r>
              <a:rPr lang="fr-FR" sz="1400" dirty="0" smtClean="0"/>
              <a:t>https</a:t>
            </a:r>
            <a:r>
              <a:rPr lang="fr-FR" sz="1400" dirty="0"/>
              <a:t>://https://github.com/Thermoris1212/Ayiti-Analytics-Capstone-project.git</a:t>
            </a:r>
          </a:p>
        </p:txBody>
      </p:sp>
      <p:sp>
        <p:nvSpPr>
          <p:cNvPr id="8" name="Ellipse 7"/>
          <p:cNvSpPr/>
          <p:nvPr/>
        </p:nvSpPr>
        <p:spPr>
          <a:xfrm>
            <a:off x="5791200" y="1417588"/>
            <a:ext cx="2819400" cy="2982962"/>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54765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object 11"/>
          <p:cNvPicPr/>
          <p:nvPr/>
        </p:nvPicPr>
        <p:blipFill>
          <a:blip r:embed="rId2" cstate="print"/>
          <a:stretch>
            <a:fillRect/>
          </a:stretch>
        </p:blipFill>
        <p:spPr>
          <a:xfrm>
            <a:off x="2941320" y="496569"/>
            <a:ext cx="3972559" cy="3972559"/>
          </a:xfrm>
          <a:prstGeom prst="rect">
            <a:avLst/>
          </a:prstGeom>
        </p:spPr>
      </p:pic>
      <p:sp>
        <p:nvSpPr>
          <p:cNvPr id="3" name="object 3"/>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grpSp>
        <p:nvGrpSpPr>
          <p:cNvPr id="4" name="object 4"/>
          <p:cNvGrpSpPr/>
          <p:nvPr/>
        </p:nvGrpSpPr>
        <p:grpSpPr>
          <a:xfrm>
            <a:off x="830391" y="1191255"/>
            <a:ext cx="746125" cy="46355"/>
            <a:chOff x="830391" y="1191255"/>
            <a:chExt cx="746125" cy="46355"/>
          </a:xfrm>
        </p:grpSpPr>
        <p:sp>
          <p:nvSpPr>
            <p:cNvPr id="5" name="object 5"/>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6" name="object 6"/>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7" name="object 7"/>
          <p:cNvSpPr txBox="1">
            <a:spLocks noGrp="1"/>
          </p:cNvSpPr>
          <p:nvPr>
            <p:ph type="title"/>
          </p:nvPr>
        </p:nvSpPr>
        <p:spPr>
          <a:xfrm>
            <a:off x="3297128" y="1360003"/>
            <a:ext cx="2469939" cy="366767"/>
          </a:xfrm>
          <a:prstGeom prst="rect">
            <a:avLst/>
          </a:prstGeom>
        </p:spPr>
        <p:txBody>
          <a:bodyPr vert="horz" wrap="square" lIns="0" tIns="12700" rIns="0" bIns="0" rtlCol="0">
            <a:spAutoFit/>
          </a:bodyPr>
          <a:lstStyle/>
          <a:p>
            <a:pPr marL="106045" algn="ctr">
              <a:lnSpc>
                <a:spcPct val="100000"/>
              </a:lnSpc>
              <a:spcBef>
                <a:spcPts val="100"/>
              </a:spcBef>
            </a:pPr>
            <a:r>
              <a:rPr lang="en-US" spc="-5" dirty="0" smtClean="0">
                <a:solidFill>
                  <a:schemeClr val="bg1"/>
                </a:solidFill>
              </a:rPr>
              <a:t>Study on</a:t>
            </a:r>
            <a:endParaRPr spc="-5" dirty="0">
              <a:solidFill>
                <a:schemeClr val="bg1"/>
              </a:solidFill>
            </a:endParaRPr>
          </a:p>
        </p:txBody>
      </p:sp>
      <p:sp>
        <p:nvSpPr>
          <p:cNvPr id="8" name="object 8"/>
          <p:cNvSpPr txBox="1"/>
          <p:nvPr/>
        </p:nvSpPr>
        <p:spPr>
          <a:xfrm>
            <a:off x="1577531" y="2070815"/>
            <a:ext cx="601973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smtClean="0">
                <a:solidFill>
                  <a:schemeClr val="bg1"/>
                </a:solidFill>
                <a:latin typeface="Arial"/>
                <a:cs typeface="Arial"/>
              </a:rPr>
              <a:t>People in need (Haiti 2019-2020)</a:t>
            </a:r>
            <a:endParaRPr sz="3000" dirty="0">
              <a:solidFill>
                <a:schemeClr val="bg1"/>
              </a:solidFill>
              <a:latin typeface="Arial"/>
              <a:cs typeface="Arial"/>
            </a:endParaRPr>
          </a:p>
        </p:txBody>
      </p:sp>
      <p:sp>
        <p:nvSpPr>
          <p:cNvPr id="9" name="object 9"/>
          <p:cNvSpPr txBox="1"/>
          <p:nvPr/>
        </p:nvSpPr>
        <p:spPr>
          <a:xfrm>
            <a:off x="1579029" y="2934089"/>
            <a:ext cx="5906135" cy="269240"/>
          </a:xfrm>
          <a:prstGeom prst="rect">
            <a:avLst/>
          </a:prstGeom>
        </p:spPr>
        <p:txBody>
          <a:bodyPr vert="horz" wrap="square" lIns="0" tIns="12700" rIns="0" bIns="0" rtlCol="0">
            <a:spAutoFit/>
          </a:bodyPr>
          <a:lstStyle/>
          <a:p>
            <a:pPr marL="12700" algn="ctr">
              <a:lnSpc>
                <a:spcPct val="100000"/>
              </a:lnSpc>
              <a:spcBef>
                <a:spcPts val="100"/>
              </a:spcBef>
            </a:pPr>
            <a:r>
              <a:rPr lang="en-US" sz="1600" i="1" spc="-85" dirty="0" smtClean="0">
                <a:solidFill>
                  <a:schemeClr val="bg1"/>
                </a:solidFill>
                <a:latin typeface="Lucida Sans"/>
                <a:cs typeface="Lucida Sans"/>
              </a:rPr>
              <a:t>Food security, Nutrition, Shelter, Health, Education</a:t>
            </a:r>
            <a:endParaRPr sz="1600" dirty="0">
              <a:solidFill>
                <a:schemeClr val="bg1"/>
              </a:solidFill>
              <a:latin typeface="Lucida Sans"/>
              <a:cs typeface="Lucida Sans"/>
            </a:endParaRPr>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250" y="4469128"/>
            <a:ext cx="1528750" cy="636979"/>
          </a:xfrm>
          <a:prstGeom prst="rect">
            <a:avLst/>
          </a:prstGeom>
        </p:spPr>
      </p:pic>
      <p:sp>
        <p:nvSpPr>
          <p:cNvPr id="14" name="ZoneTexte 13"/>
          <p:cNvSpPr txBox="1"/>
          <p:nvPr/>
        </p:nvSpPr>
        <p:spPr>
          <a:xfrm>
            <a:off x="6723164" y="4602951"/>
            <a:ext cx="1524000" cy="369332"/>
          </a:xfrm>
          <a:prstGeom prst="rect">
            <a:avLst/>
          </a:prstGeom>
          <a:noFill/>
        </p:spPr>
        <p:txBody>
          <a:bodyPr wrap="square" rtlCol="0">
            <a:spAutoFit/>
          </a:bodyPr>
          <a:lstStyle/>
          <a:p>
            <a:r>
              <a:rPr lang="en-US" dirty="0" smtClean="0">
                <a:solidFill>
                  <a:schemeClr val="accent1">
                    <a:lumMod val="60000"/>
                    <a:lumOff val="40000"/>
                  </a:schemeClr>
                </a:solidFill>
              </a:rPr>
              <a:t>Source:</a:t>
            </a:r>
            <a:endParaRPr lang="fr-FR" dirty="0">
              <a:solidFill>
                <a:schemeClr val="accent1">
                  <a:lumMod val="60000"/>
                  <a:lumOff val="40000"/>
                </a:schemeClr>
              </a:solidFill>
            </a:endParaRPr>
          </a:p>
        </p:txBody>
      </p:sp>
      <p:sp>
        <p:nvSpPr>
          <p:cNvPr id="16" name="object 2"/>
          <p:cNvSpPr/>
          <p:nvPr/>
        </p:nvSpPr>
        <p:spPr>
          <a:xfrm>
            <a:off x="15400" y="0"/>
            <a:ext cx="9144000" cy="5283662"/>
          </a:xfrm>
          <a:custGeom>
            <a:avLst/>
            <a:gdLst/>
            <a:ahLst/>
            <a:cxnLst/>
            <a:rect l="l" t="t" r="r" b="b"/>
            <a:pathLst>
              <a:path w="9144000" h="4655820">
                <a:moveTo>
                  <a:pt x="0" y="4655699"/>
                </a:moveTo>
                <a:lnTo>
                  <a:pt x="9143999" y="4655699"/>
                </a:lnTo>
                <a:lnTo>
                  <a:pt x="9143999" y="0"/>
                </a:lnTo>
                <a:lnTo>
                  <a:pt x="0" y="0"/>
                </a:lnTo>
                <a:lnTo>
                  <a:pt x="0" y="4655699"/>
                </a:lnTo>
                <a:close/>
              </a:path>
            </a:pathLst>
          </a:custGeom>
          <a:blipFill dpi="0" rotWithShape="1">
            <a:blip r:embed="rId4">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p:spPr>
        <p:txBody>
          <a:bodyPr wrap="square" lIns="0" tIns="0" rIns="0" bIns="0" rtlCol="0"/>
          <a:lstStyle/>
          <a:p>
            <a:endParaRPr dirty="0"/>
          </a:p>
        </p:txBody>
      </p:sp>
      <p:sp>
        <p:nvSpPr>
          <p:cNvPr id="10" name="ZoneTexte 9"/>
          <p:cNvSpPr txBox="1"/>
          <p:nvPr/>
        </p:nvSpPr>
        <p:spPr>
          <a:xfrm>
            <a:off x="2056286" y="902893"/>
            <a:ext cx="5742626" cy="3477875"/>
          </a:xfrm>
          <a:prstGeom prst="rect">
            <a:avLst/>
          </a:prstGeom>
          <a:noFill/>
        </p:spPr>
        <p:txBody>
          <a:bodyPr wrap="square" rtlCol="0">
            <a:spAutoFit/>
          </a:bodyPr>
          <a:lstStyle/>
          <a:p>
            <a:pPr algn="ctr"/>
            <a:r>
              <a:rPr lang="fr-FR" sz="4400" dirty="0" err="1">
                <a:solidFill>
                  <a:schemeClr val="bg1"/>
                </a:solidFill>
              </a:rPr>
              <a:t>Thank</a:t>
            </a:r>
            <a:r>
              <a:rPr lang="fr-FR" sz="4400" dirty="0">
                <a:solidFill>
                  <a:schemeClr val="bg1"/>
                </a:solidFill>
              </a:rPr>
              <a:t> </a:t>
            </a:r>
            <a:r>
              <a:rPr lang="fr-FR" sz="4400" dirty="0" err="1" smtClean="0">
                <a:solidFill>
                  <a:schemeClr val="bg1"/>
                </a:solidFill>
              </a:rPr>
              <a:t>you</a:t>
            </a:r>
            <a:r>
              <a:rPr lang="fr-FR" sz="4400" dirty="0" smtClean="0">
                <a:solidFill>
                  <a:schemeClr val="bg1"/>
                </a:solidFill>
              </a:rPr>
              <a:t>!!!</a:t>
            </a:r>
          </a:p>
          <a:p>
            <a:pPr algn="ctr"/>
            <a:endParaRPr lang="fr-FR" sz="4400" dirty="0">
              <a:solidFill>
                <a:schemeClr val="bg1"/>
              </a:solidFill>
            </a:endParaRPr>
          </a:p>
          <a:p>
            <a:pPr algn="ctr"/>
            <a:r>
              <a:rPr lang="fr-FR" sz="3600" b="1" dirty="0" smtClean="0">
                <a:solidFill>
                  <a:srgbClr val="FFC000"/>
                </a:solidFill>
              </a:rPr>
              <a:t>« </a:t>
            </a:r>
            <a:r>
              <a:rPr lang="fr-FR" sz="3600" b="1" dirty="0" err="1" smtClean="0">
                <a:solidFill>
                  <a:srgbClr val="FFC000"/>
                </a:solidFill>
              </a:rPr>
              <a:t>Let's</a:t>
            </a:r>
            <a:r>
              <a:rPr lang="fr-FR" sz="3600" b="1" dirty="0" smtClean="0">
                <a:solidFill>
                  <a:srgbClr val="FFC000"/>
                </a:solidFill>
              </a:rPr>
              <a:t> </a:t>
            </a:r>
            <a:r>
              <a:rPr lang="fr-FR" sz="3600" b="1" dirty="0">
                <a:solidFill>
                  <a:srgbClr val="FFC000"/>
                </a:solidFill>
              </a:rPr>
              <a:t>help </a:t>
            </a:r>
            <a:r>
              <a:rPr lang="fr-FR" sz="3600" b="1" dirty="0" err="1">
                <a:solidFill>
                  <a:srgbClr val="FFC000"/>
                </a:solidFill>
              </a:rPr>
              <a:t>each</a:t>
            </a:r>
            <a:r>
              <a:rPr lang="fr-FR" sz="3600" b="1" dirty="0">
                <a:solidFill>
                  <a:srgbClr val="FFC000"/>
                </a:solidFill>
              </a:rPr>
              <a:t> </a:t>
            </a:r>
            <a:r>
              <a:rPr lang="fr-FR" sz="3600" b="1" dirty="0" err="1" smtClean="0">
                <a:solidFill>
                  <a:srgbClr val="FFC000"/>
                </a:solidFill>
              </a:rPr>
              <a:t>other</a:t>
            </a:r>
            <a:r>
              <a:rPr lang="fr-FR" sz="3600" b="1" dirty="0" smtClean="0">
                <a:solidFill>
                  <a:srgbClr val="FFC000"/>
                </a:solidFill>
              </a:rPr>
              <a:t> »</a:t>
            </a:r>
          </a:p>
          <a:p>
            <a:pPr algn="ctr"/>
            <a:endParaRPr lang="en-US" sz="3200" dirty="0">
              <a:solidFill>
                <a:srgbClr val="92D050"/>
              </a:solidFill>
            </a:endParaRPr>
          </a:p>
          <a:p>
            <a:pPr algn="ctr"/>
            <a:endParaRPr lang="en-US" sz="3200" dirty="0" smtClean="0">
              <a:solidFill>
                <a:srgbClr val="92D050"/>
              </a:solidFill>
            </a:endParaRPr>
          </a:p>
          <a:p>
            <a:pPr algn="ctr"/>
            <a:r>
              <a:rPr lang="en-US" sz="3200" dirty="0" smtClean="0">
                <a:solidFill>
                  <a:schemeClr val="bg1"/>
                </a:solidFill>
              </a:rPr>
              <a:t>Long Live Haiti</a:t>
            </a:r>
            <a:endParaRPr lang="fr-FR" sz="3200" dirty="0">
              <a:solidFill>
                <a:schemeClr val="bg1"/>
              </a:solidFill>
            </a:endParaRPr>
          </a:p>
        </p:txBody>
      </p:sp>
    </p:spTree>
    <p:extLst>
      <p:ext uri="{BB962C8B-B14F-4D97-AF65-F5344CB8AC3E}">
        <p14:creationId xmlns:p14="http://schemas.microsoft.com/office/powerpoint/2010/main" val="3892403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505267"/>
          </a:xfrm>
          <a:prstGeom prst="rect">
            <a:avLst/>
          </a:prstGeom>
        </p:spPr>
        <p:txBody>
          <a:bodyPr vert="horz" wrap="square" lIns="0" tIns="12700" rIns="0" bIns="0" rtlCol="0">
            <a:spAutoFit/>
          </a:bodyPr>
          <a:lstStyle/>
          <a:p>
            <a:pPr marL="12700">
              <a:lnSpc>
                <a:spcPct val="100000"/>
              </a:lnSpc>
              <a:spcBef>
                <a:spcPts val="100"/>
              </a:spcBef>
            </a:pPr>
            <a:r>
              <a:rPr sz="3200" b="1" spc="-190" dirty="0" smtClean="0">
                <a:solidFill>
                  <a:srgbClr val="1A1A1A"/>
                </a:solidFill>
                <a:latin typeface="Trebuchet MS"/>
                <a:cs typeface="Trebuchet MS"/>
              </a:rPr>
              <a:t> </a:t>
            </a:r>
            <a:r>
              <a:rPr lang="en-US" sz="1600" b="1" spc="-15" dirty="0" smtClean="0">
                <a:solidFill>
                  <a:srgbClr val="1A1A1A"/>
                </a:solidFill>
                <a:latin typeface="Trebuchet MS"/>
                <a:cs typeface="Trebuchet MS"/>
              </a:rPr>
              <a:t>Haiti Presentation</a:t>
            </a:r>
            <a:endParaRPr sz="1600" dirty="0">
              <a:latin typeface="Trebuchet MS"/>
              <a:cs typeface="Trebuchet MS"/>
            </a:endParaRPr>
          </a:p>
        </p:txBody>
      </p:sp>
      <p:sp>
        <p:nvSpPr>
          <p:cNvPr id="12" name="Rectangle 11"/>
          <p:cNvSpPr/>
          <p:nvPr/>
        </p:nvSpPr>
        <p:spPr>
          <a:xfrm>
            <a:off x="685800" y="1373740"/>
            <a:ext cx="81534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a:t>
            </a:r>
            <a:endParaRPr lang="fr-FR" sz="1400" dirty="0">
              <a:solidFill>
                <a:schemeClr val="tx1"/>
              </a:solidFill>
            </a:endParaRPr>
          </a:p>
        </p:txBody>
      </p:sp>
      <p:sp>
        <p:nvSpPr>
          <p:cNvPr id="13" name="ZoneTexte 12"/>
          <p:cNvSpPr txBox="1"/>
          <p:nvPr/>
        </p:nvSpPr>
        <p:spPr>
          <a:xfrm>
            <a:off x="767284" y="1276350"/>
            <a:ext cx="5252516" cy="2977995"/>
          </a:xfrm>
          <a:prstGeom prst="rect">
            <a:avLst/>
          </a:prstGeom>
          <a:noFill/>
        </p:spPr>
        <p:txBody>
          <a:bodyPr wrap="square" rtlCol="0">
            <a:spAutoFit/>
          </a:bodyPr>
          <a:lstStyle/>
          <a:p>
            <a:pPr>
              <a:lnSpc>
                <a:spcPct val="200000"/>
              </a:lnSpc>
            </a:pPr>
            <a:r>
              <a:rPr lang="en-US" sz="1600" dirty="0">
                <a:solidFill>
                  <a:schemeClr val="tx1">
                    <a:lumMod val="95000"/>
                    <a:lumOff val="5000"/>
                  </a:schemeClr>
                </a:solidFill>
              </a:rPr>
              <a:t>Haiti Population 2020: 11,067,777 Inhabitants</a:t>
            </a:r>
          </a:p>
          <a:p>
            <a:pPr>
              <a:lnSpc>
                <a:spcPct val="200000"/>
              </a:lnSpc>
            </a:pPr>
            <a:r>
              <a:rPr lang="en-US" sz="1600" dirty="0">
                <a:solidFill>
                  <a:schemeClr val="tx1">
                    <a:lumMod val="95000"/>
                    <a:lumOff val="5000"/>
                  </a:schemeClr>
                </a:solidFill>
              </a:rPr>
              <a:t>Official languages: Haitian Creole, Haitian French</a:t>
            </a:r>
          </a:p>
          <a:p>
            <a:pPr>
              <a:lnSpc>
                <a:spcPct val="200000"/>
              </a:lnSpc>
            </a:pPr>
            <a:r>
              <a:rPr lang="en-US" sz="1600" dirty="0">
                <a:solidFill>
                  <a:schemeClr val="tx1">
                    <a:lumMod val="95000"/>
                    <a:lumOff val="5000"/>
                  </a:schemeClr>
                </a:solidFill>
              </a:rPr>
              <a:t>Capital: Port-au-Prince</a:t>
            </a:r>
          </a:p>
          <a:p>
            <a:pPr>
              <a:lnSpc>
                <a:spcPct val="200000"/>
              </a:lnSpc>
            </a:pPr>
            <a:r>
              <a:rPr lang="en-US" sz="1600" dirty="0">
                <a:solidFill>
                  <a:schemeClr val="tx1">
                    <a:lumMod val="95000"/>
                    <a:lumOff val="5000"/>
                  </a:schemeClr>
                </a:solidFill>
              </a:rPr>
              <a:t>Total area: 27,750 km2</a:t>
            </a:r>
          </a:p>
          <a:p>
            <a:pPr>
              <a:lnSpc>
                <a:spcPct val="200000"/>
              </a:lnSpc>
            </a:pPr>
            <a:r>
              <a:rPr lang="en-US" sz="1600" dirty="0">
                <a:solidFill>
                  <a:schemeClr val="tx1">
                    <a:lumMod val="95000"/>
                    <a:lumOff val="5000"/>
                  </a:schemeClr>
                </a:solidFill>
              </a:rPr>
              <a:t>Density: 399 </a:t>
            </a:r>
            <a:r>
              <a:rPr lang="en-US" sz="1600" dirty="0" err="1">
                <a:solidFill>
                  <a:schemeClr val="tx1">
                    <a:lumMod val="95000"/>
                    <a:lumOff val="5000"/>
                  </a:schemeClr>
                </a:solidFill>
              </a:rPr>
              <a:t>inhab</a:t>
            </a:r>
            <a:r>
              <a:rPr lang="en-US" sz="1600" dirty="0">
                <a:solidFill>
                  <a:schemeClr val="tx1">
                    <a:lumMod val="95000"/>
                    <a:lumOff val="5000"/>
                  </a:schemeClr>
                </a:solidFill>
              </a:rPr>
              <a:t>./km2</a:t>
            </a:r>
          </a:p>
          <a:p>
            <a:pPr>
              <a:lnSpc>
                <a:spcPct val="200000"/>
              </a:lnSpc>
            </a:pPr>
            <a:r>
              <a:rPr lang="en-US" sz="1600" dirty="0">
                <a:solidFill>
                  <a:schemeClr val="tx1">
                    <a:lumMod val="95000"/>
                    <a:lumOff val="5000"/>
                  </a:schemeClr>
                </a:solidFill>
              </a:rPr>
              <a:t>Currency: Haitian gourde (HTG)</a:t>
            </a:r>
            <a:endParaRPr lang="fr-FR" dirty="0">
              <a:solidFill>
                <a:schemeClr val="tx1">
                  <a:lumMod val="95000"/>
                  <a:lumOff val="5000"/>
                </a:schemeClr>
              </a:solidFill>
            </a:endParaRPr>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1" y="2689824"/>
            <a:ext cx="1676400" cy="1285875"/>
          </a:xfrm>
          <a:prstGeom prst="rect">
            <a:avLst/>
          </a:prstGeom>
        </p:spPr>
      </p:pic>
      <p:sp>
        <p:nvSpPr>
          <p:cNvPr id="6" name="Rectangle 5"/>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200150"/>
            <a:ext cx="3733800" cy="412934"/>
          </a:xfrm>
          <a:prstGeom prst="rect">
            <a:avLst/>
          </a:prstGeom>
        </p:spPr>
        <p:txBody>
          <a:bodyPr vert="horz" wrap="square" lIns="0" tIns="12700" rIns="0" bIns="0" rtlCol="0">
            <a:spAutoFit/>
          </a:bodyPr>
          <a:lstStyle/>
          <a:p>
            <a:pPr marL="12700">
              <a:lnSpc>
                <a:spcPct val="100000"/>
              </a:lnSpc>
              <a:spcBef>
                <a:spcPts val="100"/>
              </a:spcBef>
            </a:pPr>
            <a:r>
              <a:rPr lang="en-US" sz="2600" b="1" spc="80" dirty="0" smtClean="0">
                <a:solidFill>
                  <a:srgbClr val="1A1A1A"/>
                </a:solidFill>
                <a:latin typeface="Trebuchet MS"/>
                <a:cs typeface="Trebuchet MS"/>
              </a:rPr>
              <a:t>Table of Contents</a:t>
            </a:r>
            <a:endParaRPr sz="2600" dirty="0">
              <a:latin typeface="Trebuchet MS"/>
              <a:cs typeface="Trebuchet MS"/>
            </a:endParaRPr>
          </a:p>
        </p:txBody>
      </p:sp>
      <p:sp>
        <p:nvSpPr>
          <p:cNvPr id="4" name="Rectangle 3"/>
          <p:cNvSpPr/>
          <p:nvPr/>
        </p:nvSpPr>
        <p:spPr>
          <a:xfrm>
            <a:off x="4481623" y="627067"/>
            <a:ext cx="4051656" cy="372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bject 3"/>
          <p:cNvSpPr txBox="1"/>
          <p:nvPr/>
        </p:nvSpPr>
        <p:spPr>
          <a:xfrm>
            <a:off x="1295400" y="1733354"/>
            <a:ext cx="4723765" cy="2821285"/>
          </a:xfrm>
          <a:prstGeom prst="rect">
            <a:avLst/>
          </a:prstGeom>
        </p:spPr>
        <p:txBody>
          <a:bodyPr vert="horz" wrap="square" lIns="0" tIns="165100" rIns="0" bIns="0" rtlCol="0">
            <a:spAutoFit/>
          </a:bodyPr>
          <a:lstStyle/>
          <a:p>
            <a:pPr marL="494665" indent="-482600">
              <a:spcBef>
                <a:spcPts val="1300"/>
              </a:spcBef>
              <a:buFont typeface="MS PGothic"/>
              <a:buChar char="❖"/>
              <a:tabLst>
                <a:tab pos="494665" algn="l"/>
                <a:tab pos="495300" algn="l"/>
              </a:tabLst>
            </a:pPr>
            <a:r>
              <a:rPr lang="fr-FR" sz="2000" spc="-135" dirty="0" smtClean="0">
                <a:latin typeface="Adobe Fan Heiti Std B" panose="020B0700000000000000" pitchFamily="34" charset="-128"/>
                <a:ea typeface="Adobe Fan Heiti Std B" panose="020B0700000000000000" pitchFamily="34" charset="-128"/>
                <a:cs typeface="Tahoma"/>
              </a:rPr>
              <a:t>Introduction</a:t>
            </a:r>
            <a:endParaRPr lang="en-US" sz="2000" dirty="0" smtClean="0">
              <a:latin typeface="Adobe Fan Heiti Std B" panose="020B0700000000000000" pitchFamily="34" charset="-128"/>
              <a:ea typeface="Adobe Fan Heiti Std B" panose="020B0700000000000000" pitchFamily="34" charset="-128"/>
              <a:cs typeface="Tahoma" panose="020B0604030504040204" pitchFamily="34" charset="0"/>
            </a:endParaRPr>
          </a:p>
          <a:p>
            <a:pPr marL="494665" indent="-482600">
              <a:spcBef>
                <a:spcPts val="1300"/>
              </a:spcBef>
              <a:buFont typeface="MS PGothic"/>
              <a:buChar char="❖"/>
              <a:tabLst>
                <a:tab pos="494665" algn="l"/>
                <a:tab pos="495300" algn="l"/>
              </a:tabLst>
            </a:pPr>
            <a:r>
              <a:rPr lang="en-US" sz="2000" dirty="0" smtClean="0">
                <a:latin typeface="Adobe Fan Heiti Std B" panose="020B0700000000000000" pitchFamily="34" charset="-128"/>
                <a:ea typeface="Adobe Fan Heiti Std B" panose="020B0700000000000000" pitchFamily="34" charset="-128"/>
                <a:cs typeface="Tahoma" panose="020B0604030504040204" pitchFamily="34" charset="0"/>
              </a:rPr>
              <a:t>Goal</a:t>
            </a:r>
          </a:p>
          <a:p>
            <a:pPr marL="494665" indent="-482600">
              <a:spcBef>
                <a:spcPts val="1300"/>
              </a:spcBef>
              <a:buFont typeface="MS PGothic"/>
              <a:buChar char="❖"/>
              <a:tabLst>
                <a:tab pos="494665" algn="l"/>
                <a:tab pos="495300" algn="l"/>
              </a:tabLst>
            </a:pPr>
            <a:r>
              <a:rPr lang="en-US" sz="2000" spc="-135" dirty="0" smtClean="0">
                <a:latin typeface="Adobe Fan Heiti Std B" panose="020B0700000000000000" pitchFamily="34" charset="-128"/>
                <a:ea typeface="Adobe Fan Heiti Std B" panose="020B0700000000000000" pitchFamily="34" charset="-128"/>
                <a:cs typeface="Tahoma"/>
              </a:rPr>
              <a:t>Audience</a:t>
            </a:r>
          </a:p>
          <a:p>
            <a:pPr marL="494665" indent="-482600">
              <a:spcBef>
                <a:spcPts val="1300"/>
              </a:spcBef>
              <a:buFont typeface="MS PGothic"/>
              <a:buChar char="❖"/>
              <a:tabLst>
                <a:tab pos="494665" algn="l"/>
                <a:tab pos="495300" algn="l"/>
              </a:tabLst>
            </a:pPr>
            <a:r>
              <a:rPr lang="fr-FR" sz="2000" spc="-135" dirty="0">
                <a:latin typeface="Adobe Fan Heiti Std B" panose="020B0700000000000000" pitchFamily="34" charset="-128"/>
                <a:ea typeface="Adobe Fan Heiti Std B" panose="020B0700000000000000" pitchFamily="34" charset="-128"/>
                <a:cs typeface="Tahoma"/>
              </a:rPr>
              <a:t>Data Source </a:t>
            </a:r>
            <a:endParaRPr lang="fr-FR" sz="2000" spc="-135" dirty="0" smtClean="0">
              <a:latin typeface="Adobe Fan Heiti Std B" panose="020B0700000000000000" pitchFamily="34" charset="-128"/>
              <a:ea typeface="Adobe Fan Heiti Std B" panose="020B0700000000000000" pitchFamily="34" charset="-128"/>
              <a:cs typeface="Tahoma"/>
            </a:endParaRPr>
          </a:p>
          <a:p>
            <a:pPr marL="494665" indent="-482600">
              <a:spcBef>
                <a:spcPts val="1200"/>
              </a:spcBef>
              <a:buFont typeface="MS PGothic"/>
              <a:buChar char="❖"/>
              <a:tabLst>
                <a:tab pos="494665" algn="l"/>
                <a:tab pos="495300" algn="l"/>
              </a:tabLst>
            </a:pPr>
            <a:r>
              <a:rPr lang="en-US" sz="2000" spc="25" dirty="0" smtClean="0">
                <a:latin typeface="Adobe Fan Heiti Std B" panose="020B0700000000000000" pitchFamily="34" charset="-128"/>
                <a:ea typeface="Adobe Fan Heiti Std B" panose="020B0700000000000000" pitchFamily="34" charset="-128"/>
                <a:cs typeface="Tahoma"/>
              </a:rPr>
              <a:t>Result</a:t>
            </a:r>
            <a:endParaRPr sz="2000" dirty="0" smtClean="0">
              <a:latin typeface="Adobe Fan Heiti Std B" panose="020B0700000000000000" pitchFamily="34" charset="-128"/>
              <a:ea typeface="Adobe Fan Heiti Std B" panose="020B0700000000000000" pitchFamily="34" charset="-128"/>
              <a:cs typeface="Tahoma"/>
            </a:endParaRPr>
          </a:p>
          <a:p>
            <a:pPr marL="494665" indent="-482600">
              <a:spcBef>
                <a:spcPts val="1200"/>
              </a:spcBef>
              <a:buFont typeface="MS PGothic"/>
              <a:buChar char="❖"/>
              <a:tabLst>
                <a:tab pos="494665" algn="l"/>
                <a:tab pos="495300" algn="l"/>
              </a:tabLst>
            </a:pPr>
            <a:r>
              <a:rPr lang="en-US" sz="2000" spc="10" dirty="0" err="1" smtClean="0">
                <a:latin typeface="Adobe Fan Heiti Std B" panose="020B0700000000000000" pitchFamily="34" charset="-128"/>
                <a:ea typeface="Adobe Fan Heiti Std B" panose="020B0700000000000000" pitchFamily="34" charset="-128"/>
                <a:cs typeface="Tahoma"/>
              </a:rPr>
              <a:t>Recommandations</a:t>
            </a:r>
            <a:endParaRPr sz="2000" dirty="0">
              <a:latin typeface="Adobe Fan Heiti Std B" panose="020B0700000000000000" pitchFamily="34" charset="-128"/>
              <a:ea typeface="Adobe Fan Heiti Std B" panose="020B0700000000000000" pitchFamily="34" charset="-128"/>
              <a:cs typeface="Tahoma"/>
            </a:endParaRPr>
          </a:p>
        </p:txBody>
      </p:sp>
      <p:sp>
        <p:nvSpPr>
          <p:cNvPr id="3" name="Rectangle 2"/>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duotone>
              <a:prstClr val="black"/>
              <a:schemeClr val="accent5">
                <a:tint val="45000"/>
                <a:satMod val="400000"/>
              </a:schemeClr>
            </a:duotone>
          </a:blip>
          <a:stretch>
            <a:fillRect/>
          </a:stretch>
        </p:blipFill>
        <p:spPr>
          <a:xfrm>
            <a:off x="3962400" y="1183588"/>
            <a:ext cx="4724400" cy="344543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8200" y="1637805"/>
            <a:ext cx="7810499" cy="2686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chemeClr val="tx1"/>
                </a:solidFill>
              </a:rPr>
              <a:t>In </a:t>
            </a:r>
            <a:r>
              <a:rPr lang="en-US" sz="1400" dirty="0">
                <a:solidFill>
                  <a:schemeClr val="tx1"/>
                </a:solidFill>
              </a:rPr>
              <a:t>2020, 4.6 million people will need humanitarian assistance according to the humanitarian response. This number is up from 2.6 million in 2019</a:t>
            </a:r>
            <a:r>
              <a:rPr lang="en-US" sz="1400" dirty="0" smtClean="0">
                <a:solidFill>
                  <a:schemeClr val="tx1"/>
                </a:solidFill>
              </a:rPr>
              <a:t>.</a:t>
            </a:r>
          </a:p>
          <a:p>
            <a:pPr algn="just"/>
            <a:endParaRPr lang="en-US" sz="1400" dirty="0">
              <a:solidFill>
                <a:schemeClr val="tx1"/>
              </a:solidFill>
            </a:endParaRPr>
          </a:p>
          <a:p>
            <a:pPr algn="just"/>
            <a:r>
              <a:rPr lang="en-US" sz="1400" dirty="0">
                <a:solidFill>
                  <a:schemeClr val="tx1"/>
                </a:solidFill>
              </a:rPr>
              <a:t>Knowing the importance of health and education, I could not have the luxury of remaining insensitive, seeing the children malnourished, the problem of shelter and their lack of access to education, the adults unprotected by health, food insecurity, ...</a:t>
            </a:r>
          </a:p>
          <a:p>
            <a:pPr algn="just"/>
            <a:endParaRPr lang="en-US" sz="1400" dirty="0">
              <a:solidFill>
                <a:schemeClr val="tx1"/>
              </a:solidFill>
            </a:endParaRPr>
          </a:p>
          <a:p>
            <a:pPr algn="just"/>
            <a:r>
              <a:rPr lang="en-US" sz="1400" dirty="0">
                <a:solidFill>
                  <a:schemeClr val="tx1"/>
                </a:solidFill>
              </a:rPr>
              <a:t> All these situations would incite me to use my highest degree of empathy and it is for this reason that I have chosen to analyze the profile of the people urgently needing humanitarian aid in Haiti and give the State, the NGOs, the volunteers of the national territory and the diaspora, the opportunity to better target and reach the people really in need.</a:t>
            </a:r>
          </a:p>
          <a:p>
            <a:pPr algn="just"/>
            <a:endParaRPr lang="fr-FR" sz="1400" dirty="0">
              <a:solidFill>
                <a:schemeClr val="tx1"/>
              </a:solidFill>
            </a:endParaRPr>
          </a:p>
        </p:txBody>
      </p:sp>
      <p:sp>
        <p:nvSpPr>
          <p:cNvPr id="4" name="Rectangle 3"/>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bject 2"/>
          <p:cNvSpPr txBox="1">
            <a:spLocks/>
          </p:cNvSpPr>
          <p:nvPr/>
        </p:nvSpPr>
        <p:spPr>
          <a:xfrm>
            <a:off x="685800" y="654606"/>
            <a:ext cx="3582035" cy="566822"/>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fr-FR" sz="3600" b="1" kern="0" spc="-190" dirty="0" smtClean="0">
                <a:solidFill>
                  <a:srgbClr val="1A1A1A"/>
                </a:solidFill>
                <a:latin typeface="Trebuchet MS"/>
                <a:cs typeface="Trebuchet MS"/>
              </a:rPr>
              <a:t> </a:t>
            </a:r>
            <a:r>
              <a:rPr lang="fr-FR" sz="2800" b="1" kern="0" spc="-190" dirty="0" smtClean="0">
                <a:solidFill>
                  <a:srgbClr val="1A1A1A"/>
                </a:solidFill>
                <a:latin typeface="Trebuchet MS"/>
                <a:cs typeface="Trebuchet MS"/>
              </a:rPr>
              <a:t>Introduction</a:t>
            </a:r>
            <a:endParaRPr lang="fr-FR" sz="1400" kern="0" dirty="0">
              <a:latin typeface="Trebuchet MS"/>
              <a:cs typeface="Trebuchet MS"/>
            </a:endParaRPr>
          </a:p>
        </p:txBody>
      </p:sp>
      <p:sp>
        <p:nvSpPr>
          <p:cNvPr id="5" name="Rectangle 4"/>
          <p:cNvSpPr/>
          <p:nvPr/>
        </p:nvSpPr>
        <p:spPr>
          <a:xfrm>
            <a:off x="5105400" y="654606"/>
            <a:ext cx="1447800" cy="1078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903519"/>
            <a:ext cx="1714500" cy="1200150"/>
          </a:xfrm>
          <a:prstGeom prst="rect">
            <a:avLst/>
          </a:prstGeom>
        </p:spPr>
      </p:pic>
    </p:spTree>
    <p:extLst>
      <p:ext uri="{BB962C8B-B14F-4D97-AF65-F5344CB8AC3E}">
        <p14:creationId xmlns:p14="http://schemas.microsoft.com/office/powerpoint/2010/main" val="53423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582" y="1035254"/>
            <a:ext cx="3582035" cy="628377"/>
          </a:xfrm>
          <a:prstGeom prst="rect">
            <a:avLst/>
          </a:prstGeom>
        </p:spPr>
        <p:txBody>
          <a:bodyPr vert="horz" wrap="square" lIns="0" tIns="12700" rIns="0" bIns="0" rtlCol="0">
            <a:spAutoFit/>
          </a:bodyPr>
          <a:lstStyle/>
          <a:p>
            <a:pPr marL="12700">
              <a:lnSpc>
                <a:spcPct val="100000"/>
              </a:lnSpc>
              <a:spcBef>
                <a:spcPts val="100"/>
              </a:spcBef>
            </a:pPr>
            <a:r>
              <a:rPr sz="4000" b="1" spc="-190" dirty="0" smtClean="0">
                <a:solidFill>
                  <a:srgbClr val="1A1A1A"/>
                </a:solidFill>
                <a:latin typeface="Trebuchet MS"/>
                <a:cs typeface="Trebuchet MS"/>
              </a:rPr>
              <a:t> </a:t>
            </a:r>
            <a:r>
              <a:rPr lang="en-US" sz="2000" b="1" spc="-15" dirty="0" smtClean="0">
                <a:solidFill>
                  <a:srgbClr val="1A1A1A"/>
                </a:solidFill>
                <a:latin typeface="Trebuchet MS"/>
                <a:cs typeface="Trebuchet MS"/>
              </a:rPr>
              <a:t>Goals</a:t>
            </a:r>
            <a:endParaRPr sz="2000" dirty="0">
              <a:latin typeface="Trebuchet MS"/>
              <a:cs typeface="Trebuchet MS"/>
            </a:endParaRPr>
          </a:p>
        </p:txBody>
      </p:sp>
      <p:sp>
        <p:nvSpPr>
          <p:cNvPr id="3" name="Rectangle 2"/>
          <p:cNvSpPr/>
          <p:nvPr/>
        </p:nvSpPr>
        <p:spPr>
          <a:xfrm>
            <a:off x="789807" y="1602076"/>
            <a:ext cx="7564384" cy="2874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lumMod val="75000"/>
                    <a:lumOff val="25000"/>
                  </a:schemeClr>
                </a:solidFill>
              </a:rPr>
              <a:t>The analysis will be based on the core data set to understand the vulnerable people or groups of people and the specific types of vulnerabilities.</a:t>
            </a:r>
          </a:p>
          <a:p>
            <a:pPr algn="just"/>
            <a:r>
              <a:rPr lang="en-US" sz="1600" dirty="0">
                <a:solidFill>
                  <a:schemeClr val="tx1">
                    <a:lumMod val="75000"/>
                    <a:lumOff val="25000"/>
                  </a:schemeClr>
                </a:solidFill>
              </a:rPr>
              <a:t>The analysis will cover the entire country based on the quality and quantity of sectorial data available at the commercial and/or departmental level</a:t>
            </a:r>
            <a:r>
              <a:rPr lang="en-US" sz="1600" dirty="0" smtClean="0">
                <a:solidFill>
                  <a:schemeClr val="tx1">
                    <a:lumMod val="75000"/>
                    <a:lumOff val="25000"/>
                  </a:schemeClr>
                </a:solidFill>
              </a:rPr>
              <a:t>.</a:t>
            </a:r>
          </a:p>
          <a:p>
            <a:pPr algn="just"/>
            <a:endParaRPr lang="en-US" sz="1600" dirty="0">
              <a:solidFill>
                <a:schemeClr val="tx1">
                  <a:lumMod val="75000"/>
                  <a:lumOff val="25000"/>
                </a:schemeClr>
              </a:solidFill>
            </a:endParaRPr>
          </a:p>
          <a:p>
            <a:pPr algn="just"/>
            <a:r>
              <a:rPr lang="en-US" sz="1600" dirty="0" smtClean="0">
                <a:solidFill>
                  <a:schemeClr val="tx1">
                    <a:lumMod val="75000"/>
                    <a:lumOff val="25000"/>
                  </a:schemeClr>
                </a:solidFill>
              </a:rPr>
              <a:t>For </a:t>
            </a:r>
            <a:r>
              <a:rPr lang="en-US" sz="1600" dirty="0">
                <a:solidFill>
                  <a:schemeClr val="tx1">
                    <a:lumMod val="75000"/>
                    <a:lumOff val="25000"/>
                  </a:schemeClr>
                </a:solidFill>
              </a:rPr>
              <a:t>effective intervention in aid distribution:</a:t>
            </a:r>
          </a:p>
          <a:p>
            <a:pPr marL="742950" lvl="1" indent="-285750" algn="just">
              <a:buFont typeface="Wingdings" panose="05000000000000000000" pitchFamily="2" charset="2"/>
              <a:buChar char="v"/>
            </a:pPr>
            <a:r>
              <a:rPr lang="en-US" sz="1600" dirty="0" smtClean="0">
                <a:solidFill>
                  <a:schemeClr val="tx1">
                    <a:lumMod val="75000"/>
                    <a:lumOff val="25000"/>
                  </a:schemeClr>
                </a:solidFill>
              </a:rPr>
              <a:t>Identify </a:t>
            </a:r>
            <a:r>
              <a:rPr lang="en-US" sz="1600" dirty="0">
                <a:solidFill>
                  <a:schemeClr val="tx1">
                    <a:lumMod val="75000"/>
                    <a:lumOff val="25000"/>
                  </a:schemeClr>
                </a:solidFill>
              </a:rPr>
              <a:t>the urgent needs of people by </a:t>
            </a:r>
            <a:r>
              <a:rPr lang="en-US" sz="1600" dirty="0" smtClean="0">
                <a:solidFill>
                  <a:schemeClr val="tx1">
                    <a:lumMod val="75000"/>
                    <a:lumOff val="25000"/>
                  </a:schemeClr>
                </a:solidFill>
              </a:rPr>
              <a:t>department</a:t>
            </a:r>
          </a:p>
          <a:p>
            <a:pPr marL="742950" lvl="1" indent="-285750" algn="just">
              <a:buFont typeface="Wingdings" panose="05000000000000000000" pitchFamily="2" charset="2"/>
              <a:buChar char="v"/>
            </a:pPr>
            <a:r>
              <a:rPr lang="en-US" sz="1600" dirty="0" smtClean="0">
                <a:solidFill>
                  <a:schemeClr val="tx1">
                    <a:lumMod val="75000"/>
                    <a:lumOff val="25000"/>
                  </a:schemeClr>
                </a:solidFill>
              </a:rPr>
              <a:t>Identify </a:t>
            </a:r>
            <a:r>
              <a:rPr lang="en-US" sz="1600" dirty="0">
                <a:solidFill>
                  <a:schemeClr val="tx1">
                    <a:lumMod val="75000"/>
                    <a:lumOff val="25000"/>
                  </a:schemeClr>
                </a:solidFill>
              </a:rPr>
              <a:t>needs by gender 	</a:t>
            </a:r>
          </a:p>
          <a:p>
            <a:pPr marL="742950" lvl="1" indent="-285750" algn="just">
              <a:buFont typeface="Wingdings" panose="05000000000000000000" pitchFamily="2" charset="2"/>
              <a:buChar char="v"/>
            </a:pPr>
            <a:r>
              <a:rPr lang="en-US" sz="1600" dirty="0" smtClean="0">
                <a:solidFill>
                  <a:schemeClr val="tx1">
                    <a:lumMod val="75000"/>
                    <a:lumOff val="25000"/>
                  </a:schemeClr>
                </a:solidFill>
              </a:rPr>
              <a:t>Identify </a:t>
            </a:r>
            <a:r>
              <a:rPr lang="en-US" sz="1600" dirty="0">
                <a:solidFill>
                  <a:schemeClr val="tx1">
                    <a:lumMod val="75000"/>
                    <a:lumOff val="25000"/>
                  </a:schemeClr>
                </a:solidFill>
              </a:rPr>
              <a:t>the most affected departments for each sector</a:t>
            </a: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565150" y="647291"/>
            <a:ext cx="2514600" cy="954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800350"/>
            <a:ext cx="2533650" cy="1520190"/>
          </a:xfrm>
          <a:prstGeom prst="rect">
            <a:avLst/>
          </a:prstGeom>
        </p:spPr>
      </p:pic>
    </p:spTree>
    <p:extLst>
      <p:ext uri="{BB962C8B-B14F-4D97-AF65-F5344CB8AC3E}">
        <p14:creationId xmlns:p14="http://schemas.microsoft.com/office/powerpoint/2010/main" val="2326957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p:cNvSpPr>
          <p:nvPr/>
        </p:nvSpPr>
        <p:spPr>
          <a:xfrm>
            <a:off x="685800" y="933450"/>
            <a:ext cx="3582035" cy="628377"/>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fr-FR" sz="4000" b="1" kern="0" spc="-190" dirty="0" smtClean="0">
                <a:solidFill>
                  <a:srgbClr val="1A1A1A"/>
                </a:solidFill>
                <a:latin typeface="Trebuchet MS"/>
                <a:cs typeface="Trebuchet MS"/>
              </a:rPr>
              <a:t> </a:t>
            </a:r>
            <a:r>
              <a:rPr lang="fr-FR" sz="2000" b="1" kern="0" spc="-15" dirty="0" smtClean="0">
                <a:solidFill>
                  <a:srgbClr val="1A1A1A"/>
                </a:solidFill>
                <a:latin typeface="Trebuchet MS"/>
                <a:cs typeface="Trebuchet MS"/>
              </a:rPr>
              <a:t>Audience</a:t>
            </a:r>
            <a:endParaRPr lang="fr-FR" sz="2000" kern="0" dirty="0">
              <a:latin typeface="Trebuchet MS"/>
              <a:cs typeface="Trebuchet MS"/>
            </a:endParaRPr>
          </a:p>
        </p:txBody>
      </p:sp>
      <p:sp>
        <p:nvSpPr>
          <p:cNvPr id="4" name="Rectangle 3"/>
          <p:cNvSpPr/>
          <p:nvPr/>
        </p:nvSpPr>
        <p:spPr>
          <a:xfrm>
            <a:off x="2362200" y="742950"/>
            <a:ext cx="4724400" cy="358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997527" y="1561827"/>
            <a:ext cx="81534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dirty="0">
                <a:solidFill>
                  <a:schemeClr val="tx1">
                    <a:lumMod val="65000"/>
                    <a:lumOff val="35000"/>
                  </a:schemeClr>
                </a:solidFill>
              </a:rPr>
              <a:t>The target audience is: </a:t>
            </a:r>
          </a:p>
          <a:p>
            <a:pPr algn="just">
              <a:lnSpc>
                <a:spcPct val="150000"/>
              </a:lnSpc>
            </a:pPr>
            <a:r>
              <a:rPr lang="en-US" sz="1600" b="1" dirty="0" smtClean="0">
                <a:solidFill>
                  <a:schemeClr val="tx1">
                    <a:lumMod val="85000"/>
                    <a:lumOff val="15000"/>
                  </a:schemeClr>
                </a:solidFill>
              </a:rPr>
              <a:t>Ministry </a:t>
            </a:r>
            <a:r>
              <a:rPr lang="en-US" sz="1600" b="1" dirty="0">
                <a:solidFill>
                  <a:schemeClr val="tx1">
                    <a:lumMod val="85000"/>
                    <a:lumOff val="15000"/>
                  </a:schemeClr>
                </a:solidFill>
              </a:rPr>
              <a:t>of Public Health and Population</a:t>
            </a:r>
            <a:r>
              <a:rPr lang="en-US" sz="1200" dirty="0">
                <a:solidFill>
                  <a:schemeClr val="tx1">
                    <a:lumMod val="85000"/>
                    <a:lumOff val="15000"/>
                  </a:schemeClr>
                </a:solidFill>
              </a:rPr>
              <a:t>, for nutrition and health needs </a:t>
            </a:r>
          </a:p>
          <a:p>
            <a:pPr algn="just">
              <a:lnSpc>
                <a:spcPct val="150000"/>
              </a:lnSpc>
            </a:pPr>
            <a:r>
              <a:rPr lang="en-US" sz="1600" b="1" dirty="0" smtClean="0">
                <a:solidFill>
                  <a:schemeClr val="tx1">
                    <a:lumMod val="85000"/>
                    <a:lumOff val="15000"/>
                  </a:schemeClr>
                </a:solidFill>
              </a:rPr>
              <a:t>Ministry </a:t>
            </a:r>
            <a:r>
              <a:rPr lang="en-US" sz="1600" b="1" dirty="0">
                <a:solidFill>
                  <a:schemeClr val="tx1">
                    <a:lumMod val="85000"/>
                    <a:lumOff val="15000"/>
                  </a:schemeClr>
                </a:solidFill>
              </a:rPr>
              <a:t>of Social Affairs and Labor</a:t>
            </a:r>
            <a:r>
              <a:rPr lang="en-US" sz="1200" dirty="0">
                <a:solidFill>
                  <a:schemeClr val="tx1">
                    <a:lumMod val="85000"/>
                    <a:lumOff val="15000"/>
                  </a:schemeClr>
                </a:solidFill>
              </a:rPr>
              <a:t>, for protection and shelter</a:t>
            </a:r>
          </a:p>
          <a:p>
            <a:pPr algn="just">
              <a:lnSpc>
                <a:spcPct val="150000"/>
              </a:lnSpc>
            </a:pPr>
            <a:r>
              <a:rPr lang="en-US" sz="1600" b="1" dirty="0" smtClean="0">
                <a:solidFill>
                  <a:schemeClr val="tx1">
                    <a:lumMod val="85000"/>
                    <a:lumOff val="15000"/>
                  </a:schemeClr>
                </a:solidFill>
              </a:rPr>
              <a:t>Ministry </a:t>
            </a:r>
            <a:r>
              <a:rPr lang="en-US" sz="1600" b="1" dirty="0">
                <a:solidFill>
                  <a:schemeClr val="tx1">
                    <a:lumMod val="85000"/>
                    <a:lumOff val="15000"/>
                  </a:schemeClr>
                </a:solidFill>
              </a:rPr>
              <a:t>of National Education and Vocational Training</a:t>
            </a:r>
            <a:r>
              <a:rPr lang="en-US" sz="1200" dirty="0">
                <a:solidFill>
                  <a:schemeClr val="tx1">
                    <a:lumMod val="85000"/>
                    <a:lumOff val="15000"/>
                  </a:schemeClr>
                </a:solidFill>
              </a:rPr>
              <a:t>, for children's education needs</a:t>
            </a:r>
          </a:p>
          <a:p>
            <a:pPr algn="just">
              <a:lnSpc>
                <a:spcPct val="150000"/>
              </a:lnSpc>
            </a:pPr>
            <a:r>
              <a:rPr lang="en-US" sz="1600" b="1" dirty="0" smtClean="0">
                <a:solidFill>
                  <a:schemeClr val="tx1">
                    <a:lumMod val="85000"/>
                    <a:lumOff val="15000"/>
                  </a:schemeClr>
                </a:solidFill>
              </a:rPr>
              <a:t>NGOs</a:t>
            </a:r>
            <a:endParaRPr lang="en-US" sz="1600" b="1" dirty="0">
              <a:solidFill>
                <a:schemeClr val="tx1">
                  <a:lumMod val="85000"/>
                  <a:lumOff val="15000"/>
                </a:schemeClr>
              </a:solidFill>
            </a:endParaRPr>
          </a:p>
          <a:p>
            <a:pPr algn="just">
              <a:lnSpc>
                <a:spcPct val="150000"/>
              </a:lnSpc>
            </a:pPr>
            <a:r>
              <a:rPr lang="en-US" sz="1600" b="1" dirty="0" smtClean="0">
                <a:solidFill>
                  <a:schemeClr val="tx1">
                    <a:lumMod val="85000"/>
                    <a:lumOff val="15000"/>
                  </a:schemeClr>
                </a:solidFill>
              </a:rPr>
              <a:t>National </a:t>
            </a:r>
            <a:r>
              <a:rPr lang="en-US" sz="1600" b="1" dirty="0">
                <a:solidFill>
                  <a:schemeClr val="tx1">
                    <a:lumMod val="85000"/>
                    <a:lumOff val="15000"/>
                  </a:schemeClr>
                </a:solidFill>
              </a:rPr>
              <a:t>and diaspora volunteers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035181"/>
            <a:ext cx="3158005" cy="2101816"/>
          </a:xfrm>
          <a:prstGeom prst="rect">
            <a:avLst/>
          </a:prstGeom>
        </p:spPr>
      </p:pic>
    </p:spTree>
    <p:extLst>
      <p:ext uri="{BB962C8B-B14F-4D97-AF65-F5344CB8AC3E}">
        <p14:creationId xmlns:p14="http://schemas.microsoft.com/office/powerpoint/2010/main" val="606115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bject 2"/>
          <p:cNvSpPr txBox="1">
            <a:spLocks/>
          </p:cNvSpPr>
          <p:nvPr/>
        </p:nvSpPr>
        <p:spPr>
          <a:xfrm>
            <a:off x="685165" y="1091187"/>
            <a:ext cx="3582035" cy="566822"/>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fr-FR" sz="3600" b="1" kern="0" spc="-190" dirty="0" smtClean="0">
                <a:solidFill>
                  <a:srgbClr val="1A1A1A"/>
                </a:solidFill>
                <a:latin typeface="Trebuchet MS"/>
                <a:cs typeface="Trebuchet MS"/>
              </a:rPr>
              <a:t> </a:t>
            </a:r>
            <a:r>
              <a:rPr lang="fr-FR" sz="1800" b="1" kern="0" spc="-15" dirty="0" smtClean="0">
                <a:solidFill>
                  <a:srgbClr val="1A1A1A"/>
                </a:solidFill>
                <a:latin typeface="Trebuchet MS"/>
                <a:cs typeface="Trebuchet MS"/>
              </a:rPr>
              <a:t>Data Source</a:t>
            </a:r>
            <a:endParaRPr lang="fr-FR" sz="1800" kern="0" dirty="0">
              <a:latin typeface="Trebuchet MS"/>
              <a:cs typeface="Trebuchet MS"/>
            </a:endParaRPr>
          </a:p>
        </p:txBody>
      </p:sp>
      <p:sp>
        <p:nvSpPr>
          <p:cNvPr id="5" name="Rectangle 4"/>
          <p:cNvSpPr/>
          <p:nvPr/>
        </p:nvSpPr>
        <p:spPr>
          <a:xfrm>
            <a:off x="5562600" y="654607"/>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2971800" y="895350"/>
            <a:ext cx="4419600" cy="381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219200" y="1651017"/>
            <a:ext cx="6934200" cy="1333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tx1"/>
                </a:solidFill>
              </a:rPr>
              <a:t>Data </a:t>
            </a:r>
            <a:r>
              <a:rPr lang="en-US" sz="1600" dirty="0">
                <a:solidFill>
                  <a:schemeClr val="tx1"/>
                </a:solidFill>
              </a:rPr>
              <a:t>found at this link https://data.humdata.org/dataset/haiti-cible-hrp-2019-2020. This dataset is produced by the United Nations for the Coordination of Humanitarian Affairs (OCHA) in collaboration with humanitarian partners in Haiti.</a:t>
            </a:r>
            <a:endParaRPr lang="fr-FR" sz="16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24" t="5709" r="3448" b="4179"/>
          <a:stretch/>
        </p:blipFill>
        <p:spPr>
          <a:xfrm>
            <a:off x="2590800" y="2989195"/>
            <a:ext cx="4191000" cy="1905000"/>
          </a:xfrm>
          <a:prstGeom prst="rect">
            <a:avLst/>
          </a:prstGeom>
        </p:spPr>
      </p:pic>
    </p:spTree>
    <p:extLst>
      <p:ext uri="{BB962C8B-B14F-4D97-AF65-F5344CB8AC3E}">
        <p14:creationId xmlns:p14="http://schemas.microsoft.com/office/powerpoint/2010/main" val="3429822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47291"/>
            <a:ext cx="4648200" cy="314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Rectangle 5"/>
          <p:cNvSpPr/>
          <p:nvPr/>
        </p:nvSpPr>
        <p:spPr>
          <a:xfrm>
            <a:off x="800675" y="1241480"/>
            <a:ext cx="1907382" cy="461665"/>
          </a:xfrm>
          <a:prstGeom prst="rect">
            <a:avLst/>
          </a:prstGeom>
        </p:spPr>
        <p:txBody>
          <a:bodyPr wrap="none">
            <a:spAutoFit/>
          </a:bodyPr>
          <a:lstStyle/>
          <a:p>
            <a:r>
              <a:rPr lang="en-US" sz="2400" b="1" dirty="0"/>
              <a:t>Methodology</a:t>
            </a:r>
            <a:endParaRPr lang="fr-FR" sz="2400" b="1" dirty="0"/>
          </a:p>
        </p:txBody>
      </p:sp>
      <p:sp>
        <p:nvSpPr>
          <p:cNvPr id="7" name="ZoneTexte 6"/>
          <p:cNvSpPr txBox="1"/>
          <p:nvPr/>
        </p:nvSpPr>
        <p:spPr>
          <a:xfrm>
            <a:off x="800675" y="1810899"/>
            <a:ext cx="7047925" cy="1569660"/>
          </a:xfrm>
          <a:prstGeom prst="rect">
            <a:avLst/>
          </a:prstGeom>
          <a:noFill/>
        </p:spPr>
        <p:txBody>
          <a:bodyPr wrap="square" rtlCol="0">
            <a:spAutoFit/>
          </a:bodyPr>
          <a:lstStyle/>
          <a:p>
            <a:pPr algn="just"/>
            <a:r>
              <a:rPr lang="en-US" sz="1600" dirty="0">
                <a:solidFill>
                  <a:schemeClr val="tx1">
                    <a:lumMod val="75000"/>
                    <a:lumOff val="25000"/>
                  </a:schemeClr>
                </a:solidFill>
              </a:rPr>
              <a:t> 1 Collect </a:t>
            </a:r>
            <a:r>
              <a:rPr lang="en-US" sz="1600" dirty="0" smtClean="0">
                <a:solidFill>
                  <a:schemeClr val="tx1">
                    <a:lumMod val="75000"/>
                    <a:lumOff val="25000"/>
                  </a:schemeClr>
                </a:solidFill>
              </a:rPr>
              <a:t>data (produced </a:t>
            </a:r>
            <a:r>
              <a:rPr lang="en-US" sz="1600" dirty="0">
                <a:solidFill>
                  <a:schemeClr val="tx1">
                    <a:lumMod val="75000"/>
                    <a:lumOff val="25000"/>
                  </a:schemeClr>
                </a:solidFill>
              </a:rPr>
              <a:t>by the United Nations for the Coordination of Humanitarian Affairs (OCHA) in collaboration with humanitarian partners in Haiti</a:t>
            </a:r>
            <a:r>
              <a:rPr lang="en-US" sz="1600" dirty="0" smtClean="0">
                <a:solidFill>
                  <a:schemeClr val="tx1">
                    <a:lumMod val="75000"/>
                    <a:lumOff val="25000"/>
                  </a:schemeClr>
                </a:solidFill>
              </a:rPr>
              <a:t>.)</a:t>
            </a:r>
          </a:p>
          <a:p>
            <a:pPr algn="just"/>
            <a:endParaRPr lang="fr-FR" sz="1600" dirty="0">
              <a:solidFill>
                <a:schemeClr val="tx1">
                  <a:lumMod val="75000"/>
                  <a:lumOff val="25000"/>
                </a:schemeClr>
              </a:solidFill>
            </a:endParaRPr>
          </a:p>
          <a:p>
            <a:pPr algn="just"/>
            <a:r>
              <a:rPr lang="en-US" sz="1600" dirty="0" smtClean="0">
                <a:solidFill>
                  <a:schemeClr val="tx1">
                    <a:lumMod val="75000"/>
                    <a:lumOff val="25000"/>
                  </a:schemeClr>
                </a:solidFill>
              </a:rPr>
              <a:t>2) </a:t>
            </a:r>
            <a:r>
              <a:rPr lang="en-US" sz="1600" dirty="0">
                <a:solidFill>
                  <a:schemeClr val="tx1">
                    <a:lumMod val="75000"/>
                    <a:lumOff val="25000"/>
                  </a:schemeClr>
                </a:solidFill>
              </a:rPr>
              <a:t>Cleaning </a:t>
            </a:r>
            <a:r>
              <a:rPr lang="en-US" sz="1600" dirty="0" smtClean="0">
                <a:solidFill>
                  <a:schemeClr val="tx1">
                    <a:lumMod val="75000"/>
                    <a:lumOff val="25000"/>
                  </a:schemeClr>
                </a:solidFill>
              </a:rPr>
              <a:t>data: remove </a:t>
            </a:r>
            <a:r>
              <a:rPr lang="en-US" sz="1600" dirty="0">
                <a:solidFill>
                  <a:schemeClr val="tx1">
                    <a:lumMod val="75000"/>
                    <a:lumOff val="25000"/>
                  </a:schemeClr>
                </a:solidFill>
              </a:rPr>
              <a:t>and replace null values and the wrong </a:t>
            </a:r>
            <a:r>
              <a:rPr lang="en-US" sz="1600" dirty="0" smtClean="0">
                <a:solidFill>
                  <a:schemeClr val="tx1">
                    <a:lumMod val="75000"/>
                    <a:lumOff val="25000"/>
                  </a:schemeClr>
                </a:solidFill>
              </a:rPr>
              <a:t>values.</a:t>
            </a:r>
          </a:p>
          <a:p>
            <a:pPr algn="just"/>
            <a:endParaRPr lang="en-US" sz="1600" dirty="0" smtClean="0">
              <a:solidFill>
                <a:schemeClr val="tx1">
                  <a:lumMod val="75000"/>
                  <a:lumOff val="25000"/>
                </a:schemeClr>
              </a:solidFill>
            </a:endParaRPr>
          </a:p>
          <a:p>
            <a:pPr algn="just"/>
            <a:r>
              <a:rPr lang="en-US" sz="1600" dirty="0" smtClean="0">
                <a:solidFill>
                  <a:schemeClr val="tx1">
                    <a:lumMod val="75000"/>
                    <a:lumOff val="25000"/>
                  </a:schemeClr>
                </a:solidFill>
              </a:rPr>
              <a:t>3) </a:t>
            </a:r>
            <a:r>
              <a:rPr lang="en-US" sz="1600" dirty="0">
                <a:solidFill>
                  <a:schemeClr val="tx1">
                    <a:lumMod val="75000"/>
                    <a:lumOff val="25000"/>
                  </a:schemeClr>
                </a:solidFill>
              </a:rPr>
              <a:t>Machine Learning (</a:t>
            </a:r>
            <a:r>
              <a:rPr lang="en-US" sz="1600" dirty="0" err="1">
                <a:solidFill>
                  <a:schemeClr val="tx1">
                    <a:lumMod val="75000"/>
                    <a:lumOff val="25000"/>
                  </a:schemeClr>
                </a:solidFill>
              </a:rPr>
              <a:t>K_means</a:t>
            </a:r>
            <a:r>
              <a:rPr lang="en-US" sz="1600" dirty="0">
                <a:solidFill>
                  <a:schemeClr val="tx1">
                    <a:lumMod val="75000"/>
                    <a:lumOff val="25000"/>
                  </a:schemeClr>
                </a:solidFill>
              </a:rPr>
              <a:t> Clustering)</a:t>
            </a:r>
            <a:endParaRPr lang="fr-FR" sz="1600" dirty="0">
              <a:solidFill>
                <a:schemeClr val="tx1">
                  <a:lumMod val="75000"/>
                  <a:lumOff val="2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956691"/>
            <a:ext cx="2667001" cy="1934399"/>
          </a:xfrm>
          <a:prstGeom prst="rect">
            <a:avLst/>
          </a:prstGeom>
        </p:spPr>
      </p:pic>
    </p:spTree>
    <p:extLst>
      <p:ext uri="{BB962C8B-B14F-4D97-AF65-F5344CB8AC3E}">
        <p14:creationId xmlns:p14="http://schemas.microsoft.com/office/powerpoint/2010/main" val="198708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70329"/>
            <a:ext cx="4648200" cy="314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34476" y="1119792"/>
            <a:ext cx="1110753" cy="523220"/>
          </a:xfrm>
          <a:prstGeom prst="rect">
            <a:avLst/>
          </a:prstGeom>
        </p:spPr>
        <p:txBody>
          <a:bodyPr wrap="none">
            <a:spAutoFit/>
          </a:bodyPr>
          <a:lstStyle/>
          <a:p>
            <a:r>
              <a:rPr lang="en-US" sz="2800" b="1" dirty="0" smtClean="0"/>
              <a:t>Result</a:t>
            </a:r>
            <a:endParaRPr lang="fr-FR" sz="2800" b="1" dirty="0"/>
          </a:p>
        </p:txBody>
      </p:sp>
      <p:sp>
        <p:nvSpPr>
          <p:cNvPr id="11" name="Rectangle 10"/>
          <p:cNvSpPr/>
          <p:nvPr/>
        </p:nvSpPr>
        <p:spPr>
          <a:xfrm>
            <a:off x="754590" y="1591117"/>
            <a:ext cx="3048000" cy="3462486"/>
          </a:xfrm>
          <a:prstGeom prst="rect">
            <a:avLst/>
          </a:prstGeom>
        </p:spPr>
        <p:txBody>
          <a:bodyPr wrap="square">
            <a:spAutoFit/>
          </a:bodyPr>
          <a:lstStyle/>
          <a:p>
            <a:pPr algn="ctr">
              <a:lnSpc>
                <a:spcPct val="150000"/>
              </a:lnSpc>
            </a:pPr>
            <a:r>
              <a:rPr lang="en-US" sz="1400" b="1" dirty="0" smtClean="0"/>
              <a:t>Urgent need by Sector</a:t>
            </a:r>
          </a:p>
          <a:p>
            <a:pPr algn="ctr">
              <a:lnSpc>
                <a:spcPct val="150000"/>
              </a:lnSpc>
            </a:pPr>
            <a:r>
              <a:rPr lang="en-US" sz="2400" b="1" dirty="0" smtClean="0">
                <a:solidFill>
                  <a:srgbClr val="002060"/>
                </a:solidFill>
              </a:rPr>
              <a:t>Food </a:t>
            </a:r>
            <a:r>
              <a:rPr lang="en-US" sz="2400" b="1" dirty="0">
                <a:solidFill>
                  <a:srgbClr val="002060"/>
                </a:solidFill>
              </a:rPr>
              <a:t>Safety: </a:t>
            </a:r>
            <a:r>
              <a:rPr lang="en-US" sz="2400" b="1" dirty="0" smtClean="0">
                <a:solidFill>
                  <a:srgbClr val="002060"/>
                </a:solidFill>
              </a:rPr>
              <a:t>1 082 267</a:t>
            </a:r>
          </a:p>
          <a:p>
            <a:pPr algn="ctr">
              <a:lnSpc>
                <a:spcPct val="150000"/>
              </a:lnSpc>
            </a:pPr>
            <a:r>
              <a:rPr lang="en-US" sz="2000" b="1" dirty="0" smtClean="0">
                <a:solidFill>
                  <a:srgbClr val="0070C0"/>
                </a:solidFill>
              </a:rPr>
              <a:t>Shelters: 713 878</a:t>
            </a:r>
          </a:p>
          <a:p>
            <a:pPr algn="ctr">
              <a:lnSpc>
                <a:spcPct val="150000"/>
              </a:lnSpc>
            </a:pPr>
            <a:r>
              <a:rPr lang="en-US" b="1" dirty="0" smtClean="0">
                <a:solidFill>
                  <a:schemeClr val="accent6">
                    <a:lumMod val="50000"/>
                  </a:schemeClr>
                </a:solidFill>
              </a:rPr>
              <a:t>Cholera: 333 249</a:t>
            </a:r>
          </a:p>
          <a:p>
            <a:pPr algn="ctr">
              <a:lnSpc>
                <a:spcPct val="150000"/>
              </a:lnSpc>
            </a:pPr>
            <a:r>
              <a:rPr lang="en-US" b="1" dirty="0" smtClean="0">
                <a:solidFill>
                  <a:schemeClr val="accent3">
                    <a:lumMod val="75000"/>
                  </a:schemeClr>
                </a:solidFill>
              </a:rPr>
              <a:t>Health: 131 669</a:t>
            </a:r>
          </a:p>
          <a:p>
            <a:pPr algn="ctr">
              <a:lnSpc>
                <a:spcPct val="150000"/>
              </a:lnSpc>
            </a:pPr>
            <a:r>
              <a:rPr lang="en-US" sz="1600" b="1" dirty="0" smtClean="0">
                <a:solidFill>
                  <a:schemeClr val="tx1">
                    <a:lumMod val="65000"/>
                    <a:lumOff val="35000"/>
                  </a:schemeClr>
                </a:solidFill>
              </a:rPr>
              <a:t>Education: 87 300</a:t>
            </a:r>
          </a:p>
          <a:p>
            <a:pPr algn="ctr">
              <a:lnSpc>
                <a:spcPct val="150000"/>
              </a:lnSpc>
            </a:pPr>
            <a:r>
              <a:rPr lang="en-US" sz="1600" b="1" dirty="0" smtClean="0">
                <a:solidFill>
                  <a:srgbClr val="00B0F0"/>
                </a:solidFill>
              </a:rPr>
              <a:t>Protection: 32 434</a:t>
            </a:r>
          </a:p>
          <a:p>
            <a:pPr algn="ctr">
              <a:lnSpc>
                <a:spcPct val="150000"/>
              </a:lnSpc>
            </a:pPr>
            <a:r>
              <a:rPr lang="en-US" sz="1600" b="1" dirty="0" smtClean="0">
                <a:solidFill>
                  <a:srgbClr val="C49500"/>
                </a:solidFill>
              </a:rPr>
              <a:t>Nutrition: 19 507</a:t>
            </a:r>
            <a:endParaRPr lang="en-US" sz="1600" b="1" dirty="0">
              <a:solidFill>
                <a:srgbClr val="C49500"/>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513" t="5639"/>
          <a:stretch/>
        </p:blipFill>
        <p:spPr>
          <a:xfrm>
            <a:off x="3822704" y="1928717"/>
            <a:ext cx="4439143" cy="2852833"/>
          </a:xfrm>
          <a:prstGeom prst="rect">
            <a:avLst/>
          </a:prstGeom>
        </p:spPr>
      </p:pic>
      <p:sp>
        <p:nvSpPr>
          <p:cNvPr id="14" name="Title 13"/>
          <p:cNvSpPr>
            <a:spLocks noGrp="1"/>
          </p:cNvSpPr>
          <p:nvPr>
            <p:ph type="title"/>
          </p:nvPr>
        </p:nvSpPr>
        <p:spPr>
          <a:xfrm>
            <a:off x="4179599" y="1744051"/>
            <a:ext cx="3869771" cy="369332"/>
          </a:xfrm>
        </p:spPr>
        <p:txBody>
          <a:bodyPr/>
          <a:lstStyle/>
          <a:p>
            <a:r>
              <a:rPr lang="en-US" sz="1200" dirty="0" smtClean="0"/>
              <a:t>Haiti: </a:t>
            </a:r>
            <a:r>
              <a:rPr lang="en-US" sz="1200" b="1" dirty="0" smtClean="0"/>
              <a:t>2 400 304 People in Urgent Need in the dataset</a:t>
            </a:r>
            <a:endParaRPr lang="en-US" sz="1200" dirty="0"/>
          </a:p>
        </p:txBody>
      </p:sp>
      <p:sp>
        <p:nvSpPr>
          <p:cNvPr id="15" name="object 2"/>
          <p:cNvSpPr txBox="1">
            <a:spLocks/>
          </p:cNvSpPr>
          <p:nvPr/>
        </p:nvSpPr>
        <p:spPr>
          <a:xfrm>
            <a:off x="1447165" y="569444"/>
            <a:ext cx="3582035" cy="421640"/>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en-US" sz="2600" b="1" kern="0" spc="-190" smtClean="0">
                <a:solidFill>
                  <a:srgbClr val="1A1A1A"/>
                </a:solidFill>
                <a:latin typeface="Trebuchet MS"/>
                <a:cs typeface="Trebuchet MS"/>
              </a:rPr>
              <a:t> </a:t>
            </a:r>
            <a:endParaRPr lang="en-US" sz="1200" kern="0" dirty="0">
              <a:latin typeface="Trebuchet MS"/>
              <a:cs typeface="Trebuchet MS"/>
            </a:endParaRPr>
          </a:p>
        </p:txBody>
      </p:sp>
    </p:spTree>
    <p:extLst>
      <p:ext uri="{BB962C8B-B14F-4D97-AF65-F5344CB8AC3E}">
        <p14:creationId xmlns:p14="http://schemas.microsoft.com/office/powerpoint/2010/main" val="3352009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B367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12740</TotalTime>
  <Words>837</Words>
  <Application>Microsoft Office PowerPoint</Application>
  <PresentationFormat>Affichage à l'écran (16:9)</PresentationFormat>
  <Paragraphs>152</Paragraphs>
  <Slides>18</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18</vt:i4>
      </vt:variant>
    </vt:vector>
  </HeadingPairs>
  <TitlesOfParts>
    <vt:vector size="28" baseType="lpstr">
      <vt:lpstr>Adobe Fan Heiti Std B</vt:lpstr>
      <vt:lpstr>MS PGothic</vt:lpstr>
      <vt:lpstr>Arial</vt:lpstr>
      <vt:lpstr>Calibri</vt:lpstr>
      <vt:lpstr>Lucida Sans</vt:lpstr>
      <vt:lpstr>Noto Sans</vt:lpstr>
      <vt:lpstr>Tahoma</vt:lpstr>
      <vt:lpstr>Trebuchet MS</vt:lpstr>
      <vt:lpstr>Wingdings</vt:lpstr>
      <vt:lpstr>Office Theme</vt:lpstr>
      <vt:lpstr>Présentation PowerPoint</vt:lpstr>
      <vt:lpstr> Haiti Presentation</vt:lpstr>
      <vt:lpstr>Table of Contents</vt:lpstr>
      <vt:lpstr>Présentation PowerPoint</vt:lpstr>
      <vt:lpstr> Goals</vt:lpstr>
      <vt:lpstr>Présentation PowerPoint</vt:lpstr>
      <vt:lpstr>Présentation PowerPoint</vt:lpstr>
      <vt:lpstr> </vt:lpstr>
      <vt:lpstr>Haiti: 2 400 304 People in Urgent Need in the dataset</vt:lpstr>
      <vt:lpstr> </vt:lpstr>
      <vt:lpstr> </vt:lpstr>
      <vt:lpstr> </vt:lpstr>
      <vt:lpstr> </vt:lpstr>
      <vt:lpstr> </vt:lpstr>
      <vt:lpstr> </vt:lpstr>
      <vt:lpstr>Présentation PowerPoint</vt:lpstr>
      <vt:lpstr> </vt:lpstr>
      <vt:lpstr>Study 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préliminaire</dc:title>
  <dc:creator>Hardiles Thermoris</dc:creator>
  <cp:lastModifiedBy>Hardiles Thermoris</cp:lastModifiedBy>
  <cp:revision>92</cp:revision>
  <dcterms:created xsi:type="dcterms:W3CDTF">2021-09-25T08:20:47Z</dcterms:created>
  <dcterms:modified xsi:type="dcterms:W3CDTF">2021-10-13T09:05:20Z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